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57" r:id="rId3"/>
    <p:sldId id="258" r:id="rId4"/>
    <p:sldId id="259" r:id="rId5"/>
    <p:sldId id="274" r:id="rId6"/>
    <p:sldId id="286" r:id="rId7"/>
    <p:sldId id="284" r:id="rId8"/>
    <p:sldId id="269" r:id="rId9"/>
    <p:sldId id="285" r:id="rId10"/>
    <p:sldId id="273" r:id="rId11"/>
    <p:sldId id="267" r:id="rId12"/>
  </p:sldIdLst>
  <p:sldSz cx="18288000" cy="10287000"/>
  <p:notesSz cx="6858000" cy="9144000"/>
  <p:embeddedFontLst>
    <p:embeddedFont>
      <p:font typeface="Aileron Regular Bold" pitchFamily="2" charset="77"/>
      <p:regular r:id="rId14"/>
      <p:bold r:id="rId15"/>
    </p:embeddedFont>
    <p:embeddedFont>
      <p:font typeface="Arial" panose="020B0604020202020204" pitchFamily="34" charset="0"/>
      <p:regular r:id="rId16"/>
    </p:embeddedFont>
    <p:embeddedFont>
      <p:font typeface="Calibri" panose="020F0502020204030204" pitchFamily="34" charset="0"/>
      <p:regular r:id="rId17"/>
      <p:bold r:id="rId18"/>
      <p:italic r:id="rId19"/>
      <p:boldItalic r:id="rId20"/>
    </p:embeddedFont>
    <p:embeddedFont>
      <p:font typeface="Inter Bold" panose="020B0802030000000004" pitchFamily="34"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602C"/>
    <a:srgbClr val="EA080A"/>
    <a:srgbClr val="0C7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80590" autoAdjust="0"/>
  </p:normalViewPr>
  <p:slideViewPr>
    <p:cSldViewPr>
      <p:cViewPr varScale="1">
        <p:scale>
          <a:sx n="67" d="100"/>
          <a:sy n="67" d="100"/>
        </p:scale>
        <p:origin x="100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A0300-E3AF-A944-B84B-94F86AEE7A92}" type="datetimeFigureOut">
              <a:rPr lang="en-GB" smtClean="0"/>
              <a:t>16/05/2023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22ADE5-612D-5245-92D6-9453DB6FEE29}" type="slidenum">
              <a:rPr lang="en-GB" smtClean="0"/>
              <a:t>‹#›</a:t>
            </a:fld>
            <a:endParaRPr lang="en-GB"/>
          </a:p>
        </p:txBody>
      </p:sp>
    </p:spTree>
    <p:extLst>
      <p:ext uri="{BB962C8B-B14F-4D97-AF65-F5344CB8AC3E}">
        <p14:creationId xmlns:p14="http://schemas.microsoft.com/office/powerpoint/2010/main" val="1349458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afternoon everyone!</a:t>
            </a:r>
          </a:p>
          <a:p>
            <a:endParaRPr lang="en-GB" dirty="0"/>
          </a:p>
          <a:p>
            <a:r>
              <a:rPr lang="en-GB" dirty="0"/>
              <a:t>The aim of todays training session is to improve your knowledge of the </a:t>
            </a:r>
            <a:r>
              <a:rPr lang="en-GB" dirty="0" err="1"/>
              <a:t>Bynder</a:t>
            </a:r>
            <a:r>
              <a:rPr lang="en-GB" dirty="0"/>
              <a:t> platform and introduce you to the workflow and guidelines modules.</a:t>
            </a:r>
          </a:p>
        </p:txBody>
      </p:sp>
      <p:sp>
        <p:nvSpPr>
          <p:cNvPr id="4" name="Slide Number Placeholder 3"/>
          <p:cNvSpPr>
            <a:spLocks noGrp="1"/>
          </p:cNvSpPr>
          <p:nvPr>
            <p:ph type="sldNum" sz="quarter" idx="5"/>
          </p:nvPr>
        </p:nvSpPr>
        <p:spPr/>
        <p:txBody>
          <a:bodyPr/>
          <a:lstStyle/>
          <a:p>
            <a:fld id="{8E22ADE5-612D-5245-92D6-9453DB6FEE29}" type="slidenum">
              <a:rPr lang="en-GB" smtClean="0"/>
              <a:t>1</a:t>
            </a:fld>
            <a:endParaRPr lang="en-GB"/>
          </a:p>
        </p:txBody>
      </p:sp>
    </p:spTree>
    <p:extLst>
      <p:ext uri="{BB962C8B-B14F-4D97-AF65-F5344CB8AC3E}">
        <p14:creationId xmlns:p14="http://schemas.microsoft.com/office/powerpoint/2010/main" val="1357110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Key things to note on Workflow:</a:t>
            </a:r>
          </a:p>
          <a:p>
            <a:pPr marL="171450" indent="-171450">
              <a:buFontTx/>
              <a:buChar char="-"/>
            </a:pPr>
            <a:r>
              <a:rPr lang="en-GB" dirty="0"/>
              <a:t>Tasks and assignments</a:t>
            </a:r>
          </a:p>
          <a:p>
            <a:pPr marL="171450" indent="-171450">
              <a:buFontTx/>
              <a:buChar char="-"/>
            </a:pPr>
            <a:r>
              <a:rPr lang="en-GB" dirty="0"/>
              <a:t>Comments/messaging section</a:t>
            </a:r>
          </a:p>
          <a:p>
            <a:pPr marL="171450" indent="-171450">
              <a:buFontTx/>
              <a:buChar char="-"/>
            </a:pPr>
            <a:r>
              <a:rPr lang="en-GB" dirty="0"/>
              <a:t>Left panel that shows the briefing information constantly</a:t>
            </a:r>
          </a:p>
          <a:p>
            <a:pPr marL="171450" indent="-171450">
              <a:buFontTx/>
              <a:buChar char="-"/>
            </a:pPr>
            <a:r>
              <a:rPr lang="en-GB" dirty="0"/>
              <a:t>Comparison feature between various reverts</a:t>
            </a:r>
          </a:p>
          <a:p>
            <a:pPr marL="0" indent="0">
              <a:buFontTx/>
              <a:buNone/>
            </a:pPr>
            <a:endParaRPr lang="en-GB" dirty="0"/>
          </a:p>
          <a:p>
            <a:pPr marL="0" indent="0">
              <a:buFontTx/>
              <a:buNone/>
            </a:pPr>
            <a:r>
              <a:rPr lang="en-GB" dirty="0"/>
              <a:t>Finally, are there any questions?</a:t>
            </a:r>
          </a:p>
          <a:p>
            <a:pPr marL="0" indent="0">
              <a:buFontTx/>
              <a:buNone/>
            </a:pPr>
            <a:endParaRPr lang="en-GB" dirty="0"/>
          </a:p>
          <a:p>
            <a:pPr marL="0" indent="0">
              <a:buFontTx/>
              <a:buNone/>
            </a:pPr>
            <a:r>
              <a:rPr lang="en-GB" dirty="0"/>
              <a:t>The recordings of each session will be shared at the end of the sessions. </a:t>
            </a:r>
          </a:p>
          <a:p>
            <a:pPr marL="0" indent="0">
              <a:buFontTx/>
              <a:buNone/>
            </a:pPr>
            <a:endParaRPr lang="en-GB" dirty="0"/>
          </a:p>
          <a:p>
            <a:pPr marL="0" indent="0">
              <a:buFontTx/>
              <a:buNone/>
            </a:pPr>
            <a:r>
              <a:rPr lang="en-GB" dirty="0"/>
              <a:t>Please reach out to me if you require any support or assistance at any time: email on screen</a:t>
            </a:r>
          </a:p>
        </p:txBody>
      </p:sp>
      <p:sp>
        <p:nvSpPr>
          <p:cNvPr id="4" name="Slide Number Placeholder 3"/>
          <p:cNvSpPr>
            <a:spLocks noGrp="1"/>
          </p:cNvSpPr>
          <p:nvPr>
            <p:ph type="sldNum" sz="quarter" idx="5"/>
          </p:nvPr>
        </p:nvSpPr>
        <p:spPr/>
        <p:txBody>
          <a:bodyPr/>
          <a:lstStyle/>
          <a:p>
            <a:fld id="{8E22ADE5-612D-5245-92D6-9453DB6FEE29}" type="slidenum">
              <a:rPr lang="en-GB" smtClean="0"/>
              <a:t>10</a:t>
            </a:fld>
            <a:endParaRPr lang="en-GB"/>
          </a:p>
        </p:txBody>
      </p:sp>
    </p:spTree>
    <p:extLst>
      <p:ext uri="{BB962C8B-B14F-4D97-AF65-F5344CB8AC3E}">
        <p14:creationId xmlns:p14="http://schemas.microsoft.com/office/powerpoint/2010/main" val="3952268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Those of you who attended the </a:t>
            </a:r>
            <a:r>
              <a:rPr lang="en-GB" dirty="0" err="1"/>
              <a:t>Bynder</a:t>
            </a:r>
            <a:r>
              <a:rPr lang="en-GB" dirty="0"/>
              <a:t> training last week will be familiar with the format and direction of todays training. However, the approach is different as we will be looking at two new modules within the platform.</a:t>
            </a:r>
          </a:p>
          <a:p>
            <a:endParaRPr lang="en-GB" dirty="0"/>
          </a:p>
          <a:p>
            <a:r>
              <a:rPr lang="en-GB" dirty="0"/>
              <a:t>Today’s training specifically concerns the Workflow &amp; Guidelines modules within </a:t>
            </a:r>
            <a:r>
              <a:rPr lang="en-GB" dirty="0" err="1"/>
              <a:t>Bynder</a:t>
            </a:r>
            <a:r>
              <a:rPr lang="en-GB" dirty="0"/>
              <a:t>. We will be looking at:</a:t>
            </a:r>
          </a:p>
          <a:p>
            <a:pPr marL="171450" indent="-171450">
              <a:buFont typeface="Arial" panose="020B0604020202020204" pitchFamily="34" charset="0"/>
              <a:buChar char="•"/>
            </a:pPr>
            <a:r>
              <a:rPr lang="en-GB" dirty="0"/>
              <a:t>What these modules are</a:t>
            </a:r>
          </a:p>
          <a:p>
            <a:pPr marL="171450" indent="-171450">
              <a:buFont typeface="Arial" panose="020B0604020202020204" pitchFamily="34" charset="0"/>
              <a:buChar char="•"/>
            </a:pPr>
            <a:r>
              <a:rPr lang="en-GB" dirty="0"/>
              <a:t>The roles and responsibilities of the stakeholders on this call, and how this plays into these new modules</a:t>
            </a:r>
          </a:p>
          <a:p>
            <a:pPr marL="171450" indent="-171450">
              <a:buFont typeface="Arial" panose="020B0604020202020204" pitchFamily="34" charset="0"/>
              <a:buChar char="•"/>
            </a:pPr>
            <a:r>
              <a:rPr lang="en-GB" dirty="0"/>
              <a:t>And we will be doing a full demo of the workflow functionality</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We will begin by ensuring alignment on the process and function of </a:t>
            </a:r>
            <a:r>
              <a:rPr lang="en-GB" dirty="0" err="1"/>
              <a:t>Bynder</a:t>
            </a:r>
            <a:r>
              <a:rPr lang="en-GB" dirty="0"/>
              <a:t>, by recapping its purpose and then diving deeper into the modules.</a:t>
            </a:r>
          </a:p>
        </p:txBody>
      </p:sp>
      <p:sp>
        <p:nvSpPr>
          <p:cNvPr id="4" name="Slide Number Placeholder 3"/>
          <p:cNvSpPr>
            <a:spLocks noGrp="1"/>
          </p:cNvSpPr>
          <p:nvPr>
            <p:ph type="sldNum" sz="quarter" idx="5"/>
          </p:nvPr>
        </p:nvSpPr>
        <p:spPr/>
        <p:txBody>
          <a:bodyPr/>
          <a:lstStyle/>
          <a:p>
            <a:fld id="{8E22ADE5-612D-5245-92D6-9453DB6FEE29}" type="slidenum">
              <a:rPr lang="en-GB" smtClean="0"/>
              <a:t>2</a:t>
            </a:fld>
            <a:endParaRPr lang="en-GB"/>
          </a:p>
        </p:txBody>
      </p:sp>
    </p:spTree>
    <p:extLst>
      <p:ext uri="{BB962C8B-B14F-4D97-AF65-F5344CB8AC3E}">
        <p14:creationId xmlns:p14="http://schemas.microsoft.com/office/powerpoint/2010/main" val="70772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begin with a recap:</a:t>
            </a:r>
          </a:p>
          <a:p>
            <a:r>
              <a:rPr lang="en-GB" dirty="0" err="1"/>
              <a:t>Bynder’s</a:t>
            </a:r>
            <a:r>
              <a:rPr lang="en-GB" dirty="0"/>
              <a:t> role within the organisation is crucial as it serves as the single source of truth in the entire workflow chain from campaign ideation, to execution and sales.</a:t>
            </a:r>
          </a:p>
          <a:p>
            <a:r>
              <a:rPr lang="en-US" sz="1200" dirty="0">
                <a:solidFill>
                  <a:schemeClr val="bg1"/>
                </a:solidFill>
                <a:latin typeface="Calibri"/>
              </a:rPr>
              <a:t>- It serve as the internal system for all Heineken owned assets. Assets should not be on agency servers.</a:t>
            </a:r>
          </a:p>
          <a:p>
            <a:r>
              <a:rPr lang="en-US" sz="1200" dirty="0">
                <a:solidFill>
                  <a:schemeClr val="bg1"/>
                </a:solidFill>
                <a:latin typeface="Calibri"/>
              </a:rPr>
              <a:t>- There are several key stakeholders working to achieve the organisations mission and Bynder serves as the facilitation and collaboration tool between all parties, across the organization.</a:t>
            </a:r>
          </a:p>
          <a:p>
            <a:endParaRPr lang="en-GB" dirty="0"/>
          </a:p>
        </p:txBody>
      </p:sp>
      <p:sp>
        <p:nvSpPr>
          <p:cNvPr id="4" name="Slide Number Placeholder 3"/>
          <p:cNvSpPr>
            <a:spLocks noGrp="1"/>
          </p:cNvSpPr>
          <p:nvPr>
            <p:ph type="sldNum" sz="quarter" idx="5"/>
          </p:nvPr>
        </p:nvSpPr>
        <p:spPr/>
        <p:txBody>
          <a:bodyPr/>
          <a:lstStyle/>
          <a:p>
            <a:fld id="{8E22ADE5-612D-5245-92D6-9453DB6FEE29}" type="slidenum">
              <a:rPr lang="en-GB" smtClean="0"/>
              <a:t>3</a:t>
            </a:fld>
            <a:endParaRPr lang="en-GB"/>
          </a:p>
        </p:txBody>
      </p:sp>
    </p:spTree>
    <p:extLst>
      <p:ext uri="{BB962C8B-B14F-4D97-AF65-F5344CB8AC3E}">
        <p14:creationId xmlns:p14="http://schemas.microsoft.com/office/powerpoint/2010/main" val="1447443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brand guidelines module serves as the location for all brand guidelines documents. </a:t>
            </a:r>
          </a:p>
          <a:p>
            <a:endParaRPr lang="en-GB" dirty="0"/>
          </a:p>
          <a:p>
            <a:r>
              <a:rPr lang="en-GB" dirty="0"/>
              <a:t>These guidelines can be used when briefing agencies, to share with clients, and many other cases. </a:t>
            </a:r>
          </a:p>
          <a:p>
            <a:r>
              <a:rPr lang="en-GB" dirty="0"/>
              <a:t>These guidelines are a consolidated presentation of core brand assets, characteristics, and regulations.</a:t>
            </a:r>
          </a:p>
          <a:p>
            <a:endParaRPr lang="en-GB" dirty="0"/>
          </a:p>
          <a:p>
            <a:r>
              <a:rPr lang="en-GB" dirty="0"/>
              <a:t>There are 2 very important things to note within this module:</a:t>
            </a:r>
          </a:p>
          <a:p>
            <a:pPr marL="228600" indent="-228600">
              <a:buAutoNum type="arabicPeriod"/>
            </a:pPr>
            <a:r>
              <a:rPr lang="en-GB" dirty="0"/>
              <a:t>Where to find the assets housed within the document - The assets that are within the reference document, can be found in the assets module of </a:t>
            </a:r>
            <a:r>
              <a:rPr lang="en-GB" dirty="0" err="1"/>
              <a:t>Bynder</a:t>
            </a:r>
            <a:r>
              <a:rPr lang="en-GB" dirty="0"/>
              <a:t>, under the brand guidelines filter. </a:t>
            </a:r>
          </a:p>
          <a:p>
            <a:pPr marL="228600" indent="-228600">
              <a:buAutoNum type="arabicPeriod"/>
            </a:pPr>
            <a:r>
              <a:rPr lang="en-GB" dirty="0"/>
              <a:t>How accurate are these documents? - Brand teams are responsible for keeping these up to date – so if you have updated anything concerning your brand, you must ensure that your brand guidelines document is updated along with all other assets. – This is how you do that…</a:t>
            </a:r>
          </a:p>
        </p:txBody>
      </p:sp>
      <p:sp>
        <p:nvSpPr>
          <p:cNvPr id="4" name="Slide Number Placeholder 3"/>
          <p:cNvSpPr>
            <a:spLocks noGrp="1"/>
          </p:cNvSpPr>
          <p:nvPr>
            <p:ph type="sldNum" sz="quarter" idx="5"/>
          </p:nvPr>
        </p:nvSpPr>
        <p:spPr/>
        <p:txBody>
          <a:bodyPr/>
          <a:lstStyle/>
          <a:p>
            <a:fld id="{8E22ADE5-612D-5245-92D6-9453DB6FEE29}" type="slidenum">
              <a:rPr lang="en-GB" smtClean="0"/>
              <a:t>4</a:t>
            </a:fld>
            <a:endParaRPr lang="en-GB"/>
          </a:p>
        </p:txBody>
      </p:sp>
    </p:spTree>
    <p:extLst>
      <p:ext uri="{BB962C8B-B14F-4D97-AF65-F5344CB8AC3E}">
        <p14:creationId xmlns:p14="http://schemas.microsoft.com/office/powerpoint/2010/main" val="2968465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workflow module is the most powerful module within </a:t>
            </a:r>
            <a:r>
              <a:rPr lang="en-GB" dirty="0" err="1"/>
              <a:t>Bynder</a:t>
            </a:r>
            <a:r>
              <a:rPr lang="en-GB" dirty="0"/>
              <a:t>. </a:t>
            </a:r>
          </a:p>
          <a:p>
            <a:endParaRPr lang="en-GB" dirty="0"/>
          </a:p>
          <a:p>
            <a:r>
              <a:rPr lang="en-GB" dirty="0"/>
              <a:t>It can facilitate any variation of the asset development process, and is easily adaptable to suit any custom steps, instructions or tasks. This adaptability allows for speed to market, accuracy of execution, and transparency throughout the entire process.</a:t>
            </a:r>
          </a:p>
        </p:txBody>
      </p:sp>
      <p:sp>
        <p:nvSpPr>
          <p:cNvPr id="4" name="Slide Number Placeholder 3"/>
          <p:cNvSpPr>
            <a:spLocks noGrp="1"/>
          </p:cNvSpPr>
          <p:nvPr>
            <p:ph type="sldNum" sz="quarter" idx="5"/>
          </p:nvPr>
        </p:nvSpPr>
        <p:spPr/>
        <p:txBody>
          <a:bodyPr/>
          <a:lstStyle/>
          <a:p>
            <a:fld id="{8E22ADE5-612D-5245-92D6-9453DB6FEE29}" type="slidenum">
              <a:rPr lang="en-GB" smtClean="0"/>
              <a:t>5</a:t>
            </a:fld>
            <a:endParaRPr lang="en-GB"/>
          </a:p>
        </p:txBody>
      </p:sp>
    </p:spTree>
    <p:extLst>
      <p:ext uri="{BB962C8B-B14F-4D97-AF65-F5344CB8AC3E}">
        <p14:creationId xmlns:p14="http://schemas.microsoft.com/office/powerpoint/2010/main" val="110535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you may be asking: ”How?”, how does this benefit me or how does this work? – The workflow module serves to address 3 key pain points that marketers face using the traditional asset development process. These are:</a:t>
            </a:r>
          </a:p>
          <a:p>
            <a:endParaRPr lang="en-GB" dirty="0"/>
          </a:p>
          <a:p>
            <a:r>
              <a:rPr lang="en-GB" dirty="0"/>
              <a:t>1. Slow turnaround times:</a:t>
            </a:r>
          </a:p>
          <a:p>
            <a:pPr marL="685800" lvl="1" indent="-228600">
              <a:buAutoNum type="arabicPeriod"/>
            </a:pPr>
            <a:r>
              <a:rPr lang="en-GB" dirty="0"/>
              <a:t>The </a:t>
            </a:r>
            <a:r>
              <a:rPr lang="en-GB" dirty="0" err="1"/>
              <a:t>Bynder</a:t>
            </a:r>
            <a:r>
              <a:rPr lang="en-GB" dirty="0"/>
              <a:t> workflow module provides the same features and functions of email, teams, and WhatsApp – but in one single location/platform. </a:t>
            </a:r>
          </a:p>
          <a:p>
            <a:pPr marL="685800" lvl="1" indent="-228600">
              <a:buAutoNum type="arabicPeriod"/>
            </a:pPr>
            <a:endParaRPr lang="en-GB" dirty="0"/>
          </a:p>
          <a:p>
            <a:pPr marL="228600" indent="-228600">
              <a:buAutoNum type="arabicPeriod"/>
            </a:pPr>
            <a:r>
              <a:rPr lang="en-GB" dirty="0"/>
              <a:t>Second: Inaccuracy/lack of control</a:t>
            </a:r>
          </a:p>
          <a:p>
            <a:pPr marL="685800" lvl="1" indent="-228600">
              <a:buAutoNum type="arabicPeriod"/>
            </a:pPr>
            <a:r>
              <a:rPr lang="en-GB" dirty="0" err="1"/>
              <a:t>Bynder</a:t>
            </a:r>
            <a:r>
              <a:rPr lang="en-GB" dirty="0"/>
              <a:t> workflows allow users involved to complete all tasks that are part of the current way of working. While also:</a:t>
            </a:r>
          </a:p>
          <a:p>
            <a:pPr marL="685800" lvl="1" indent="-228600">
              <a:buAutoNum type="arabicPeriod"/>
            </a:pPr>
            <a:r>
              <a:rPr lang="en-GB" dirty="0"/>
              <a:t>Offering strict control processes, that prevent the project from moving forward without the appropriate approval. - Approvals can be set up at any point during this flow, for any type of approval and assigned to the necessary individual/team. </a:t>
            </a:r>
            <a:r>
              <a:rPr lang="en-GB" dirty="0" err="1"/>
              <a:t>Ie</a:t>
            </a:r>
            <a:r>
              <a:rPr lang="en-GB" dirty="0"/>
              <a:t>, legal team approval, media team, etc.</a:t>
            </a:r>
          </a:p>
          <a:p>
            <a:pPr marL="685800" lvl="1" indent="-228600">
              <a:buAutoNum type="arabicPeriod"/>
            </a:pPr>
            <a:r>
              <a:rPr lang="en-GB" dirty="0"/>
              <a:t>Furthermore, this module facilitates a very collaborative environment, with assignment controls.</a:t>
            </a:r>
          </a:p>
          <a:p>
            <a:pPr marL="228600" indent="-228600">
              <a:buAutoNum type="arabicPeriod"/>
            </a:pPr>
            <a:endParaRPr lang="en-GB" dirty="0"/>
          </a:p>
          <a:p>
            <a:pPr marL="228600" indent="-228600">
              <a:buAutoNum type="arabicPeriod"/>
            </a:pPr>
            <a:r>
              <a:rPr lang="en-GB" dirty="0"/>
              <a:t>The third pain point that this module addresses is: Lack of Transparency &amp; Alignment</a:t>
            </a:r>
          </a:p>
          <a:p>
            <a:pPr marL="685800" lvl="1" indent="-228600">
              <a:buAutoNum type="arabicPeriod"/>
            </a:pPr>
            <a:r>
              <a:rPr lang="en-GB" dirty="0" err="1"/>
              <a:t>Bynder</a:t>
            </a:r>
            <a:r>
              <a:rPr lang="en-GB" dirty="0"/>
              <a:t> workflows allow users to go back and forth between steps, so it is not necessarily a strict linear function. However, approvals are required to move forward.</a:t>
            </a:r>
          </a:p>
          <a:p>
            <a:pPr marL="685800" lvl="1" indent="-228600">
              <a:buAutoNum type="arabicPeriod"/>
            </a:pPr>
            <a:r>
              <a:rPr lang="en-GB" dirty="0"/>
              <a:t>This ensures consistent alignment on the tasks at hand. </a:t>
            </a:r>
          </a:p>
          <a:p>
            <a:pPr marL="685800" lvl="1" indent="-228600">
              <a:buAutoNum type="arabicPeriod"/>
            </a:pPr>
            <a:r>
              <a:rPr lang="en-GB" dirty="0"/>
              <a:t>This also allows users to view the history of the project, such as past comments, reverts etc. – ensuring transparency for all.</a:t>
            </a:r>
          </a:p>
          <a:p>
            <a:pPr marL="685800" lvl="1" indent="-228600">
              <a:buAutoNum type="arabicPeriod"/>
            </a:pPr>
            <a:r>
              <a:rPr lang="en-GB" dirty="0"/>
              <a:t>For example: as a member of the creative development team within your given agency, you may only be involved in step 3 of the asset development process, but you will have a view on all work and discussions that have been completed beforehand.</a:t>
            </a:r>
          </a:p>
        </p:txBody>
      </p:sp>
      <p:sp>
        <p:nvSpPr>
          <p:cNvPr id="4" name="Slide Number Placeholder 3"/>
          <p:cNvSpPr>
            <a:spLocks noGrp="1"/>
          </p:cNvSpPr>
          <p:nvPr>
            <p:ph type="sldNum" sz="quarter" idx="5"/>
          </p:nvPr>
        </p:nvSpPr>
        <p:spPr/>
        <p:txBody>
          <a:bodyPr/>
          <a:lstStyle/>
          <a:p>
            <a:fld id="{8E22ADE5-612D-5245-92D6-9453DB6FEE29}" type="slidenum">
              <a:rPr lang="en-GB" smtClean="0"/>
              <a:t>6</a:t>
            </a:fld>
            <a:endParaRPr lang="en-GB"/>
          </a:p>
        </p:txBody>
      </p:sp>
    </p:spTree>
    <p:extLst>
      <p:ext uri="{BB962C8B-B14F-4D97-AF65-F5344CB8AC3E}">
        <p14:creationId xmlns:p14="http://schemas.microsoft.com/office/powerpoint/2010/main" val="1060806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The process of creating and completing a workflow, happens in 4 steps. </a:t>
            </a:r>
          </a:p>
          <a:p>
            <a:pPr marL="0" indent="0">
              <a:buNone/>
            </a:pPr>
            <a:endParaRPr lang="en-GB" dirty="0"/>
          </a:p>
          <a:p>
            <a:pPr marL="0" indent="0">
              <a:buNone/>
            </a:pPr>
            <a:r>
              <a:rPr lang="en-GB" dirty="0"/>
              <a:t>However, before we delve into the details and how to of each step – I would like to note that any assets, reverts, etc. completed within this process – are not housed within </a:t>
            </a:r>
            <a:r>
              <a:rPr lang="en-GB" dirty="0" err="1"/>
              <a:t>Bynder</a:t>
            </a:r>
            <a:r>
              <a:rPr lang="en-GB" dirty="0"/>
              <a:t>, and will not need to go through the upload auditing process. The assets are merely hosted within this specific module and so, only the final, approved for market assets will be stored and uploaded to your brand environment on </a:t>
            </a:r>
            <a:r>
              <a:rPr lang="en-GB" dirty="0" err="1"/>
              <a:t>Bynder</a:t>
            </a:r>
            <a:r>
              <a:rPr lang="en-GB" dirty="0"/>
              <a:t>.</a:t>
            </a:r>
          </a:p>
          <a:p>
            <a:pPr marL="0" indent="0">
              <a:buNone/>
            </a:pPr>
            <a:endParaRPr lang="en-GB" dirty="0"/>
          </a:p>
          <a:p>
            <a:pPr marL="0" indent="0">
              <a:buNone/>
            </a:pPr>
            <a:r>
              <a:rPr lang="en-GB" dirty="0"/>
              <a:t>Just because you’ve been loading assets for review, within workflow – this does not mean your assets will be stored within the assets module on </a:t>
            </a:r>
            <a:r>
              <a:rPr lang="en-GB" dirty="0" err="1"/>
              <a:t>Bynder</a:t>
            </a:r>
            <a:r>
              <a:rPr lang="en-GB" dirty="0"/>
              <a:t>. Once brand team approval has been granted, you will then still complete the traditional file upload process (so that your upload may be audited against the taxonomy and naming convention guidelines of </a:t>
            </a:r>
            <a:r>
              <a:rPr lang="en-GB" dirty="0" err="1"/>
              <a:t>Bynder</a:t>
            </a:r>
            <a:r>
              <a:rPr lang="en-GB" dirty="0"/>
              <a:t>).</a:t>
            </a:r>
          </a:p>
        </p:txBody>
      </p:sp>
      <p:sp>
        <p:nvSpPr>
          <p:cNvPr id="4" name="Slide Number Placeholder 3"/>
          <p:cNvSpPr>
            <a:spLocks noGrp="1"/>
          </p:cNvSpPr>
          <p:nvPr>
            <p:ph type="sldNum" sz="quarter" idx="5"/>
          </p:nvPr>
        </p:nvSpPr>
        <p:spPr/>
        <p:txBody>
          <a:bodyPr/>
          <a:lstStyle/>
          <a:p>
            <a:fld id="{8E22ADE5-612D-5245-92D6-9453DB6FEE29}" type="slidenum">
              <a:rPr lang="en-GB" smtClean="0"/>
              <a:t>7</a:t>
            </a:fld>
            <a:endParaRPr lang="en-GB"/>
          </a:p>
        </p:txBody>
      </p:sp>
    </p:spTree>
    <p:extLst>
      <p:ext uri="{BB962C8B-B14F-4D97-AF65-F5344CB8AC3E}">
        <p14:creationId xmlns:p14="http://schemas.microsoft.com/office/powerpoint/2010/main" val="536146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dirty="0"/>
          </a:p>
          <a:p>
            <a:pPr marL="228600" indent="-228600">
              <a:buAutoNum type="arabicPeriod"/>
            </a:pPr>
            <a:r>
              <a:rPr lang="en-GB" dirty="0"/>
              <a:t>Creating what </a:t>
            </a:r>
            <a:r>
              <a:rPr lang="en-GB" dirty="0" err="1"/>
              <a:t>Bynder</a:t>
            </a:r>
            <a:r>
              <a:rPr lang="en-GB" dirty="0"/>
              <a:t> calls a ‘project’ – it houses all sub-campaigns and briefs within it.</a:t>
            </a:r>
          </a:p>
          <a:p>
            <a:pPr marL="685800" lvl="1" indent="-228600">
              <a:buAutoNum type="arabicPeriod"/>
            </a:pPr>
            <a:r>
              <a:rPr lang="en-GB" dirty="0"/>
              <a:t>The responsibility of this task generally falls on the brand team (however, this will depend on the specific case and what team is giving the instruction).</a:t>
            </a:r>
          </a:p>
          <a:p>
            <a:pPr marL="685800" lvl="1" indent="-228600">
              <a:buAutoNum type="arabicPeriod"/>
            </a:pPr>
            <a:r>
              <a:rPr lang="en-GB" dirty="0"/>
              <a:t>The creator of the project will have oversight over all briefs, and campaigns within it, and the ability to control the flow within each brief – as such, it is imperative that the creator is the appropriate individual responsible. For example - if you set up a project for the brand Savanna, and call the project: Savanna Easter Campaign – the brand manager, or category lead could be the one responsible.</a:t>
            </a:r>
          </a:p>
          <a:p>
            <a:pPr marL="685800" lvl="1" indent="-228600">
              <a:buAutoNum type="arabicPeriod"/>
            </a:pPr>
            <a:r>
              <a:rPr lang="en-GB" dirty="0"/>
              <a:t>This is how to create a project…</a:t>
            </a:r>
          </a:p>
          <a:p>
            <a:pPr marL="228600" indent="-228600">
              <a:buAutoNum type="arabicPeriod"/>
            </a:pPr>
            <a:r>
              <a:rPr lang="en-GB" dirty="0"/>
              <a:t>Creating a brief</a:t>
            </a:r>
          </a:p>
          <a:p>
            <a:pPr marL="685800" lvl="1" indent="-228600">
              <a:buAutoNum type="arabicPeriod"/>
            </a:pPr>
            <a:r>
              <a:rPr lang="en-GB" dirty="0"/>
              <a:t>There will be several briefing options to choose from, depending on the specific case – for example: creating a print template, or a TVC brief.</a:t>
            </a:r>
          </a:p>
          <a:p>
            <a:pPr marL="685800" lvl="1" indent="-228600">
              <a:buAutoNum type="arabicPeriod"/>
            </a:pPr>
            <a:r>
              <a:rPr lang="en-GB" dirty="0"/>
              <a:t>However, </a:t>
            </a:r>
            <a:r>
              <a:rPr lang="en-GB" b="1" dirty="0"/>
              <a:t>for now </a:t>
            </a:r>
            <a:r>
              <a:rPr lang="en-GB" dirty="0"/>
              <a:t>(until these workflows have been designed, approved, and implemented into the platform) you will use the generic structure, labelled as: brief (current brief to use).</a:t>
            </a:r>
          </a:p>
          <a:p>
            <a:pPr marL="685800" lvl="1" indent="-228600">
              <a:buAutoNum type="arabicPeriod"/>
            </a:pPr>
            <a:r>
              <a:rPr lang="en-GB" dirty="0"/>
              <a:t>A brief is where the brand team will input the briefing details into a pre-determined template, and initiate the workflow process. In this case: the responsible party could be lower in the hierarchy, such as an assistant brand manager.</a:t>
            </a:r>
          </a:p>
          <a:p>
            <a:pPr marL="685800" lvl="1" indent="-228600">
              <a:buAutoNum type="arabicPeriod"/>
            </a:pPr>
            <a:r>
              <a:rPr lang="en-GB" dirty="0"/>
              <a:t>This is how to create a brief…</a:t>
            </a:r>
          </a:p>
          <a:p>
            <a:endParaRPr lang="en-GB" dirty="0"/>
          </a:p>
        </p:txBody>
      </p:sp>
      <p:sp>
        <p:nvSpPr>
          <p:cNvPr id="4" name="Slide Number Placeholder 3"/>
          <p:cNvSpPr>
            <a:spLocks noGrp="1"/>
          </p:cNvSpPr>
          <p:nvPr>
            <p:ph type="sldNum" sz="quarter" idx="5"/>
          </p:nvPr>
        </p:nvSpPr>
        <p:spPr/>
        <p:txBody>
          <a:bodyPr/>
          <a:lstStyle/>
          <a:p>
            <a:fld id="{8E22ADE5-612D-5245-92D6-9453DB6FEE29}" type="slidenum">
              <a:rPr lang="en-GB" smtClean="0"/>
              <a:t>8</a:t>
            </a:fld>
            <a:endParaRPr lang="en-GB"/>
          </a:p>
        </p:txBody>
      </p:sp>
    </p:spTree>
    <p:extLst>
      <p:ext uri="{BB962C8B-B14F-4D97-AF65-F5344CB8AC3E}">
        <p14:creationId xmlns:p14="http://schemas.microsoft.com/office/powerpoint/2010/main" val="826220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Completing the workflow</a:t>
            </a:r>
          </a:p>
          <a:p>
            <a:pPr marL="685800" lvl="1" indent="-228600">
              <a:buAutoNum type="arabicPeriod"/>
            </a:pPr>
            <a:r>
              <a:rPr lang="en-GB" dirty="0"/>
              <a:t>This is the process of everything that happens between the brief being submitted to agency, and the final assets(s) being approved for use in the market.</a:t>
            </a:r>
          </a:p>
          <a:p>
            <a:pPr marL="685800" lvl="1" indent="-228600">
              <a:buAutoNum type="arabicPeriod"/>
            </a:pPr>
            <a:r>
              <a:rPr lang="en-GB" dirty="0"/>
              <a:t>During this process, agencies and various other parties get involved. </a:t>
            </a:r>
          </a:p>
          <a:p>
            <a:pPr marL="685800" lvl="1" indent="-228600">
              <a:buAutoNum type="arabicPeriod"/>
            </a:pPr>
            <a:r>
              <a:rPr lang="en-GB" dirty="0"/>
              <a:t>There will be various iteration of this process, depending on the specific case and brief selected. But once again, for now – please use the generic flow, which concerns 4 main aspects (as shown in the slide). </a:t>
            </a:r>
          </a:p>
          <a:p>
            <a:pPr marL="685800" lvl="1" indent="-228600">
              <a:buAutoNum type="arabicPeriod"/>
            </a:pPr>
            <a:endParaRPr lang="en-GB" dirty="0"/>
          </a:p>
          <a:p>
            <a:pPr marL="228600" indent="-228600">
              <a:buAutoNum type="arabicPeriod"/>
            </a:pPr>
            <a:r>
              <a:rPr lang="en-GB" dirty="0"/>
              <a:t>Upload the final asset(s) to </a:t>
            </a:r>
            <a:r>
              <a:rPr lang="en-GB" dirty="0" err="1"/>
              <a:t>Bynder</a:t>
            </a:r>
            <a:endParaRPr lang="en-GB" dirty="0"/>
          </a:p>
          <a:p>
            <a:pPr marL="685800" lvl="1" indent="-228600">
              <a:buAutoNum type="arabicPeriod"/>
            </a:pPr>
            <a:r>
              <a:rPr lang="en-GB" dirty="0"/>
              <a:t>Once the asset(s) have been approved for use in the market – The next step is to upload the asset to the actual asset bank within </a:t>
            </a:r>
            <a:r>
              <a:rPr lang="en-GB" dirty="0" err="1"/>
              <a:t>Bynder</a:t>
            </a:r>
            <a:r>
              <a:rPr lang="en-GB" dirty="0"/>
              <a:t>. </a:t>
            </a:r>
          </a:p>
          <a:p>
            <a:pPr marL="685800" lvl="1" indent="-228600">
              <a:buAutoNum type="arabicPeriod"/>
            </a:pPr>
            <a:r>
              <a:rPr lang="en-GB" dirty="0"/>
              <a:t>This is simply completing the standard upload process at the end of the workflow, whereby a system admin will audit the asset for correct Naming conventions, and taxonomy.</a:t>
            </a:r>
          </a:p>
          <a:p>
            <a:pPr marL="685800" lvl="1" indent="-228600">
              <a:buAutoNum type="arabicPeriod"/>
            </a:pPr>
            <a:r>
              <a:rPr lang="en-GB" dirty="0"/>
              <a:t>Once this step is complete - your final assets will now be stored on </a:t>
            </a:r>
            <a:r>
              <a:rPr lang="en-GB" dirty="0" err="1"/>
              <a:t>Bynder</a:t>
            </a:r>
            <a:r>
              <a:rPr lang="en-GB" dirty="0"/>
              <a:t> for you to access and use. (NB – just because creative approval has been received, does not mean it will be in the asset bank).</a:t>
            </a:r>
          </a:p>
          <a:p>
            <a:pPr marL="685800" lvl="1" indent="-228600">
              <a:buAutoNum type="arabicPeriod"/>
            </a:pPr>
            <a:r>
              <a:rPr lang="en-GB" dirty="0"/>
              <a:t>Remember to apply the correct naming conventions to avoid any delays. – the best way to ensure this would be to use these naming conventions for files on your PC before uploading anything to </a:t>
            </a:r>
            <a:r>
              <a:rPr lang="en-GB" dirty="0" err="1"/>
              <a:t>Bynder</a:t>
            </a:r>
            <a:r>
              <a:rPr lang="en-GB" dirty="0"/>
              <a:t>.</a:t>
            </a:r>
          </a:p>
          <a:p>
            <a:pPr marL="457200" lvl="1" indent="0">
              <a:buFontTx/>
              <a:buNone/>
            </a:pPr>
            <a:endParaRPr lang="en-GB" dirty="0"/>
          </a:p>
          <a:p>
            <a:pPr marL="457200" lvl="1" indent="0">
              <a:buFontTx/>
              <a:buNone/>
            </a:pPr>
            <a:r>
              <a:rPr lang="en-GB" dirty="0"/>
              <a:t>We will now give run through a demo of all the features and systems within step 3: the completion of the workflow.</a:t>
            </a:r>
          </a:p>
          <a:p>
            <a:endParaRPr lang="en-GB" dirty="0"/>
          </a:p>
        </p:txBody>
      </p:sp>
      <p:sp>
        <p:nvSpPr>
          <p:cNvPr id="4" name="Slide Number Placeholder 3"/>
          <p:cNvSpPr>
            <a:spLocks noGrp="1"/>
          </p:cNvSpPr>
          <p:nvPr>
            <p:ph type="sldNum" sz="quarter" idx="5"/>
          </p:nvPr>
        </p:nvSpPr>
        <p:spPr/>
        <p:txBody>
          <a:bodyPr/>
          <a:lstStyle/>
          <a:p>
            <a:fld id="{8E22ADE5-612D-5245-92D6-9453DB6FEE29}" type="slidenum">
              <a:rPr lang="en-GB" smtClean="0"/>
              <a:t>9</a:t>
            </a:fld>
            <a:endParaRPr lang="en-GB"/>
          </a:p>
        </p:txBody>
      </p:sp>
    </p:spTree>
    <p:extLst>
      <p:ext uri="{BB962C8B-B14F-4D97-AF65-F5344CB8AC3E}">
        <p14:creationId xmlns:p14="http://schemas.microsoft.com/office/powerpoint/2010/main" val="394021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5.sv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18" Type="http://schemas.openxmlformats.org/officeDocument/2006/relationships/image" Target="../media/image46.png"/><Relationship Id="rId3" Type="http://schemas.openxmlformats.org/officeDocument/2006/relationships/image" Target="../media/image23.png"/><Relationship Id="rId21" Type="http://schemas.openxmlformats.org/officeDocument/2006/relationships/image" Target="../media/image49.sv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svg"/><Relationship Id="rId2" Type="http://schemas.openxmlformats.org/officeDocument/2006/relationships/notesSlide" Target="../notesSlides/notesSlide6.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23" Type="http://schemas.openxmlformats.org/officeDocument/2006/relationships/image" Target="../media/image51.svg"/><Relationship Id="rId10" Type="http://schemas.openxmlformats.org/officeDocument/2006/relationships/image" Target="../media/image38.png"/><Relationship Id="rId19" Type="http://schemas.openxmlformats.org/officeDocument/2006/relationships/image" Target="../media/image47.sv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 Id="rId22"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23.pn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23.png"/><Relationship Id="rId7" Type="http://schemas.openxmlformats.org/officeDocument/2006/relationships/image" Target="../media/image53.svg"/><Relationship Id="rId12"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67.svg"/><Relationship Id="rId5" Type="http://schemas.openxmlformats.org/officeDocument/2006/relationships/image" Target="../media/image63.sv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65.svg"/><Relationship Id="rId14" Type="http://schemas.openxmlformats.org/officeDocument/2006/relationships/image" Target="../media/image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510"/>
          <a:stretch>
            <a:fillRect/>
          </a:stretch>
        </p:blipFill>
        <p:spPr>
          <a:xfrm>
            <a:off x="0" y="0"/>
            <a:ext cx="18288000" cy="10287000"/>
          </a:xfrm>
          <a:prstGeom prst="rect">
            <a:avLst/>
          </a:prstGeom>
        </p:spPr>
      </p:pic>
      <p:sp>
        <p:nvSpPr>
          <p:cNvPr id="3" name="TextBox 3"/>
          <p:cNvSpPr txBox="1"/>
          <p:nvPr/>
        </p:nvSpPr>
        <p:spPr>
          <a:xfrm>
            <a:off x="1280765" y="6180067"/>
            <a:ext cx="15726470" cy="537846"/>
          </a:xfrm>
          <a:prstGeom prst="rect">
            <a:avLst/>
          </a:prstGeom>
        </p:spPr>
        <p:txBody>
          <a:bodyPr lIns="0" tIns="0" rIns="0" bIns="0" rtlCol="0" anchor="t">
            <a:spAutoFit/>
          </a:bodyPr>
          <a:lstStyle/>
          <a:p>
            <a:pPr algn="ctr">
              <a:lnSpc>
                <a:spcPts val="4479"/>
              </a:lnSpc>
            </a:pPr>
            <a:r>
              <a:rPr lang="en-US" sz="3199" spc="147" dirty="0">
                <a:solidFill>
                  <a:srgbClr val="FFFFFF"/>
                </a:solidFill>
                <a:latin typeface="Aileron Regular Bold"/>
              </a:rPr>
              <a:t>BYNDER TRAINING #2​</a:t>
            </a:r>
          </a:p>
        </p:txBody>
      </p:sp>
      <p:pic>
        <p:nvPicPr>
          <p:cNvPr id="4" name="Picture 4"/>
          <p:cNvPicPr>
            <a:picLocks noChangeAspect="1"/>
          </p:cNvPicPr>
          <p:nvPr/>
        </p:nvPicPr>
        <p:blipFill>
          <a:blip r:embed="rId4"/>
          <a:srcRect l="32584" t="35452" r="29914" b="37370"/>
          <a:stretch>
            <a:fillRect/>
          </a:stretch>
        </p:blipFill>
        <p:spPr>
          <a:xfrm>
            <a:off x="5834961" y="3352882"/>
            <a:ext cx="6618079" cy="26788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3"/>
          <a:srcRect l="32584" t="35452" r="29914" b="37370"/>
          <a:stretch>
            <a:fillRect/>
          </a:stretch>
        </p:blipFill>
        <p:spPr>
          <a:xfrm>
            <a:off x="15519897" y="531492"/>
            <a:ext cx="2456691" cy="994416"/>
          </a:xfrm>
          <a:prstGeom prst="rect">
            <a:avLst/>
          </a:prstGeom>
        </p:spPr>
      </p:pic>
      <p:sp>
        <p:nvSpPr>
          <p:cNvPr id="2" name="TextBox 17">
            <a:extLst>
              <a:ext uri="{FF2B5EF4-FFF2-40B4-BE49-F238E27FC236}">
                <a16:creationId xmlns:a16="http://schemas.microsoft.com/office/drawing/2014/main" id="{7E1B93B1-88AB-8939-BEB6-18A9898EC679}"/>
              </a:ext>
            </a:extLst>
          </p:cNvPr>
          <p:cNvSpPr txBox="1"/>
          <p:nvPr/>
        </p:nvSpPr>
        <p:spPr>
          <a:xfrm>
            <a:off x="7010400" y="4533900"/>
            <a:ext cx="5452195" cy="857250"/>
          </a:xfrm>
          <a:prstGeom prst="rect">
            <a:avLst/>
          </a:prstGeom>
        </p:spPr>
        <p:txBody>
          <a:bodyPr wrap="square" lIns="0" tIns="0" rIns="0" bIns="0" rtlCol="0" anchor="t">
            <a:spAutoFit/>
          </a:bodyPr>
          <a:lstStyle/>
          <a:p>
            <a:pPr>
              <a:lnSpc>
                <a:spcPts val="6720"/>
              </a:lnSpc>
            </a:pPr>
            <a:r>
              <a:rPr lang="en-US" sz="5600" dirty="0">
                <a:solidFill>
                  <a:srgbClr val="FFFFFF"/>
                </a:solidFill>
                <a:latin typeface="Inter Bold"/>
              </a:rPr>
              <a:t>QUESTIONS</a:t>
            </a:r>
          </a:p>
        </p:txBody>
      </p:sp>
      <p:sp>
        <p:nvSpPr>
          <p:cNvPr id="3" name="TextBox 19">
            <a:extLst>
              <a:ext uri="{FF2B5EF4-FFF2-40B4-BE49-F238E27FC236}">
                <a16:creationId xmlns:a16="http://schemas.microsoft.com/office/drawing/2014/main" id="{2A36571C-9629-C1F8-5475-89AC05211431}"/>
              </a:ext>
            </a:extLst>
          </p:cNvPr>
          <p:cNvSpPr txBox="1"/>
          <p:nvPr/>
        </p:nvSpPr>
        <p:spPr>
          <a:xfrm>
            <a:off x="5410200" y="6438900"/>
            <a:ext cx="8001000" cy="586892"/>
          </a:xfrm>
          <a:prstGeom prst="rect">
            <a:avLst/>
          </a:prstGeom>
        </p:spPr>
        <p:txBody>
          <a:bodyPr wrap="square" lIns="0" tIns="0" rIns="0" bIns="0" rtlCol="0" anchor="t">
            <a:spAutoFit/>
          </a:bodyPr>
          <a:lstStyle/>
          <a:p>
            <a:pPr>
              <a:lnSpc>
                <a:spcPts val="4809"/>
              </a:lnSpc>
              <a:spcBef>
                <a:spcPct val="0"/>
              </a:spcBef>
            </a:pPr>
            <a:r>
              <a:rPr lang="en-US" sz="3699" dirty="0">
                <a:solidFill>
                  <a:srgbClr val="FFFFFF"/>
                </a:solidFill>
                <a:latin typeface="Calibri"/>
              </a:rPr>
              <a:t>Support: </a:t>
            </a:r>
            <a:r>
              <a:rPr lang="en-US" sz="3699" dirty="0" err="1">
                <a:solidFill>
                  <a:srgbClr val="FFFFFF"/>
                </a:solidFill>
                <a:latin typeface="Calibri"/>
              </a:rPr>
              <a:t>joshua.purdon@heineken.com</a:t>
            </a:r>
            <a:endParaRPr lang="en-US" sz="3699" dirty="0">
              <a:solidFill>
                <a:srgbClr val="FFFFFF"/>
              </a:solidFill>
              <a:latin typeface="Calibri"/>
            </a:endParaRPr>
          </a:p>
        </p:txBody>
      </p:sp>
    </p:spTree>
    <p:extLst>
      <p:ext uri="{BB962C8B-B14F-4D97-AF65-F5344CB8AC3E}">
        <p14:creationId xmlns:p14="http://schemas.microsoft.com/office/powerpoint/2010/main" val="4125415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blip>
          <a:srcRect/>
          <a:stretch>
            <a:fillRect/>
          </a:stretch>
        </p:blipFill>
        <p:spPr>
          <a:xfrm>
            <a:off x="9637511" y="1028700"/>
            <a:ext cx="6963564" cy="8704455"/>
          </a:xfrm>
          <a:prstGeom prst="rect">
            <a:avLst/>
          </a:prstGeom>
        </p:spPr>
      </p:pic>
      <p:pic>
        <p:nvPicPr>
          <p:cNvPr id="3" name="Picture 3"/>
          <p:cNvPicPr>
            <a:picLocks noChangeAspect="1"/>
          </p:cNvPicPr>
          <p:nvPr/>
        </p:nvPicPr>
        <p:blipFill>
          <a:blip r:embed="rId3">
            <a:alphaModFix amt="19999"/>
          </a:blip>
          <a:srcRect/>
          <a:stretch>
            <a:fillRect/>
          </a:stretch>
        </p:blipFill>
        <p:spPr>
          <a:xfrm>
            <a:off x="8070648" y="1028700"/>
            <a:ext cx="3133725" cy="8229600"/>
          </a:xfrm>
          <a:prstGeom prst="rect">
            <a:avLst/>
          </a:prstGeom>
        </p:spPr>
      </p:pic>
      <p:pic>
        <p:nvPicPr>
          <p:cNvPr id="4" name="Picture 4"/>
          <p:cNvPicPr>
            <a:picLocks noChangeAspect="1"/>
          </p:cNvPicPr>
          <p:nvPr/>
        </p:nvPicPr>
        <p:blipFill>
          <a:blip r:embed="rId4">
            <a:alphaModFix amt="19999"/>
          </a:blip>
          <a:srcRect/>
          <a:stretch>
            <a:fillRect/>
          </a:stretch>
        </p:blipFill>
        <p:spPr>
          <a:xfrm>
            <a:off x="2632622" y="1028700"/>
            <a:ext cx="7847899" cy="7847899"/>
          </a:xfrm>
          <a:prstGeom prst="rect">
            <a:avLst/>
          </a:prstGeom>
        </p:spPr>
      </p:pic>
      <p:pic>
        <p:nvPicPr>
          <p:cNvPr id="5" name="Picture 5"/>
          <p:cNvPicPr>
            <a:picLocks noChangeAspect="1"/>
          </p:cNvPicPr>
          <p:nvPr/>
        </p:nvPicPr>
        <p:blipFill>
          <a:blip r:embed="rId5"/>
          <a:srcRect l="32584" t="35452" r="29914" b="37370"/>
          <a:stretch>
            <a:fillRect/>
          </a:stretch>
        </p:blipFill>
        <p:spPr>
          <a:xfrm>
            <a:off x="5158408" y="2856838"/>
            <a:ext cx="8958205" cy="3626091"/>
          </a:xfrm>
          <a:prstGeom prst="rect">
            <a:avLst/>
          </a:prstGeom>
        </p:spPr>
      </p:pic>
      <p:sp>
        <p:nvSpPr>
          <p:cNvPr id="6" name="TextBox 6"/>
          <p:cNvSpPr txBox="1"/>
          <p:nvPr/>
        </p:nvSpPr>
        <p:spPr>
          <a:xfrm>
            <a:off x="2002376" y="6425779"/>
            <a:ext cx="15726470" cy="537846"/>
          </a:xfrm>
          <a:prstGeom prst="rect">
            <a:avLst/>
          </a:prstGeom>
        </p:spPr>
        <p:txBody>
          <a:bodyPr lIns="0" tIns="0" rIns="0" bIns="0" rtlCol="0" anchor="t">
            <a:spAutoFit/>
          </a:bodyPr>
          <a:lstStyle/>
          <a:p>
            <a:pPr algn="ctr">
              <a:lnSpc>
                <a:spcPts val="4479"/>
              </a:lnSpc>
            </a:pPr>
            <a:r>
              <a:rPr lang="en-US" sz="3199" spc="147">
                <a:solidFill>
                  <a:srgbClr val="FFFFFF"/>
                </a:solidFill>
                <a:latin typeface="Aileron Regular Bold"/>
              </a:rPr>
              <a:t>THANK YOU</a:t>
            </a:r>
          </a:p>
        </p:txBody>
      </p:sp>
      <p:pic>
        <p:nvPicPr>
          <p:cNvPr id="7" name="Picture 7"/>
          <p:cNvPicPr>
            <a:picLocks noChangeAspect="1"/>
          </p:cNvPicPr>
          <p:nvPr/>
        </p:nvPicPr>
        <p:blipFill>
          <a:blip r:embed="rId2">
            <a:alphaModFix amt="19999"/>
          </a:blip>
          <a:srcRect/>
          <a:stretch>
            <a:fillRect/>
          </a:stretch>
        </p:blipFill>
        <p:spPr>
          <a:xfrm>
            <a:off x="20662" y="791272"/>
            <a:ext cx="6963564" cy="8704455"/>
          </a:xfrm>
          <a:prstGeom prst="rect">
            <a:avLst/>
          </a:prstGeom>
        </p:spPr>
      </p:pic>
      <p:pic>
        <p:nvPicPr>
          <p:cNvPr id="8" name="Picture 8"/>
          <p:cNvPicPr>
            <a:picLocks noChangeAspect="1"/>
          </p:cNvPicPr>
          <p:nvPr/>
        </p:nvPicPr>
        <p:blipFill rotWithShape="1">
          <a:blip r:embed="rId3">
            <a:alphaModFix amt="19999"/>
          </a:blip>
          <a:srcRect l="50000"/>
          <a:stretch/>
        </p:blipFill>
        <p:spPr>
          <a:xfrm>
            <a:off x="20662" y="791272"/>
            <a:ext cx="1566863" cy="8229600"/>
          </a:xfrm>
          <a:prstGeom prst="rect">
            <a:avLst/>
          </a:prstGeom>
        </p:spPr>
      </p:pic>
      <p:pic>
        <p:nvPicPr>
          <p:cNvPr id="9" name="Picture 9"/>
          <p:cNvPicPr>
            <a:picLocks noChangeAspect="1"/>
          </p:cNvPicPr>
          <p:nvPr/>
        </p:nvPicPr>
        <p:blipFill rotWithShape="1">
          <a:blip r:embed="rId4">
            <a:alphaModFix amt="19999"/>
          </a:blip>
          <a:srcRect l="88995"/>
          <a:stretch/>
        </p:blipFill>
        <p:spPr>
          <a:xfrm>
            <a:off x="0" y="791272"/>
            <a:ext cx="863672" cy="7847899"/>
          </a:xfrm>
          <a:prstGeom prst="rect">
            <a:avLst/>
          </a:prstGeom>
        </p:spPr>
      </p:pic>
      <p:pic>
        <p:nvPicPr>
          <p:cNvPr id="10" name="Picture 10"/>
          <p:cNvPicPr>
            <a:picLocks noChangeAspect="1"/>
          </p:cNvPicPr>
          <p:nvPr/>
        </p:nvPicPr>
        <p:blipFill rotWithShape="1">
          <a:blip r:embed="rId3">
            <a:alphaModFix amt="19999"/>
          </a:blip>
          <a:srcRect r="82138"/>
          <a:stretch/>
        </p:blipFill>
        <p:spPr>
          <a:xfrm>
            <a:off x="17728251" y="1028700"/>
            <a:ext cx="559750" cy="8229600"/>
          </a:xfrm>
          <a:prstGeom prst="rect">
            <a:avLst/>
          </a:prstGeom>
        </p:spPr>
      </p:pic>
      <p:pic>
        <p:nvPicPr>
          <p:cNvPr id="11" name="Picture 11"/>
          <p:cNvPicPr>
            <a:picLocks noChangeAspect="1"/>
          </p:cNvPicPr>
          <p:nvPr/>
        </p:nvPicPr>
        <p:blipFill>
          <a:blip r:embed="rId4">
            <a:alphaModFix amt="19999"/>
          </a:blip>
          <a:srcRect/>
          <a:stretch>
            <a:fillRect/>
          </a:stretch>
        </p:blipFill>
        <p:spPr>
          <a:xfrm>
            <a:off x="12290223" y="1028700"/>
            <a:ext cx="7847899" cy="7847899"/>
          </a:xfrm>
          <a:prstGeom prst="rect">
            <a:avLst/>
          </a:prstGeom>
        </p:spPr>
      </p:pic>
    </p:spTree>
    <p:extLst>
      <p:ext uri="{BB962C8B-B14F-4D97-AF65-F5344CB8AC3E}">
        <p14:creationId xmlns:p14="http://schemas.microsoft.com/office/powerpoint/2010/main" val="273020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74261" cy="10287000"/>
            <a:chOff x="0" y="0"/>
            <a:chExt cx="98571" cy="2709333"/>
          </a:xfrm>
        </p:grpSpPr>
        <p:sp>
          <p:nvSpPr>
            <p:cNvPr id="3" name="Freeform 3"/>
            <p:cNvSpPr/>
            <p:nvPr/>
          </p:nvSpPr>
          <p:spPr>
            <a:xfrm>
              <a:off x="0" y="0"/>
              <a:ext cx="98571" cy="2709333"/>
            </a:xfrm>
            <a:custGeom>
              <a:avLst/>
              <a:gdLst/>
              <a:ahLst/>
              <a:cxnLst/>
              <a:rect l="l" t="t" r="r" b="b"/>
              <a:pathLst>
                <a:path w="98571" h="2709333">
                  <a:moveTo>
                    <a:pt x="0" y="0"/>
                  </a:moveTo>
                  <a:lnTo>
                    <a:pt x="98571" y="0"/>
                  </a:lnTo>
                  <a:lnTo>
                    <a:pt x="98571" y="2709333"/>
                  </a:lnTo>
                  <a:lnTo>
                    <a:pt x="0" y="2709333"/>
                  </a:lnTo>
                  <a:close/>
                </a:path>
              </a:pathLst>
            </a:custGeom>
            <a:solidFill>
              <a:srgbClr val="0051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1440235" y="1019175"/>
            <a:ext cx="7135082" cy="1704975"/>
          </a:xfrm>
          <a:prstGeom prst="rect">
            <a:avLst/>
          </a:prstGeom>
        </p:spPr>
        <p:txBody>
          <a:bodyPr lIns="0" tIns="0" rIns="0" bIns="0" rtlCol="0" anchor="t">
            <a:spAutoFit/>
          </a:bodyPr>
          <a:lstStyle/>
          <a:p>
            <a:pPr>
              <a:lnSpc>
                <a:spcPts val="6720"/>
              </a:lnSpc>
            </a:pPr>
            <a:r>
              <a:rPr lang="en-US" sz="5600">
                <a:solidFill>
                  <a:srgbClr val="070707"/>
                </a:solidFill>
                <a:latin typeface="Inter Bold"/>
              </a:rPr>
              <a:t>What we will cover in this session</a:t>
            </a:r>
          </a:p>
        </p:txBody>
      </p:sp>
      <p:grpSp>
        <p:nvGrpSpPr>
          <p:cNvPr id="6" name="Group 6"/>
          <p:cNvGrpSpPr>
            <a:grpSpLocks noChangeAspect="1"/>
          </p:cNvGrpSpPr>
          <p:nvPr/>
        </p:nvGrpSpPr>
        <p:grpSpPr>
          <a:xfrm>
            <a:off x="8575317" y="2353478"/>
            <a:ext cx="12037949" cy="6904822"/>
            <a:chOff x="0" y="0"/>
            <a:chExt cx="7981950" cy="4578350"/>
          </a:xfrm>
        </p:grpSpPr>
        <p:sp>
          <p:nvSpPr>
            <p:cNvPr id="7" name="Freeform 7"/>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8" name="Freeform 8"/>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9" name="Freeform 9"/>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10" name="Freeform 10"/>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11" name="Freeform 11"/>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3"/>
              <a:stretch>
                <a:fillRect l="-2665" r="-2665"/>
              </a:stretch>
            </a:blip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66897" y="314857"/>
            <a:ext cx="2626179" cy="1427687"/>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235" y="4042420"/>
            <a:ext cx="783722" cy="783722"/>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40235" y="5348054"/>
            <a:ext cx="783722" cy="783722"/>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0235" y="6622664"/>
            <a:ext cx="783722" cy="78372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0235" y="7930261"/>
            <a:ext cx="779940" cy="779940"/>
          </a:xfrm>
          <a:prstGeom prst="rect">
            <a:avLst/>
          </a:prstGeom>
        </p:spPr>
      </p:pic>
      <p:sp>
        <p:nvSpPr>
          <p:cNvPr id="17" name="TextBox 17"/>
          <p:cNvSpPr txBox="1"/>
          <p:nvPr/>
        </p:nvSpPr>
        <p:spPr>
          <a:xfrm>
            <a:off x="2664794" y="3890721"/>
            <a:ext cx="5038735" cy="1001395"/>
          </a:xfrm>
          <a:prstGeom prst="rect">
            <a:avLst/>
          </a:prstGeom>
        </p:spPr>
        <p:txBody>
          <a:bodyPr lIns="0" tIns="0" rIns="0" bIns="0" rtlCol="0" anchor="t">
            <a:spAutoFit/>
          </a:bodyPr>
          <a:lstStyle/>
          <a:p>
            <a:pPr>
              <a:lnSpc>
                <a:spcPts val="3769"/>
              </a:lnSpc>
              <a:spcBef>
                <a:spcPct val="0"/>
              </a:spcBef>
            </a:pPr>
            <a:r>
              <a:rPr lang="en-US" sz="2899" dirty="0">
                <a:solidFill>
                  <a:srgbClr val="070707"/>
                </a:solidFill>
                <a:latin typeface="Arial"/>
              </a:rPr>
              <a:t>Brief recap of the Bynder purpose and capabilities​</a:t>
            </a:r>
          </a:p>
        </p:txBody>
      </p:sp>
      <p:sp>
        <p:nvSpPr>
          <p:cNvPr id="18" name="TextBox 18"/>
          <p:cNvSpPr txBox="1"/>
          <p:nvPr/>
        </p:nvSpPr>
        <p:spPr>
          <a:xfrm>
            <a:off x="2664794" y="5262329"/>
            <a:ext cx="5656564" cy="937372"/>
          </a:xfrm>
          <a:prstGeom prst="rect">
            <a:avLst/>
          </a:prstGeom>
        </p:spPr>
        <p:txBody>
          <a:bodyPr lIns="0" tIns="0" rIns="0" bIns="0" rtlCol="0" anchor="t">
            <a:spAutoFit/>
          </a:bodyPr>
          <a:lstStyle/>
          <a:p>
            <a:pPr>
              <a:lnSpc>
                <a:spcPts val="3769"/>
              </a:lnSpc>
              <a:spcBef>
                <a:spcPct val="0"/>
              </a:spcBef>
            </a:pPr>
            <a:r>
              <a:rPr lang="en-US" sz="2899" dirty="0">
                <a:solidFill>
                  <a:srgbClr val="070707"/>
                </a:solidFill>
                <a:latin typeface="Arial"/>
              </a:rPr>
              <a:t>Workflow &amp; Guidelines modules within Bynder​</a:t>
            </a:r>
          </a:p>
        </p:txBody>
      </p:sp>
      <p:sp>
        <p:nvSpPr>
          <p:cNvPr id="19" name="TextBox 19"/>
          <p:cNvSpPr txBox="1"/>
          <p:nvPr/>
        </p:nvSpPr>
        <p:spPr>
          <a:xfrm>
            <a:off x="2664794" y="6470965"/>
            <a:ext cx="4786109" cy="937372"/>
          </a:xfrm>
          <a:prstGeom prst="rect">
            <a:avLst/>
          </a:prstGeom>
        </p:spPr>
        <p:txBody>
          <a:bodyPr lIns="0" tIns="0" rIns="0" bIns="0" rtlCol="0" anchor="t">
            <a:spAutoFit/>
          </a:bodyPr>
          <a:lstStyle/>
          <a:p>
            <a:pPr>
              <a:lnSpc>
                <a:spcPts val="3769"/>
              </a:lnSpc>
              <a:spcBef>
                <a:spcPct val="0"/>
              </a:spcBef>
            </a:pPr>
            <a:r>
              <a:rPr lang="en-US" sz="2899" dirty="0">
                <a:solidFill>
                  <a:srgbClr val="070707"/>
                </a:solidFill>
                <a:latin typeface="Arial"/>
              </a:rPr>
              <a:t>Responsibilities within these modules</a:t>
            </a:r>
          </a:p>
        </p:txBody>
      </p:sp>
      <p:sp>
        <p:nvSpPr>
          <p:cNvPr id="20" name="TextBox 20"/>
          <p:cNvSpPr txBox="1"/>
          <p:nvPr/>
        </p:nvSpPr>
        <p:spPr>
          <a:xfrm>
            <a:off x="2680034" y="8036355"/>
            <a:ext cx="5656564" cy="450060"/>
          </a:xfrm>
          <a:prstGeom prst="rect">
            <a:avLst/>
          </a:prstGeom>
        </p:spPr>
        <p:txBody>
          <a:bodyPr lIns="0" tIns="0" rIns="0" bIns="0" rtlCol="0" anchor="t">
            <a:spAutoFit/>
          </a:bodyPr>
          <a:lstStyle/>
          <a:p>
            <a:pPr>
              <a:lnSpc>
                <a:spcPts val="3769"/>
              </a:lnSpc>
              <a:spcBef>
                <a:spcPct val="0"/>
              </a:spcBef>
            </a:pPr>
            <a:r>
              <a:rPr lang="en-US" sz="2899" dirty="0">
                <a:solidFill>
                  <a:srgbClr val="070707"/>
                </a:solidFill>
                <a:latin typeface="Arial"/>
              </a:rPr>
              <a:t>Workflow module demonstration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2584" t="35452" r="29914" b="37370"/>
          <a:stretch>
            <a:fillRect/>
          </a:stretch>
        </p:blipFill>
        <p:spPr>
          <a:xfrm>
            <a:off x="15519897" y="531492"/>
            <a:ext cx="2456691" cy="994416"/>
          </a:xfrm>
          <a:prstGeom prst="rect">
            <a:avLst/>
          </a:prstGeom>
        </p:spPr>
      </p:pic>
      <p:grpSp>
        <p:nvGrpSpPr>
          <p:cNvPr id="4" name="Group 4"/>
          <p:cNvGrpSpPr/>
          <p:nvPr/>
        </p:nvGrpSpPr>
        <p:grpSpPr>
          <a:xfrm>
            <a:off x="0" y="0"/>
            <a:ext cx="374261" cy="10287000"/>
            <a:chOff x="0" y="0"/>
            <a:chExt cx="98571" cy="2709333"/>
          </a:xfrm>
        </p:grpSpPr>
        <p:sp>
          <p:nvSpPr>
            <p:cNvPr id="5" name="Freeform 5"/>
            <p:cNvSpPr/>
            <p:nvPr/>
          </p:nvSpPr>
          <p:spPr>
            <a:xfrm>
              <a:off x="0" y="0"/>
              <a:ext cx="98571" cy="2709333"/>
            </a:xfrm>
            <a:custGeom>
              <a:avLst/>
              <a:gdLst/>
              <a:ahLst/>
              <a:cxnLst/>
              <a:rect l="l" t="t" r="r" b="b"/>
              <a:pathLst>
                <a:path w="98571" h="2709333">
                  <a:moveTo>
                    <a:pt x="0" y="0"/>
                  </a:moveTo>
                  <a:lnTo>
                    <a:pt x="98571" y="0"/>
                  </a:lnTo>
                  <a:lnTo>
                    <a:pt x="98571" y="2709333"/>
                  </a:lnTo>
                  <a:lnTo>
                    <a:pt x="0" y="2709333"/>
                  </a:lnTo>
                  <a:close/>
                </a:path>
              </a:pathLst>
            </a:custGeom>
            <a:solidFill>
              <a:srgbClr val="FFFF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sp>
        <p:nvSpPr>
          <p:cNvPr id="12" name="TextBox 22">
            <a:extLst>
              <a:ext uri="{FF2B5EF4-FFF2-40B4-BE49-F238E27FC236}">
                <a16:creationId xmlns:a16="http://schemas.microsoft.com/office/drawing/2014/main" id="{44E47EB8-EDBD-5C5C-BE9C-BF52B55700A5}"/>
              </a:ext>
            </a:extLst>
          </p:cNvPr>
          <p:cNvSpPr txBox="1"/>
          <p:nvPr/>
        </p:nvSpPr>
        <p:spPr>
          <a:xfrm>
            <a:off x="1543047" y="780083"/>
            <a:ext cx="13232869" cy="857250"/>
          </a:xfrm>
          <a:prstGeom prst="rect">
            <a:avLst/>
          </a:prstGeom>
        </p:spPr>
        <p:txBody>
          <a:bodyPr lIns="0" tIns="0" rIns="0" bIns="0" rtlCol="0" anchor="t">
            <a:spAutoFit/>
          </a:bodyPr>
          <a:lstStyle/>
          <a:p>
            <a:pPr>
              <a:lnSpc>
                <a:spcPts val="6720"/>
              </a:lnSpc>
            </a:pPr>
            <a:r>
              <a:rPr lang="en-US" sz="5600" dirty="0">
                <a:solidFill>
                  <a:schemeClr val="bg1"/>
                </a:solidFill>
                <a:latin typeface="Inter Bold"/>
              </a:rPr>
              <a:t>Bynder Recap​</a:t>
            </a:r>
          </a:p>
        </p:txBody>
      </p:sp>
      <p:sp>
        <p:nvSpPr>
          <p:cNvPr id="13" name="TextBox 27">
            <a:extLst>
              <a:ext uri="{FF2B5EF4-FFF2-40B4-BE49-F238E27FC236}">
                <a16:creationId xmlns:a16="http://schemas.microsoft.com/office/drawing/2014/main" id="{93497622-8EBB-ACAD-3125-CF3BDD34E22D}"/>
              </a:ext>
            </a:extLst>
          </p:cNvPr>
          <p:cNvSpPr txBox="1"/>
          <p:nvPr/>
        </p:nvSpPr>
        <p:spPr>
          <a:xfrm>
            <a:off x="1295400" y="2824088"/>
            <a:ext cx="10344151" cy="3811172"/>
          </a:xfrm>
          <a:prstGeom prst="rect">
            <a:avLst/>
          </a:prstGeom>
        </p:spPr>
        <p:txBody>
          <a:bodyPr wrap="square" lIns="0" tIns="0" rIns="0" bIns="0" rtlCol="0" anchor="t">
            <a:spAutoFit/>
          </a:bodyPr>
          <a:lstStyle/>
          <a:p>
            <a:pPr marL="673100" lvl="1" indent="-457200">
              <a:lnSpc>
                <a:spcPct val="150000"/>
              </a:lnSpc>
              <a:buFont typeface="Arial" panose="020B0604020202020204" pitchFamily="34" charset="0"/>
              <a:buChar char="•"/>
            </a:pPr>
            <a:r>
              <a:rPr lang="en-US" sz="2800" dirty="0">
                <a:solidFill>
                  <a:schemeClr val="bg1"/>
                </a:solidFill>
                <a:latin typeface="Calibri"/>
              </a:rPr>
              <a:t>To serve as the single source of truth for all marketing related assets</a:t>
            </a:r>
          </a:p>
          <a:p>
            <a:pPr marL="673100" lvl="1" indent="-457200">
              <a:lnSpc>
                <a:spcPct val="150000"/>
              </a:lnSpc>
              <a:buFont typeface="Arial" panose="020B0604020202020204" pitchFamily="34" charset="0"/>
              <a:buChar char="•"/>
            </a:pPr>
            <a:r>
              <a:rPr lang="en-US" sz="2800" dirty="0">
                <a:solidFill>
                  <a:schemeClr val="bg1"/>
                </a:solidFill>
                <a:latin typeface="Calibri"/>
              </a:rPr>
              <a:t>To serve as a shared digital library to ease collaboration between all parties involved in achieving the organisations objectives.</a:t>
            </a:r>
          </a:p>
          <a:p>
            <a:pPr marL="673100" lvl="1" indent="-457200">
              <a:lnSpc>
                <a:spcPct val="150000"/>
              </a:lnSpc>
              <a:buFont typeface="Arial" panose="020B0604020202020204" pitchFamily="34" charset="0"/>
              <a:buChar char="•"/>
            </a:pPr>
            <a:r>
              <a:rPr lang="en-US" sz="2800" dirty="0">
                <a:solidFill>
                  <a:schemeClr val="bg1"/>
                </a:solidFill>
                <a:latin typeface="Calibri"/>
              </a:rPr>
              <a:t>To house, and protect our owned assets – assets should not be stored on agency servers.</a:t>
            </a:r>
          </a:p>
        </p:txBody>
      </p:sp>
      <p:sp>
        <p:nvSpPr>
          <p:cNvPr id="14" name="TextBox 27">
            <a:extLst>
              <a:ext uri="{FF2B5EF4-FFF2-40B4-BE49-F238E27FC236}">
                <a16:creationId xmlns:a16="http://schemas.microsoft.com/office/drawing/2014/main" id="{73894330-636F-2131-6D7F-191016407D41}"/>
              </a:ext>
            </a:extLst>
          </p:cNvPr>
          <p:cNvSpPr txBox="1"/>
          <p:nvPr/>
        </p:nvSpPr>
        <p:spPr>
          <a:xfrm>
            <a:off x="1295400" y="2195850"/>
            <a:ext cx="2841888" cy="371961"/>
          </a:xfrm>
          <a:prstGeom prst="rect">
            <a:avLst/>
          </a:prstGeom>
        </p:spPr>
        <p:txBody>
          <a:bodyPr lIns="0" tIns="0" rIns="0" bIns="0" rtlCol="0" anchor="t">
            <a:spAutoFit/>
          </a:bodyPr>
          <a:lstStyle/>
          <a:p>
            <a:pPr marL="215900" lvl="1">
              <a:lnSpc>
                <a:spcPts val="2599"/>
              </a:lnSpc>
            </a:pPr>
            <a:r>
              <a:rPr lang="en-US" sz="3600" dirty="0">
                <a:solidFill>
                  <a:schemeClr val="bg1"/>
                </a:solidFill>
                <a:latin typeface="Calibri"/>
              </a:rPr>
              <a:t>PURPOSE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screenshot of a website&#10;&#10;Description automatically generated with medium confidence">
            <a:extLst>
              <a:ext uri="{FF2B5EF4-FFF2-40B4-BE49-F238E27FC236}">
                <a16:creationId xmlns:a16="http://schemas.microsoft.com/office/drawing/2014/main" id="{29616343-5A83-BECF-D930-F0F55BCB0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3308" y="3040261"/>
            <a:ext cx="7772400" cy="5047779"/>
          </a:xfrm>
          <a:prstGeom prst="rect">
            <a:avLst/>
          </a:prstGeom>
        </p:spPr>
      </p:pic>
      <p:grpSp>
        <p:nvGrpSpPr>
          <p:cNvPr id="2" name="Group 2"/>
          <p:cNvGrpSpPr/>
          <p:nvPr/>
        </p:nvGrpSpPr>
        <p:grpSpPr>
          <a:xfrm>
            <a:off x="0" y="0"/>
            <a:ext cx="374261" cy="10287000"/>
            <a:chOff x="0" y="0"/>
            <a:chExt cx="98571" cy="2709333"/>
          </a:xfrm>
        </p:grpSpPr>
        <p:sp>
          <p:nvSpPr>
            <p:cNvPr id="3" name="Freeform 3"/>
            <p:cNvSpPr/>
            <p:nvPr/>
          </p:nvSpPr>
          <p:spPr>
            <a:xfrm>
              <a:off x="0" y="0"/>
              <a:ext cx="98571" cy="2709333"/>
            </a:xfrm>
            <a:custGeom>
              <a:avLst/>
              <a:gdLst/>
              <a:ahLst/>
              <a:cxnLst/>
              <a:rect l="l" t="t" r="r" b="b"/>
              <a:pathLst>
                <a:path w="98571" h="2709333">
                  <a:moveTo>
                    <a:pt x="0" y="0"/>
                  </a:moveTo>
                  <a:lnTo>
                    <a:pt x="98571" y="0"/>
                  </a:lnTo>
                  <a:lnTo>
                    <a:pt x="98571" y="2709333"/>
                  </a:lnTo>
                  <a:lnTo>
                    <a:pt x="0" y="2709333"/>
                  </a:lnTo>
                  <a:close/>
                </a:path>
              </a:pathLst>
            </a:custGeom>
            <a:solidFill>
              <a:srgbClr val="0051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66897" y="314857"/>
            <a:ext cx="2626179" cy="1427687"/>
          </a:xfrm>
          <a:prstGeom prst="rect">
            <a:avLst/>
          </a:prstGeom>
        </p:spPr>
      </p:pic>
      <p:sp>
        <p:nvSpPr>
          <p:cNvPr id="22" name="TextBox 22"/>
          <p:cNvSpPr txBox="1"/>
          <p:nvPr/>
        </p:nvSpPr>
        <p:spPr>
          <a:xfrm>
            <a:off x="1440235" y="1019175"/>
            <a:ext cx="13232869" cy="857250"/>
          </a:xfrm>
          <a:prstGeom prst="rect">
            <a:avLst/>
          </a:prstGeom>
        </p:spPr>
        <p:txBody>
          <a:bodyPr lIns="0" tIns="0" rIns="0" bIns="0" rtlCol="0" anchor="t">
            <a:spAutoFit/>
          </a:bodyPr>
          <a:lstStyle/>
          <a:p>
            <a:pPr>
              <a:lnSpc>
                <a:spcPts val="6720"/>
              </a:lnSpc>
            </a:pPr>
            <a:r>
              <a:rPr lang="en-US" sz="5600" dirty="0">
                <a:solidFill>
                  <a:srgbClr val="070707"/>
                </a:solidFill>
                <a:latin typeface="Inter Bold"/>
              </a:rPr>
              <a:t>Brand Guidelines​</a:t>
            </a:r>
          </a:p>
        </p:txBody>
      </p:sp>
      <p:sp>
        <p:nvSpPr>
          <p:cNvPr id="8" name="Freeform 3">
            <a:extLst>
              <a:ext uri="{FF2B5EF4-FFF2-40B4-BE49-F238E27FC236}">
                <a16:creationId xmlns:a16="http://schemas.microsoft.com/office/drawing/2014/main" id="{3C474330-04AB-D0BA-F069-132E044AD5AE}"/>
              </a:ext>
            </a:extLst>
          </p:cNvPr>
          <p:cNvSpPr/>
          <p:nvPr/>
        </p:nvSpPr>
        <p:spPr>
          <a:xfrm>
            <a:off x="2373772" y="2739338"/>
            <a:ext cx="8154683" cy="5469095"/>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grpSp>
        <p:nvGrpSpPr>
          <p:cNvPr id="9" name="Group 2">
            <a:extLst>
              <a:ext uri="{FF2B5EF4-FFF2-40B4-BE49-F238E27FC236}">
                <a16:creationId xmlns:a16="http://schemas.microsoft.com/office/drawing/2014/main" id="{2B9E2DAD-D55D-261A-FC4E-1CF54FECF2F1}"/>
              </a:ext>
            </a:extLst>
          </p:cNvPr>
          <p:cNvGrpSpPr>
            <a:grpSpLocks noChangeAspect="1"/>
          </p:cNvGrpSpPr>
          <p:nvPr/>
        </p:nvGrpSpPr>
        <p:grpSpPr>
          <a:xfrm>
            <a:off x="1405805" y="2712049"/>
            <a:ext cx="10089012" cy="5786935"/>
            <a:chOff x="0" y="0"/>
            <a:chExt cx="7981950" cy="4578350"/>
          </a:xfrm>
        </p:grpSpPr>
        <p:sp>
          <p:nvSpPr>
            <p:cNvPr id="18" name="Freeform 3">
              <a:extLst>
                <a:ext uri="{FF2B5EF4-FFF2-40B4-BE49-F238E27FC236}">
                  <a16:creationId xmlns:a16="http://schemas.microsoft.com/office/drawing/2014/main" id="{41F95D74-4319-1299-52AF-6E1FF266E9E9}"/>
                </a:ext>
              </a:extLst>
            </p:cNvPr>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20" name="Freeform 4">
              <a:extLst>
                <a:ext uri="{FF2B5EF4-FFF2-40B4-BE49-F238E27FC236}">
                  <a16:creationId xmlns:a16="http://schemas.microsoft.com/office/drawing/2014/main" id="{F8C51B86-A4A1-26E1-2061-54297EB01C88}"/>
                </a:ext>
              </a:extLst>
            </p:cNvPr>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32" name="Freeform 5">
              <a:extLst>
                <a:ext uri="{FF2B5EF4-FFF2-40B4-BE49-F238E27FC236}">
                  <a16:creationId xmlns:a16="http://schemas.microsoft.com/office/drawing/2014/main" id="{3E47701C-F466-5F19-AA88-B30D52749D0F}"/>
                </a:ext>
              </a:extLst>
            </p:cNvPr>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33" name="Freeform 6">
              <a:extLst>
                <a:ext uri="{FF2B5EF4-FFF2-40B4-BE49-F238E27FC236}">
                  <a16:creationId xmlns:a16="http://schemas.microsoft.com/office/drawing/2014/main" id="{A8323967-8440-EDDD-B4E2-71F5D7F94E6C}"/>
                </a:ext>
              </a:extLst>
            </p:cNvPr>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grpSp>
      <p:pic>
        <p:nvPicPr>
          <p:cNvPr id="38" name="Graphic 37" descr="Arrow: Straight with solid fill">
            <a:extLst>
              <a:ext uri="{FF2B5EF4-FFF2-40B4-BE49-F238E27FC236}">
                <a16:creationId xmlns:a16="http://schemas.microsoft.com/office/drawing/2014/main" id="{A739C3C1-57B3-30D1-C4F7-56B786C090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6473892" y="3695700"/>
            <a:ext cx="914400" cy="914400"/>
          </a:xfrm>
          <a:prstGeom prst="rect">
            <a:avLst/>
          </a:prstGeom>
        </p:spPr>
      </p:pic>
      <p:pic>
        <p:nvPicPr>
          <p:cNvPr id="40" name="Graphic 39" descr="Share outline">
            <a:extLst>
              <a:ext uri="{FF2B5EF4-FFF2-40B4-BE49-F238E27FC236}">
                <a16:creationId xmlns:a16="http://schemas.microsoft.com/office/drawing/2014/main" id="{B351D1FB-CB31-A75A-F117-D15E5E0148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514010" y="3337475"/>
            <a:ext cx="1464563" cy="1464563"/>
          </a:xfrm>
          <a:prstGeom prst="rect">
            <a:avLst/>
          </a:prstGeom>
        </p:spPr>
      </p:pic>
      <p:pic>
        <p:nvPicPr>
          <p:cNvPr id="42" name="Graphic 41" descr="Open folder outline">
            <a:extLst>
              <a:ext uri="{FF2B5EF4-FFF2-40B4-BE49-F238E27FC236}">
                <a16:creationId xmlns:a16="http://schemas.microsoft.com/office/drawing/2014/main" id="{9B203C5E-D815-FFDA-4E75-6D21C85B851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636456" y="3336712"/>
            <a:ext cx="1464564" cy="1464564"/>
          </a:xfrm>
          <a:prstGeom prst="rect">
            <a:avLst/>
          </a:prstGeom>
        </p:spPr>
      </p:pic>
      <p:sp>
        <p:nvSpPr>
          <p:cNvPr id="43" name="TextBox 19">
            <a:extLst>
              <a:ext uri="{FF2B5EF4-FFF2-40B4-BE49-F238E27FC236}">
                <a16:creationId xmlns:a16="http://schemas.microsoft.com/office/drawing/2014/main" id="{B48C3C03-7207-D087-515A-59EC481214B2}"/>
              </a:ext>
            </a:extLst>
          </p:cNvPr>
          <p:cNvSpPr txBox="1"/>
          <p:nvPr/>
        </p:nvSpPr>
        <p:spPr>
          <a:xfrm>
            <a:off x="11684353" y="4801276"/>
            <a:ext cx="5943600" cy="1751249"/>
          </a:xfrm>
          <a:prstGeom prst="rect">
            <a:avLst/>
          </a:prstGeom>
        </p:spPr>
        <p:txBody>
          <a:bodyPr wrap="square" lIns="0" tIns="0" rIns="0" bIns="0" rtlCol="0" anchor="t">
            <a:spAutoFit/>
          </a:bodyPr>
          <a:lstStyle/>
          <a:p>
            <a:pPr>
              <a:lnSpc>
                <a:spcPct val="150000"/>
              </a:lnSpc>
              <a:spcBef>
                <a:spcPct val="0"/>
              </a:spcBef>
            </a:pPr>
            <a:r>
              <a:rPr lang="en-US" sz="4000" dirty="0">
                <a:solidFill>
                  <a:srgbClr val="0C602C"/>
                </a:solidFill>
                <a:latin typeface="Calibri"/>
              </a:rPr>
              <a:t>Single Source for sharing all crucial brand information.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pic>
        <p:nvPicPr>
          <p:cNvPr id="23" name="Picture 22" descr="A screenshot of a computer&#10;&#10;Description automatically generated with medium confidence">
            <a:extLst>
              <a:ext uri="{FF2B5EF4-FFF2-40B4-BE49-F238E27FC236}">
                <a16:creationId xmlns:a16="http://schemas.microsoft.com/office/drawing/2014/main" id="{8189CB5C-4BF6-7B2F-FBA5-34FE67921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3308" y="3086100"/>
            <a:ext cx="7772400" cy="4800600"/>
          </a:xfrm>
          <a:prstGeom prst="rect">
            <a:avLst/>
          </a:prstGeom>
        </p:spPr>
      </p:pic>
      <p:grpSp>
        <p:nvGrpSpPr>
          <p:cNvPr id="2" name="Group 2"/>
          <p:cNvGrpSpPr>
            <a:grpSpLocks noChangeAspect="1"/>
          </p:cNvGrpSpPr>
          <p:nvPr/>
        </p:nvGrpSpPr>
        <p:grpSpPr>
          <a:xfrm>
            <a:off x="1405805" y="2712049"/>
            <a:ext cx="10089012" cy="5786935"/>
            <a:chOff x="0" y="0"/>
            <a:chExt cx="7981950" cy="4578350"/>
          </a:xfrm>
        </p:grpSpPr>
        <p:sp>
          <p:nvSpPr>
            <p:cNvPr id="3" name="Freeform 3"/>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4" name="Freeform 4"/>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5" name="Freeform 5"/>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6" name="Freeform 6"/>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grpSp>
      <p:grpSp>
        <p:nvGrpSpPr>
          <p:cNvPr id="8" name="Group 8"/>
          <p:cNvGrpSpPr/>
          <p:nvPr/>
        </p:nvGrpSpPr>
        <p:grpSpPr>
          <a:xfrm>
            <a:off x="0" y="0"/>
            <a:ext cx="374261" cy="10287000"/>
            <a:chOff x="0" y="0"/>
            <a:chExt cx="98571" cy="2709333"/>
          </a:xfrm>
        </p:grpSpPr>
        <p:sp>
          <p:nvSpPr>
            <p:cNvPr id="9" name="Freeform 9"/>
            <p:cNvSpPr/>
            <p:nvPr/>
          </p:nvSpPr>
          <p:spPr>
            <a:xfrm>
              <a:off x="0" y="0"/>
              <a:ext cx="98571" cy="2709333"/>
            </a:xfrm>
            <a:custGeom>
              <a:avLst/>
              <a:gdLst/>
              <a:ahLst/>
              <a:cxnLst/>
              <a:rect l="l" t="t" r="r" b="b"/>
              <a:pathLst>
                <a:path w="98571" h="2709333">
                  <a:moveTo>
                    <a:pt x="0" y="0"/>
                  </a:moveTo>
                  <a:lnTo>
                    <a:pt x="98571" y="0"/>
                  </a:lnTo>
                  <a:lnTo>
                    <a:pt x="98571" y="2709333"/>
                  </a:lnTo>
                  <a:lnTo>
                    <a:pt x="0" y="2709333"/>
                  </a:lnTo>
                  <a:close/>
                </a:path>
              </a:pathLst>
            </a:custGeom>
            <a:solidFill>
              <a:srgbClr val="FFFF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sp>
        <p:nvSpPr>
          <p:cNvPr id="17" name="TextBox 17"/>
          <p:cNvSpPr txBox="1"/>
          <p:nvPr/>
        </p:nvSpPr>
        <p:spPr>
          <a:xfrm>
            <a:off x="1405805" y="595313"/>
            <a:ext cx="13232869" cy="857250"/>
          </a:xfrm>
          <a:prstGeom prst="rect">
            <a:avLst/>
          </a:prstGeom>
        </p:spPr>
        <p:txBody>
          <a:bodyPr lIns="0" tIns="0" rIns="0" bIns="0" rtlCol="0" anchor="t">
            <a:spAutoFit/>
          </a:bodyPr>
          <a:lstStyle/>
          <a:p>
            <a:pPr>
              <a:lnSpc>
                <a:spcPts val="6720"/>
              </a:lnSpc>
            </a:pPr>
            <a:r>
              <a:rPr lang="en-US" sz="5600" dirty="0">
                <a:solidFill>
                  <a:srgbClr val="FFFFFF"/>
                </a:solidFill>
                <a:latin typeface="Inter Bold"/>
              </a:rPr>
              <a:t>The Workflow Module</a:t>
            </a:r>
          </a:p>
        </p:txBody>
      </p:sp>
      <p:sp>
        <p:nvSpPr>
          <p:cNvPr id="18" name="TextBox 18"/>
          <p:cNvSpPr txBox="1"/>
          <p:nvPr/>
        </p:nvSpPr>
        <p:spPr>
          <a:xfrm>
            <a:off x="13256643" y="3988861"/>
            <a:ext cx="1375916" cy="586892"/>
          </a:xfrm>
          <a:prstGeom prst="rect">
            <a:avLst/>
          </a:prstGeom>
        </p:spPr>
        <p:txBody>
          <a:bodyPr lIns="0" tIns="0" rIns="0" bIns="0" rtlCol="0" anchor="t">
            <a:spAutoFit/>
          </a:bodyPr>
          <a:lstStyle/>
          <a:p>
            <a:pPr>
              <a:lnSpc>
                <a:spcPts val="4809"/>
              </a:lnSpc>
              <a:spcBef>
                <a:spcPct val="0"/>
              </a:spcBef>
            </a:pPr>
            <a:r>
              <a:rPr lang="en-US" sz="3699" dirty="0">
                <a:solidFill>
                  <a:srgbClr val="FFFFFF"/>
                </a:solidFill>
                <a:latin typeface="Calibri"/>
              </a:rPr>
              <a:t>Speed​</a:t>
            </a:r>
          </a:p>
        </p:txBody>
      </p:sp>
      <p:sp>
        <p:nvSpPr>
          <p:cNvPr id="19" name="TextBox 19"/>
          <p:cNvSpPr txBox="1"/>
          <p:nvPr/>
        </p:nvSpPr>
        <p:spPr>
          <a:xfrm>
            <a:off x="13262395" y="5143500"/>
            <a:ext cx="4144272" cy="586892"/>
          </a:xfrm>
          <a:prstGeom prst="rect">
            <a:avLst/>
          </a:prstGeom>
        </p:spPr>
        <p:txBody>
          <a:bodyPr wrap="square" lIns="0" tIns="0" rIns="0" bIns="0" rtlCol="0" anchor="t">
            <a:spAutoFit/>
          </a:bodyPr>
          <a:lstStyle/>
          <a:p>
            <a:pPr>
              <a:lnSpc>
                <a:spcPts val="4809"/>
              </a:lnSpc>
              <a:spcBef>
                <a:spcPct val="0"/>
              </a:spcBef>
            </a:pPr>
            <a:r>
              <a:rPr lang="en-US" sz="3699" dirty="0">
                <a:solidFill>
                  <a:srgbClr val="FFFFFF"/>
                </a:solidFill>
                <a:latin typeface="Calibri"/>
              </a:rPr>
              <a:t>Accuracy/reliability​​</a:t>
            </a:r>
          </a:p>
        </p:txBody>
      </p:sp>
      <p:sp>
        <p:nvSpPr>
          <p:cNvPr id="20" name="TextBox 20"/>
          <p:cNvSpPr txBox="1"/>
          <p:nvPr/>
        </p:nvSpPr>
        <p:spPr>
          <a:xfrm>
            <a:off x="13256643" y="6357019"/>
            <a:ext cx="3957667" cy="586892"/>
          </a:xfrm>
          <a:prstGeom prst="rect">
            <a:avLst/>
          </a:prstGeom>
        </p:spPr>
        <p:txBody>
          <a:bodyPr wrap="square" lIns="0" tIns="0" rIns="0" bIns="0" rtlCol="0" anchor="t">
            <a:spAutoFit/>
          </a:bodyPr>
          <a:lstStyle/>
          <a:p>
            <a:pPr>
              <a:lnSpc>
                <a:spcPts val="4809"/>
              </a:lnSpc>
              <a:spcBef>
                <a:spcPct val="0"/>
              </a:spcBef>
            </a:pPr>
            <a:r>
              <a:rPr lang="en-US" sz="3699" dirty="0">
                <a:solidFill>
                  <a:srgbClr val="FFFFFF"/>
                </a:solidFill>
                <a:latin typeface="Calibri"/>
              </a:rPr>
              <a:t>Transparency</a:t>
            </a:r>
          </a:p>
        </p:txBody>
      </p:sp>
      <p:pic>
        <p:nvPicPr>
          <p:cNvPr id="21" name="Picture 21"/>
          <p:cNvPicPr>
            <a:picLocks noChangeAspect="1"/>
          </p:cNvPicPr>
          <p:nvPr/>
        </p:nvPicPr>
        <p:blipFill>
          <a:blip r:embed="rId4"/>
          <a:srcRect l="32584" t="35452" r="29914" b="37370"/>
          <a:stretch>
            <a:fillRect/>
          </a:stretch>
        </p:blipFill>
        <p:spPr>
          <a:xfrm>
            <a:off x="15519897" y="531492"/>
            <a:ext cx="2456691" cy="994416"/>
          </a:xfrm>
          <a:prstGeom prst="rect">
            <a:avLst/>
          </a:prstGeom>
        </p:spPr>
      </p:pic>
      <p:pic>
        <p:nvPicPr>
          <p:cNvPr id="25" name="Graphic 24" descr="Arrow: Rotate left with solid fill">
            <a:extLst>
              <a:ext uri="{FF2B5EF4-FFF2-40B4-BE49-F238E27FC236}">
                <a16:creationId xmlns:a16="http://schemas.microsoft.com/office/drawing/2014/main" id="{8FBFFAA2-DF16-7D1D-4595-4E63E6B89D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4343400" y="3494276"/>
            <a:ext cx="914400" cy="914400"/>
          </a:xfrm>
          <a:prstGeom prst="rect">
            <a:avLst/>
          </a:prstGeom>
        </p:spPr>
      </p:pic>
      <p:pic>
        <p:nvPicPr>
          <p:cNvPr id="27" name="Graphic 26" descr="Lightning bolt with solid fill">
            <a:extLst>
              <a:ext uri="{FF2B5EF4-FFF2-40B4-BE49-F238E27FC236}">
                <a16:creationId xmlns:a16="http://schemas.microsoft.com/office/drawing/2014/main" id="{B36DB5AD-3748-1A65-3FAF-2A91B00101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921501" y="3984097"/>
            <a:ext cx="914400" cy="914400"/>
          </a:xfrm>
          <a:prstGeom prst="rect">
            <a:avLst/>
          </a:prstGeom>
        </p:spPr>
      </p:pic>
      <p:pic>
        <p:nvPicPr>
          <p:cNvPr id="31" name="Graphic 30" descr="Bullseye with solid fill">
            <a:extLst>
              <a:ext uri="{FF2B5EF4-FFF2-40B4-BE49-F238E27FC236}">
                <a16:creationId xmlns:a16="http://schemas.microsoft.com/office/drawing/2014/main" id="{EF00C05C-4AEC-83D3-44A0-EA4C5C9E02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918530" y="5104676"/>
            <a:ext cx="914400" cy="914400"/>
          </a:xfrm>
          <a:prstGeom prst="rect">
            <a:avLst/>
          </a:prstGeom>
        </p:spPr>
      </p:pic>
      <p:pic>
        <p:nvPicPr>
          <p:cNvPr id="33" name="Graphic 32" descr="Magnifying glass with solid fill">
            <a:extLst>
              <a:ext uri="{FF2B5EF4-FFF2-40B4-BE49-F238E27FC236}">
                <a16:creationId xmlns:a16="http://schemas.microsoft.com/office/drawing/2014/main" id="{CF2122BF-6669-B0FD-9710-7F7D421822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919054" y="6352786"/>
            <a:ext cx="914400" cy="914400"/>
          </a:xfrm>
          <a:prstGeom prst="rect">
            <a:avLst/>
          </a:prstGeom>
        </p:spPr>
      </p:pic>
    </p:spTree>
    <p:extLst>
      <p:ext uri="{BB962C8B-B14F-4D97-AF65-F5344CB8AC3E}">
        <p14:creationId xmlns:p14="http://schemas.microsoft.com/office/powerpoint/2010/main" val="3944298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39750DD-2F6B-CFDC-B9ED-7A447FCC7B9B}"/>
              </a:ext>
            </a:extLst>
          </p:cNvPr>
          <p:cNvSpPr/>
          <p:nvPr/>
        </p:nvSpPr>
        <p:spPr>
          <a:xfrm>
            <a:off x="11613737" y="2104663"/>
            <a:ext cx="4807339" cy="896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318E396-3DD4-9FEF-724F-7753EC118E7F}"/>
              </a:ext>
            </a:extLst>
          </p:cNvPr>
          <p:cNvSpPr/>
          <p:nvPr/>
        </p:nvSpPr>
        <p:spPr>
          <a:xfrm>
            <a:off x="374261" y="2083423"/>
            <a:ext cx="4807339" cy="896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8"/>
          <p:cNvGrpSpPr/>
          <p:nvPr/>
        </p:nvGrpSpPr>
        <p:grpSpPr>
          <a:xfrm>
            <a:off x="0" y="0"/>
            <a:ext cx="374261" cy="10287000"/>
            <a:chOff x="0" y="0"/>
            <a:chExt cx="98571" cy="2709333"/>
          </a:xfrm>
        </p:grpSpPr>
        <p:sp>
          <p:nvSpPr>
            <p:cNvPr id="9" name="Freeform 9"/>
            <p:cNvSpPr/>
            <p:nvPr/>
          </p:nvSpPr>
          <p:spPr>
            <a:xfrm>
              <a:off x="0" y="0"/>
              <a:ext cx="98571" cy="2709333"/>
            </a:xfrm>
            <a:custGeom>
              <a:avLst/>
              <a:gdLst/>
              <a:ahLst/>
              <a:cxnLst/>
              <a:rect l="l" t="t" r="r" b="b"/>
              <a:pathLst>
                <a:path w="98571" h="2709333">
                  <a:moveTo>
                    <a:pt x="0" y="0"/>
                  </a:moveTo>
                  <a:lnTo>
                    <a:pt x="98571" y="0"/>
                  </a:lnTo>
                  <a:lnTo>
                    <a:pt x="98571" y="2709333"/>
                  </a:lnTo>
                  <a:lnTo>
                    <a:pt x="0" y="2709333"/>
                  </a:lnTo>
                  <a:close/>
                </a:path>
              </a:pathLst>
            </a:custGeom>
            <a:solidFill>
              <a:srgbClr val="FFFF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sp>
        <p:nvSpPr>
          <p:cNvPr id="17" name="TextBox 17"/>
          <p:cNvSpPr txBox="1"/>
          <p:nvPr/>
        </p:nvSpPr>
        <p:spPr>
          <a:xfrm>
            <a:off x="1405805" y="595313"/>
            <a:ext cx="13232869" cy="857250"/>
          </a:xfrm>
          <a:prstGeom prst="rect">
            <a:avLst/>
          </a:prstGeom>
        </p:spPr>
        <p:txBody>
          <a:bodyPr lIns="0" tIns="0" rIns="0" bIns="0" rtlCol="0" anchor="t">
            <a:spAutoFit/>
          </a:bodyPr>
          <a:lstStyle/>
          <a:p>
            <a:pPr>
              <a:lnSpc>
                <a:spcPts val="6720"/>
              </a:lnSpc>
            </a:pPr>
            <a:r>
              <a:rPr lang="en-US" sz="5600" dirty="0">
                <a:solidFill>
                  <a:srgbClr val="FFFFFF"/>
                </a:solidFill>
                <a:latin typeface="Inter Bold"/>
              </a:rPr>
              <a:t>How does this benefit me?</a:t>
            </a:r>
          </a:p>
        </p:txBody>
      </p:sp>
      <p:sp>
        <p:nvSpPr>
          <p:cNvPr id="18" name="TextBox 18"/>
          <p:cNvSpPr txBox="1"/>
          <p:nvPr/>
        </p:nvSpPr>
        <p:spPr>
          <a:xfrm>
            <a:off x="2352279" y="2192537"/>
            <a:ext cx="1187712" cy="586800"/>
          </a:xfrm>
          <a:prstGeom prst="rect">
            <a:avLst/>
          </a:prstGeom>
        </p:spPr>
        <p:txBody>
          <a:bodyPr wrap="square" lIns="0" tIns="0" rIns="0" bIns="0" rtlCol="0" anchor="t">
            <a:spAutoFit/>
          </a:bodyPr>
          <a:lstStyle/>
          <a:p>
            <a:pPr>
              <a:lnSpc>
                <a:spcPts val="4809"/>
              </a:lnSpc>
              <a:spcBef>
                <a:spcPct val="0"/>
              </a:spcBef>
            </a:pPr>
            <a:r>
              <a:rPr lang="en-US" sz="3699" dirty="0">
                <a:solidFill>
                  <a:srgbClr val="0C602C"/>
                </a:solidFill>
                <a:latin typeface="Calibri"/>
              </a:rPr>
              <a:t>Speed</a:t>
            </a:r>
            <a:r>
              <a:rPr lang="en-US" sz="3699" dirty="0">
                <a:solidFill>
                  <a:srgbClr val="FFFFFF"/>
                </a:solidFill>
                <a:latin typeface="Calibri"/>
              </a:rPr>
              <a:t>​</a:t>
            </a:r>
          </a:p>
        </p:txBody>
      </p:sp>
      <p:pic>
        <p:nvPicPr>
          <p:cNvPr id="21" name="Picture 21"/>
          <p:cNvPicPr>
            <a:picLocks noChangeAspect="1"/>
          </p:cNvPicPr>
          <p:nvPr/>
        </p:nvPicPr>
        <p:blipFill>
          <a:blip r:embed="rId3"/>
          <a:srcRect l="32584" t="35452" r="29914" b="37370"/>
          <a:stretch>
            <a:fillRect/>
          </a:stretch>
        </p:blipFill>
        <p:spPr>
          <a:xfrm>
            <a:off x="15519897" y="531492"/>
            <a:ext cx="2456691" cy="994416"/>
          </a:xfrm>
          <a:prstGeom prst="rect">
            <a:avLst/>
          </a:prstGeom>
        </p:spPr>
      </p:pic>
      <p:pic>
        <p:nvPicPr>
          <p:cNvPr id="27" name="Graphic 26" descr="Lightning bolt with solid fill">
            <a:extLst>
              <a:ext uri="{FF2B5EF4-FFF2-40B4-BE49-F238E27FC236}">
                <a16:creationId xmlns:a16="http://schemas.microsoft.com/office/drawing/2014/main" id="{B36DB5AD-3748-1A65-3FAF-2A91B0010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6009" y="2275765"/>
            <a:ext cx="556524" cy="556524"/>
          </a:xfrm>
          <a:prstGeom prst="rect">
            <a:avLst/>
          </a:prstGeom>
        </p:spPr>
      </p:pic>
      <p:pic>
        <p:nvPicPr>
          <p:cNvPr id="33" name="Graphic 32" descr="Magnifying glass with solid fill">
            <a:extLst>
              <a:ext uri="{FF2B5EF4-FFF2-40B4-BE49-F238E27FC236}">
                <a16:creationId xmlns:a16="http://schemas.microsoft.com/office/drawing/2014/main" id="{CF2122BF-6669-B0FD-9710-7F7D421822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288193" y="2263915"/>
            <a:ext cx="601360" cy="601360"/>
          </a:xfrm>
          <a:prstGeom prst="rect">
            <a:avLst/>
          </a:prstGeom>
        </p:spPr>
      </p:pic>
      <p:sp>
        <p:nvSpPr>
          <p:cNvPr id="11" name="Rectangle 10">
            <a:extLst>
              <a:ext uri="{FF2B5EF4-FFF2-40B4-BE49-F238E27FC236}">
                <a16:creationId xmlns:a16="http://schemas.microsoft.com/office/drawing/2014/main" id="{23DDC7C1-A46C-8C7B-D9FA-7C75CCA010D1}"/>
              </a:ext>
            </a:extLst>
          </p:cNvPr>
          <p:cNvSpPr/>
          <p:nvPr/>
        </p:nvSpPr>
        <p:spPr>
          <a:xfrm>
            <a:off x="5791200" y="2083767"/>
            <a:ext cx="5257800" cy="896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9"/>
          <p:cNvSpPr txBox="1"/>
          <p:nvPr/>
        </p:nvSpPr>
        <p:spPr>
          <a:xfrm>
            <a:off x="6223832" y="2192537"/>
            <a:ext cx="4144272" cy="586892"/>
          </a:xfrm>
          <a:prstGeom prst="rect">
            <a:avLst/>
          </a:prstGeom>
        </p:spPr>
        <p:txBody>
          <a:bodyPr wrap="square" lIns="0" tIns="0" rIns="0" bIns="0" rtlCol="0" anchor="t">
            <a:spAutoFit/>
          </a:bodyPr>
          <a:lstStyle/>
          <a:p>
            <a:pPr>
              <a:lnSpc>
                <a:spcPts val="4809"/>
              </a:lnSpc>
              <a:spcBef>
                <a:spcPct val="0"/>
              </a:spcBef>
            </a:pPr>
            <a:r>
              <a:rPr lang="en-US" sz="3699" dirty="0">
                <a:solidFill>
                  <a:srgbClr val="0C602C"/>
                </a:solidFill>
                <a:latin typeface="Calibri"/>
              </a:rPr>
              <a:t>Accuracy/reliability​​</a:t>
            </a:r>
          </a:p>
        </p:txBody>
      </p:sp>
      <p:pic>
        <p:nvPicPr>
          <p:cNvPr id="31" name="Graphic 30" descr="Bullseye with solid fill">
            <a:extLst>
              <a:ext uri="{FF2B5EF4-FFF2-40B4-BE49-F238E27FC236}">
                <a16:creationId xmlns:a16="http://schemas.microsoft.com/office/drawing/2014/main" id="{EF00C05C-4AEC-83D3-44A0-EA4C5C9E02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30282" y="2263915"/>
            <a:ext cx="578270" cy="578270"/>
          </a:xfrm>
          <a:prstGeom prst="rect">
            <a:avLst/>
          </a:prstGeom>
        </p:spPr>
      </p:pic>
      <p:sp>
        <p:nvSpPr>
          <p:cNvPr id="20" name="TextBox 20"/>
          <p:cNvSpPr txBox="1"/>
          <p:nvPr/>
        </p:nvSpPr>
        <p:spPr>
          <a:xfrm>
            <a:off x="12295720" y="2235739"/>
            <a:ext cx="3957667" cy="586892"/>
          </a:xfrm>
          <a:prstGeom prst="rect">
            <a:avLst/>
          </a:prstGeom>
        </p:spPr>
        <p:txBody>
          <a:bodyPr wrap="square" lIns="0" tIns="0" rIns="0" bIns="0" rtlCol="0" anchor="t">
            <a:spAutoFit/>
          </a:bodyPr>
          <a:lstStyle/>
          <a:p>
            <a:pPr>
              <a:lnSpc>
                <a:spcPts val="4809"/>
              </a:lnSpc>
              <a:spcBef>
                <a:spcPct val="0"/>
              </a:spcBef>
            </a:pPr>
            <a:r>
              <a:rPr lang="en-US" sz="3699" dirty="0">
                <a:solidFill>
                  <a:srgbClr val="0C602C"/>
                </a:solidFill>
                <a:latin typeface="Calibri"/>
              </a:rPr>
              <a:t>Transparency</a:t>
            </a:r>
          </a:p>
        </p:txBody>
      </p:sp>
      <p:pic>
        <p:nvPicPr>
          <p:cNvPr id="14" name="Graphic 13" descr="Envelope outline">
            <a:extLst>
              <a:ext uri="{FF2B5EF4-FFF2-40B4-BE49-F238E27FC236}">
                <a16:creationId xmlns:a16="http://schemas.microsoft.com/office/drawing/2014/main" id="{7C4C3C85-9181-0EA0-CF71-5BE245AF833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98998" y="3960872"/>
            <a:ext cx="1494274" cy="1494274"/>
          </a:xfrm>
          <a:prstGeom prst="rect">
            <a:avLst/>
          </a:prstGeom>
        </p:spPr>
      </p:pic>
      <p:pic>
        <p:nvPicPr>
          <p:cNvPr id="16" name="Graphic 15" descr="Online meeting outline">
            <a:extLst>
              <a:ext uri="{FF2B5EF4-FFF2-40B4-BE49-F238E27FC236}">
                <a16:creationId xmlns:a16="http://schemas.microsoft.com/office/drawing/2014/main" id="{2436A98E-DC68-89EE-C6B0-209B6C84267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12756" y="5582781"/>
            <a:ext cx="1494274" cy="1494274"/>
          </a:xfrm>
          <a:prstGeom prst="rect">
            <a:avLst/>
          </a:prstGeom>
        </p:spPr>
      </p:pic>
      <p:pic>
        <p:nvPicPr>
          <p:cNvPr id="24" name="Graphic 23" descr="Chat bubble outline">
            <a:extLst>
              <a:ext uri="{FF2B5EF4-FFF2-40B4-BE49-F238E27FC236}">
                <a16:creationId xmlns:a16="http://schemas.microsoft.com/office/drawing/2014/main" id="{2DE16902-5FF6-9D64-61A1-6FFF553DEAB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88019" y="5500860"/>
            <a:ext cx="1658116" cy="1658116"/>
          </a:xfrm>
          <a:prstGeom prst="rect">
            <a:avLst/>
          </a:prstGeom>
        </p:spPr>
      </p:pic>
      <p:pic>
        <p:nvPicPr>
          <p:cNvPr id="30" name="Graphic 29" descr="Close outline">
            <a:extLst>
              <a:ext uri="{FF2B5EF4-FFF2-40B4-BE49-F238E27FC236}">
                <a16:creationId xmlns:a16="http://schemas.microsoft.com/office/drawing/2014/main" id="{67985876-EE66-E66F-A824-112A3F22276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437803" y="3891826"/>
            <a:ext cx="3086093" cy="3086093"/>
          </a:xfrm>
          <a:prstGeom prst="rect">
            <a:avLst/>
          </a:prstGeom>
        </p:spPr>
      </p:pic>
      <p:pic>
        <p:nvPicPr>
          <p:cNvPr id="34" name="Graphic 33" descr="Connections outline">
            <a:extLst>
              <a:ext uri="{FF2B5EF4-FFF2-40B4-BE49-F238E27FC236}">
                <a16:creationId xmlns:a16="http://schemas.microsoft.com/office/drawing/2014/main" id="{C38ABB6D-99FE-5507-554A-FB831B2074D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108732" y="3427785"/>
            <a:ext cx="2272572" cy="2272572"/>
          </a:xfrm>
          <a:prstGeom prst="rect">
            <a:avLst/>
          </a:prstGeom>
        </p:spPr>
      </p:pic>
      <p:pic>
        <p:nvPicPr>
          <p:cNvPr id="36" name="Graphic 35" descr="Theatre outline">
            <a:extLst>
              <a:ext uri="{FF2B5EF4-FFF2-40B4-BE49-F238E27FC236}">
                <a16:creationId xmlns:a16="http://schemas.microsoft.com/office/drawing/2014/main" id="{11858D92-2938-1239-6DAF-EBB255B1FAD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2809488" y="4265666"/>
            <a:ext cx="2779385" cy="2779385"/>
          </a:xfrm>
          <a:prstGeom prst="rect">
            <a:avLst/>
          </a:prstGeom>
        </p:spPr>
      </p:pic>
      <p:pic>
        <p:nvPicPr>
          <p:cNvPr id="38" name="Graphic 37" descr="Workflow outline">
            <a:extLst>
              <a:ext uri="{FF2B5EF4-FFF2-40B4-BE49-F238E27FC236}">
                <a16:creationId xmlns:a16="http://schemas.microsoft.com/office/drawing/2014/main" id="{BA1F4B7E-CE8D-933E-DA55-250F7300DB3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261401" y="6347916"/>
            <a:ext cx="2069133" cy="2069133"/>
          </a:xfrm>
          <a:prstGeom prst="rect">
            <a:avLst/>
          </a:prstGeom>
        </p:spPr>
      </p:pic>
      <p:sp>
        <p:nvSpPr>
          <p:cNvPr id="39" name="TextBox 19">
            <a:extLst>
              <a:ext uri="{FF2B5EF4-FFF2-40B4-BE49-F238E27FC236}">
                <a16:creationId xmlns:a16="http://schemas.microsoft.com/office/drawing/2014/main" id="{A075A506-6C30-FE1C-2A9E-A055FD74ABEA}"/>
              </a:ext>
            </a:extLst>
          </p:cNvPr>
          <p:cNvSpPr txBox="1"/>
          <p:nvPr/>
        </p:nvSpPr>
        <p:spPr>
          <a:xfrm>
            <a:off x="6394564" y="8291155"/>
            <a:ext cx="3700909" cy="542906"/>
          </a:xfrm>
          <a:prstGeom prst="rect">
            <a:avLst/>
          </a:prstGeom>
        </p:spPr>
        <p:txBody>
          <a:bodyPr lIns="0" tIns="0" rIns="0" bIns="0" rtlCol="0" anchor="t">
            <a:spAutoFit/>
          </a:bodyPr>
          <a:lstStyle/>
          <a:p>
            <a:pPr algn="ctr">
              <a:lnSpc>
                <a:spcPts val="4809"/>
              </a:lnSpc>
              <a:spcBef>
                <a:spcPct val="0"/>
              </a:spcBef>
            </a:pPr>
            <a:r>
              <a:rPr lang="en-US" sz="2400" dirty="0">
                <a:solidFill>
                  <a:srgbClr val="FFFFFF"/>
                </a:solidFill>
                <a:latin typeface="Calibri"/>
              </a:rPr>
              <a:t>Control </a:t>
            </a:r>
          </a:p>
        </p:txBody>
      </p:sp>
      <p:sp>
        <p:nvSpPr>
          <p:cNvPr id="40" name="TextBox 19">
            <a:extLst>
              <a:ext uri="{FF2B5EF4-FFF2-40B4-BE49-F238E27FC236}">
                <a16:creationId xmlns:a16="http://schemas.microsoft.com/office/drawing/2014/main" id="{EC3B6B4E-2947-65FF-5E4F-87FFEE6C20B8}"/>
              </a:ext>
            </a:extLst>
          </p:cNvPr>
          <p:cNvSpPr txBox="1"/>
          <p:nvPr/>
        </p:nvSpPr>
        <p:spPr>
          <a:xfrm>
            <a:off x="6445512" y="5588017"/>
            <a:ext cx="3700909" cy="542906"/>
          </a:xfrm>
          <a:prstGeom prst="rect">
            <a:avLst/>
          </a:prstGeom>
        </p:spPr>
        <p:txBody>
          <a:bodyPr lIns="0" tIns="0" rIns="0" bIns="0" rtlCol="0" anchor="t">
            <a:spAutoFit/>
          </a:bodyPr>
          <a:lstStyle/>
          <a:p>
            <a:pPr algn="ctr">
              <a:lnSpc>
                <a:spcPts val="4809"/>
              </a:lnSpc>
              <a:spcBef>
                <a:spcPct val="0"/>
              </a:spcBef>
            </a:pPr>
            <a:r>
              <a:rPr lang="en-US" sz="2400" dirty="0">
                <a:solidFill>
                  <a:srgbClr val="FFFFFF"/>
                </a:solidFill>
                <a:latin typeface="Calibri"/>
              </a:rPr>
              <a:t>Collaboration </a:t>
            </a:r>
          </a:p>
        </p:txBody>
      </p:sp>
      <p:sp>
        <p:nvSpPr>
          <p:cNvPr id="41" name="TextBox 19">
            <a:extLst>
              <a:ext uri="{FF2B5EF4-FFF2-40B4-BE49-F238E27FC236}">
                <a16:creationId xmlns:a16="http://schemas.microsoft.com/office/drawing/2014/main" id="{1801F39F-F71C-0438-E3F9-2FB902DCC4D3}"/>
              </a:ext>
            </a:extLst>
          </p:cNvPr>
          <p:cNvSpPr txBox="1"/>
          <p:nvPr/>
        </p:nvSpPr>
        <p:spPr>
          <a:xfrm>
            <a:off x="1095680" y="7146101"/>
            <a:ext cx="3700909" cy="542906"/>
          </a:xfrm>
          <a:prstGeom prst="rect">
            <a:avLst/>
          </a:prstGeom>
        </p:spPr>
        <p:txBody>
          <a:bodyPr lIns="0" tIns="0" rIns="0" bIns="0" rtlCol="0" anchor="t">
            <a:spAutoFit/>
          </a:bodyPr>
          <a:lstStyle/>
          <a:p>
            <a:pPr algn="ctr">
              <a:lnSpc>
                <a:spcPts val="4809"/>
              </a:lnSpc>
              <a:spcBef>
                <a:spcPct val="0"/>
              </a:spcBef>
            </a:pPr>
            <a:r>
              <a:rPr lang="en-US" sz="2400" dirty="0">
                <a:solidFill>
                  <a:srgbClr val="FFFFFF"/>
                </a:solidFill>
                <a:latin typeface="Calibri"/>
              </a:rPr>
              <a:t>Single Source </a:t>
            </a:r>
          </a:p>
        </p:txBody>
      </p:sp>
      <p:sp>
        <p:nvSpPr>
          <p:cNvPr id="42" name="TextBox 19">
            <a:extLst>
              <a:ext uri="{FF2B5EF4-FFF2-40B4-BE49-F238E27FC236}">
                <a16:creationId xmlns:a16="http://schemas.microsoft.com/office/drawing/2014/main" id="{C7D812E8-FECB-D6CE-29FF-EDC039460FEB}"/>
              </a:ext>
            </a:extLst>
          </p:cNvPr>
          <p:cNvSpPr txBox="1"/>
          <p:nvPr/>
        </p:nvSpPr>
        <p:spPr>
          <a:xfrm>
            <a:off x="12343969" y="6961155"/>
            <a:ext cx="3700909" cy="542906"/>
          </a:xfrm>
          <a:prstGeom prst="rect">
            <a:avLst/>
          </a:prstGeom>
        </p:spPr>
        <p:txBody>
          <a:bodyPr lIns="0" tIns="0" rIns="0" bIns="0" rtlCol="0" anchor="t">
            <a:spAutoFit/>
          </a:bodyPr>
          <a:lstStyle/>
          <a:p>
            <a:pPr algn="ctr">
              <a:lnSpc>
                <a:spcPts val="4809"/>
              </a:lnSpc>
              <a:spcBef>
                <a:spcPct val="0"/>
              </a:spcBef>
            </a:pPr>
            <a:r>
              <a:rPr lang="en-US" sz="2400" dirty="0">
                <a:solidFill>
                  <a:srgbClr val="FFFFFF"/>
                </a:solidFill>
                <a:latin typeface="Calibri"/>
              </a:rPr>
              <a:t>Alignment </a:t>
            </a:r>
          </a:p>
        </p:txBody>
      </p:sp>
    </p:spTree>
    <p:extLst>
      <p:ext uri="{BB962C8B-B14F-4D97-AF65-F5344CB8AC3E}">
        <p14:creationId xmlns:p14="http://schemas.microsoft.com/office/powerpoint/2010/main" val="1616202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grpSp>
        <p:nvGrpSpPr>
          <p:cNvPr id="8" name="Group 8"/>
          <p:cNvGrpSpPr/>
          <p:nvPr/>
        </p:nvGrpSpPr>
        <p:grpSpPr>
          <a:xfrm>
            <a:off x="0" y="0"/>
            <a:ext cx="374261" cy="10287000"/>
            <a:chOff x="0" y="0"/>
            <a:chExt cx="98571" cy="2709333"/>
          </a:xfrm>
        </p:grpSpPr>
        <p:sp>
          <p:nvSpPr>
            <p:cNvPr id="9" name="Freeform 9"/>
            <p:cNvSpPr/>
            <p:nvPr/>
          </p:nvSpPr>
          <p:spPr>
            <a:xfrm>
              <a:off x="0" y="0"/>
              <a:ext cx="98571" cy="2709333"/>
            </a:xfrm>
            <a:custGeom>
              <a:avLst/>
              <a:gdLst/>
              <a:ahLst/>
              <a:cxnLst/>
              <a:rect l="l" t="t" r="r" b="b"/>
              <a:pathLst>
                <a:path w="98571" h="2709333">
                  <a:moveTo>
                    <a:pt x="0" y="0"/>
                  </a:moveTo>
                  <a:lnTo>
                    <a:pt x="98571" y="0"/>
                  </a:lnTo>
                  <a:lnTo>
                    <a:pt x="98571" y="2709333"/>
                  </a:lnTo>
                  <a:lnTo>
                    <a:pt x="0" y="2709333"/>
                  </a:lnTo>
                  <a:close/>
                </a:path>
              </a:pathLst>
            </a:custGeom>
            <a:solidFill>
              <a:srgbClr val="FFFF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sp>
        <p:nvSpPr>
          <p:cNvPr id="17" name="TextBox 17"/>
          <p:cNvSpPr txBox="1"/>
          <p:nvPr/>
        </p:nvSpPr>
        <p:spPr>
          <a:xfrm>
            <a:off x="1405805" y="595313"/>
            <a:ext cx="13232869" cy="857250"/>
          </a:xfrm>
          <a:prstGeom prst="rect">
            <a:avLst/>
          </a:prstGeom>
        </p:spPr>
        <p:txBody>
          <a:bodyPr lIns="0" tIns="0" rIns="0" bIns="0" rtlCol="0" anchor="t">
            <a:spAutoFit/>
          </a:bodyPr>
          <a:lstStyle/>
          <a:p>
            <a:pPr>
              <a:lnSpc>
                <a:spcPts val="6720"/>
              </a:lnSpc>
            </a:pPr>
            <a:r>
              <a:rPr lang="en-US" sz="5600" dirty="0">
                <a:solidFill>
                  <a:srgbClr val="FFFFFF"/>
                </a:solidFill>
                <a:latin typeface="Inter Bold"/>
              </a:rPr>
              <a:t>Workflows</a:t>
            </a:r>
          </a:p>
        </p:txBody>
      </p:sp>
      <p:pic>
        <p:nvPicPr>
          <p:cNvPr id="21" name="Picture 21"/>
          <p:cNvPicPr>
            <a:picLocks noChangeAspect="1"/>
          </p:cNvPicPr>
          <p:nvPr/>
        </p:nvPicPr>
        <p:blipFill>
          <a:blip r:embed="rId3"/>
          <a:srcRect l="32584" t="35452" r="29914" b="37370"/>
          <a:stretch>
            <a:fillRect/>
          </a:stretch>
        </p:blipFill>
        <p:spPr>
          <a:xfrm>
            <a:off x="15519897" y="531492"/>
            <a:ext cx="2456691" cy="994416"/>
          </a:xfrm>
          <a:prstGeom prst="rect">
            <a:avLst/>
          </a:prstGeom>
        </p:spPr>
      </p:pic>
      <p:sp>
        <p:nvSpPr>
          <p:cNvPr id="22" name="TextBox 19">
            <a:extLst>
              <a:ext uri="{FF2B5EF4-FFF2-40B4-BE49-F238E27FC236}">
                <a16:creationId xmlns:a16="http://schemas.microsoft.com/office/drawing/2014/main" id="{661EF48D-D8BD-7A9C-5529-CEDAEB827F89}"/>
              </a:ext>
            </a:extLst>
          </p:cNvPr>
          <p:cNvSpPr txBox="1"/>
          <p:nvPr/>
        </p:nvSpPr>
        <p:spPr>
          <a:xfrm>
            <a:off x="1631785" y="1854660"/>
            <a:ext cx="7207415" cy="4394665"/>
          </a:xfrm>
          <a:prstGeom prst="rect">
            <a:avLst/>
          </a:prstGeom>
        </p:spPr>
        <p:txBody>
          <a:bodyPr wrap="square" lIns="0" tIns="0" rIns="0" bIns="0" rtlCol="0" anchor="t">
            <a:spAutoFit/>
          </a:bodyPr>
          <a:lstStyle/>
          <a:p>
            <a:pPr marL="742950" indent="-742950">
              <a:lnSpc>
                <a:spcPct val="200000"/>
              </a:lnSpc>
              <a:spcBef>
                <a:spcPct val="0"/>
              </a:spcBef>
              <a:buFont typeface="+mj-lt"/>
              <a:buAutoNum type="arabicPeriod"/>
            </a:pPr>
            <a:r>
              <a:rPr lang="en-US" sz="3699" dirty="0">
                <a:solidFill>
                  <a:srgbClr val="FFFFFF"/>
                </a:solidFill>
                <a:latin typeface="Calibri"/>
              </a:rPr>
              <a:t>Create  a ‘project’ (campaign)</a:t>
            </a:r>
          </a:p>
          <a:p>
            <a:pPr marL="742950" indent="-742950">
              <a:lnSpc>
                <a:spcPct val="200000"/>
              </a:lnSpc>
              <a:spcBef>
                <a:spcPct val="0"/>
              </a:spcBef>
              <a:buFont typeface="+mj-lt"/>
              <a:buAutoNum type="arabicPeriod"/>
            </a:pPr>
            <a:r>
              <a:rPr lang="en-US" sz="3699" dirty="0">
                <a:solidFill>
                  <a:srgbClr val="FFFFFF"/>
                </a:solidFill>
                <a:latin typeface="Calibri"/>
              </a:rPr>
              <a:t>Create a brief</a:t>
            </a:r>
          </a:p>
          <a:p>
            <a:pPr marL="742950" indent="-742950">
              <a:lnSpc>
                <a:spcPct val="200000"/>
              </a:lnSpc>
              <a:spcBef>
                <a:spcPct val="0"/>
              </a:spcBef>
              <a:buFont typeface="+mj-lt"/>
              <a:buAutoNum type="arabicPeriod"/>
            </a:pPr>
            <a:r>
              <a:rPr lang="en-US" sz="3699" dirty="0">
                <a:solidFill>
                  <a:srgbClr val="FFFFFF"/>
                </a:solidFill>
                <a:latin typeface="Calibri"/>
              </a:rPr>
              <a:t>Complete the workflow</a:t>
            </a:r>
          </a:p>
          <a:p>
            <a:pPr marL="742950" indent="-742950">
              <a:lnSpc>
                <a:spcPct val="200000"/>
              </a:lnSpc>
              <a:spcBef>
                <a:spcPct val="0"/>
              </a:spcBef>
              <a:buFont typeface="+mj-lt"/>
              <a:buAutoNum type="arabicPeriod"/>
            </a:pPr>
            <a:r>
              <a:rPr lang="en-US" sz="3699" dirty="0">
                <a:solidFill>
                  <a:srgbClr val="FFFFFF"/>
                </a:solidFill>
                <a:latin typeface="Calibri"/>
              </a:rPr>
              <a:t>Upload final asset(s) to Bynder</a:t>
            </a:r>
          </a:p>
        </p:txBody>
      </p:sp>
    </p:spTree>
    <p:extLst>
      <p:ext uri="{BB962C8B-B14F-4D97-AF65-F5344CB8AC3E}">
        <p14:creationId xmlns:p14="http://schemas.microsoft.com/office/powerpoint/2010/main" val="4192462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EDC37F5-0BC9-D2D9-7237-9C3F030E4E3D}"/>
              </a:ext>
            </a:extLst>
          </p:cNvPr>
          <p:cNvSpPr/>
          <p:nvPr/>
        </p:nvSpPr>
        <p:spPr>
          <a:xfrm>
            <a:off x="0" y="4727729"/>
            <a:ext cx="18288000" cy="5600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Logo_Horizontal-01.jpg</a:t>
            </a:r>
          </a:p>
        </p:txBody>
      </p:sp>
      <p:sp>
        <p:nvSpPr>
          <p:cNvPr id="20" name="Rectangle 19">
            <a:extLst>
              <a:ext uri="{FF2B5EF4-FFF2-40B4-BE49-F238E27FC236}">
                <a16:creationId xmlns:a16="http://schemas.microsoft.com/office/drawing/2014/main" id="{13C177B7-659D-C41E-8B26-CAA59E626864}"/>
              </a:ext>
            </a:extLst>
          </p:cNvPr>
          <p:cNvSpPr/>
          <p:nvPr/>
        </p:nvSpPr>
        <p:spPr>
          <a:xfrm>
            <a:off x="9030136" y="5502695"/>
            <a:ext cx="6256674" cy="1418443"/>
          </a:xfrm>
          <a:prstGeom prst="rect">
            <a:avLst/>
          </a:prstGeom>
          <a:solidFill>
            <a:srgbClr val="0C602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7"/>
          <p:cNvSpPr txBox="1"/>
          <p:nvPr/>
        </p:nvSpPr>
        <p:spPr>
          <a:xfrm>
            <a:off x="1405805" y="595313"/>
            <a:ext cx="13232869" cy="857250"/>
          </a:xfrm>
          <a:prstGeom prst="rect">
            <a:avLst/>
          </a:prstGeom>
        </p:spPr>
        <p:txBody>
          <a:bodyPr lIns="0" tIns="0" rIns="0" bIns="0" rtlCol="0" anchor="t">
            <a:spAutoFit/>
          </a:bodyPr>
          <a:lstStyle/>
          <a:p>
            <a:pPr>
              <a:lnSpc>
                <a:spcPts val="6720"/>
              </a:lnSpc>
            </a:pPr>
            <a:r>
              <a:rPr lang="en-US" sz="5600" dirty="0">
                <a:solidFill>
                  <a:srgbClr val="FFFFFF"/>
                </a:solidFill>
                <a:latin typeface="+mj-lt"/>
              </a:rPr>
              <a:t>1. Create project</a:t>
            </a:r>
          </a:p>
        </p:txBody>
      </p:sp>
      <p:sp>
        <p:nvSpPr>
          <p:cNvPr id="19" name="TextBox 19"/>
          <p:cNvSpPr txBox="1"/>
          <p:nvPr/>
        </p:nvSpPr>
        <p:spPr>
          <a:xfrm>
            <a:off x="297578" y="3222252"/>
            <a:ext cx="3700909" cy="542906"/>
          </a:xfrm>
          <a:prstGeom prst="rect">
            <a:avLst/>
          </a:prstGeom>
        </p:spPr>
        <p:txBody>
          <a:bodyPr lIns="0" tIns="0" rIns="0" bIns="0" rtlCol="0" anchor="t">
            <a:spAutoFit/>
          </a:bodyPr>
          <a:lstStyle/>
          <a:p>
            <a:pPr algn="ctr">
              <a:lnSpc>
                <a:spcPts val="4809"/>
              </a:lnSpc>
              <a:spcBef>
                <a:spcPct val="0"/>
              </a:spcBef>
            </a:pPr>
            <a:r>
              <a:rPr lang="en-US" sz="2400" dirty="0">
                <a:solidFill>
                  <a:srgbClr val="FFFFFF"/>
                </a:solidFill>
                <a:latin typeface="Calibri"/>
              </a:rPr>
              <a:t>Project Name </a:t>
            </a:r>
          </a:p>
        </p:txBody>
      </p:sp>
      <p:pic>
        <p:nvPicPr>
          <p:cNvPr id="21" name="Picture 21"/>
          <p:cNvPicPr>
            <a:picLocks noChangeAspect="1"/>
          </p:cNvPicPr>
          <p:nvPr/>
        </p:nvPicPr>
        <p:blipFill>
          <a:blip r:embed="rId3"/>
          <a:srcRect l="32584" t="35452" r="29914" b="37370"/>
          <a:stretch>
            <a:fillRect/>
          </a:stretch>
        </p:blipFill>
        <p:spPr>
          <a:xfrm>
            <a:off x="15519897" y="531492"/>
            <a:ext cx="2456691" cy="994416"/>
          </a:xfrm>
          <a:prstGeom prst="rect">
            <a:avLst/>
          </a:prstGeom>
        </p:spPr>
      </p:pic>
      <p:pic>
        <p:nvPicPr>
          <p:cNvPr id="33" name="Graphic 32" descr="Caret Right outline">
            <a:extLst>
              <a:ext uri="{FF2B5EF4-FFF2-40B4-BE49-F238E27FC236}">
                <a16:creationId xmlns:a16="http://schemas.microsoft.com/office/drawing/2014/main" id="{CBDE6F35-5BA8-20C3-2936-1D4BFE237F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7225" y="2088330"/>
            <a:ext cx="914400" cy="914400"/>
          </a:xfrm>
          <a:prstGeom prst="rect">
            <a:avLst/>
          </a:prstGeom>
        </p:spPr>
      </p:pic>
      <p:pic>
        <p:nvPicPr>
          <p:cNvPr id="34" name="Graphic 33" descr="Caret Right outline">
            <a:extLst>
              <a:ext uri="{FF2B5EF4-FFF2-40B4-BE49-F238E27FC236}">
                <a16:creationId xmlns:a16="http://schemas.microsoft.com/office/drawing/2014/main" id="{128B3F9C-C4EC-9FD4-E3D3-CF69899FEF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69884" y="2100942"/>
            <a:ext cx="914400" cy="914400"/>
          </a:xfrm>
          <a:prstGeom prst="rect">
            <a:avLst/>
          </a:prstGeom>
        </p:spPr>
      </p:pic>
      <p:pic>
        <p:nvPicPr>
          <p:cNvPr id="35" name="Graphic 34" descr="Caret Right outline">
            <a:extLst>
              <a:ext uri="{FF2B5EF4-FFF2-40B4-BE49-F238E27FC236}">
                <a16:creationId xmlns:a16="http://schemas.microsoft.com/office/drawing/2014/main" id="{2E03C4A5-AD5D-9CCA-1FFC-DF501B537B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6160" y="2063780"/>
            <a:ext cx="914400" cy="914400"/>
          </a:xfrm>
          <a:prstGeom prst="rect">
            <a:avLst/>
          </a:prstGeom>
        </p:spPr>
      </p:pic>
      <p:sp>
        <p:nvSpPr>
          <p:cNvPr id="36" name="TextBox 19">
            <a:extLst>
              <a:ext uri="{FF2B5EF4-FFF2-40B4-BE49-F238E27FC236}">
                <a16:creationId xmlns:a16="http://schemas.microsoft.com/office/drawing/2014/main" id="{A79D6658-316C-1CE4-D4D1-54FBB2F70B4A}"/>
              </a:ext>
            </a:extLst>
          </p:cNvPr>
          <p:cNvSpPr txBox="1"/>
          <p:nvPr/>
        </p:nvSpPr>
        <p:spPr>
          <a:xfrm>
            <a:off x="2892622" y="3222882"/>
            <a:ext cx="3700909" cy="542906"/>
          </a:xfrm>
          <a:prstGeom prst="rect">
            <a:avLst/>
          </a:prstGeom>
        </p:spPr>
        <p:txBody>
          <a:bodyPr lIns="0" tIns="0" rIns="0" bIns="0" rtlCol="0" anchor="t">
            <a:spAutoFit/>
          </a:bodyPr>
          <a:lstStyle/>
          <a:p>
            <a:pPr algn="ctr">
              <a:lnSpc>
                <a:spcPts val="4809"/>
              </a:lnSpc>
              <a:spcBef>
                <a:spcPct val="0"/>
              </a:spcBef>
            </a:pPr>
            <a:r>
              <a:rPr lang="en-US" sz="2400" dirty="0">
                <a:solidFill>
                  <a:srgbClr val="FFFFFF"/>
                </a:solidFill>
                <a:latin typeface="Calibri"/>
              </a:rPr>
              <a:t>Responsibility </a:t>
            </a:r>
          </a:p>
        </p:txBody>
      </p:sp>
      <p:sp>
        <p:nvSpPr>
          <p:cNvPr id="37" name="TextBox 19">
            <a:extLst>
              <a:ext uri="{FF2B5EF4-FFF2-40B4-BE49-F238E27FC236}">
                <a16:creationId xmlns:a16="http://schemas.microsoft.com/office/drawing/2014/main" id="{98B954B8-5EF4-792C-778D-14795DD48DE0}"/>
              </a:ext>
            </a:extLst>
          </p:cNvPr>
          <p:cNvSpPr txBox="1"/>
          <p:nvPr/>
        </p:nvSpPr>
        <p:spPr>
          <a:xfrm>
            <a:off x="5661945" y="3245778"/>
            <a:ext cx="3700909" cy="542906"/>
          </a:xfrm>
          <a:prstGeom prst="rect">
            <a:avLst/>
          </a:prstGeom>
        </p:spPr>
        <p:txBody>
          <a:bodyPr lIns="0" tIns="0" rIns="0" bIns="0" rtlCol="0" anchor="t">
            <a:spAutoFit/>
          </a:bodyPr>
          <a:lstStyle/>
          <a:p>
            <a:pPr algn="ctr">
              <a:lnSpc>
                <a:spcPts val="4809"/>
              </a:lnSpc>
              <a:spcBef>
                <a:spcPct val="0"/>
              </a:spcBef>
            </a:pPr>
            <a:r>
              <a:rPr lang="en-US" sz="2400" dirty="0">
                <a:solidFill>
                  <a:srgbClr val="FFFFFF"/>
                </a:solidFill>
                <a:latin typeface="Calibri"/>
              </a:rPr>
              <a:t>Timeline</a:t>
            </a:r>
          </a:p>
        </p:txBody>
      </p:sp>
      <p:sp>
        <p:nvSpPr>
          <p:cNvPr id="38" name="TextBox 19">
            <a:extLst>
              <a:ext uri="{FF2B5EF4-FFF2-40B4-BE49-F238E27FC236}">
                <a16:creationId xmlns:a16="http://schemas.microsoft.com/office/drawing/2014/main" id="{1D5DA204-AE92-2321-D388-1809CA645348}"/>
              </a:ext>
            </a:extLst>
          </p:cNvPr>
          <p:cNvSpPr txBox="1"/>
          <p:nvPr/>
        </p:nvSpPr>
        <p:spPr>
          <a:xfrm>
            <a:off x="8022239" y="3245778"/>
            <a:ext cx="3700909" cy="542906"/>
          </a:xfrm>
          <a:prstGeom prst="rect">
            <a:avLst/>
          </a:prstGeom>
        </p:spPr>
        <p:txBody>
          <a:bodyPr lIns="0" tIns="0" rIns="0" bIns="0" rtlCol="0" anchor="t">
            <a:spAutoFit/>
          </a:bodyPr>
          <a:lstStyle/>
          <a:p>
            <a:pPr algn="ctr">
              <a:lnSpc>
                <a:spcPts val="4809"/>
              </a:lnSpc>
              <a:spcBef>
                <a:spcPct val="0"/>
              </a:spcBef>
            </a:pPr>
            <a:r>
              <a:rPr lang="en-US" sz="2400" dirty="0">
                <a:solidFill>
                  <a:srgbClr val="FFFFFF"/>
                </a:solidFill>
                <a:latin typeface="Calibri"/>
              </a:rPr>
              <a:t>Create </a:t>
            </a:r>
          </a:p>
        </p:txBody>
      </p:sp>
      <p:sp>
        <p:nvSpPr>
          <p:cNvPr id="39" name="TextBox 17">
            <a:extLst>
              <a:ext uri="{FF2B5EF4-FFF2-40B4-BE49-F238E27FC236}">
                <a16:creationId xmlns:a16="http://schemas.microsoft.com/office/drawing/2014/main" id="{6D646365-6DBF-1598-C2A7-B49E72031B2C}"/>
              </a:ext>
            </a:extLst>
          </p:cNvPr>
          <p:cNvSpPr txBox="1"/>
          <p:nvPr/>
        </p:nvSpPr>
        <p:spPr>
          <a:xfrm>
            <a:off x="1152465" y="5106222"/>
            <a:ext cx="13232869" cy="857250"/>
          </a:xfrm>
          <a:prstGeom prst="rect">
            <a:avLst/>
          </a:prstGeom>
        </p:spPr>
        <p:txBody>
          <a:bodyPr lIns="0" tIns="0" rIns="0" bIns="0" rtlCol="0" anchor="t">
            <a:spAutoFit/>
          </a:bodyPr>
          <a:lstStyle/>
          <a:p>
            <a:pPr>
              <a:lnSpc>
                <a:spcPts val="6720"/>
              </a:lnSpc>
            </a:pPr>
            <a:r>
              <a:rPr lang="en-US" sz="5600" dirty="0">
                <a:solidFill>
                  <a:srgbClr val="0C602C"/>
                </a:solidFill>
                <a:latin typeface="+mj-lt"/>
              </a:rPr>
              <a:t>2. Create brief</a:t>
            </a:r>
          </a:p>
        </p:txBody>
      </p:sp>
      <p:sp>
        <p:nvSpPr>
          <p:cNvPr id="42" name="TextBox 19">
            <a:extLst>
              <a:ext uri="{FF2B5EF4-FFF2-40B4-BE49-F238E27FC236}">
                <a16:creationId xmlns:a16="http://schemas.microsoft.com/office/drawing/2014/main" id="{A1DF936C-996F-BF19-742C-A67089B8BBC7}"/>
              </a:ext>
            </a:extLst>
          </p:cNvPr>
          <p:cNvSpPr txBox="1"/>
          <p:nvPr/>
        </p:nvSpPr>
        <p:spPr>
          <a:xfrm>
            <a:off x="1185533" y="6536081"/>
            <a:ext cx="10071464" cy="2674578"/>
          </a:xfrm>
          <a:prstGeom prst="rect">
            <a:avLst/>
          </a:prstGeom>
        </p:spPr>
        <p:txBody>
          <a:bodyPr wrap="square" lIns="0" tIns="0" rIns="0" bIns="0" rtlCol="0" anchor="t">
            <a:spAutoFit/>
          </a:bodyPr>
          <a:lstStyle/>
          <a:p>
            <a:pPr marL="571500" indent="-571500">
              <a:lnSpc>
                <a:spcPct val="150000"/>
              </a:lnSpc>
              <a:spcBef>
                <a:spcPct val="0"/>
              </a:spcBef>
              <a:buFont typeface="Arial" panose="020B0604020202020204" pitchFamily="34" charset="0"/>
              <a:buChar char="•"/>
            </a:pPr>
            <a:r>
              <a:rPr lang="en-US" sz="4000" dirty="0">
                <a:solidFill>
                  <a:srgbClr val="0C602C"/>
                </a:solidFill>
                <a:latin typeface="Calibri"/>
              </a:rPr>
              <a:t>Assign to project</a:t>
            </a:r>
          </a:p>
          <a:p>
            <a:pPr marL="571500" indent="-571500">
              <a:lnSpc>
                <a:spcPct val="150000"/>
              </a:lnSpc>
              <a:spcBef>
                <a:spcPct val="0"/>
              </a:spcBef>
              <a:buFont typeface="Arial" panose="020B0604020202020204" pitchFamily="34" charset="0"/>
              <a:buChar char="•"/>
            </a:pPr>
            <a:r>
              <a:rPr lang="en-US" sz="4000" dirty="0">
                <a:solidFill>
                  <a:srgbClr val="0C602C"/>
                </a:solidFill>
                <a:latin typeface="Calibri"/>
              </a:rPr>
              <a:t>Job name</a:t>
            </a:r>
          </a:p>
          <a:p>
            <a:pPr marL="571500" indent="-571500">
              <a:lnSpc>
                <a:spcPct val="150000"/>
              </a:lnSpc>
              <a:spcBef>
                <a:spcPct val="0"/>
              </a:spcBef>
              <a:buFont typeface="Arial" panose="020B0604020202020204" pitchFamily="34" charset="0"/>
              <a:buChar char="•"/>
            </a:pPr>
            <a:r>
              <a:rPr lang="en-US" sz="4000" dirty="0">
                <a:solidFill>
                  <a:srgbClr val="0C602C"/>
                </a:solidFill>
                <a:latin typeface="Calibri"/>
              </a:rPr>
              <a:t>Description</a:t>
            </a:r>
          </a:p>
        </p:txBody>
      </p:sp>
      <p:sp>
        <p:nvSpPr>
          <p:cNvPr id="3" name="TextBox 19">
            <a:extLst>
              <a:ext uri="{FF2B5EF4-FFF2-40B4-BE49-F238E27FC236}">
                <a16:creationId xmlns:a16="http://schemas.microsoft.com/office/drawing/2014/main" id="{F7BAC21A-147C-26D9-1609-2BDA2D9F96D4}"/>
              </a:ext>
            </a:extLst>
          </p:cNvPr>
          <p:cNvSpPr txBox="1"/>
          <p:nvPr/>
        </p:nvSpPr>
        <p:spPr>
          <a:xfrm>
            <a:off x="9140560" y="5502695"/>
            <a:ext cx="6256674" cy="1202445"/>
          </a:xfrm>
          <a:prstGeom prst="rect">
            <a:avLst/>
          </a:prstGeom>
          <a:noFill/>
        </p:spPr>
        <p:txBody>
          <a:bodyPr wrap="square" lIns="0" tIns="0" rIns="0" bIns="0" rtlCol="0" anchor="t">
            <a:spAutoFit/>
          </a:bodyPr>
          <a:lstStyle/>
          <a:p>
            <a:pPr algn="ctr">
              <a:lnSpc>
                <a:spcPts val="4809"/>
              </a:lnSpc>
              <a:spcBef>
                <a:spcPct val="0"/>
              </a:spcBef>
            </a:pPr>
            <a:r>
              <a:rPr lang="en-US" sz="2400" dirty="0">
                <a:solidFill>
                  <a:schemeClr val="bg1"/>
                </a:solidFill>
                <a:latin typeface="Calibri"/>
              </a:rPr>
              <a:t>Use the brief option titled: ​</a:t>
            </a:r>
          </a:p>
          <a:p>
            <a:pPr algn="ctr">
              <a:lnSpc>
                <a:spcPts val="4809"/>
              </a:lnSpc>
              <a:spcBef>
                <a:spcPct val="0"/>
              </a:spcBef>
            </a:pPr>
            <a:r>
              <a:rPr lang="en-US" sz="3699" b="1" dirty="0">
                <a:solidFill>
                  <a:schemeClr val="bg1"/>
                </a:solidFill>
                <a:latin typeface="Calibri"/>
              </a:rPr>
              <a:t>brief (current brief to use)</a:t>
            </a:r>
          </a:p>
        </p:txBody>
      </p:sp>
      <p:pic>
        <p:nvPicPr>
          <p:cNvPr id="5" name="Graphic 4" descr="Meeting outline">
            <a:extLst>
              <a:ext uri="{FF2B5EF4-FFF2-40B4-BE49-F238E27FC236}">
                <a16:creationId xmlns:a16="http://schemas.microsoft.com/office/drawing/2014/main" id="{CED5132C-8EB2-F715-C512-984C73E98C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41746" y="2048212"/>
            <a:ext cx="914400" cy="914400"/>
          </a:xfrm>
          <a:prstGeom prst="rect">
            <a:avLst/>
          </a:prstGeom>
        </p:spPr>
      </p:pic>
      <p:pic>
        <p:nvPicPr>
          <p:cNvPr id="7" name="Graphic 6" descr="Employee badge outline">
            <a:extLst>
              <a:ext uri="{FF2B5EF4-FFF2-40B4-BE49-F238E27FC236}">
                <a16:creationId xmlns:a16="http://schemas.microsoft.com/office/drawing/2014/main" id="{1723A119-D604-EF3E-F620-A56AFA43B8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7179" y="2048212"/>
            <a:ext cx="914400" cy="914400"/>
          </a:xfrm>
          <a:prstGeom prst="rect">
            <a:avLst/>
          </a:prstGeom>
        </p:spPr>
      </p:pic>
      <p:pic>
        <p:nvPicPr>
          <p:cNvPr id="15" name="Graphic 14" descr="Daily calendar outline">
            <a:extLst>
              <a:ext uri="{FF2B5EF4-FFF2-40B4-BE49-F238E27FC236}">
                <a16:creationId xmlns:a16="http://schemas.microsoft.com/office/drawing/2014/main" id="{45527FFC-945E-C434-497A-EC6FCED3C1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07839" y="2121417"/>
            <a:ext cx="914400" cy="914400"/>
          </a:xfrm>
          <a:prstGeom prst="rect">
            <a:avLst/>
          </a:prstGeom>
        </p:spPr>
      </p:pic>
      <p:pic>
        <p:nvPicPr>
          <p:cNvPr id="18" name="Graphic 17" descr="Add outline">
            <a:extLst>
              <a:ext uri="{FF2B5EF4-FFF2-40B4-BE49-F238E27FC236}">
                <a16:creationId xmlns:a16="http://schemas.microsoft.com/office/drawing/2014/main" id="{55CC50D2-4CF0-54D1-8435-A384A9374C6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82016" y="2152055"/>
            <a:ext cx="914400" cy="914400"/>
          </a:xfrm>
          <a:prstGeom prst="rect">
            <a:avLst/>
          </a:prstGeom>
        </p:spPr>
      </p:pic>
      <p:cxnSp>
        <p:nvCxnSpPr>
          <p:cNvPr id="41" name="Straight Connector 40">
            <a:extLst>
              <a:ext uri="{FF2B5EF4-FFF2-40B4-BE49-F238E27FC236}">
                <a16:creationId xmlns:a16="http://schemas.microsoft.com/office/drawing/2014/main" id="{0EAC28D0-189A-1AFE-DD19-76CEEAF741D3}"/>
              </a:ext>
            </a:extLst>
          </p:cNvPr>
          <p:cNvCxnSpPr>
            <a:cxnSpLocks/>
          </p:cNvCxnSpPr>
          <p:nvPr/>
        </p:nvCxnSpPr>
        <p:spPr>
          <a:xfrm flipH="1" flipV="1">
            <a:off x="3581400" y="6362700"/>
            <a:ext cx="5448736" cy="0"/>
          </a:xfrm>
          <a:prstGeom prst="line">
            <a:avLst/>
          </a:prstGeom>
          <a:ln w="34925">
            <a:solidFill>
              <a:srgbClr val="0C602C"/>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E03B055E-FA48-9494-119D-62EC49CFC3FD}"/>
              </a:ext>
            </a:extLst>
          </p:cNvPr>
          <p:cNvSpPr/>
          <p:nvPr/>
        </p:nvSpPr>
        <p:spPr>
          <a:xfrm flipH="1">
            <a:off x="3505198" y="6263652"/>
            <a:ext cx="152401" cy="198096"/>
          </a:xfrm>
          <a:prstGeom prst="ellipse">
            <a:avLst/>
          </a:prstGeom>
          <a:solidFill>
            <a:srgbClr val="0C602C"/>
          </a:solidFill>
          <a:ln>
            <a:solidFill>
              <a:srgbClr val="0C6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9197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EDC37F5-0BC9-D2D9-7237-9C3F030E4E3D}"/>
              </a:ext>
            </a:extLst>
          </p:cNvPr>
          <p:cNvSpPr/>
          <p:nvPr/>
        </p:nvSpPr>
        <p:spPr>
          <a:xfrm>
            <a:off x="0" y="4686300"/>
            <a:ext cx="18288000" cy="5600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Savanna Premium Cider Logo (To Be Used on White </a:t>
            </a:r>
            <a:r>
              <a:rPr lang="en-GB" dirty="0" err="1"/>
              <a:t>Backgroun</a:t>
            </a:r>
            <a:endParaRPr lang="en-GB" dirty="0"/>
          </a:p>
        </p:txBody>
      </p:sp>
      <p:sp>
        <p:nvSpPr>
          <p:cNvPr id="17" name="TextBox 17"/>
          <p:cNvSpPr txBox="1"/>
          <p:nvPr/>
        </p:nvSpPr>
        <p:spPr>
          <a:xfrm>
            <a:off x="1405805" y="595313"/>
            <a:ext cx="13232869" cy="857250"/>
          </a:xfrm>
          <a:prstGeom prst="rect">
            <a:avLst/>
          </a:prstGeom>
        </p:spPr>
        <p:txBody>
          <a:bodyPr lIns="0" tIns="0" rIns="0" bIns="0" rtlCol="0" anchor="t">
            <a:spAutoFit/>
          </a:bodyPr>
          <a:lstStyle/>
          <a:p>
            <a:pPr>
              <a:lnSpc>
                <a:spcPts val="6720"/>
              </a:lnSpc>
            </a:pPr>
            <a:r>
              <a:rPr lang="en-US" sz="5600" dirty="0">
                <a:solidFill>
                  <a:srgbClr val="FFFFFF"/>
                </a:solidFill>
                <a:latin typeface="+mj-lt"/>
              </a:rPr>
              <a:t>3. Complete workflow</a:t>
            </a:r>
          </a:p>
        </p:txBody>
      </p:sp>
      <p:sp>
        <p:nvSpPr>
          <p:cNvPr id="19" name="TextBox 19"/>
          <p:cNvSpPr txBox="1"/>
          <p:nvPr/>
        </p:nvSpPr>
        <p:spPr>
          <a:xfrm>
            <a:off x="297578" y="3222252"/>
            <a:ext cx="3700909" cy="542906"/>
          </a:xfrm>
          <a:prstGeom prst="rect">
            <a:avLst/>
          </a:prstGeom>
        </p:spPr>
        <p:txBody>
          <a:bodyPr lIns="0" tIns="0" rIns="0" bIns="0" rtlCol="0" anchor="t">
            <a:spAutoFit/>
          </a:bodyPr>
          <a:lstStyle/>
          <a:p>
            <a:pPr algn="ctr">
              <a:lnSpc>
                <a:spcPts val="4809"/>
              </a:lnSpc>
              <a:spcBef>
                <a:spcPct val="0"/>
              </a:spcBef>
            </a:pPr>
            <a:r>
              <a:rPr lang="en-US" sz="2400" dirty="0">
                <a:solidFill>
                  <a:srgbClr val="FFFFFF"/>
                </a:solidFill>
                <a:latin typeface="Calibri"/>
              </a:rPr>
              <a:t>Brief </a:t>
            </a:r>
          </a:p>
        </p:txBody>
      </p:sp>
      <p:pic>
        <p:nvPicPr>
          <p:cNvPr id="21" name="Picture 21"/>
          <p:cNvPicPr>
            <a:picLocks noChangeAspect="1"/>
          </p:cNvPicPr>
          <p:nvPr/>
        </p:nvPicPr>
        <p:blipFill>
          <a:blip r:embed="rId3"/>
          <a:srcRect l="32584" t="35452" r="29914" b="37370"/>
          <a:stretch>
            <a:fillRect/>
          </a:stretch>
        </p:blipFill>
        <p:spPr>
          <a:xfrm>
            <a:off x="15519897" y="531492"/>
            <a:ext cx="2456691" cy="994416"/>
          </a:xfrm>
          <a:prstGeom prst="rect">
            <a:avLst/>
          </a:prstGeom>
        </p:spPr>
      </p:pic>
      <p:pic>
        <p:nvPicPr>
          <p:cNvPr id="31" name="Graphic 30" descr="Checkbox Ticked with solid fill">
            <a:extLst>
              <a:ext uri="{FF2B5EF4-FFF2-40B4-BE49-F238E27FC236}">
                <a16:creationId xmlns:a16="http://schemas.microsoft.com/office/drawing/2014/main" id="{CC4FA2DB-820B-06E8-428C-522F1B914A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83647" y="1708700"/>
            <a:ext cx="1706037" cy="1706037"/>
          </a:xfrm>
          <a:prstGeom prst="rect">
            <a:avLst/>
          </a:prstGeom>
        </p:spPr>
      </p:pic>
      <p:pic>
        <p:nvPicPr>
          <p:cNvPr id="33" name="Graphic 32" descr="Caret Right outline">
            <a:extLst>
              <a:ext uri="{FF2B5EF4-FFF2-40B4-BE49-F238E27FC236}">
                <a16:creationId xmlns:a16="http://schemas.microsoft.com/office/drawing/2014/main" id="{CBDE6F35-5BA8-20C3-2936-1D4BFE237F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67225" y="2088330"/>
            <a:ext cx="914400" cy="914400"/>
          </a:xfrm>
          <a:prstGeom prst="rect">
            <a:avLst/>
          </a:prstGeom>
        </p:spPr>
      </p:pic>
      <p:pic>
        <p:nvPicPr>
          <p:cNvPr id="34" name="Graphic 33" descr="Caret Right outline">
            <a:extLst>
              <a:ext uri="{FF2B5EF4-FFF2-40B4-BE49-F238E27FC236}">
                <a16:creationId xmlns:a16="http://schemas.microsoft.com/office/drawing/2014/main" id="{128B3F9C-C4EC-9FD4-E3D3-CF69899FEF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69884" y="2100942"/>
            <a:ext cx="914400" cy="914400"/>
          </a:xfrm>
          <a:prstGeom prst="rect">
            <a:avLst/>
          </a:prstGeom>
        </p:spPr>
      </p:pic>
      <p:pic>
        <p:nvPicPr>
          <p:cNvPr id="35" name="Graphic 34" descr="Caret Right outline">
            <a:extLst>
              <a:ext uri="{FF2B5EF4-FFF2-40B4-BE49-F238E27FC236}">
                <a16:creationId xmlns:a16="http://schemas.microsoft.com/office/drawing/2014/main" id="{2E03C4A5-AD5D-9CCA-1FFC-DF501B537B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26160" y="2063780"/>
            <a:ext cx="914400" cy="914400"/>
          </a:xfrm>
          <a:prstGeom prst="rect">
            <a:avLst/>
          </a:prstGeom>
        </p:spPr>
      </p:pic>
      <p:sp>
        <p:nvSpPr>
          <p:cNvPr id="36" name="TextBox 19">
            <a:extLst>
              <a:ext uri="{FF2B5EF4-FFF2-40B4-BE49-F238E27FC236}">
                <a16:creationId xmlns:a16="http://schemas.microsoft.com/office/drawing/2014/main" id="{A79D6658-316C-1CE4-D4D1-54FBB2F70B4A}"/>
              </a:ext>
            </a:extLst>
          </p:cNvPr>
          <p:cNvSpPr txBox="1"/>
          <p:nvPr/>
        </p:nvSpPr>
        <p:spPr>
          <a:xfrm>
            <a:off x="2892622" y="3222882"/>
            <a:ext cx="3700909" cy="542906"/>
          </a:xfrm>
          <a:prstGeom prst="rect">
            <a:avLst/>
          </a:prstGeom>
        </p:spPr>
        <p:txBody>
          <a:bodyPr lIns="0" tIns="0" rIns="0" bIns="0" rtlCol="0" anchor="t">
            <a:spAutoFit/>
          </a:bodyPr>
          <a:lstStyle/>
          <a:p>
            <a:pPr algn="ctr">
              <a:lnSpc>
                <a:spcPts val="4809"/>
              </a:lnSpc>
              <a:spcBef>
                <a:spcPct val="0"/>
              </a:spcBef>
            </a:pPr>
            <a:r>
              <a:rPr lang="en-US" sz="2400" dirty="0">
                <a:solidFill>
                  <a:srgbClr val="FFFFFF"/>
                </a:solidFill>
                <a:latin typeface="Calibri"/>
              </a:rPr>
              <a:t>Timing Plan </a:t>
            </a:r>
          </a:p>
        </p:txBody>
      </p:sp>
      <p:sp>
        <p:nvSpPr>
          <p:cNvPr id="37" name="TextBox 19">
            <a:extLst>
              <a:ext uri="{FF2B5EF4-FFF2-40B4-BE49-F238E27FC236}">
                <a16:creationId xmlns:a16="http://schemas.microsoft.com/office/drawing/2014/main" id="{98B954B8-5EF4-792C-778D-14795DD48DE0}"/>
              </a:ext>
            </a:extLst>
          </p:cNvPr>
          <p:cNvSpPr txBox="1"/>
          <p:nvPr/>
        </p:nvSpPr>
        <p:spPr>
          <a:xfrm>
            <a:off x="5661945" y="3245778"/>
            <a:ext cx="3700909" cy="542906"/>
          </a:xfrm>
          <a:prstGeom prst="rect">
            <a:avLst/>
          </a:prstGeom>
        </p:spPr>
        <p:txBody>
          <a:bodyPr lIns="0" tIns="0" rIns="0" bIns="0" rtlCol="0" anchor="t">
            <a:spAutoFit/>
          </a:bodyPr>
          <a:lstStyle/>
          <a:p>
            <a:pPr algn="ctr">
              <a:lnSpc>
                <a:spcPts val="4809"/>
              </a:lnSpc>
              <a:spcBef>
                <a:spcPct val="0"/>
              </a:spcBef>
            </a:pPr>
            <a:r>
              <a:rPr lang="en-US" sz="2400" dirty="0">
                <a:solidFill>
                  <a:srgbClr val="FFFFFF"/>
                </a:solidFill>
                <a:latin typeface="Calibri"/>
              </a:rPr>
              <a:t>Creative Reverts </a:t>
            </a:r>
          </a:p>
        </p:txBody>
      </p:sp>
      <p:sp>
        <p:nvSpPr>
          <p:cNvPr id="38" name="TextBox 19">
            <a:extLst>
              <a:ext uri="{FF2B5EF4-FFF2-40B4-BE49-F238E27FC236}">
                <a16:creationId xmlns:a16="http://schemas.microsoft.com/office/drawing/2014/main" id="{1D5DA204-AE92-2321-D388-1809CA645348}"/>
              </a:ext>
            </a:extLst>
          </p:cNvPr>
          <p:cNvSpPr txBox="1"/>
          <p:nvPr/>
        </p:nvSpPr>
        <p:spPr>
          <a:xfrm>
            <a:off x="8022239" y="3245778"/>
            <a:ext cx="3700909" cy="542906"/>
          </a:xfrm>
          <a:prstGeom prst="rect">
            <a:avLst/>
          </a:prstGeom>
        </p:spPr>
        <p:txBody>
          <a:bodyPr lIns="0" tIns="0" rIns="0" bIns="0" rtlCol="0" anchor="t">
            <a:spAutoFit/>
          </a:bodyPr>
          <a:lstStyle/>
          <a:p>
            <a:pPr algn="ctr">
              <a:lnSpc>
                <a:spcPts val="4809"/>
              </a:lnSpc>
              <a:spcBef>
                <a:spcPct val="0"/>
              </a:spcBef>
            </a:pPr>
            <a:r>
              <a:rPr lang="en-US" sz="2400" dirty="0">
                <a:solidFill>
                  <a:srgbClr val="FFFFFF"/>
                </a:solidFill>
                <a:latin typeface="Calibri"/>
              </a:rPr>
              <a:t>Final Feedback </a:t>
            </a:r>
          </a:p>
        </p:txBody>
      </p:sp>
      <p:sp>
        <p:nvSpPr>
          <p:cNvPr id="39" name="TextBox 17">
            <a:extLst>
              <a:ext uri="{FF2B5EF4-FFF2-40B4-BE49-F238E27FC236}">
                <a16:creationId xmlns:a16="http://schemas.microsoft.com/office/drawing/2014/main" id="{6D646365-6DBF-1598-C2A7-B49E72031B2C}"/>
              </a:ext>
            </a:extLst>
          </p:cNvPr>
          <p:cNvSpPr txBox="1"/>
          <p:nvPr/>
        </p:nvSpPr>
        <p:spPr>
          <a:xfrm>
            <a:off x="1152465" y="5106222"/>
            <a:ext cx="13232869" cy="857250"/>
          </a:xfrm>
          <a:prstGeom prst="rect">
            <a:avLst/>
          </a:prstGeom>
        </p:spPr>
        <p:txBody>
          <a:bodyPr lIns="0" tIns="0" rIns="0" bIns="0" rtlCol="0" anchor="t">
            <a:spAutoFit/>
          </a:bodyPr>
          <a:lstStyle/>
          <a:p>
            <a:pPr>
              <a:lnSpc>
                <a:spcPts val="6720"/>
              </a:lnSpc>
            </a:pPr>
            <a:r>
              <a:rPr lang="en-US" sz="5600" dirty="0">
                <a:solidFill>
                  <a:srgbClr val="0C602C"/>
                </a:solidFill>
                <a:latin typeface="+mj-lt"/>
              </a:rPr>
              <a:t>4. Upload assets to Bynder</a:t>
            </a:r>
          </a:p>
        </p:txBody>
      </p:sp>
      <p:sp>
        <p:nvSpPr>
          <p:cNvPr id="42" name="TextBox 19">
            <a:extLst>
              <a:ext uri="{FF2B5EF4-FFF2-40B4-BE49-F238E27FC236}">
                <a16:creationId xmlns:a16="http://schemas.microsoft.com/office/drawing/2014/main" id="{A1DF936C-996F-BF19-742C-A67089B8BBC7}"/>
              </a:ext>
            </a:extLst>
          </p:cNvPr>
          <p:cNvSpPr txBox="1"/>
          <p:nvPr/>
        </p:nvSpPr>
        <p:spPr>
          <a:xfrm>
            <a:off x="3077392" y="6502106"/>
            <a:ext cx="10071464" cy="615553"/>
          </a:xfrm>
          <a:prstGeom prst="rect">
            <a:avLst/>
          </a:prstGeom>
        </p:spPr>
        <p:txBody>
          <a:bodyPr wrap="square" lIns="0" tIns="0" rIns="0" bIns="0" rtlCol="0" anchor="t">
            <a:spAutoFit/>
          </a:bodyPr>
          <a:lstStyle/>
          <a:p>
            <a:pPr algn="ctr">
              <a:lnSpc>
                <a:spcPts val="4809"/>
              </a:lnSpc>
              <a:spcBef>
                <a:spcPct val="0"/>
              </a:spcBef>
            </a:pPr>
            <a:r>
              <a:rPr lang="en-US" sz="4000" dirty="0">
                <a:solidFill>
                  <a:srgbClr val="0C602C"/>
                </a:solidFill>
                <a:latin typeface="Calibri"/>
              </a:rPr>
              <a:t>Savanna  Logo  White Background  2023 </a:t>
            </a:r>
          </a:p>
        </p:txBody>
      </p:sp>
      <p:sp>
        <p:nvSpPr>
          <p:cNvPr id="48" name="TextBox 19">
            <a:extLst>
              <a:ext uri="{FF2B5EF4-FFF2-40B4-BE49-F238E27FC236}">
                <a16:creationId xmlns:a16="http://schemas.microsoft.com/office/drawing/2014/main" id="{CCA467D5-735A-DD1E-5FA6-B0F880926A4A}"/>
              </a:ext>
            </a:extLst>
          </p:cNvPr>
          <p:cNvSpPr txBox="1"/>
          <p:nvPr/>
        </p:nvSpPr>
        <p:spPr>
          <a:xfrm>
            <a:off x="331140" y="7153048"/>
            <a:ext cx="9003504" cy="556434"/>
          </a:xfrm>
          <a:prstGeom prst="rect">
            <a:avLst/>
          </a:prstGeom>
        </p:spPr>
        <p:txBody>
          <a:bodyPr wrap="square" lIns="0" tIns="0" rIns="0" bIns="0" rtlCol="0" anchor="t">
            <a:spAutoFit/>
          </a:bodyPr>
          <a:lstStyle/>
          <a:p>
            <a:pPr algn="ctr">
              <a:lnSpc>
                <a:spcPts val="4809"/>
              </a:lnSpc>
              <a:spcBef>
                <a:spcPct val="0"/>
              </a:spcBef>
            </a:pPr>
            <a:r>
              <a:rPr lang="en-US" sz="2800" dirty="0">
                <a:solidFill>
                  <a:srgbClr val="0070C0"/>
                </a:solidFill>
                <a:latin typeface="Calibri"/>
              </a:rPr>
              <a:t>Brand Name </a:t>
            </a:r>
          </a:p>
        </p:txBody>
      </p:sp>
      <p:sp>
        <p:nvSpPr>
          <p:cNvPr id="49" name="TextBox 19">
            <a:extLst>
              <a:ext uri="{FF2B5EF4-FFF2-40B4-BE49-F238E27FC236}">
                <a16:creationId xmlns:a16="http://schemas.microsoft.com/office/drawing/2014/main" id="{6C1D4999-0418-2FE7-D050-502586012F7B}"/>
              </a:ext>
            </a:extLst>
          </p:cNvPr>
          <p:cNvSpPr txBox="1"/>
          <p:nvPr/>
        </p:nvSpPr>
        <p:spPr>
          <a:xfrm>
            <a:off x="2327261" y="7153048"/>
            <a:ext cx="9003504" cy="556434"/>
          </a:xfrm>
          <a:prstGeom prst="rect">
            <a:avLst/>
          </a:prstGeom>
        </p:spPr>
        <p:txBody>
          <a:bodyPr wrap="square" lIns="0" tIns="0" rIns="0" bIns="0" rtlCol="0" anchor="t">
            <a:spAutoFit/>
          </a:bodyPr>
          <a:lstStyle/>
          <a:p>
            <a:pPr algn="ctr">
              <a:lnSpc>
                <a:spcPts val="4809"/>
              </a:lnSpc>
              <a:spcBef>
                <a:spcPct val="0"/>
              </a:spcBef>
            </a:pPr>
            <a:r>
              <a:rPr lang="en-US" sz="2800" dirty="0">
                <a:solidFill>
                  <a:srgbClr val="0070C0"/>
                </a:solidFill>
                <a:latin typeface="Calibri"/>
              </a:rPr>
              <a:t>Asset Type </a:t>
            </a:r>
          </a:p>
        </p:txBody>
      </p:sp>
      <p:sp>
        <p:nvSpPr>
          <p:cNvPr id="50" name="TextBox 19">
            <a:extLst>
              <a:ext uri="{FF2B5EF4-FFF2-40B4-BE49-F238E27FC236}">
                <a16:creationId xmlns:a16="http://schemas.microsoft.com/office/drawing/2014/main" id="{C4A8D53C-B523-6F22-048B-1D93B469B22A}"/>
              </a:ext>
            </a:extLst>
          </p:cNvPr>
          <p:cNvSpPr txBox="1"/>
          <p:nvPr/>
        </p:nvSpPr>
        <p:spPr>
          <a:xfrm>
            <a:off x="8226160" y="7170821"/>
            <a:ext cx="2048845" cy="556434"/>
          </a:xfrm>
          <a:prstGeom prst="rect">
            <a:avLst/>
          </a:prstGeom>
        </p:spPr>
        <p:txBody>
          <a:bodyPr wrap="square" lIns="0" tIns="0" rIns="0" bIns="0" rtlCol="0" anchor="t">
            <a:spAutoFit/>
          </a:bodyPr>
          <a:lstStyle/>
          <a:p>
            <a:pPr algn="ctr">
              <a:lnSpc>
                <a:spcPts val="4809"/>
              </a:lnSpc>
              <a:spcBef>
                <a:spcPct val="0"/>
              </a:spcBef>
            </a:pPr>
            <a:r>
              <a:rPr lang="en-US" sz="2800" dirty="0">
                <a:solidFill>
                  <a:srgbClr val="0070C0"/>
                </a:solidFill>
                <a:latin typeface="Calibri"/>
              </a:rPr>
              <a:t>Descriptor </a:t>
            </a:r>
          </a:p>
        </p:txBody>
      </p:sp>
      <p:sp>
        <p:nvSpPr>
          <p:cNvPr id="51" name="TextBox 19">
            <a:extLst>
              <a:ext uri="{FF2B5EF4-FFF2-40B4-BE49-F238E27FC236}">
                <a16:creationId xmlns:a16="http://schemas.microsoft.com/office/drawing/2014/main" id="{E6D54F9D-2415-AA09-941D-A15FA39F5F7B}"/>
              </a:ext>
            </a:extLst>
          </p:cNvPr>
          <p:cNvSpPr txBox="1"/>
          <p:nvPr/>
        </p:nvSpPr>
        <p:spPr>
          <a:xfrm>
            <a:off x="7192717" y="7146024"/>
            <a:ext cx="9003504" cy="556434"/>
          </a:xfrm>
          <a:prstGeom prst="rect">
            <a:avLst/>
          </a:prstGeom>
        </p:spPr>
        <p:txBody>
          <a:bodyPr wrap="square" lIns="0" tIns="0" rIns="0" bIns="0" rtlCol="0" anchor="t">
            <a:spAutoFit/>
          </a:bodyPr>
          <a:lstStyle/>
          <a:p>
            <a:pPr algn="ctr">
              <a:lnSpc>
                <a:spcPts val="4809"/>
              </a:lnSpc>
              <a:spcBef>
                <a:spcPct val="0"/>
              </a:spcBef>
            </a:pPr>
            <a:r>
              <a:rPr lang="en-US" sz="2800" dirty="0">
                <a:solidFill>
                  <a:srgbClr val="0070C0"/>
                </a:solidFill>
                <a:latin typeface="Calibri"/>
              </a:rPr>
              <a:t>Date </a:t>
            </a:r>
          </a:p>
        </p:txBody>
      </p:sp>
      <p:sp>
        <p:nvSpPr>
          <p:cNvPr id="52" name="TextBox 19">
            <a:extLst>
              <a:ext uri="{FF2B5EF4-FFF2-40B4-BE49-F238E27FC236}">
                <a16:creationId xmlns:a16="http://schemas.microsoft.com/office/drawing/2014/main" id="{9756AE0B-713B-E356-8DFE-EFC277F25FD4}"/>
              </a:ext>
            </a:extLst>
          </p:cNvPr>
          <p:cNvSpPr txBox="1"/>
          <p:nvPr/>
        </p:nvSpPr>
        <p:spPr>
          <a:xfrm>
            <a:off x="9307212" y="8200919"/>
            <a:ext cx="2048845" cy="556434"/>
          </a:xfrm>
          <a:prstGeom prst="rect">
            <a:avLst/>
          </a:prstGeom>
        </p:spPr>
        <p:txBody>
          <a:bodyPr wrap="square" lIns="0" tIns="0" rIns="0" bIns="0" rtlCol="0" anchor="t">
            <a:spAutoFit/>
          </a:bodyPr>
          <a:lstStyle/>
          <a:p>
            <a:pPr algn="ctr">
              <a:lnSpc>
                <a:spcPts val="4809"/>
              </a:lnSpc>
              <a:spcBef>
                <a:spcPct val="0"/>
              </a:spcBef>
            </a:pPr>
            <a:r>
              <a:rPr lang="en-US" sz="2800" dirty="0">
                <a:solidFill>
                  <a:srgbClr val="FF0000"/>
                </a:solidFill>
                <a:latin typeface="Calibri"/>
              </a:rPr>
              <a:t>*No Symbols </a:t>
            </a:r>
          </a:p>
        </p:txBody>
      </p:sp>
      <p:sp>
        <p:nvSpPr>
          <p:cNvPr id="2" name="TextBox 19">
            <a:extLst>
              <a:ext uri="{FF2B5EF4-FFF2-40B4-BE49-F238E27FC236}">
                <a16:creationId xmlns:a16="http://schemas.microsoft.com/office/drawing/2014/main" id="{EF78EE63-1785-1443-DE77-58DDA25EF43C}"/>
              </a:ext>
            </a:extLst>
          </p:cNvPr>
          <p:cNvSpPr txBox="1"/>
          <p:nvPr/>
        </p:nvSpPr>
        <p:spPr>
          <a:xfrm>
            <a:off x="5880001" y="8279812"/>
            <a:ext cx="3203646" cy="556434"/>
          </a:xfrm>
          <a:prstGeom prst="rect">
            <a:avLst/>
          </a:prstGeom>
          <a:solidFill>
            <a:srgbClr val="0C602C"/>
          </a:solidFill>
        </p:spPr>
        <p:txBody>
          <a:bodyPr wrap="square" lIns="0" tIns="0" rIns="0" bIns="0" rtlCol="0" anchor="t">
            <a:spAutoFit/>
          </a:bodyPr>
          <a:lstStyle/>
          <a:p>
            <a:pPr algn="ctr">
              <a:lnSpc>
                <a:spcPts val="4809"/>
              </a:lnSpc>
              <a:spcBef>
                <a:spcPct val="0"/>
              </a:spcBef>
            </a:pPr>
            <a:r>
              <a:rPr lang="en-US" sz="2800" dirty="0">
                <a:solidFill>
                  <a:schemeClr val="bg1"/>
                </a:solidFill>
                <a:latin typeface="Calibri"/>
              </a:rPr>
              <a:t>NB: File title on PC </a:t>
            </a:r>
          </a:p>
        </p:txBody>
      </p:sp>
      <p:pic>
        <p:nvPicPr>
          <p:cNvPr id="4" name="Graphic 3" descr="List outline">
            <a:extLst>
              <a:ext uri="{FF2B5EF4-FFF2-40B4-BE49-F238E27FC236}">
                <a16:creationId xmlns:a16="http://schemas.microsoft.com/office/drawing/2014/main" id="{8176F419-AE41-C7A9-0FE0-D4AD357A978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85778" y="1859043"/>
            <a:ext cx="1331405" cy="1331405"/>
          </a:xfrm>
          <a:prstGeom prst="rect">
            <a:avLst/>
          </a:prstGeom>
        </p:spPr>
      </p:pic>
      <p:pic>
        <p:nvPicPr>
          <p:cNvPr id="6" name="Graphic 5" descr="Stopwatch 75% outline">
            <a:extLst>
              <a:ext uri="{FF2B5EF4-FFF2-40B4-BE49-F238E27FC236}">
                <a16:creationId xmlns:a16="http://schemas.microsoft.com/office/drawing/2014/main" id="{29536DDD-BF12-5648-0B0F-6CA350BB5CD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24779" y="1915874"/>
            <a:ext cx="1284111" cy="1284111"/>
          </a:xfrm>
          <a:prstGeom prst="rect">
            <a:avLst/>
          </a:prstGeom>
        </p:spPr>
      </p:pic>
      <p:pic>
        <p:nvPicPr>
          <p:cNvPr id="8" name="Graphic 7" descr="Chat with solid fill">
            <a:extLst>
              <a:ext uri="{FF2B5EF4-FFF2-40B4-BE49-F238E27FC236}">
                <a16:creationId xmlns:a16="http://schemas.microsoft.com/office/drawing/2014/main" id="{891684E7-EE2C-9E15-89EF-DBF9441993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29013" y="1905614"/>
            <a:ext cx="1284111" cy="1284111"/>
          </a:xfrm>
          <a:prstGeom prst="rect">
            <a:avLst/>
          </a:prstGeom>
        </p:spPr>
      </p:pic>
      <p:pic>
        <p:nvPicPr>
          <p:cNvPr id="10" name="Picture 9" descr="A logo for a cider company&#10;&#10;Description automatically generated with low confidence">
            <a:extLst>
              <a:ext uri="{FF2B5EF4-FFF2-40B4-BE49-F238E27FC236}">
                <a16:creationId xmlns:a16="http://schemas.microsoft.com/office/drawing/2014/main" id="{C921A1A4-ED27-8D0A-DE44-32A9DA2B35C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1696" y="6276253"/>
            <a:ext cx="2427940" cy="2427940"/>
          </a:xfrm>
          <a:prstGeom prst="rect">
            <a:avLst/>
          </a:prstGeom>
        </p:spPr>
      </p:pic>
    </p:spTree>
    <p:extLst>
      <p:ext uri="{BB962C8B-B14F-4D97-AF65-F5344CB8AC3E}">
        <p14:creationId xmlns:p14="http://schemas.microsoft.com/office/powerpoint/2010/main" val="19802075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4643</TotalTime>
  <Words>1741</Words>
  <Application>Microsoft Macintosh PowerPoint</Application>
  <PresentationFormat>Custom</PresentationFormat>
  <Paragraphs>148</Paragraphs>
  <Slides>11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Inter Bold</vt:lpstr>
      <vt:lpstr>Aileron Regular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Martech Project Update</dc:title>
  <cp:lastModifiedBy>Josh Purdon</cp:lastModifiedBy>
  <cp:revision>14</cp:revision>
  <dcterms:created xsi:type="dcterms:W3CDTF">2006-08-16T00:00:00Z</dcterms:created>
  <dcterms:modified xsi:type="dcterms:W3CDTF">2023-05-16T11:53:20Z</dcterms:modified>
  <dc:identifier>DAFiB9l85YI</dc:identifier>
</cp:coreProperties>
</file>