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8" r:id="rId6"/>
    <p:sldId id="260" r:id="rId7"/>
    <p:sldId id="261" r:id="rId8"/>
    <p:sldId id="262" r:id="rId9"/>
    <p:sldId id="263" r:id="rId10"/>
    <p:sldId id="274" r:id="rId11"/>
    <p:sldId id="269" r:id="rId12"/>
    <p:sldId id="279" r:id="rId13"/>
    <p:sldId id="283" r:id="rId14"/>
    <p:sldId id="280" r:id="rId15"/>
    <p:sldId id="282" r:id="rId16"/>
    <p:sldId id="272" r:id="rId17"/>
    <p:sldId id="273" r:id="rId18"/>
    <p:sldId id="267" r:id="rId19"/>
  </p:sldIdLst>
  <p:sldSz cx="18288000" cy="10287000"/>
  <p:notesSz cx="6858000" cy="9144000"/>
  <p:embeddedFontLst>
    <p:embeddedFont>
      <p:font typeface="Aileron Regular Bold" pitchFamily="2" charset="77"/>
      <p:regular r:id="rId21"/>
      <p:bold r:id="rId22"/>
    </p:embeddedFont>
    <p:embeddedFont>
      <p:font typeface="Arial" panose="020B0604020202020204" pitchFamily="34" charset="0"/>
      <p:regular r:id="rId23"/>
    </p:embeddedFont>
    <p:embeddedFont>
      <p:font typeface="Calibri" panose="020F0502020204030204" pitchFamily="34" charset="0"/>
      <p:regular r:id="rId24"/>
      <p:bold r:id="rId25"/>
      <p:italic r:id="rId26"/>
      <p:boldItalic r:id="rId27"/>
    </p:embeddedFont>
    <p:embeddedFont>
      <p:font typeface="DM Sans Bold" pitchFamily="2" charset="77"/>
      <p:regular r:id="rId28"/>
      <p:bold r:id="rId29"/>
    </p:embeddedFont>
    <p:embeddedFont>
      <p:font typeface="Inter Bold" panose="020B0802030000000004" pitchFamily="34" charset="0"/>
      <p:regular r:id="rId3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602C"/>
    <a:srgbClr val="0C7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50480" autoAdjust="0"/>
  </p:normalViewPr>
  <p:slideViewPr>
    <p:cSldViewPr>
      <p:cViewPr varScale="1">
        <p:scale>
          <a:sx n="40" d="100"/>
          <a:sy n="40" d="100"/>
        </p:scale>
        <p:origin x="260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A0300-E3AF-A944-B84B-94F86AEE7A92}" type="datetimeFigureOut">
              <a:rPr lang="en-GB" smtClean="0"/>
              <a:t>18/05/2023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22ADE5-612D-5245-92D6-9453DB6FEE29}" type="slidenum">
              <a:rPr lang="en-GB" smtClean="0"/>
              <a:t>‹#›</a:t>
            </a:fld>
            <a:endParaRPr lang="en-GB"/>
          </a:p>
        </p:txBody>
      </p:sp>
    </p:spTree>
    <p:extLst>
      <p:ext uri="{BB962C8B-B14F-4D97-AF65-F5344CB8AC3E}">
        <p14:creationId xmlns:p14="http://schemas.microsoft.com/office/powerpoint/2010/main" val="134945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afternoon everyone!</a:t>
            </a:r>
          </a:p>
          <a:p>
            <a:endParaRPr lang="en-GB" dirty="0"/>
          </a:p>
          <a:p>
            <a:r>
              <a:rPr lang="en-GB" dirty="0"/>
              <a:t>The aim of todays training session is to improve your knowledge of the </a:t>
            </a:r>
            <a:r>
              <a:rPr lang="en-GB" dirty="0" err="1"/>
              <a:t>Bynder</a:t>
            </a:r>
            <a:r>
              <a:rPr lang="en-GB" dirty="0"/>
              <a:t> platform, we will go over some more advanced features and directly address a few pain points or issues we have picked up on – so that can ensure everyone is comfortable with the platform.</a:t>
            </a:r>
          </a:p>
          <a:p>
            <a:endParaRPr lang="en-GB" dirty="0"/>
          </a:p>
        </p:txBody>
      </p:sp>
      <p:sp>
        <p:nvSpPr>
          <p:cNvPr id="4" name="Slide Number Placeholder 3"/>
          <p:cNvSpPr>
            <a:spLocks noGrp="1"/>
          </p:cNvSpPr>
          <p:nvPr>
            <p:ph type="sldNum" sz="quarter" idx="5"/>
          </p:nvPr>
        </p:nvSpPr>
        <p:spPr/>
        <p:txBody>
          <a:bodyPr/>
          <a:lstStyle/>
          <a:p>
            <a:fld id="{8E22ADE5-612D-5245-92D6-9453DB6FEE29}" type="slidenum">
              <a:rPr lang="en-GB" smtClean="0"/>
              <a:t>1</a:t>
            </a:fld>
            <a:endParaRPr lang="en-GB"/>
          </a:p>
        </p:txBody>
      </p:sp>
    </p:spTree>
    <p:extLst>
      <p:ext uri="{BB962C8B-B14F-4D97-AF65-F5344CB8AC3E}">
        <p14:creationId xmlns:p14="http://schemas.microsoft.com/office/powerpoint/2010/main" val="1357110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3 key actions that concern the Assets &amp; Collections module’s within </a:t>
            </a:r>
            <a:r>
              <a:rPr lang="en-GB" dirty="0" err="1"/>
              <a:t>Bynder</a:t>
            </a:r>
            <a:r>
              <a:rPr lang="en-GB" dirty="0"/>
              <a:t>.</a:t>
            </a:r>
          </a:p>
          <a:p>
            <a:pPr lvl="1"/>
            <a:r>
              <a:rPr lang="en-GB" dirty="0"/>
              <a:t>The Uploading of assets</a:t>
            </a:r>
          </a:p>
          <a:p>
            <a:pPr lvl="1"/>
            <a:r>
              <a:rPr lang="en-GB" dirty="0"/>
              <a:t>The storage of assets and the navigational functionalities to find these assets within the platform</a:t>
            </a:r>
          </a:p>
          <a:p>
            <a:pPr lvl="1"/>
            <a:r>
              <a:rPr lang="en-GB" dirty="0"/>
              <a:t>The sharing or distribution of assets.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will address each pain point that falls within these functionalities.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again, I need to highlight the fact that </a:t>
            </a:r>
            <a:r>
              <a:rPr lang="en-GB" dirty="0" err="1"/>
              <a:t>Bynder</a:t>
            </a:r>
            <a:r>
              <a:rPr lang="en-GB" dirty="0"/>
              <a:t> is a shared application across the entire organisation. As such, every action within </a:t>
            </a:r>
            <a:r>
              <a:rPr lang="en-GB" dirty="0" err="1"/>
              <a:t>Bynder</a:t>
            </a:r>
            <a:r>
              <a:rPr lang="en-GB" dirty="0"/>
              <a:t> affects all stakeholders and not just your own teams.</a:t>
            </a:r>
          </a:p>
          <a:p>
            <a:r>
              <a:rPr lang="en-GB" dirty="0"/>
              <a:t> </a:t>
            </a:r>
          </a:p>
        </p:txBody>
      </p:sp>
      <p:sp>
        <p:nvSpPr>
          <p:cNvPr id="4" name="Slide Number Placeholder 3"/>
          <p:cNvSpPr>
            <a:spLocks noGrp="1"/>
          </p:cNvSpPr>
          <p:nvPr>
            <p:ph type="sldNum" sz="quarter" idx="5"/>
          </p:nvPr>
        </p:nvSpPr>
        <p:spPr/>
        <p:txBody>
          <a:bodyPr/>
          <a:lstStyle/>
          <a:p>
            <a:fld id="{8E22ADE5-612D-5245-92D6-9453DB6FEE29}" type="slidenum">
              <a:rPr lang="en-GB" smtClean="0"/>
              <a:t>10</a:t>
            </a:fld>
            <a:endParaRPr lang="en-GB"/>
          </a:p>
        </p:txBody>
      </p:sp>
    </p:spTree>
    <p:extLst>
      <p:ext uri="{BB962C8B-B14F-4D97-AF65-F5344CB8AC3E}">
        <p14:creationId xmlns:p14="http://schemas.microsoft.com/office/powerpoint/2010/main" val="11053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upload functionality we have noticed the following pain points:</a:t>
            </a:r>
          </a:p>
          <a:p>
            <a:pPr marL="228600" indent="-228600">
              <a:buAutoNum type="arabicPeriod"/>
            </a:pPr>
            <a:r>
              <a:rPr lang="en-GB" dirty="0"/>
              <a:t>The upload approval process</a:t>
            </a:r>
          </a:p>
          <a:p>
            <a:pPr marL="685800" lvl="1" indent="-228600">
              <a:buFont typeface="+mj-lt"/>
              <a:buAutoNum type="alphaLcPeriod"/>
            </a:pPr>
            <a:r>
              <a:rPr lang="en-GB" dirty="0"/>
              <a:t>The process begins with you upload, which then sits in a waiting room, for one of the system admins to then review and approve/deny.</a:t>
            </a:r>
          </a:p>
          <a:p>
            <a:pPr marL="685800" lvl="1" indent="-228600">
              <a:buFont typeface="+mj-lt"/>
              <a:buAutoNum type="alphaLcPeriod"/>
            </a:pPr>
            <a:r>
              <a:rPr lang="en-GB" dirty="0"/>
              <a:t>The system admins check for correct adherence to the taxonomy, as well as naming conventions.</a:t>
            </a:r>
          </a:p>
          <a:p>
            <a:pPr marL="685800" lvl="1" indent="-228600">
              <a:buFont typeface="+mj-lt"/>
              <a:buAutoNum type="alphaLcPeriod"/>
            </a:pPr>
            <a:r>
              <a:rPr lang="en-GB" dirty="0"/>
              <a:t>This process generally takes between 1 &amp; 2 hours during the work week. However, if you need immediate approval please fell free to send me an email or message.</a:t>
            </a:r>
          </a:p>
          <a:p>
            <a:pPr marL="228600" indent="-228600">
              <a:buAutoNum type="arabicPeriod"/>
            </a:pPr>
            <a:r>
              <a:rPr lang="en-GB" dirty="0"/>
              <a:t>Naming conventions</a:t>
            </a:r>
          </a:p>
          <a:p>
            <a:pPr marL="685800" lvl="1" indent="-228600">
              <a:buFont typeface="+mj-lt"/>
              <a:buAutoNum type="alphaLcPeriod"/>
            </a:pPr>
            <a:r>
              <a:rPr lang="en-GB" dirty="0"/>
              <a:t>Naming conventions are as follows: Brand name (in full), Asset type, Distinctive descriptor, and date</a:t>
            </a:r>
          </a:p>
          <a:p>
            <a:pPr marL="685800" lvl="1" indent="-228600">
              <a:buFont typeface="+mj-lt"/>
              <a:buAutoNum type="alphaLcPeriod"/>
            </a:pPr>
            <a:r>
              <a:rPr lang="en-GB" dirty="0"/>
              <a:t>Another example could be: Hunter’s Logo Horizontal with white background July 2022</a:t>
            </a:r>
          </a:p>
          <a:p>
            <a:pPr marL="685800" lvl="1" indent="-228600">
              <a:buFont typeface="+mj-lt"/>
              <a:buAutoNum type="alphaLcPeriod"/>
            </a:pPr>
            <a:r>
              <a:rPr lang="en-GB" dirty="0"/>
              <a:t>NO SYMBOL(S) – this disrupts the ability of </a:t>
            </a:r>
            <a:r>
              <a:rPr lang="en-GB" dirty="0" err="1"/>
              <a:t>Bynder’s</a:t>
            </a:r>
            <a:r>
              <a:rPr lang="en-GB" dirty="0"/>
              <a:t> search functionality.</a:t>
            </a:r>
          </a:p>
        </p:txBody>
      </p:sp>
      <p:sp>
        <p:nvSpPr>
          <p:cNvPr id="4" name="Slide Number Placeholder 3"/>
          <p:cNvSpPr>
            <a:spLocks noGrp="1"/>
          </p:cNvSpPr>
          <p:nvPr>
            <p:ph type="sldNum" sz="quarter" idx="5"/>
          </p:nvPr>
        </p:nvSpPr>
        <p:spPr/>
        <p:txBody>
          <a:bodyPr/>
          <a:lstStyle/>
          <a:p>
            <a:fld id="{8E22ADE5-612D-5245-92D6-9453DB6FEE29}" type="slidenum">
              <a:rPr lang="en-GB" smtClean="0"/>
              <a:t>11</a:t>
            </a:fld>
            <a:endParaRPr lang="en-GB"/>
          </a:p>
        </p:txBody>
      </p:sp>
    </p:spTree>
    <p:extLst>
      <p:ext uri="{BB962C8B-B14F-4D97-AF65-F5344CB8AC3E}">
        <p14:creationId xmlns:p14="http://schemas.microsoft.com/office/powerpoint/2010/main" val="82622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Rights of use</a:t>
            </a:r>
          </a:p>
          <a:p>
            <a:r>
              <a:rPr lang="en-GB" dirty="0"/>
              <a:t>Usage rights are applied in 4 aspects:</a:t>
            </a:r>
          </a:p>
          <a:p>
            <a:pPr marL="171450" indent="-171450">
              <a:buFontTx/>
              <a:buChar char="-"/>
            </a:pPr>
            <a:r>
              <a:rPr lang="en-GB" dirty="0"/>
              <a:t>Image</a:t>
            </a:r>
          </a:p>
          <a:p>
            <a:pPr marL="171450" indent="-171450">
              <a:buFontTx/>
              <a:buChar char="-"/>
            </a:pPr>
            <a:r>
              <a:rPr lang="en-GB" dirty="0"/>
              <a:t>Music</a:t>
            </a:r>
          </a:p>
          <a:p>
            <a:pPr marL="171450" indent="-171450">
              <a:buFontTx/>
              <a:buChar char="-"/>
            </a:pPr>
            <a:r>
              <a:rPr lang="en-GB" dirty="0"/>
              <a:t>Talent</a:t>
            </a:r>
          </a:p>
          <a:p>
            <a:pPr marL="171450" indent="-171450">
              <a:buFontTx/>
              <a:buChar char="-"/>
            </a:pPr>
            <a:r>
              <a:rPr lang="en-GB" dirty="0"/>
              <a:t>Fonts</a:t>
            </a:r>
          </a:p>
          <a:p>
            <a:pPr marL="171450" indent="-171450">
              <a:buFontTx/>
              <a:buChar char="-"/>
            </a:pPr>
            <a:r>
              <a:rPr lang="en-GB" dirty="0"/>
              <a:t>Channel</a:t>
            </a:r>
          </a:p>
          <a:p>
            <a:pPr marL="171450" indent="-171450">
              <a:buFont typeface="Arial" panose="020B0604020202020204" pitchFamily="34" charset="0"/>
              <a:buChar char="•"/>
            </a:pPr>
            <a:r>
              <a:rPr lang="en-GB" dirty="0"/>
              <a:t>None – self explanatory, as in there are no rights associated with any aspect of this assets, be it channel, talent, music or image.</a:t>
            </a:r>
          </a:p>
          <a:p>
            <a:pPr marL="171450" indent="-171450">
              <a:buFont typeface="Arial" panose="020B0604020202020204" pitchFamily="34" charset="0"/>
              <a:buChar char="•"/>
            </a:pPr>
            <a:r>
              <a:rPr lang="en-GB" dirty="0"/>
              <a:t>Unlimited – this means that there are usage rights for this asset, but they are indefinite, as in they will always be there. For example: A custom soundtrack or jingle that forms part of the Brand Identity</a:t>
            </a:r>
          </a:p>
          <a:p>
            <a:pPr marL="171450" indent="-171450">
              <a:buFont typeface="Arial" panose="020B0604020202020204" pitchFamily="34" charset="0"/>
              <a:buChar char="•"/>
            </a:pPr>
            <a:r>
              <a:rPr lang="en-GB" dirty="0"/>
              <a:t>Limited – this means that there are usage rights for this asset, but only within a given time period. For example: The use of a brand ambassador for a specific campaign with a start and end date.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For example: you are uploading assets for a campaign with music licencing – this is how you will denote it.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4. Website Updates Process: marking assets as public</a:t>
            </a:r>
          </a:p>
          <a:p>
            <a:pPr marL="171450" indent="-171450">
              <a:buFont typeface="Arial" panose="020B0604020202020204" pitchFamily="34" charset="0"/>
              <a:buChar char="•"/>
            </a:pPr>
            <a:r>
              <a:rPr lang="en-GB" dirty="0" err="1"/>
              <a:t>Bynder</a:t>
            </a:r>
            <a:r>
              <a:rPr lang="en-GB" dirty="0"/>
              <a:t> host’s all images that are connected to brand websites. </a:t>
            </a:r>
          </a:p>
          <a:p>
            <a:pPr marL="171450" indent="-171450">
              <a:buFont typeface="Arial" panose="020B0604020202020204" pitchFamily="34" charset="0"/>
              <a:buChar char="•"/>
            </a:pPr>
            <a:r>
              <a:rPr lang="en-GB" dirty="0"/>
              <a:t>However, it uses a CMS to do so – what this means is that the image is not actually pasted onto the website, it is being pulled through by a link which is embedded into the website. </a:t>
            </a:r>
          </a:p>
          <a:p>
            <a:pPr marL="171450" indent="-171450">
              <a:buFont typeface="Arial" panose="020B0604020202020204" pitchFamily="34" charset="0"/>
              <a:buChar char="•"/>
            </a:pPr>
            <a:r>
              <a:rPr lang="en-GB" dirty="0"/>
              <a:t>In order for this link to display the image, it needs to be marked a public.</a:t>
            </a:r>
          </a:p>
          <a:p>
            <a:pPr marL="171450" indent="-171450">
              <a:buFont typeface="Arial" panose="020B0604020202020204" pitchFamily="34" charset="0"/>
              <a:buChar char="•"/>
            </a:pPr>
            <a:r>
              <a:rPr lang="en-GB" dirty="0"/>
              <a:t>This is how to do that…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E22ADE5-612D-5245-92D6-9453DB6FEE29}" type="slidenum">
              <a:rPr lang="en-GB" smtClean="0"/>
              <a:t>12</a:t>
            </a:fld>
            <a:endParaRPr lang="en-GB"/>
          </a:p>
        </p:txBody>
      </p:sp>
    </p:spTree>
    <p:extLst>
      <p:ext uri="{BB962C8B-B14F-4D97-AF65-F5344CB8AC3E}">
        <p14:creationId xmlns:p14="http://schemas.microsoft.com/office/powerpoint/2010/main" val="3306546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4. Website Updates Process: marking assets as public</a:t>
            </a:r>
          </a:p>
          <a:p>
            <a:pPr marL="171450" indent="-171450">
              <a:buFont typeface="Arial" panose="020B0604020202020204" pitchFamily="34" charset="0"/>
              <a:buChar char="•"/>
            </a:pPr>
            <a:r>
              <a:rPr lang="en-GB" dirty="0" err="1"/>
              <a:t>Bynder</a:t>
            </a:r>
            <a:r>
              <a:rPr lang="en-GB" dirty="0"/>
              <a:t> host’s all images that are connected to brand websites. </a:t>
            </a:r>
          </a:p>
          <a:p>
            <a:pPr marL="171450" indent="-171450">
              <a:buFont typeface="Arial" panose="020B0604020202020204" pitchFamily="34" charset="0"/>
              <a:buChar char="•"/>
            </a:pPr>
            <a:r>
              <a:rPr lang="en-GB" dirty="0"/>
              <a:t>However, it uses a CMS to do so – what this means is that the image is not actually pasted onto the website, it is being pulled through by a link which is embedded into the website. </a:t>
            </a:r>
          </a:p>
          <a:p>
            <a:pPr marL="171450" indent="-171450">
              <a:buFont typeface="Arial" panose="020B0604020202020204" pitchFamily="34" charset="0"/>
              <a:buChar char="•"/>
            </a:pPr>
            <a:r>
              <a:rPr lang="en-GB" dirty="0"/>
              <a:t>In order for this link to display the image, it needs to be marked a public.</a:t>
            </a:r>
          </a:p>
          <a:p>
            <a:pPr marL="171450" indent="-171450">
              <a:buFont typeface="Arial" panose="020B0604020202020204" pitchFamily="34" charset="0"/>
              <a:buChar char="•"/>
            </a:pPr>
            <a:r>
              <a:rPr lang="en-GB" dirty="0"/>
              <a:t>This is how to do that…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E22ADE5-612D-5245-92D6-9453DB6FEE29}" type="slidenum">
              <a:rPr lang="en-GB" smtClean="0"/>
              <a:t>13</a:t>
            </a:fld>
            <a:endParaRPr lang="en-GB"/>
          </a:p>
        </p:txBody>
      </p:sp>
    </p:spTree>
    <p:extLst>
      <p:ext uri="{BB962C8B-B14F-4D97-AF65-F5344CB8AC3E}">
        <p14:creationId xmlns:p14="http://schemas.microsoft.com/office/powerpoint/2010/main" val="286091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storage &amp; navigation functionality on </a:t>
            </a:r>
            <a:r>
              <a:rPr lang="en-GB" dirty="0" err="1"/>
              <a:t>Bynder</a:t>
            </a:r>
            <a:r>
              <a:rPr lang="en-GB" dirty="0"/>
              <a:t> we have picked up on a few key features and topics that are crucial to address.</a:t>
            </a:r>
          </a:p>
          <a:p>
            <a:pPr marL="228600" indent="-228600">
              <a:buFont typeface="+mj-lt"/>
              <a:buAutoNum type="arabicPeriod"/>
            </a:pPr>
            <a:r>
              <a:rPr lang="en-GB" dirty="0"/>
              <a:t>Accessibility &amp; control</a:t>
            </a:r>
          </a:p>
          <a:p>
            <a:pPr marL="685800" lvl="1" indent="-228600">
              <a:buFont typeface="+mj-lt"/>
              <a:buAutoNum type="alphaLcPeriod"/>
            </a:pPr>
            <a:r>
              <a:rPr lang="en-GB" dirty="0"/>
              <a:t>Access is assigned by brand</a:t>
            </a:r>
          </a:p>
          <a:p>
            <a:pPr marL="685800" lvl="1" indent="-228600">
              <a:buFont typeface="+mj-lt"/>
              <a:buAutoNum type="alphaLcPeriod"/>
            </a:pPr>
            <a:r>
              <a:rPr lang="en-GB" dirty="0"/>
              <a:t>There are several permissions levels within the platform that restrict what users see. </a:t>
            </a:r>
            <a:r>
              <a:rPr lang="en-GB" dirty="0" err="1"/>
              <a:t>Eg.</a:t>
            </a:r>
            <a:r>
              <a:rPr lang="en-GB" dirty="0"/>
              <a:t> archived assets</a:t>
            </a:r>
          </a:p>
          <a:p>
            <a:pPr marL="228600" indent="-228600">
              <a:buFont typeface="+mj-lt"/>
              <a:buAutoNum type="arabicPeriod"/>
            </a:pPr>
            <a:r>
              <a:rPr lang="en-GB" dirty="0"/>
              <a:t>Smart filters</a:t>
            </a:r>
          </a:p>
          <a:p>
            <a:pPr marL="685800" lvl="1" indent="-228600">
              <a:buFont typeface="+mj-lt"/>
              <a:buAutoNum type="alphaLcPeriod"/>
            </a:pPr>
            <a:r>
              <a:rPr lang="en-GB" dirty="0"/>
              <a:t>Have you been feeling overwhelmed when searching for assets and seeing hundreds of results or what look to be duplicates?</a:t>
            </a:r>
          </a:p>
          <a:p>
            <a:pPr marL="685800" lvl="1" indent="-228600">
              <a:buFont typeface="+mj-lt"/>
              <a:buAutoNum type="alphaLcPeriod"/>
            </a:pPr>
            <a:r>
              <a:rPr lang="en-GB" dirty="0"/>
              <a:t>Smart filters are your best friend – they provide a speedy and highly efficient way to narrow down your search results. </a:t>
            </a:r>
          </a:p>
          <a:p>
            <a:pPr marL="685800" lvl="1" indent="-228600">
              <a:buFont typeface="+mj-lt"/>
              <a:buAutoNum type="alphaLcPeriod"/>
            </a:pPr>
            <a:r>
              <a:rPr lang="en-GB" dirty="0"/>
              <a:t>Using them is absolutely crucial for optimal efficiency, the search bar may be what is most familiar but it is not as effective as using the smart filters, or both of them in conjunction.</a:t>
            </a:r>
          </a:p>
          <a:p>
            <a:pPr marL="685800" lvl="1" indent="-228600">
              <a:buFont typeface="+mj-lt"/>
              <a:buAutoNum type="alphaLcPeriod"/>
            </a:pPr>
            <a:r>
              <a:rPr lang="en-GB" dirty="0"/>
              <a:t>Accuracy of filters is dependent on the accuracy of the upload – show how links to taxonomy</a:t>
            </a:r>
          </a:p>
        </p:txBody>
      </p:sp>
      <p:sp>
        <p:nvSpPr>
          <p:cNvPr id="4" name="Slide Number Placeholder 3"/>
          <p:cNvSpPr>
            <a:spLocks noGrp="1"/>
          </p:cNvSpPr>
          <p:nvPr>
            <p:ph type="sldNum" sz="quarter" idx="5"/>
          </p:nvPr>
        </p:nvSpPr>
        <p:spPr/>
        <p:txBody>
          <a:bodyPr/>
          <a:lstStyle/>
          <a:p>
            <a:fld id="{8E22ADE5-612D-5245-92D6-9453DB6FEE29}" type="slidenum">
              <a:rPr lang="en-GB" smtClean="0"/>
              <a:t>14</a:t>
            </a:fld>
            <a:endParaRPr lang="en-GB"/>
          </a:p>
        </p:txBody>
      </p:sp>
    </p:spTree>
    <p:extLst>
      <p:ext uri="{BB962C8B-B14F-4D97-AF65-F5344CB8AC3E}">
        <p14:creationId xmlns:p14="http://schemas.microsoft.com/office/powerpoint/2010/main" val="1163663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Collections</a:t>
            </a:r>
          </a:p>
          <a:p>
            <a:pPr marL="685800" lvl="1" indent="-228600">
              <a:buFont typeface="+mj-lt"/>
              <a:buAutoNum type="alphaLcPeriod"/>
            </a:pPr>
            <a:r>
              <a:rPr lang="en-GB" dirty="0"/>
              <a:t>Work like a folder, but lacks the ability to create sub-folders</a:t>
            </a:r>
          </a:p>
          <a:p>
            <a:pPr marL="685800" lvl="1" indent="-228600">
              <a:buFont typeface="+mj-lt"/>
              <a:buAutoNum type="alphaLcPeriod"/>
            </a:pPr>
            <a:r>
              <a:rPr lang="en-GB" dirty="0"/>
              <a:t>Collections are a consolidated group of assets that share a common characteristic, which has not been covered by the existing metaproperties or smart filters. For example: </a:t>
            </a:r>
          </a:p>
          <a:p>
            <a:pPr marL="685800" lvl="1" indent="-228600">
              <a:buFont typeface="+mj-lt"/>
              <a:buAutoNum type="alphaLcPeriod"/>
            </a:pPr>
            <a:r>
              <a:rPr lang="en-GB" dirty="0"/>
              <a:t>Highlight that users must not duplicate the metaproperties within smart filters</a:t>
            </a:r>
          </a:p>
          <a:p>
            <a:pPr marL="685800" lvl="1" indent="-228600">
              <a:buFont typeface="+mj-lt"/>
              <a:buAutoNum type="alphaLcPeriod"/>
            </a:pPr>
            <a:r>
              <a:rPr lang="en-GB" dirty="0"/>
              <a:t>Can add assets to a collection in 2 ways, by… (demo)</a:t>
            </a:r>
          </a:p>
          <a:p>
            <a:pPr marL="685800" lvl="1" indent="-228600">
              <a:buFont typeface="+mj-lt"/>
              <a:buAutoNum type="arabicPeriod"/>
            </a:pPr>
            <a:r>
              <a:rPr lang="en-GB" dirty="0"/>
              <a:t>Archiving </a:t>
            </a:r>
          </a:p>
          <a:p>
            <a:pPr marL="685800" lvl="1" indent="-228600">
              <a:buFont typeface="+mj-lt"/>
              <a:buAutoNum type="arabicPeriod"/>
            </a:pPr>
            <a:r>
              <a:rPr lang="en-GB" dirty="0"/>
              <a:t>We do not delete assets o</a:t>
            </a:r>
          </a:p>
          <a:p>
            <a:pPr marL="1143000" lvl="2" indent="-228600">
              <a:buFont typeface="+mj-lt"/>
              <a:buAutoNum type="alphaLcPeriod"/>
            </a:pPr>
            <a:r>
              <a:rPr lang="en-GB" dirty="0"/>
              <a:t>Given the crucial link between </a:t>
            </a:r>
            <a:r>
              <a:rPr lang="en-GB" dirty="0" err="1"/>
              <a:t>Bynder</a:t>
            </a:r>
            <a:r>
              <a:rPr lang="en-GB" dirty="0"/>
              <a:t> and websites, we don’t allow for the deletion of assets from the portal. This functionality has been entirely removed. Another reason why this function was removed is because these assets belong to us, we need to keep them and their records.</a:t>
            </a:r>
          </a:p>
          <a:p>
            <a:pPr marL="1143000" lvl="2" indent="-228600">
              <a:buFont typeface="+mj-lt"/>
              <a:buAutoNum type="alphaLcPeriod"/>
            </a:pPr>
            <a:r>
              <a:rPr lang="en-GB" dirty="0"/>
              <a:t>For example: if a BVI has been updated, one will archive the assets using the old BVI, not delete them.</a:t>
            </a:r>
          </a:p>
          <a:p>
            <a:pPr marL="1143000" lvl="2" indent="-228600">
              <a:buFont typeface="+mj-lt"/>
              <a:buAutoNum type="alphaLcPeriod"/>
            </a:pPr>
            <a:r>
              <a:rPr lang="en-GB" dirty="0"/>
              <a:t>This will remove them from view of the lower permission profile users, as well as clearly indicate that they are archived, and in fact not for use. </a:t>
            </a:r>
          </a:p>
          <a:p>
            <a:pPr marL="1143000" lvl="2" indent="-228600">
              <a:buFont typeface="+mj-lt"/>
              <a:buAutoNum type="alphaLcPeriod"/>
            </a:pPr>
            <a:r>
              <a:rPr lang="en-GB" dirty="0"/>
              <a:t>However, in the case where perhaps an entirely incorrect asset has been uploaded – please reach out to me and we can either enable temporary deletion functionality for you as an individual, or we will delete the asset ourselves.</a:t>
            </a:r>
          </a:p>
        </p:txBody>
      </p:sp>
      <p:sp>
        <p:nvSpPr>
          <p:cNvPr id="4" name="Slide Number Placeholder 3"/>
          <p:cNvSpPr>
            <a:spLocks noGrp="1"/>
          </p:cNvSpPr>
          <p:nvPr>
            <p:ph type="sldNum" sz="quarter" idx="5"/>
          </p:nvPr>
        </p:nvSpPr>
        <p:spPr/>
        <p:txBody>
          <a:bodyPr/>
          <a:lstStyle/>
          <a:p>
            <a:fld id="{8E22ADE5-612D-5245-92D6-9453DB6FEE29}" type="slidenum">
              <a:rPr lang="en-GB" smtClean="0"/>
              <a:t>15</a:t>
            </a:fld>
            <a:endParaRPr lang="en-GB"/>
          </a:p>
        </p:txBody>
      </p:sp>
    </p:spTree>
    <p:extLst>
      <p:ext uri="{BB962C8B-B14F-4D97-AF65-F5344CB8AC3E}">
        <p14:creationId xmlns:p14="http://schemas.microsoft.com/office/powerpoint/2010/main" val="3345026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Sharing functionality on </a:t>
            </a:r>
            <a:r>
              <a:rPr lang="en-GB" dirty="0" err="1"/>
              <a:t>Bynder</a:t>
            </a:r>
            <a:r>
              <a:rPr lang="en-GB" dirty="0"/>
              <a:t> we have picked up on a few key features and topics that are crucial to address.</a:t>
            </a:r>
          </a:p>
          <a:p>
            <a:pPr marL="228600" indent="-228600">
              <a:buFont typeface="+mj-lt"/>
              <a:buAutoNum type="arabicPeriod"/>
            </a:pPr>
            <a:r>
              <a:rPr lang="en-GB" dirty="0"/>
              <a:t>How to: 2 ways</a:t>
            </a:r>
          </a:p>
          <a:p>
            <a:pPr marL="228600" indent="-228600">
              <a:buFont typeface="+mj-lt"/>
              <a:buAutoNum type="arabicPeriod"/>
            </a:pPr>
            <a:r>
              <a:rPr lang="en-GB" dirty="0"/>
              <a:t>Access Controls</a:t>
            </a:r>
          </a:p>
          <a:p>
            <a:pPr marL="228600" indent="-228600">
              <a:buFont typeface="+mj-lt"/>
              <a:buAutoNum type="arabicPeriod"/>
            </a:pPr>
            <a:r>
              <a:rPr lang="en-GB" dirty="0"/>
              <a:t>Functionality Controls</a:t>
            </a:r>
          </a:p>
          <a:p>
            <a:pPr marL="228600" indent="-228600">
              <a:buFont typeface="+mj-lt"/>
              <a:buAutoNum type="arabicPeriod"/>
            </a:pPr>
            <a:endParaRPr lang="en-GB" dirty="0"/>
          </a:p>
          <a:p>
            <a:pPr marL="0" indent="0">
              <a:buFont typeface="+mj-lt"/>
              <a:buNone/>
            </a:pPr>
            <a:r>
              <a:rPr lang="en-GB" dirty="0"/>
              <a:t>Furthermore, when distributing assets we do so by using on of the two methods just outlined.</a:t>
            </a:r>
          </a:p>
          <a:p>
            <a:pPr marL="0" indent="0">
              <a:buFont typeface="+mj-lt"/>
              <a:buNone/>
            </a:pPr>
            <a:br>
              <a:rPr lang="en-GB" dirty="0"/>
            </a:br>
            <a:r>
              <a:rPr lang="en-GB" dirty="0"/>
              <a:t>We share links only, and don’t download files onto our PC’s or work machines and then distribute them as attachments etc. This is to allow for optimal control and protection of our assets, as well as fast-track the asset distribution process and minimise workload.</a:t>
            </a:r>
          </a:p>
          <a:p>
            <a:pPr marL="0" indent="0">
              <a:buFont typeface="+mj-lt"/>
              <a:buNone/>
            </a:pPr>
            <a:endParaRPr lang="en-GB" dirty="0"/>
          </a:p>
          <a:p>
            <a:pPr marL="0" indent="0">
              <a:buFont typeface="+mj-lt"/>
              <a:buNone/>
            </a:pPr>
            <a:r>
              <a:rPr lang="en-GB" dirty="0"/>
              <a:t>Many of you will be familiar with WeTransfer – what you may not know is that </a:t>
            </a:r>
            <a:r>
              <a:rPr lang="en-GB" dirty="0" err="1"/>
              <a:t>Bynder</a:t>
            </a:r>
            <a:r>
              <a:rPr lang="en-GB" dirty="0"/>
              <a:t> has its own built in we-transfer system. This is easier to use, and provides more control and protection of our assets. This is where it is and how to use it..</a:t>
            </a:r>
          </a:p>
        </p:txBody>
      </p:sp>
      <p:sp>
        <p:nvSpPr>
          <p:cNvPr id="4" name="Slide Number Placeholder 3"/>
          <p:cNvSpPr>
            <a:spLocks noGrp="1"/>
          </p:cNvSpPr>
          <p:nvPr>
            <p:ph type="sldNum" sz="quarter" idx="5"/>
          </p:nvPr>
        </p:nvSpPr>
        <p:spPr/>
        <p:txBody>
          <a:bodyPr/>
          <a:lstStyle/>
          <a:p>
            <a:fld id="{8E22ADE5-612D-5245-92D6-9453DB6FEE29}" type="slidenum">
              <a:rPr lang="en-GB" smtClean="0"/>
              <a:t>16</a:t>
            </a:fld>
            <a:endParaRPr lang="en-GB"/>
          </a:p>
        </p:txBody>
      </p:sp>
    </p:spTree>
    <p:extLst>
      <p:ext uri="{BB962C8B-B14F-4D97-AF65-F5344CB8AC3E}">
        <p14:creationId xmlns:p14="http://schemas.microsoft.com/office/powerpoint/2010/main" val="1229532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Finally, are there any questions?</a:t>
            </a:r>
          </a:p>
          <a:p>
            <a:pPr marL="0" indent="0">
              <a:buFontTx/>
              <a:buNone/>
            </a:pPr>
            <a:endParaRPr lang="en-GB" dirty="0"/>
          </a:p>
          <a:p>
            <a:pPr marL="0" indent="0">
              <a:buFontTx/>
              <a:buNone/>
            </a:pPr>
            <a:r>
              <a:rPr lang="en-GB" dirty="0"/>
              <a:t>The recordings of each session will be shared at the end of the sessions. </a:t>
            </a:r>
          </a:p>
          <a:p>
            <a:pPr marL="0" indent="0">
              <a:buFontTx/>
              <a:buNone/>
            </a:pPr>
            <a:endParaRPr lang="en-GB" dirty="0"/>
          </a:p>
          <a:p>
            <a:pPr marL="0" indent="0">
              <a:buFontTx/>
              <a:buNone/>
            </a:pPr>
            <a:r>
              <a:rPr lang="en-GB" dirty="0"/>
              <a:t>Please reach out to me if you require any support or assistance at any time: email on screen</a:t>
            </a:r>
          </a:p>
        </p:txBody>
      </p:sp>
      <p:sp>
        <p:nvSpPr>
          <p:cNvPr id="4" name="Slide Number Placeholder 3"/>
          <p:cNvSpPr>
            <a:spLocks noGrp="1"/>
          </p:cNvSpPr>
          <p:nvPr>
            <p:ph type="sldNum" sz="quarter" idx="5"/>
          </p:nvPr>
        </p:nvSpPr>
        <p:spPr/>
        <p:txBody>
          <a:bodyPr/>
          <a:lstStyle/>
          <a:p>
            <a:fld id="{8E22ADE5-612D-5245-92D6-9453DB6FEE29}" type="slidenum">
              <a:rPr lang="en-GB" smtClean="0"/>
              <a:t>17</a:t>
            </a:fld>
            <a:endParaRPr lang="en-GB"/>
          </a:p>
        </p:txBody>
      </p:sp>
    </p:spTree>
    <p:extLst>
      <p:ext uri="{BB962C8B-B14F-4D97-AF65-F5344CB8AC3E}">
        <p14:creationId xmlns:p14="http://schemas.microsoft.com/office/powerpoint/2010/main" val="3952268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Today’s training specifically concerns the Assets &amp; Collections modules within </a:t>
            </a:r>
            <a:r>
              <a:rPr lang="en-GB" dirty="0" err="1"/>
              <a:t>Bynder</a:t>
            </a:r>
            <a:r>
              <a:rPr lang="en-GB" dirty="0"/>
              <a:t>. We will specifically be looking at the:</a:t>
            </a:r>
          </a:p>
          <a:p>
            <a:pPr marL="171450" indent="-171450">
              <a:buFont typeface="Arial" panose="020B0604020202020204" pitchFamily="34" charset="0"/>
              <a:buChar char="•"/>
            </a:pPr>
            <a:r>
              <a:rPr lang="en-GB" dirty="0"/>
              <a:t>More advanced features within these modules, </a:t>
            </a:r>
          </a:p>
          <a:p>
            <a:pPr marL="171450" indent="-171450">
              <a:buFont typeface="Arial" panose="020B0604020202020204" pitchFamily="34" charset="0"/>
              <a:buChar char="•"/>
            </a:pPr>
            <a:r>
              <a:rPr lang="en-GB" dirty="0"/>
              <a:t>The roles and responsibilities of the stakeholders on this call, and</a:t>
            </a:r>
          </a:p>
          <a:p>
            <a:pPr marL="171450" indent="-171450">
              <a:buFont typeface="Arial" panose="020B0604020202020204" pitchFamily="34" charset="0"/>
              <a:buChar char="•"/>
            </a:pPr>
            <a:r>
              <a:rPr lang="en-GB" dirty="0"/>
              <a:t>Some crucial must-knows and pain points we have picked up on since the systems implementation.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We will begin by ensuring alignment on the process and function of </a:t>
            </a:r>
            <a:r>
              <a:rPr lang="en-GB" dirty="0" err="1"/>
              <a:t>Bynder</a:t>
            </a:r>
            <a:r>
              <a:rPr lang="en-GB" dirty="0"/>
              <a:t>, move into the summary of various pain points per user type, and end off with the solutions to each of these pain points that are crucial to your everyday use of </a:t>
            </a:r>
            <a:r>
              <a:rPr lang="en-GB" dirty="0" err="1"/>
              <a:t>Bynder</a:t>
            </a:r>
            <a:r>
              <a:rPr lang="en-GB" dirty="0"/>
              <a:t>.</a:t>
            </a:r>
          </a:p>
        </p:txBody>
      </p:sp>
      <p:sp>
        <p:nvSpPr>
          <p:cNvPr id="4" name="Slide Number Placeholder 3"/>
          <p:cNvSpPr>
            <a:spLocks noGrp="1"/>
          </p:cNvSpPr>
          <p:nvPr>
            <p:ph type="sldNum" sz="quarter" idx="5"/>
          </p:nvPr>
        </p:nvSpPr>
        <p:spPr/>
        <p:txBody>
          <a:bodyPr/>
          <a:lstStyle/>
          <a:p>
            <a:fld id="{8E22ADE5-612D-5245-92D6-9453DB6FEE29}" type="slidenum">
              <a:rPr lang="en-GB" smtClean="0"/>
              <a:t>2</a:t>
            </a:fld>
            <a:endParaRPr lang="en-GB"/>
          </a:p>
        </p:txBody>
      </p:sp>
    </p:spTree>
    <p:extLst>
      <p:ext uri="{BB962C8B-B14F-4D97-AF65-F5344CB8AC3E}">
        <p14:creationId xmlns:p14="http://schemas.microsoft.com/office/powerpoint/2010/main" val="70772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begin with a recap:</a:t>
            </a:r>
          </a:p>
          <a:p>
            <a:r>
              <a:rPr lang="en-GB" dirty="0" err="1"/>
              <a:t>Bynder’s</a:t>
            </a:r>
            <a:r>
              <a:rPr lang="en-GB" dirty="0"/>
              <a:t> role within the organisation is crucial as it serves as the single source of truth in the entire workflow chain from campaign ideation, to execution and sales.</a:t>
            </a:r>
          </a:p>
          <a:p>
            <a:r>
              <a:rPr lang="en-US" sz="1200" dirty="0">
                <a:solidFill>
                  <a:schemeClr val="bg1"/>
                </a:solidFill>
                <a:latin typeface="Calibri"/>
              </a:rPr>
              <a:t>To serve as the internal system for all Heineken owned assets. Assets should not be on agency servers.</a:t>
            </a:r>
          </a:p>
          <a:p>
            <a:r>
              <a:rPr lang="en-US" sz="1200" dirty="0">
                <a:solidFill>
                  <a:schemeClr val="bg1"/>
                </a:solidFill>
                <a:latin typeface="Calibri"/>
              </a:rPr>
              <a:t>There are several key stakeholders working to achieve the organisations mission and Bynder serves as the facilitation and collaboration tool between all parties, across the organization.</a:t>
            </a:r>
          </a:p>
          <a:p>
            <a:endParaRPr lang="en-GB" dirty="0"/>
          </a:p>
          <a:p>
            <a:endParaRPr lang="en-GB" dirty="0"/>
          </a:p>
          <a:p>
            <a:r>
              <a:rPr lang="en-GB" dirty="0"/>
              <a:t>The application has many notable functions, but the key ones for todays training are: Uploading, Storing, and Distribution of assets </a:t>
            </a:r>
          </a:p>
        </p:txBody>
      </p:sp>
      <p:sp>
        <p:nvSpPr>
          <p:cNvPr id="4" name="Slide Number Placeholder 3"/>
          <p:cNvSpPr>
            <a:spLocks noGrp="1"/>
          </p:cNvSpPr>
          <p:nvPr>
            <p:ph type="sldNum" sz="quarter" idx="5"/>
          </p:nvPr>
        </p:nvSpPr>
        <p:spPr/>
        <p:txBody>
          <a:bodyPr/>
          <a:lstStyle/>
          <a:p>
            <a:fld id="{8E22ADE5-612D-5245-92D6-9453DB6FEE29}" type="slidenum">
              <a:rPr lang="en-GB" smtClean="0"/>
              <a:t>3</a:t>
            </a:fld>
            <a:endParaRPr lang="en-GB"/>
          </a:p>
        </p:txBody>
      </p:sp>
    </p:spTree>
    <p:extLst>
      <p:ext uri="{BB962C8B-B14F-4D97-AF65-F5344CB8AC3E}">
        <p14:creationId xmlns:p14="http://schemas.microsoft.com/office/powerpoint/2010/main" val="1447443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several key stakeholders on the call today, as such we need to discuss the responsibilities of each type of </a:t>
            </a:r>
            <a:r>
              <a:rPr lang="en-GB" dirty="0" err="1"/>
              <a:t>Bynder</a:t>
            </a:r>
            <a:r>
              <a:rPr lang="en-GB" dirty="0"/>
              <a:t> user. </a:t>
            </a:r>
          </a:p>
          <a:p>
            <a:endParaRPr lang="en-GB" dirty="0"/>
          </a:p>
          <a:p>
            <a:r>
              <a:rPr lang="en-GB" dirty="0"/>
              <a:t>This slide depicts a generic workflow - Obviously the specifics within this flow can change but the general direction is the focus here, as it emphasises the importance of each user fulfilling their roles and responsibilities within </a:t>
            </a:r>
            <a:r>
              <a:rPr lang="en-GB" dirty="0" err="1"/>
              <a:t>Bynder</a:t>
            </a:r>
            <a:r>
              <a:rPr lang="en-GB" dirty="0"/>
              <a:t> accurately. As you can see, the sales team rely on the trade team for assets, who depend on the brand team and agencies for up to date, and accurate assets and so on. Therefore, every role plays a crucial part in ensuring a successful execution from the very beginning.</a:t>
            </a:r>
          </a:p>
        </p:txBody>
      </p:sp>
      <p:sp>
        <p:nvSpPr>
          <p:cNvPr id="4" name="Slide Number Placeholder 3"/>
          <p:cNvSpPr>
            <a:spLocks noGrp="1"/>
          </p:cNvSpPr>
          <p:nvPr>
            <p:ph type="sldNum" sz="quarter" idx="5"/>
          </p:nvPr>
        </p:nvSpPr>
        <p:spPr/>
        <p:txBody>
          <a:bodyPr/>
          <a:lstStyle/>
          <a:p>
            <a:fld id="{8E22ADE5-612D-5245-92D6-9453DB6FEE29}" type="slidenum">
              <a:rPr lang="en-GB" smtClean="0"/>
              <a:t>4</a:t>
            </a:fld>
            <a:endParaRPr lang="en-GB"/>
          </a:p>
        </p:txBody>
      </p:sp>
    </p:spTree>
    <p:extLst>
      <p:ext uri="{BB962C8B-B14F-4D97-AF65-F5344CB8AC3E}">
        <p14:creationId xmlns:p14="http://schemas.microsoft.com/office/powerpoint/2010/main" val="296846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each user type has specific responsibilities within this workflow:</a:t>
            </a:r>
          </a:p>
          <a:p>
            <a:pPr marL="171450" indent="-171450">
              <a:buFont typeface="Arial" panose="020B0604020202020204" pitchFamily="34" charset="0"/>
              <a:buChar char="•"/>
            </a:pPr>
            <a:r>
              <a:rPr lang="en-GB" dirty="0"/>
              <a:t>Brand teams are responsible for maintaining their brand environment on </a:t>
            </a:r>
            <a:r>
              <a:rPr lang="en-GB" dirty="0" err="1"/>
              <a:t>Bynder</a:t>
            </a:r>
            <a:r>
              <a:rPr lang="en-GB" dirty="0"/>
              <a:t>, and ensuring all assets are up to date and accurate.</a:t>
            </a:r>
          </a:p>
          <a:p>
            <a:pPr marL="171450" indent="-171450">
              <a:buFont typeface="Arial" panose="020B0604020202020204" pitchFamily="34" charset="0"/>
              <a:buChar char="•"/>
            </a:pPr>
            <a:r>
              <a:rPr lang="en-GB" dirty="0"/>
              <a:t>Agencies are responsible for loading the latest assets onto </a:t>
            </a:r>
            <a:r>
              <a:rPr lang="en-GB" dirty="0" err="1"/>
              <a:t>Bynder</a:t>
            </a:r>
            <a:r>
              <a:rPr lang="en-GB" dirty="0"/>
              <a:t>.</a:t>
            </a:r>
          </a:p>
          <a:p>
            <a:pPr marL="171450" indent="-171450">
              <a:buFont typeface="Arial" panose="020B0604020202020204" pitchFamily="34" charset="0"/>
              <a:buChar char="•"/>
            </a:pPr>
            <a:r>
              <a:rPr lang="en-GB" dirty="0"/>
              <a:t>And trade teams, are responsible for the adaptation and distribution of assets to the sales team.</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Are there any questions at this point? Can I move on?</a:t>
            </a:r>
          </a:p>
        </p:txBody>
      </p:sp>
      <p:sp>
        <p:nvSpPr>
          <p:cNvPr id="4" name="Slide Number Placeholder 3"/>
          <p:cNvSpPr>
            <a:spLocks noGrp="1"/>
          </p:cNvSpPr>
          <p:nvPr>
            <p:ph type="sldNum" sz="quarter" idx="5"/>
          </p:nvPr>
        </p:nvSpPr>
        <p:spPr/>
        <p:txBody>
          <a:bodyPr/>
          <a:lstStyle/>
          <a:p>
            <a:fld id="{8E22ADE5-612D-5245-92D6-9453DB6FEE29}" type="slidenum">
              <a:rPr lang="en-GB" smtClean="0"/>
              <a:t>5</a:t>
            </a:fld>
            <a:endParaRPr lang="en-GB"/>
          </a:p>
        </p:txBody>
      </p:sp>
    </p:spTree>
    <p:extLst>
      <p:ext uri="{BB962C8B-B14F-4D97-AF65-F5344CB8AC3E}">
        <p14:creationId xmlns:p14="http://schemas.microsoft.com/office/powerpoint/2010/main" val="190930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4 slides were developed based off of feedback we have received from various stakeholders. As you can see the key pain points for the brand team are:</a:t>
            </a:r>
          </a:p>
          <a:p>
            <a:pPr marL="171450" indent="-171450">
              <a:buFont typeface="Arial" panose="020B0604020202020204" pitchFamily="34" charset="0"/>
              <a:buChar char="•"/>
            </a:pPr>
            <a:r>
              <a:rPr lang="en-GB" dirty="0"/>
              <a:t>Archiving of assets</a:t>
            </a:r>
          </a:p>
          <a:p>
            <a:pPr marL="171450" indent="-171450">
              <a:buFont typeface="Arial" panose="020B0604020202020204" pitchFamily="34" charset="0"/>
              <a:buChar char="•"/>
            </a:pPr>
            <a:r>
              <a:rPr lang="en-GB" dirty="0"/>
              <a:t>Access controls</a:t>
            </a:r>
          </a:p>
          <a:p>
            <a:pPr marL="171450" indent="-171450">
              <a:buFont typeface="Arial" panose="020B0604020202020204" pitchFamily="34" charset="0"/>
              <a:buChar char="•"/>
            </a:pPr>
            <a:r>
              <a:rPr lang="en-GB" dirty="0"/>
              <a:t>And ease of use for relevant parties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This session will cover everything other than the workflow and brand guidelines modules – these will be addressed and introduced in next weeks training.</a:t>
            </a:r>
          </a:p>
        </p:txBody>
      </p:sp>
      <p:sp>
        <p:nvSpPr>
          <p:cNvPr id="4" name="Slide Number Placeholder 3"/>
          <p:cNvSpPr>
            <a:spLocks noGrp="1"/>
          </p:cNvSpPr>
          <p:nvPr>
            <p:ph type="sldNum" sz="quarter" idx="5"/>
          </p:nvPr>
        </p:nvSpPr>
        <p:spPr/>
        <p:txBody>
          <a:bodyPr/>
          <a:lstStyle/>
          <a:p>
            <a:fld id="{8E22ADE5-612D-5245-92D6-9453DB6FEE29}" type="slidenum">
              <a:rPr lang="en-GB" smtClean="0"/>
              <a:t>6</a:t>
            </a:fld>
            <a:endParaRPr lang="en-GB"/>
          </a:p>
        </p:txBody>
      </p:sp>
    </p:spTree>
    <p:extLst>
      <p:ext uri="{BB962C8B-B14F-4D97-AF65-F5344CB8AC3E}">
        <p14:creationId xmlns:p14="http://schemas.microsoft.com/office/powerpoint/2010/main" val="687818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Agency users in general are mainly concerned with uploading assets in time and to do so, you will need to adhere to the taxonomy and file naming conventions.</a:t>
            </a:r>
          </a:p>
        </p:txBody>
      </p:sp>
      <p:sp>
        <p:nvSpPr>
          <p:cNvPr id="4" name="Slide Number Placeholder 3"/>
          <p:cNvSpPr>
            <a:spLocks noGrp="1"/>
          </p:cNvSpPr>
          <p:nvPr>
            <p:ph type="sldNum" sz="quarter" idx="5"/>
          </p:nvPr>
        </p:nvSpPr>
        <p:spPr/>
        <p:txBody>
          <a:bodyPr/>
          <a:lstStyle/>
          <a:p>
            <a:fld id="{8E22ADE5-612D-5245-92D6-9453DB6FEE29}" type="slidenum">
              <a:rPr lang="en-GB" smtClean="0"/>
              <a:t>7</a:t>
            </a:fld>
            <a:endParaRPr lang="en-GB"/>
          </a:p>
        </p:txBody>
      </p:sp>
    </p:spTree>
    <p:extLst>
      <p:ext uri="{BB962C8B-B14F-4D97-AF65-F5344CB8AC3E}">
        <p14:creationId xmlns:p14="http://schemas.microsoft.com/office/powerpoint/2010/main" val="2534088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Trade teams often have multi-brand campaigns and Studio Controllers need accuracy in order to execute their role adequately. </a:t>
            </a:r>
          </a:p>
          <a:p>
            <a:endParaRPr lang="en-GB" dirty="0"/>
          </a:p>
          <a:p>
            <a:r>
              <a:rPr lang="en-GB" dirty="0"/>
              <a:t>We understand that there are unique differences between each role within the trade marketing team. For example: Central teams will be concerned with uploading assets timeously and have a much more planned, national outlook. Where regional teams are more personalised, with a focus on individual owners/clients. </a:t>
            </a:r>
          </a:p>
          <a:p>
            <a:endParaRPr lang="en-GB" dirty="0"/>
          </a:p>
          <a:p>
            <a:r>
              <a:rPr lang="en-GB" dirty="0"/>
              <a:t>However, what is perhaps most crucial for all parties within this team is version control and accuracy, which is governed by brand teams. This is a great example of why we need everyone to use the platform correctly.</a:t>
            </a:r>
          </a:p>
        </p:txBody>
      </p:sp>
      <p:sp>
        <p:nvSpPr>
          <p:cNvPr id="4" name="Slide Number Placeholder 3"/>
          <p:cNvSpPr>
            <a:spLocks noGrp="1"/>
          </p:cNvSpPr>
          <p:nvPr>
            <p:ph type="sldNum" sz="quarter" idx="5"/>
          </p:nvPr>
        </p:nvSpPr>
        <p:spPr/>
        <p:txBody>
          <a:bodyPr/>
          <a:lstStyle/>
          <a:p>
            <a:fld id="{8E22ADE5-612D-5245-92D6-9453DB6FEE29}" type="slidenum">
              <a:rPr lang="en-GB" smtClean="0"/>
              <a:t>8</a:t>
            </a:fld>
            <a:endParaRPr lang="en-GB"/>
          </a:p>
        </p:txBody>
      </p:sp>
    </p:spTree>
    <p:extLst>
      <p:ext uri="{BB962C8B-B14F-4D97-AF65-F5344CB8AC3E}">
        <p14:creationId xmlns:p14="http://schemas.microsoft.com/office/powerpoint/2010/main" val="23334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sales teams, even though not on this call today, are mainly concerned with receiving assets in the quickest time possible. </a:t>
            </a:r>
          </a:p>
          <a:p>
            <a:endParaRPr lang="en-GB" dirty="0"/>
          </a:p>
          <a:p>
            <a:r>
              <a:rPr lang="en-GB" dirty="0"/>
              <a:t>For those of you who are producing assets in the market, bear in mind that you are also servicing the sales teams who have the same shared goal.</a:t>
            </a:r>
          </a:p>
        </p:txBody>
      </p:sp>
      <p:sp>
        <p:nvSpPr>
          <p:cNvPr id="4" name="Slide Number Placeholder 3"/>
          <p:cNvSpPr>
            <a:spLocks noGrp="1"/>
          </p:cNvSpPr>
          <p:nvPr>
            <p:ph type="sldNum" sz="quarter" idx="5"/>
          </p:nvPr>
        </p:nvSpPr>
        <p:spPr/>
        <p:txBody>
          <a:bodyPr/>
          <a:lstStyle/>
          <a:p>
            <a:fld id="{8E22ADE5-612D-5245-92D6-9453DB6FEE29}" type="slidenum">
              <a:rPr lang="en-GB" smtClean="0"/>
              <a:t>9</a:t>
            </a:fld>
            <a:endParaRPr lang="en-GB"/>
          </a:p>
        </p:txBody>
      </p:sp>
    </p:spTree>
    <p:extLst>
      <p:ext uri="{BB962C8B-B14F-4D97-AF65-F5344CB8AC3E}">
        <p14:creationId xmlns:p14="http://schemas.microsoft.com/office/powerpoint/2010/main" val="410878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pn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46.pn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6.png"/><Relationship Id="rId7" Type="http://schemas.openxmlformats.org/officeDocument/2006/relationships/image" Target="../media/image7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6.png"/><Relationship Id="rId7" Type="http://schemas.openxmlformats.org/officeDocument/2006/relationships/image" Target="../media/image80.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 Id="rId9" Type="http://schemas.openxmlformats.org/officeDocument/2006/relationships/image" Target="../media/image82.sv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3" Type="http://schemas.openxmlformats.org/officeDocument/2006/relationships/image" Target="../media/image4.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sv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5.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510"/>
          <a:stretch>
            <a:fillRect/>
          </a:stretch>
        </p:blipFill>
        <p:spPr>
          <a:xfrm>
            <a:off x="0" y="0"/>
            <a:ext cx="18288000" cy="10287000"/>
          </a:xfrm>
          <a:prstGeom prst="rect">
            <a:avLst/>
          </a:prstGeom>
        </p:spPr>
      </p:pic>
      <p:sp>
        <p:nvSpPr>
          <p:cNvPr id="3" name="TextBox 3"/>
          <p:cNvSpPr txBox="1"/>
          <p:nvPr/>
        </p:nvSpPr>
        <p:spPr>
          <a:xfrm>
            <a:off x="1280765" y="6180067"/>
            <a:ext cx="15726470" cy="537846"/>
          </a:xfrm>
          <a:prstGeom prst="rect">
            <a:avLst/>
          </a:prstGeom>
        </p:spPr>
        <p:txBody>
          <a:bodyPr lIns="0" tIns="0" rIns="0" bIns="0" rtlCol="0" anchor="t">
            <a:spAutoFit/>
          </a:bodyPr>
          <a:lstStyle/>
          <a:p>
            <a:pPr algn="ctr">
              <a:lnSpc>
                <a:spcPts val="4479"/>
              </a:lnSpc>
            </a:pPr>
            <a:r>
              <a:rPr lang="en-US" sz="3199" spc="147" dirty="0">
                <a:solidFill>
                  <a:srgbClr val="FFFFFF"/>
                </a:solidFill>
                <a:latin typeface="Aileron Regular Bold"/>
              </a:rPr>
              <a:t>BYNDER TRAINING round 2​</a:t>
            </a:r>
          </a:p>
        </p:txBody>
      </p:sp>
      <p:pic>
        <p:nvPicPr>
          <p:cNvPr id="4" name="Picture 4"/>
          <p:cNvPicPr>
            <a:picLocks noChangeAspect="1"/>
          </p:cNvPicPr>
          <p:nvPr/>
        </p:nvPicPr>
        <p:blipFill>
          <a:blip r:embed="rId4"/>
          <a:srcRect l="32584" t="35452" r="29914" b="37370"/>
          <a:stretch>
            <a:fillRect/>
          </a:stretch>
        </p:blipFill>
        <p:spPr>
          <a:xfrm>
            <a:off x="5834961" y="3352882"/>
            <a:ext cx="6618079" cy="26788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05805" y="2712049"/>
            <a:ext cx="10089012" cy="5786935"/>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l="-2665" r="-2665"/>
              </a:stretch>
            </a:blipFill>
          </p:spPr>
        </p:sp>
      </p:grpSp>
      <p:grpSp>
        <p:nvGrpSpPr>
          <p:cNvPr id="8" name="Group 8"/>
          <p:cNvGrpSpPr/>
          <p:nvPr/>
        </p:nvGrpSpPr>
        <p:grpSpPr>
          <a:xfrm>
            <a:off x="0" y="0"/>
            <a:ext cx="374261" cy="10287000"/>
            <a:chOff x="0" y="0"/>
            <a:chExt cx="98571" cy="2709333"/>
          </a:xfrm>
        </p:grpSpPr>
        <p:sp>
          <p:nvSpPr>
            <p:cNvPr id="9" name="Freeform 9"/>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FFFF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440340" y="-262011"/>
            <a:ext cx="47625" cy="10927471"/>
            <a:chOff x="0" y="0"/>
            <a:chExt cx="12543" cy="2878017"/>
          </a:xfrm>
        </p:grpSpPr>
        <p:sp>
          <p:nvSpPr>
            <p:cNvPr id="12" name="Freeform 12"/>
            <p:cNvSpPr/>
            <p:nvPr/>
          </p:nvSpPr>
          <p:spPr>
            <a:xfrm>
              <a:off x="0" y="0"/>
              <a:ext cx="12543" cy="2878017"/>
            </a:xfrm>
            <a:custGeom>
              <a:avLst/>
              <a:gdLst/>
              <a:ahLst/>
              <a:cxnLst/>
              <a:rect l="l" t="t" r="r" b="b"/>
              <a:pathLst>
                <a:path w="12543" h="2878017">
                  <a:moveTo>
                    <a:pt x="0" y="0"/>
                  </a:moveTo>
                  <a:lnTo>
                    <a:pt x="12543" y="0"/>
                  </a:lnTo>
                  <a:lnTo>
                    <a:pt x="12543" y="2878017"/>
                  </a:lnTo>
                  <a:lnTo>
                    <a:pt x="0" y="2878017"/>
                  </a:lnTo>
                  <a:close/>
                </a:path>
              </a:pathLst>
            </a:custGeom>
            <a:solidFill>
              <a:srgbClr val="FFFF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17640" y="4156344"/>
            <a:ext cx="644938" cy="504664"/>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17640" y="5252119"/>
            <a:ext cx="644938" cy="497188"/>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52390" y="6339858"/>
            <a:ext cx="772778" cy="772778"/>
          </a:xfrm>
          <a:prstGeom prst="rect">
            <a:avLst/>
          </a:prstGeom>
        </p:spPr>
      </p:pic>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Inter Bold"/>
              </a:rPr>
              <a:t>Example &amp; Demo: The Solution</a:t>
            </a:r>
          </a:p>
        </p:txBody>
      </p:sp>
      <p:sp>
        <p:nvSpPr>
          <p:cNvPr id="18" name="TextBox 18"/>
          <p:cNvSpPr txBox="1"/>
          <p:nvPr/>
        </p:nvSpPr>
        <p:spPr>
          <a:xfrm>
            <a:off x="12924528" y="3984097"/>
            <a:ext cx="1375916" cy="676911"/>
          </a:xfrm>
          <a:prstGeom prst="rect">
            <a:avLst/>
          </a:prstGeom>
        </p:spPr>
        <p:txBody>
          <a:bodyPr lIns="0" tIns="0" rIns="0" bIns="0" rtlCol="0" anchor="t">
            <a:spAutoFit/>
          </a:bodyPr>
          <a:lstStyle/>
          <a:p>
            <a:pPr algn="ctr">
              <a:lnSpc>
                <a:spcPts val="4809"/>
              </a:lnSpc>
              <a:spcBef>
                <a:spcPct val="0"/>
              </a:spcBef>
            </a:pPr>
            <a:r>
              <a:rPr lang="en-US" sz="3699">
                <a:solidFill>
                  <a:srgbClr val="FFFFFF"/>
                </a:solidFill>
                <a:latin typeface="Calibri"/>
              </a:rPr>
              <a:t>Upload​</a:t>
            </a:r>
          </a:p>
        </p:txBody>
      </p:sp>
      <p:sp>
        <p:nvSpPr>
          <p:cNvPr id="19" name="TextBox 19"/>
          <p:cNvSpPr txBox="1"/>
          <p:nvPr/>
        </p:nvSpPr>
        <p:spPr>
          <a:xfrm>
            <a:off x="12924528" y="5137819"/>
            <a:ext cx="4144272" cy="1817998"/>
          </a:xfrm>
          <a:prstGeom prst="rect">
            <a:avLst/>
          </a:prstGeom>
        </p:spPr>
        <p:txBody>
          <a:bodyPr wrap="square" lIns="0" tIns="0" rIns="0" bIns="0" rtlCol="0" anchor="t">
            <a:spAutoFit/>
          </a:bodyPr>
          <a:lstStyle/>
          <a:p>
            <a:pPr algn="ctr">
              <a:lnSpc>
                <a:spcPts val="4809"/>
              </a:lnSpc>
              <a:spcBef>
                <a:spcPct val="0"/>
              </a:spcBef>
            </a:pPr>
            <a:r>
              <a:rPr lang="en-US" sz="3699" dirty="0">
                <a:solidFill>
                  <a:srgbClr val="FFFFFF"/>
                </a:solidFill>
                <a:latin typeface="Calibri"/>
              </a:rPr>
              <a:t>Storage &amp; Navigation​</a:t>
            </a:r>
          </a:p>
          <a:p>
            <a:pPr algn="ctr">
              <a:lnSpc>
                <a:spcPts val="4809"/>
              </a:lnSpc>
              <a:spcBef>
                <a:spcPct val="0"/>
              </a:spcBef>
            </a:pPr>
            <a:endParaRPr lang="en-US" sz="3699" dirty="0">
              <a:solidFill>
                <a:srgbClr val="FFFFFF"/>
              </a:solidFill>
              <a:latin typeface="Calibri"/>
            </a:endParaRPr>
          </a:p>
          <a:p>
            <a:pPr algn="ctr">
              <a:lnSpc>
                <a:spcPts val="4809"/>
              </a:lnSpc>
              <a:spcBef>
                <a:spcPct val="0"/>
              </a:spcBef>
            </a:pPr>
            <a:r>
              <a:rPr lang="en-US" sz="3699" dirty="0">
                <a:solidFill>
                  <a:srgbClr val="FFFFFF"/>
                </a:solidFill>
                <a:latin typeface="Calibri"/>
              </a:rPr>
              <a:t>​</a:t>
            </a:r>
          </a:p>
        </p:txBody>
      </p:sp>
      <p:sp>
        <p:nvSpPr>
          <p:cNvPr id="20" name="TextBox 20"/>
          <p:cNvSpPr txBox="1"/>
          <p:nvPr/>
        </p:nvSpPr>
        <p:spPr>
          <a:xfrm>
            <a:off x="12924528" y="6357019"/>
            <a:ext cx="3957667" cy="586892"/>
          </a:xfrm>
          <a:prstGeom prst="rect">
            <a:avLst/>
          </a:prstGeom>
        </p:spPr>
        <p:txBody>
          <a:bodyPr wrap="square" lIns="0" tIns="0" rIns="0" bIns="0" rtlCol="0" anchor="t">
            <a:spAutoFit/>
          </a:bodyPr>
          <a:lstStyle/>
          <a:p>
            <a:pPr algn="ctr">
              <a:lnSpc>
                <a:spcPts val="4809"/>
              </a:lnSpc>
              <a:spcBef>
                <a:spcPct val="0"/>
              </a:spcBef>
            </a:pPr>
            <a:r>
              <a:rPr lang="en-US" sz="3699" dirty="0">
                <a:solidFill>
                  <a:srgbClr val="FFFFFF"/>
                </a:solidFill>
                <a:latin typeface="Calibri"/>
              </a:rPr>
              <a:t>Sharing/Distribution</a:t>
            </a:r>
          </a:p>
        </p:txBody>
      </p:sp>
      <p:pic>
        <p:nvPicPr>
          <p:cNvPr id="21" name="Picture 21"/>
          <p:cNvPicPr>
            <a:picLocks noChangeAspect="1"/>
          </p:cNvPicPr>
          <p:nvPr/>
        </p:nvPicPr>
        <p:blipFill>
          <a:blip r:embed="rId10"/>
          <a:srcRect l="32584" t="35452" r="29914" b="37370"/>
          <a:stretch>
            <a:fillRect/>
          </a:stretch>
        </p:blipFill>
        <p:spPr>
          <a:xfrm>
            <a:off x="15519897" y="531492"/>
            <a:ext cx="2456691" cy="994416"/>
          </a:xfrm>
          <a:prstGeom prst="rect">
            <a:avLst/>
          </a:prstGeom>
        </p:spPr>
      </p:pic>
    </p:spTree>
    <p:extLst>
      <p:ext uri="{BB962C8B-B14F-4D97-AF65-F5344CB8AC3E}">
        <p14:creationId xmlns:p14="http://schemas.microsoft.com/office/powerpoint/2010/main" val="394429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EDC37F5-0BC9-D2D9-7237-9C3F030E4E3D}"/>
              </a:ext>
            </a:extLst>
          </p:cNvPr>
          <p:cNvSpPr/>
          <p:nvPr/>
        </p:nvSpPr>
        <p:spPr>
          <a:xfrm>
            <a:off x="0" y="4686300"/>
            <a:ext cx="18288000" cy="5600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Logo_Horizontal-01.jpg</a:t>
            </a:r>
          </a:p>
        </p:txBody>
      </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Upload Approval Process</a:t>
            </a:r>
          </a:p>
        </p:txBody>
      </p:sp>
      <p:sp>
        <p:nvSpPr>
          <p:cNvPr id="19" name="TextBox 19"/>
          <p:cNvSpPr txBox="1"/>
          <p:nvPr/>
        </p:nvSpPr>
        <p:spPr>
          <a:xfrm>
            <a:off x="297578" y="3222252"/>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Upload Assets </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pic>
        <p:nvPicPr>
          <p:cNvPr id="23" name="Graphic 22" descr="Upload outline">
            <a:extLst>
              <a:ext uri="{FF2B5EF4-FFF2-40B4-BE49-F238E27FC236}">
                <a16:creationId xmlns:a16="http://schemas.microsoft.com/office/drawing/2014/main" id="{4EEE9E3A-00F2-288C-BF71-7F7B03C4BE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3496" y="1809844"/>
            <a:ext cx="1609126" cy="1609126"/>
          </a:xfrm>
          <a:prstGeom prst="rect">
            <a:avLst/>
          </a:prstGeom>
        </p:spPr>
      </p:pic>
      <p:pic>
        <p:nvPicPr>
          <p:cNvPr id="25" name="Graphic 24" descr="Stopwatch with solid fill">
            <a:extLst>
              <a:ext uri="{FF2B5EF4-FFF2-40B4-BE49-F238E27FC236}">
                <a16:creationId xmlns:a16="http://schemas.microsoft.com/office/drawing/2014/main" id="{CFF5E6D0-5A20-1FD7-C5E0-B55281C321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84149" y="1870506"/>
            <a:ext cx="1375272" cy="1375272"/>
          </a:xfrm>
          <a:prstGeom prst="rect">
            <a:avLst/>
          </a:prstGeom>
        </p:spPr>
      </p:pic>
      <p:pic>
        <p:nvPicPr>
          <p:cNvPr id="27" name="Graphic 26" descr="Clipboard Badge with solid fill">
            <a:extLst>
              <a:ext uri="{FF2B5EF4-FFF2-40B4-BE49-F238E27FC236}">
                <a16:creationId xmlns:a16="http://schemas.microsoft.com/office/drawing/2014/main" id="{CB463C2D-BDDD-D223-6508-ACDE9197CC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50888" y="1818904"/>
            <a:ext cx="1375272" cy="1375272"/>
          </a:xfrm>
          <a:prstGeom prst="rect">
            <a:avLst/>
          </a:prstGeom>
        </p:spPr>
      </p:pic>
      <p:pic>
        <p:nvPicPr>
          <p:cNvPr id="31" name="Graphic 30" descr="Checkbox Ticked with solid fill">
            <a:extLst>
              <a:ext uri="{FF2B5EF4-FFF2-40B4-BE49-F238E27FC236}">
                <a16:creationId xmlns:a16="http://schemas.microsoft.com/office/drawing/2014/main" id="{CC4FA2DB-820B-06E8-428C-522F1B914A6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83647" y="1708700"/>
            <a:ext cx="1706037" cy="1706037"/>
          </a:xfrm>
          <a:prstGeom prst="rect">
            <a:avLst/>
          </a:prstGeom>
        </p:spPr>
      </p:pic>
      <p:pic>
        <p:nvPicPr>
          <p:cNvPr id="33" name="Graphic 32" descr="Caret Right outline">
            <a:extLst>
              <a:ext uri="{FF2B5EF4-FFF2-40B4-BE49-F238E27FC236}">
                <a16:creationId xmlns:a16="http://schemas.microsoft.com/office/drawing/2014/main" id="{CBDE6F35-5BA8-20C3-2936-1D4BFE237F6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67225" y="2088330"/>
            <a:ext cx="914400" cy="914400"/>
          </a:xfrm>
          <a:prstGeom prst="rect">
            <a:avLst/>
          </a:prstGeom>
        </p:spPr>
      </p:pic>
      <p:pic>
        <p:nvPicPr>
          <p:cNvPr id="34" name="Graphic 33" descr="Caret Right outline">
            <a:extLst>
              <a:ext uri="{FF2B5EF4-FFF2-40B4-BE49-F238E27FC236}">
                <a16:creationId xmlns:a16="http://schemas.microsoft.com/office/drawing/2014/main" id="{128B3F9C-C4EC-9FD4-E3D3-CF69899FEF2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69884" y="2100942"/>
            <a:ext cx="914400" cy="914400"/>
          </a:xfrm>
          <a:prstGeom prst="rect">
            <a:avLst/>
          </a:prstGeom>
        </p:spPr>
      </p:pic>
      <p:pic>
        <p:nvPicPr>
          <p:cNvPr id="35" name="Graphic 34" descr="Caret Right outline">
            <a:extLst>
              <a:ext uri="{FF2B5EF4-FFF2-40B4-BE49-F238E27FC236}">
                <a16:creationId xmlns:a16="http://schemas.microsoft.com/office/drawing/2014/main" id="{2E03C4A5-AD5D-9CCA-1FFC-DF501B537B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26160" y="2063780"/>
            <a:ext cx="914400" cy="914400"/>
          </a:xfrm>
          <a:prstGeom prst="rect">
            <a:avLst/>
          </a:prstGeom>
        </p:spPr>
      </p:pic>
      <p:sp>
        <p:nvSpPr>
          <p:cNvPr id="36" name="TextBox 19">
            <a:extLst>
              <a:ext uri="{FF2B5EF4-FFF2-40B4-BE49-F238E27FC236}">
                <a16:creationId xmlns:a16="http://schemas.microsoft.com/office/drawing/2014/main" id="{A79D6658-316C-1CE4-D4D1-54FBB2F70B4A}"/>
              </a:ext>
            </a:extLst>
          </p:cNvPr>
          <p:cNvSpPr txBox="1"/>
          <p:nvPr/>
        </p:nvSpPr>
        <p:spPr>
          <a:xfrm>
            <a:off x="2892622" y="3222882"/>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Waiting Room </a:t>
            </a:r>
          </a:p>
        </p:txBody>
      </p:sp>
      <p:sp>
        <p:nvSpPr>
          <p:cNvPr id="37" name="TextBox 19">
            <a:extLst>
              <a:ext uri="{FF2B5EF4-FFF2-40B4-BE49-F238E27FC236}">
                <a16:creationId xmlns:a16="http://schemas.microsoft.com/office/drawing/2014/main" id="{98B954B8-5EF4-792C-778D-14795DD48DE0}"/>
              </a:ext>
            </a:extLst>
          </p:cNvPr>
          <p:cNvSpPr txBox="1"/>
          <p:nvPr/>
        </p:nvSpPr>
        <p:spPr>
          <a:xfrm>
            <a:off x="5661945" y="3245778"/>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System Admin </a:t>
            </a:r>
          </a:p>
        </p:txBody>
      </p:sp>
      <p:sp>
        <p:nvSpPr>
          <p:cNvPr id="38" name="TextBox 19">
            <a:extLst>
              <a:ext uri="{FF2B5EF4-FFF2-40B4-BE49-F238E27FC236}">
                <a16:creationId xmlns:a16="http://schemas.microsoft.com/office/drawing/2014/main" id="{1D5DA204-AE92-2321-D388-1809CA645348}"/>
              </a:ext>
            </a:extLst>
          </p:cNvPr>
          <p:cNvSpPr txBox="1"/>
          <p:nvPr/>
        </p:nvSpPr>
        <p:spPr>
          <a:xfrm>
            <a:off x="8022239" y="3245778"/>
            <a:ext cx="3700909" cy="542906"/>
          </a:xfrm>
          <a:prstGeom prst="rect">
            <a:avLst/>
          </a:prstGeom>
        </p:spPr>
        <p:txBody>
          <a:bodyPr lIns="0" tIns="0" rIns="0" bIns="0" rtlCol="0" anchor="t">
            <a:spAutoFit/>
          </a:bodyPr>
          <a:lstStyle/>
          <a:p>
            <a:pPr algn="ctr">
              <a:lnSpc>
                <a:spcPts val="4809"/>
              </a:lnSpc>
              <a:spcBef>
                <a:spcPct val="0"/>
              </a:spcBef>
            </a:pPr>
            <a:r>
              <a:rPr lang="en-US" sz="2400" dirty="0">
                <a:solidFill>
                  <a:srgbClr val="FFFFFF"/>
                </a:solidFill>
                <a:latin typeface="Calibri"/>
              </a:rPr>
              <a:t>Published </a:t>
            </a:r>
          </a:p>
        </p:txBody>
      </p:sp>
      <p:sp>
        <p:nvSpPr>
          <p:cNvPr id="39" name="TextBox 17">
            <a:extLst>
              <a:ext uri="{FF2B5EF4-FFF2-40B4-BE49-F238E27FC236}">
                <a16:creationId xmlns:a16="http://schemas.microsoft.com/office/drawing/2014/main" id="{6D646365-6DBF-1598-C2A7-B49E72031B2C}"/>
              </a:ext>
            </a:extLst>
          </p:cNvPr>
          <p:cNvSpPr txBox="1"/>
          <p:nvPr/>
        </p:nvSpPr>
        <p:spPr>
          <a:xfrm>
            <a:off x="1152465" y="5106222"/>
            <a:ext cx="13232869" cy="857250"/>
          </a:xfrm>
          <a:prstGeom prst="rect">
            <a:avLst/>
          </a:prstGeom>
        </p:spPr>
        <p:txBody>
          <a:bodyPr lIns="0" tIns="0" rIns="0" bIns="0" rtlCol="0" anchor="t">
            <a:spAutoFit/>
          </a:bodyPr>
          <a:lstStyle/>
          <a:p>
            <a:pPr>
              <a:lnSpc>
                <a:spcPts val="6720"/>
              </a:lnSpc>
            </a:pPr>
            <a:r>
              <a:rPr lang="en-US" sz="5600" dirty="0">
                <a:solidFill>
                  <a:srgbClr val="0C602C"/>
                </a:solidFill>
                <a:latin typeface="+mj-lt"/>
              </a:rPr>
              <a:t>Naming Conventions</a:t>
            </a:r>
          </a:p>
        </p:txBody>
      </p:sp>
      <p:sp>
        <p:nvSpPr>
          <p:cNvPr id="42" name="TextBox 19">
            <a:extLst>
              <a:ext uri="{FF2B5EF4-FFF2-40B4-BE49-F238E27FC236}">
                <a16:creationId xmlns:a16="http://schemas.microsoft.com/office/drawing/2014/main" id="{A1DF936C-996F-BF19-742C-A67089B8BBC7}"/>
              </a:ext>
            </a:extLst>
          </p:cNvPr>
          <p:cNvSpPr txBox="1"/>
          <p:nvPr/>
        </p:nvSpPr>
        <p:spPr>
          <a:xfrm>
            <a:off x="2349136" y="6463812"/>
            <a:ext cx="10071464" cy="615553"/>
          </a:xfrm>
          <a:prstGeom prst="rect">
            <a:avLst/>
          </a:prstGeom>
        </p:spPr>
        <p:txBody>
          <a:bodyPr wrap="square" lIns="0" tIns="0" rIns="0" bIns="0" rtlCol="0" anchor="t">
            <a:spAutoFit/>
          </a:bodyPr>
          <a:lstStyle/>
          <a:p>
            <a:pPr algn="ctr">
              <a:lnSpc>
                <a:spcPts val="4809"/>
              </a:lnSpc>
              <a:spcBef>
                <a:spcPct val="0"/>
              </a:spcBef>
            </a:pPr>
            <a:r>
              <a:rPr lang="en-US" sz="4000" dirty="0">
                <a:solidFill>
                  <a:srgbClr val="0C602C"/>
                </a:solidFill>
                <a:latin typeface="Calibri"/>
              </a:rPr>
              <a:t>Heineken 00  Pack Shot   330ml Bottle   2023 </a:t>
            </a:r>
          </a:p>
        </p:txBody>
      </p:sp>
      <p:pic>
        <p:nvPicPr>
          <p:cNvPr id="45" name="Picture 44" descr="A green bottle of beer&#10;&#10;Description automatically generated with medium confidence">
            <a:extLst>
              <a:ext uri="{FF2B5EF4-FFF2-40B4-BE49-F238E27FC236}">
                <a16:creationId xmlns:a16="http://schemas.microsoft.com/office/drawing/2014/main" id="{0888CCCD-5C23-D119-91E8-9EBD5D8CD6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3358" y="6344415"/>
            <a:ext cx="2058221" cy="3086420"/>
          </a:xfrm>
          <a:prstGeom prst="rect">
            <a:avLst/>
          </a:prstGeom>
        </p:spPr>
      </p:pic>
      <p:sp>
        <p:nvSpPr>
          <p:cNvPr id="48" name="TextBox 19">
            <a:extLst>
              <a:ext uri="{FF2B5EF4-FFF2-40B4-BE49-F238E27FC236}">
                <a16:creationId xmlns:a16="http://schemas.microsoft.com/office/drawing/2014/main" id="{CCA467D5-735A-DD1E-5FA6-B0F880926A4A}"/>
              </a:ext>
            </a:extLst>
          </p:cNvPr>
          <p:cNvSpPr txBox="1"/>
          <p:nvPr/>
        </p:nvSpPr>
        <p:spPr>
          <a:xfrm>
            <a:off x="-736390" y="7193351"/>
            <a:ext cx="9003504"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Brand Name </a:t>
            </a:r>
          </a:p>
        </p:txBody>
      </p:sp>
      <p:sp>
        <p:nvSpPr>
          <p:cNvPr id="49" name="TextBox 19">
            <a:extLst>
              <a:ext uri="{FF2B5EF4-FFF2-40B4-BE49-F238E27FC236}">
                <a16:creationId xmlns:a16="http://schemas.microsoft.com/office/drawing/2014/main" id="{6C1D4999-0418-2FE7-D050-502586012F7B}"/>
              </a:ext>
            </a:extLst>
          </p:cNvPr>
          <p:cNvSpPr txBox="1"/>
          <p:nvPr/>
        </p:nvSpPr>
        <p:spPr>
          <a:xfrm>
            <a:off x="2148032" y="7225154"/>
            <a:ext cx="9003504"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Asset Type </a:t>
            </a:r>
          </a:p>
        </p:txBody>
      </p:sp>
      <p:sp>
        <p:nvSpPr>
          <p:cNvPr id="50" name="TextBox 19">
            <a:extLst>
              <a:ext uri="{FF2B5EF4-FFF2-40B4-BE49-F238E27FC236}">
                <a16:creationId xmlns:a16="http://schemas.microsoft.com/office/drawing/2014/main" id="{C4A8D53C-B523-6F22-048B-1D93B469B22A}"/>
              </a:ext>
            </a:extLst>
          </p:cNvPr>
          <p:cNvSpPr txBox="1"/>
          <p:nvPr/>
        </p:nvSpPr>
        <p:spPr>
          <a:xfrm>
            <a:off x="8310222" y="7225154"/>
            <a:ext cx="2048845"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Descriptor </a:t>
            </a:r>
          </a:p>
        </p:txBody>
      </p:sp>
      <p:sp>
        <p:nvSpPr>
          <p:cNvPr id="51" name="TextBox 19">
            <a:extLst>
              <a:ext uri="{FF2B5EF4-FFF2-40B4-BE49-F238E27FC236}">
                <a16:creationId xmlns:a16="http://schemas.microsoft.com/office/drawing/2014/main" id="{E6D54F9D-2415-AA09-941D-A15FA39F5F7B}"/>
              </a:ext>
            </a:extLst>
          </p:cNvPr>
          <p:cNvSpPr txBox="1"/>
          <p:nvPr/>
        </p:nvSpPr>
        <p:spPr>
          <a:xfrm>
            <a:off x="7136464" y="7232385"/>
            <a:ext cx="9003504"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070C0"/>
                </a:solidFill>
                <a:latin typeface="Calibri"/>
              </a:rPr>
              <a:t>Date </a:t>
            </a:r>
          </a:p>
        </p:txBody>
      </p:sp>
      <p:sp>
        <p:nvSpPr>
          <p:cNvPr id="52" name="TextBox 19">
            <a:extLst>
              <a:ext uri="{FF2B5EF4-FFF2-40B4-BE49-F238E27FC236}">
                <a16:creationId xmlns:a16="http://schemas.microsoft.com/office/drawing/2014/main" id="{9756AE0B-713B-E356-8DFE-EFC277F25FD4}"/>
              </a:ext>
            </a:extLst>
          </p:cNvPr>
          <p:cNvSpPr txBox="1"/>
          <p:nvPr/>
        </p:nvSpPr>
        <p:spPr>
          <a:xfrm>
            <a:off x="2727240" y="8296191"/>
            <a:ext cx="2048845"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FF0000"/>
                </a:solidFill>
                <a:latin typeface="Calibri"/>
              </a:rPr>
              <a:t>*No Symbols </a:t>
            </a:r>
          </a:p>
        </p:txBody>
      </p:sp>
    </p:spTree>
    <p:extLst>
      <p:ext uri="{BB962C8B-B14F-4D97-AF65-F5344CB8AC3E}">
        <p14:creationId xmlns:p14="http://schemas.microsoft.com/office/powerpoint/2010/main" val="151919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Usage Rights</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sp>
        <p:nvSpPr>
          <p:cNvPr id="2" name="TextBox 19">
            <a:extLst>
              <a:ext uri="{FF2B5EF4-FFF2-40B4-BE49-F238E27FC236}">
                <a16:creationId xmlns:a16="http://schemas.microsoft.com/office/drawing/2014/main" id="{02495EA6-BB9A-7009-2A38-E7609865CFBB}"/>
              </a:ext>
            </a:extLst>
          </p:cNvPr>
          <p:cNvSpPr txBox="1"/>
          <p:nvPr/>
        </p:nvSpPr>
        <p:spPr>
          <a:xfrm>
            <a:off x="1405805" y="1992344"/>
            <a:ext cx="8271595" cy="1846659"/>
          </a:xfrm>
          <a:prstGeom prst="rect">
            <a:avLst/>
          </a:prstGeom>
        </p:spPr>
        <p:txBody>
          <a:bodyPr wrap="square" lIns="0" tIns="0" rIns="0" bIns="0" rtlCol="0" anchor="t">
            <a:spAutoFit/>
          </a:bodyPr>
          <a:lstStyle/>
          <a:p>
            <a:pPr>
              <a:lnSpc>
                <a:spcPts val="4809"/>
              </a:lnSpc>
              <a:spcBef>
                <a:spcPct val="0"/>
              </a:spcBef>
            </a:pPr>
            <a:r>
              <a:rPr lang="en-US" sz="4000" dirty="0">
                <a:solidFill>
                  <a:schemeClr val="bg1"/>
                </a:solidFill>
                <a:latin typeface="Calibri"/>
              </a:rPr>
              <a:t>None</a:t>
            </a:r>
          </a:p>
          <a:p>
            <a:pPr>
              <a:lnSpc>
                <a:spcPts val="4809"/>
              </a:lnSpc>
              <a:spcBef>
                <a:spcPct val="0"/>
              </a:spcBef>
            </a:pPr>
            <a:r>
              <a:rPr lang="en-US" sz="4000" dirty="0">
                <a:solidFill>
                  <a:schemeClr val="bg1"/>
                </a:solidFill>
                <a:latin typeface="Calibri"/>
              </a:rPr>
              <a:t>Unlimited – no expiration date</a:t>
            </a:r>
          </a:p>
          <a:p>
            <a:pPr>
              <a:lnSpc>
                <a:spcPts val="4809"/>
              </a:lnSpc>
              <a:spcBef>
                <a:spcPct val="0"/>
              </a:spcBef>
            </a:pPr>
            <a:r>
              <a:rPr lang="en-US" sz="4000" dirty="0">
                <a:solidFill>
                  <a:schemeClr val="bg1"/>
                </a:solidFill>
                <a:latin typeface="Calibri"/>
              </a:rPr>
              <a:t>Limited – expiration date</a:t>
            </a:r>
          </a:p>
        </p:txBody>
      </p:sp>
      <p:cxnSp>
        <p:nvCxnSpPr>
          <p:cNvPr id="16" name="Straight Connector 15">
            <a:extLst>
              <a:ext uri="{FF2B5EF4-FFF2-40B4-BE49-F238E27FC236}">
                <a16:creationId xmlns:a16="http://schemas.microsoft.com/office/drawing/2014/main" id="{7EEE6931-42CA-0B70-DF3B-F2295F5143E0}"/>
              </a:ext>
            </a:extLst>
          </p:cNvPr>
          <p:cNvCxnSpPr/>
          <p:nvPr/>
        </p:nvCxnSpPr>
        <p:spPr>
          <a:xfrm>
            <a:off x="0" y="5143500"/>
            <a:ext cx="18288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Graphic 19" descr="Music notes with solid fill">
            <a:extLst>
              <a:ext uri="{FF2B5EF4-FFF2-40B4-BE49-F238E27FC236}">
                <a16:creationId xmlns:a16="http://schemas.microsoft.com/office/drawing/2014/main" id="{0ECD3DC9-8D9F-E3C5-1259-8CD6BF752D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9204" y="6628003"/>
            <a:ext cx="1676400" cy="1676400"/>
          </a:xfrm>
          <a:prstGeom prst="rect">
            <a:avLst/>
          </a:prstGeom>
        </p:spPr>
      </p:pic>
      <p:pic>
        <p:nvPicPr>
          <p:cNvPr id="24" name="Graphic 23" descr="Images outline">
            <a:extLst>
              <a:ext uri="{FF2B5EF4-FFF2-40B4-BE49-F238E27FC236}">
                <a16:creationId xmlns:a16="http://schemas.microsoft.com/office/drawing/2014/main" id="{0819D214-5CA4-F8B3-4C36-45130C1525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2600" y="6438900"/>
            <a:ext cx="2057400" cy="2057400"/>
          </a:xfrm>
          <a:prstGeom prst="rect">
            <a:avLst/>
          </a:prstGeom>
        </p:spPr>
      </p:pic>
      <p:pic>
        <p:nvPicPr>
          <p:cNvPr id="28" name="Graphic 27" descr="Document outline">
            <a:extLst>
              <a:ext uri="{FF2B5EF4-FFF2-40B4-BE49-F238E27FC236}">
                <a16:creationId xmlns:a16="http://schemas.microsoft.com/office/drawing/2014/main" id="{F8A2AAB3-B67D-86D4-DCF4-59A42226C1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60823" y="6501622"/>
            <a:ext cx="2236756" cy="2236756"/>
          </a:xfrm>
          <a:prstGeom prst="rect">
            <a:avLst/>
          </a:prstGeom>
        </p:spPr>
      </p:pic>
      <p:pic>
        <p:nvPicPr>
          <p:cNvPr id="30" name="Graphic 29" descr="Confused person outline">
            <a:extLst>
              <a:ext uri="{FF2B5EF4-FFF2-40B4-BE49-F238E27FC236}">
                <a16:creationId xmlns:a16="http://schemas.microsoft.com/office/drawing/2014/main" id="{7023B812-7486-3DB8-44D3-80B5B0B152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09928" y="6286500"/>
            <a:ext cx="2209800" cy="2209800"/>
          </a:xfrm>
          <a:prstGeom prst="rect">
            <a:avLst/>
          </a:prstGeom>
        </p:spPr>
      </p:pic>
      <p:pic>
        <p:nvPicPr>
          <p:cNvPr id="41" name="Graphic 40" descr="Ecommerce outline">
            <a:extLst>
              <a:ext uri="{FF2B5EF4-FFF2-40B4-BE49-F238E27FC236}">
                <a16:creationId xmlns:a16="http://schemas.microsoft.com/office/drawing/2014/main" id="{361B738F-83BA-CCA1-F2DE-8636AA29D4E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638674" y="6515100"/>
            <a:ext cx="2209800" cy="2209800"/>
          </a:xfrm>
          <a:prstGeom prst="rect">
            <a:avLst/>
          </a:prstGeom>
        </p:spPr>
      </p:pic>
    </p:spTree>
    <p:extLst>
      <p:ext uri="{BB962C8B-B14F-4D97-AF65-F5344CB8AC3E}">
        <p14:creationId xmlns:p14="http://schemas.microsoft.com/office/powerpoint/2010/main" val="1875503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EDC37F5-0BC9-D2D9-7237-9C3F030E4E3D}"/>
              </a:ext>
            </a:extLst>
          </p:cNvPr>
          <p:cNvSpPr/>
          <p:nvPr/>
        </p:nvSpPr>
        <p:spPr>
          <a:xfrm>
            <a:off x="-13522" y="1943100"/>
            <a:ext cx="18315043" cy="834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Logo_Horizontal-01.jpg</a:t>
            </a:r>
          </a:p>
        </p:txBody>
      </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Website Updates Process</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grpSp>
        <p:nvGrpSpPr>
          <p:cNvPr id="3" name="Group 2">
            <a:extLst>
              <a:ext uri="{FF2B5EF4-FFF2-40B4-BE49-F238E27FC236}">
                <a16:creationId xmlns:a16="http://schemas.microsoft.com/office/drawing/2014/main" id="{894C01DD-8F24-BC94-5009-1596F08ABB02}"/>
              </a:ext>
            </a:extLst>
          </p:cNvPr>
          <p:cNvGrpSpPr/>
          <p:nvPr/>
        </p:nvGrpSpPr>
        <p:grpSpPr>
          <a:xfrm>
            <a:off x="990600" y="2781300"/>
            <a:ext cx="10582894" cy="2532066"/>
            <a:chOff x="856220" y="5973408"/>
            <a:chExt cx="10582894" cy="2532066"/>
          </a:xfrm>
        </p:grpSpPr>
        <p:pic>
          <p:nvPicPr>
            <p:cNvPr id="4" name="Graphic 3" descr="Images outline">
              <a:extLst>
                <a:ext uri="{FF2B5EF4-FFF2-40B4-BE49-F238E27FC236}">
                  <a16:creationId xmlns:a16="http://schemas.microsoft.com/office/drawing/2014/main" id="{09511819-8CEF-2200-CF93-17F142650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2465" y="6196440"/>
              <a:ext cx="1752600" cy="1752600"/>
            </a:xfrm>
            <a:prstGeom prst="rect">
              <a:avLst/>
            </a:prstGeom>
          </p:spPr>
        </p:pic>
        <p:pic>
          <p:nvPicPr>
            <p:cNvPr id="6" name="Graphic 5" descr="Internet outline">
              <a:extLst>
                <a:ext uri="{FF2B5EF4-FFF2-40B4-BE49-F238E27FC236}">
                  <a16:creationId xmlns:a16="http://schemas.microsoft.com/office/drawing/2014/main" id="{F9A99647-11F9-1404-E2B7-643F6E5CD73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7286" y="5973408"/>
              <a:ext cx="2151828" cy="2151828"/>
            </a:xfrm>
            <a:prstGeom prst="rect">
              <a:avLst/>
            </a:prstGeom>
          </p:spPr>
        </p:pic>
        <p:pic>
          <p:nvPicPr>
            <p:cNvPr id="8" name="Graphic 7" descr="Network diagram outline">
              <a:extLst>
                <a:ext uri="{FF2B5EF4-FFF2-40B4-BE49-F238E27FC236}">
                  <a16:creationId xmlns:a16="http://schemas.microsoft.com/office/drawing/2014/main" id="{61F6EFB3-3055-AF71-59BD-F1992F3FB0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775" y="6122202"/>
              <a:ext cx="1828800" cy="1828800"/>
            </a:xfrm>
            <a:prstGeom prst="rect">
              <a:avLst/>
            </a:prstGeom>
          </p:spPr>
        </p:pic>
        <p:pic>
          <p:nvPicPr>
            <p:cNvPr id="10" name="Graphic 9" descr="Link outline">
              <a:extLst>
                <a:ext uri="{FF2B5EF4-FFF2-40B4-BE49-F238E27FC236}">
                  <a16:creationId xmlns:a16="http://schemas.microsoft.com/office/drawing/2014/main" id="{73900E90-1CFF-43B1-97D9-D4C840E05D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880151">
              <a:off x="3414047" y="6255929"/>
              <a:ext cx="1527707" cy="1527707"/>
            </a:xfrm>
            <a:prstGeom prst="rect">
              <a:avLst/>
            </a:prstGeom>
          </p:spPr>
        </p:pic>
        <p:pic>
          <p:nvPicPr>
            <p:cNvPr id="11" name="Graphic 10" descr="Link outline">
              <a:extLst>
                <a:ext uri="{FF2B5EF4-FFF2-40B4-BE49-F238E27FC236}">
                  <a16:creationId xmlns:a16="http://schemas.microsoft.com/office/drawing/2014/main" id="{2442B31E-D40E-387F-97F5-F708C29527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880151">
              <a:off x="7326955" y="6217449"/>
              <a:ext cx="1527707" cy="1527707"/>
            </a:xfrm>
            <a:prstGeom prst="rect">
              <a:avLst/>
            </a:prstGeom>
          </p:spPr>
        </p:pic>
        <p:sp>
          <p:nvSpPr>
            <p:cNvPr id="12" name="TextBox 19">
              <a:extLst>
                <a:ext uri="{FF2B5EF4-FFF2-40B4-BE49-F238E27FC236}">
                  <a16:creationId xmlns:a16="http://schemas.microsoft.com/office/drawing/2014/main" id="{B55B324C-4305-1C31-7713-2753156A6CC9}"/>
                </a:ext>
              </a:extLst>
            </p:cNvPr>
            <p:cNvSpPr txBox="1"/>
            <p:nvPr/>
          </p:nvSpPr>
          <p:spPr>
            <a:xfrm>
              <a:off x="856220" y="7949040"/>
              <a:ext cx="2048845"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C602C"/>
                  </a:solidFill>
                  <a:latin typeface="Calibri"/>
                </a:rPr>
                <a:t>Bynder</a:t>
              </a:r>
              <a:r>
                <a:rPr lang="en-US" sz="2800" dirty="0">
                  <a:solidFill>
                    <a:srgbClr val="0070C0"/>
                  </a:solidFill>
                  <a:latin typeface="Calibri"/>
                </a:rPr>
                <a:t> </a:t>
              </a:r>
            </a:p>
          </p:txBody>
        </p:sp>
        <p:sp>
          <p:nvSpPr>
            <p:cNvPr id="13" name="TextBox 19">
              <a:extLst>
                <a:ext uri="{FF2B5EF4-FFF2-40B4-BE49-F238E27FC236}">
                  <a16:creationId xmlns:a16="http://schemas.microsoft.com/office/drawing/2014/main" id="{1070E36A-26B0-BDF6-B51A-88CE73B9DCC4}"/>
                </a:ext>
              </a:extLst>
            </p:cNvPr>
            <p:cNvSpPr txBox="1"/>
            <p:nvPr/>
          </p:nvSpPr>
          <p:spPr>
            <a:xfrm>
              <a:off x="4989174" y="7942050"/>
              <a:ext cx="2048845"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C602C"/>
                  </a:solidFill>
                  <a:latin typeface="Calibri"/>
                </a:rPr>
                <a:t>Distell CMS</a:t>
              </a:r>
              <a:r>
                <a:rPr lang="en-US" sz="2800" dirty="0">
                  <a:solidFill>
                    <a:srgbClr val="0070C0"/>
                  </a:solidFill>
                  <a:latin typeface="Calibri"/>
                </a:rPr>
                <a:t> </a:t>
              </a:r>
            </a:p>
          </p:txBody>
        </p:sp>
        <p:sp>
          <p:nvSpPr>
            <p:cNvPr id="14" name="TextBox 19">
              <a:extLst>
                <a:ext uri="{FF2B5EF4-FFF2-40B4-BE49-F238E27FC236}">
                  <a16:creationId xmlns:a16="http://schemas.microsoft.com/office/drawing/2014/main" id="{5522048C-8F48-C543-D825-4AD94C08E451}"/>
                </a:ext>
              </a:extLst>
            </p:cNvPr>
            <p:cNvSpPr txBox="1"/>
            <p:nvPr/>
          </p:nvSpPr>
          <p:spPr>
            <a:xfrm>
              <a:off x="9338777" y="7943461"/>
              <a:ext cx="2048845" cy="556434"/>
            </a:xfrm>
            <a:prstGeom prst="rect">
              <a:avLst/>
            </a:prstGeom>
          </p:spPr>
          <p:txBody>
            <a:bodyPr wrap="square" lIns="0" tIns="0" rIns="0" bIns="0" rtlCol="0" anchor="t">
              <a:spAutoFit/>
            </a:bodyPr>
            <a:lstStyle/>
            <a:p>
              <a:pPr algn="ctr">
                <a:lnSpc>
                  <a:spcPts val="4809"/>
                </a:lnSpc>
                <a:spcBef>
                  <a:spcPct val="0"/>
                </a:spcBef>
              </a:pPr>
              <a:r>
                <a:rPr lang="en-US" sz="2800" dirty="0">
                  <a:solidFill>
                    <a:srgbClr val="0C602C"/>
                  </a:solidFill>
                  <a:latin typeface="Calibri"/>
                </a:rPr>
                <a:t>Website</a:t>
              </a:r>
              <a:r>
                <a:rPr lang="en-US" sz="2800" dirty="0">
                  <a:solidFill>
                    <a:srgbClr val="0070C0"/>
                  </a:solidFill>
                  <a:latin typeface="Calibri"/>
                </a:rPr>
                <a:t> </a:t>
              </a:r>
            </a:p>
          </p:txBody>
        </p:sp>
      </p:grpSp>
    </p:spTree>
    <p:extLst>
      <p:ext uri="{BB962C8B-B14F-4D97-AF65-F5344CB8AC3E}">
        <p14:creationId xmlns:p14="http://schemas.microsoft.com/office/powerpoint/2010/main" val="3084392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EDC37F5-0BC9-D2D9-7237-9C3F030E4E3D}"/>
              </a:ext>
            </a:extLst>
          </p:cNvPr>
          <p:cNvSpPr/>
          <p:nvPr/>
        </p:nvSpPr>
        <p:spPr>
          <a:xfrm>
            <a:off x="0" y="4839789"/>
            <a:ext cx="18288000" cy="5527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Screenshot 2023-05-08 at 09.08.11</a:t>
            </a:r>
          </a:p>
        </p:txBody>
      </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Accessibility &amp; Control</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sp>
        <p:nvSpPr>
          <p:cNvPr id="39" name="TextBox 17">
            <a:extLst>
              <a:ext uri="{FF2B5EF4-FFF2-40B4-BE49-F238E27FC236}">
                <a16:creationId xmlns:a16="http://schemas.microsoft.com/office/drawing/2014/main" id="{6D646365-6DBF-1598-C2A7-B49E72031B2C}"/>
              </a:ext>
            </a:extLst>
          </p:cNvPr>
          <p:cNvSpPr txBox="1"/>
          <p:nvPr/>
        </p:nvSpPr>
        <p:spPr>
          <a:xfrm>
            <a:off x="1332461" y="5369594"/>
            <a:ext cx="13232869" cy="857250"/>
          </a:xfrm>
          <a:prstGeom prst="rect">
            <a:avLst/>
          </a:prstGeom>
        </p:spPr>
        <p:txBody>
          <a:bodyPr lIns="0" tIns="0" rIns="0" bIns="0" rtlCol="0" anchor="t">
            <a:spAutoFit/>
          </a:bodyPr>
          <a:lstStyle/>
          <a:p>
            <a:pPr>
              <a:lnSpc>
                <a:spcPts val="6720"/>
              </a:lnSpc>
            </a:pPr>
            <a:r>
              <a:rPr lang="en-US" sz="5600" dirty="0">
                <a:solidFill>
                  <a:srgbClr val="0C602C"/>
                </a:solidFill>
                <a:latin typeface="+mj-lt"/>
              </a:rPr>
              <a:t>Smart Filters</a:t>
            </a:r>
          </a:p>
        </p:txBody>
      </p:sp>
      <p:sp>
        <p:nvSpPr>
          <p:cNvPr id="12" name="TextBox 19">
            <a:extLst>
              <a:ext uri="{FF2B5EF4-FFF2-40B4-BE49-F238E27FC236}">
                <a16:creationId xmlns:a16="http://schemas.microsoft.com/office/drawing/2014/main" id="{B55B324C-4305-1C31-7713-2753156A6CC9}"/>
              </a:ext>
            </a:extLst>
          </p:cNvPr>
          <p:cNvSpPr txBox="1"/>
          <p:nvPr/>
        </p:nvSpPr>
        <p:spPr>
          <a:xfrm>
            <a:off x="860821" y="7084094"/>
            <a:ext cx="2048845" cy="556434"/>
          </a:xfrm>
          <a:prstGeom prst="rect">
            <a:avLst/>
          </a:prstGeom>
        </p:spPr>
        <p:txBody>
          <a:bodyPr wrap="square" lIns="0" tIns="0" rIns="0" bIns="0" rtlCol="0" anchor="t">
            <a:spAutoFit/>
          </a:bodyPr>
          <a:lstStyle/>
          <a:p>
            <a:pPr algn="ctr">
              <a:lnSpc>
                <a:spcPts val="4809"/>
              </a:lnSpc>
              <a:spcBef>
                <a:spcPct val="0"/>
              </a:spcBef>
            </a:pPr>
            <a:r>
              <a:rPr lang="en-US" sz="2400" dirty="0">
                <a:solidFill>
                  <a:srgbClr val="0C602C"/>
                </a:solidFill>
                <a:latin typeface="Calibri"/>
              </a:rPr>
              <a:t>Asset Type</a:t>
            </a:r>
            <a:r>
              <a:rPr lang="en-US" sz="2400" dirty="0">
                <a:solidFill>
                  <a:srgbClr val="0070C0"/>
                </a:solidFill>
                <a:latin typeface="Calibri"/>
              </a:rPr>
              <a:t> </a:t>
            </a:r>
          </a:p>
        </p:txBody>
      </p:sp>
      <p:sp>
        <p:nvSpPr>
          <p:cNvPr id="3" name="TextBox 19">
            <a:extLst>
              <a:ext uri="{FF2B5EF4-FFF2-40B4-BE49-F238E27FC236}">
                <a16:creationId xmlns:a16="http://schemas.microsoft.com/office/drawing/2014/main" id="{6EE65EE3-5FE3-C121-3DD3-0E2F66FDEDB1}"/>
              </a:ext>
            </a:extLst>
          </p:cNvPr>
          <p:cNvSpPr txBox="1"/>
          <p:nvPr/>
        </p:nvSpPr>
        <p:spPr>
          <a:xfrm>
            <a:off x="1332461" y="1889849"/>
            <a:ext cx="8001000" cy="1202445"/>
          </a:xfrm>
          <a:prstGeom prst="rect">
            <a:avLst/>
          </a:prstGeom>
        </p:spPr>
        <p:txBody>
          <a:bodyPr wrap="square" lIns="0" tIns="0" rIns="0" bIns="0" rtlCol="0" anchor="t">
            <a:spAutoFit/>
          </a:bodyPr>
          <a:lstStyle/>
          <a:p>
            <a:pPr marL="571500" indent="-571500">
              <a:lnSpc>
                <a:spcPts val="4809"/>
              </a:lnSpc>
              <a:spcBef>
                <a:spcPct val="0"/>
              </a:spcBef>
              <a:buFont typeface="Arial" panose="020B0604020202020204" pitchFamily="34" charset="0"/>
              <a:buChar char="•"/>
            </a:pPr>
            <a:r>
              <a:rPr lang="en-US" sz="3699" dirty="0">
                <a:solidFill>
                  <a:srgbClr val="FFFFFF"/>
                </a:solidFill>
                <a:latin typeface="Calibri"/>
              </a:rPr>
              <a:t>Access is assigned by brand</a:t>
            </a:r>
          </a:p>
          <a:p>
            <a:pPr marL="571500" indent="-571500">
              <a:lnSpc>
                <a:spcPts val="4809"/>
              </a:lnSpc>
              <a:spcBef>
                <a:spcPct val="0"/>
              </a:spcBef>
              <a:buFont typeface="Arial" panose="020B0604020202020204" pitchFamily="34" charset="0"/>
              <a:buChar char="•"/>
            </a:pPr>
            <a:r>
              <a:rPr lang="en-US" sz="3699" dirty="0">
                <a:solidFill>
                  <a:srgbClr val="FFFFFF"/>
                </a:solidFill>
                <a:latin typeface="Calibri"/>
              </a:rPr>
              <a:t>There are several permission levels </a:t>
            </a:r>
          </a:p>
        </p:txBody>
      </p:sp>
      <p:pic>
        <p:nvPicPr>
          <p:cNvPr id="7" name="Picture 6">
            <a:extLst>
              <a:ext uri="{FF2B5EF4-FFF2-40B4-BE49-F238E27FC236}">
                <a16:creationId xmlns:a16="http://schemas.microsoft.com/office/drawing/2014/main" id="{4177FDCD-65ED-EF36-D700-56863BDD8E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821" y="6505061"/>
            <a:ext cx="16566358" cy="857250"/>
          </a:xfrm>
          <a:prstGeom prst="rect">
            <a:avLst/>
          </a:prstGeom>
        </p:spPr>
      </p:pic>
      <p:sp>
        <p:nvSpPr>
          <p:cNvPr id="9" name="TextBox 19">
            <a:extLst>
              <a:ext uri="{FF2B5EF4-FFF2-40B4-BE49-F238E27FC236}">
                <a16:creationId xmlns:a16="http://schemas.microsoft.com/office/drawing/2014/main" id="{16A1F16A-E680-735C-198D-E5131FFA8F94}"/>
              </a:ext>
            </a:extLst>
          </p:cNvPr>
          <p:cNvSpPr txBox="1"/>
          <p:nvPr/>
        </p:nvSpPr>
        <p:spPr>
          <a:xfrm>
            <a:off x="3268167" y="7096121"/>
            <a:ext cx="2048845" cy="556434"/>
          </a:xfrm>
          <a:prstGeom prst="rect">
            <a:avLst/>
          </a:prstGeom>
        </p:spPr>
        <p:txBody>
          <a:bodyPr wrap="square" lIns="0" tIns="0" rIns="0" bIns="0" rtlCol="0" anchor="t">
            <a:spAutoFit/>
          </a:bodyPr>
          <a:lstStyle/>
          <a:p>
            <a:pPr algn="ctr">
              <a:lnSpc>
                <a:spcPts val="4809"/>
              </a:lnSpc>
              <a:spcBef>
                <a:spcPct val="0"/>
              </a:spcBef>
            </a:pPr>
            <a:r>
              <a:rPr lang="en-US" sz="2400" dirty="0">
                <a:solidFill>
                  <a:srgbClr val="0C602C"/>
                </a:solidFill>
                <a:latin typeface="Calibri"/>
              </a:rPr>
              <a:t>Brand</a:t>
            </a:r>
            <a:r>
              <a:rPr lang="en-US" sz="2400" dirty="0">
                <a:solidFill>
                  <a:srgbClr val="0070C0"/>
                </a:solidFill>
                <a:latin typeface="Calibri"/>
              </a:rPr>
              <a:t> </a:t>
            </a:r>
          </a:p>
        </p:txBody>
      </p:sp>
      <p:sp>
        <p:nvSpPr>
          <p:cNvPr id="15" name="TextBox 19">
            <a:extLst>
              <a:ext uri="{FF2B5EF4-FFF2-40B4-BE49-F238E27FC236}">
                <a16:creationId xmlns:a16="http://schemas.microsoft.com/office/drawing/2014/main" id="{344D7BE3-56B1-BD74-49E6-D30E6D8BEC87}"/>
              </a:ext>
            </a:extLst>
          </p:cNvPr>
          <p:cNvSpPr txBox="1"/>
          <p:nvPr/>
        </p:nvSpPr>
        <p:spPr>
          <a:xfrm>
            <a:off x="5317012" y="7084094"/>
            <a:ext cx="2048845" cy="556434"/>
          </a:xfrm>
          <a:prstGeom prst="rect">
            <a:avLst/>
          </a:prstGeom>
        </p:spPr>
        <p:txBody>
          <a:bodyPr wrap="square" lIns="0" tIns="0" rIns="0" bIns="0" rtlCol="0" anchor="t">
            <a:spAutoFit/>
          </a:bodyPr>
          <a:lstStyle/>
          <a:p>
            <a:pPr algn="ctr">
              <a:lnSpc>
                <a:spcPts val="4809"/>
              </a:lnSpc>
              <a:spcBef>
                <a:spcPct val="0"/>
              </a:spcBef>
            </a:pPr>
            <a:r>
              <a:rPr lang="en-US" sz="2400" dirty="0">
                <a:solidFill>
                  <a:srgbClr val="0C602C"/>
                </a:solidFill>
                <a:latin typeface="Calibri"/>
              </a:rPr>
              <a:t>Location/BU</a:t>
            </a:r>
            <a:r>
              <a:rPr lang="en-US" sz="2400" dirty="0">
                <a:solidFill>
                  <a:srgbClr val="0070C0"/>
                </a:solidFill>
                <a:latin typeface="Calibri"/>
              </a:rPr>
              <a:t> </a:t>
            </a:r>
          </a:p>
        </p:txBody>
      </p:sp>
      <p:sp>
        <p:nvSpPr>
          <p:cNvPr id="16" name="TextBox 19">
            <a:extLst>
              <a:ext uri="{FF2B5EF4-FFF2-40B4-BE49-F238E27FC236}">
                <a16:creationId xmlns:a16="http://schemas.microsoft.com/office/drawing/2014/main" id="{59F519B5-A9AB-DAEC-8C37-137273CCDBD9}"/>
              </a:ext>
            </a:extLst>
          </p:cNvPr>
          <p:cNvSpPr txBox="1"/>
          <p:nvPr/>
        </p:nvSpPr>
        <p:spPr>
          <a:xfrm>
            <a:off x="9773203" y="7096121"/>
            <a:ext cx="2048845" cy="556434"/>
          </a:xfrm>
          <a:prstGeom prst="rect">
            <a:avLst/>
          </a:prstGeom>
        </p:spPr>
        <p:txBody>
          <a:bodyPr wrap="square" lIns="0" tIns="0" rIns="0" bIns="0" rtlCol="0" anchor="t">
            <a:spAutoFit/>
          </a:bodyPr>
          <a:lstStyle/>
          <a:p>
            <a:pPr algn="ctr">
              <a:lnSpc>
                <a:spcPts val="4809"/>
              </a:lnSpc>
              <a:spcBef>
                <a:spcPct val="0"/>
              </a:spcBef>
            </a:pPr>
            <a:r>
              <a:rPr lang="en-US" sz="2400" dirty="0">
                <a:solidFill>
                  <a:srgbClr val="0C602C"/>
                </a:solidFill>
                <a:latin typeface="Calibri"/>
              </a:rPr>
              <a:t>Activity</a:t>
            </a:r>
            <a:r>
              <a:rPr lang="en-US" sz="2400" dirty="0">
                <a:solidFill>
                  <a:srgbClr val="0070C0"/>
                </a:solidFill>
                <a:latin typeface="Calibri"/>
              </a:rPr>
              <a:t> </a:t>
            </a:r>
          </a:p>
        </p:txBody>
      </p:sp>
    </p:spTree>
    <p:extLst>
      <p:ext uri="{BB962C8B-B14F-4D97-AF65-F5344CB8AC3E}">
        <p14:creationId xmlns:p14="http://schemas.microsoft.com/office/powerpoint/2010/main" val="205271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DEDC37F5-0BC9-D2D9-7237-9C3F030E4E3D}"/>
              </a:ext>
            </a:extLst>
          </p:cNvPr>
          <p:cNvSpPr/>
          <p:nvPr/>
        </p:nvSpPr>
        <p:spPr>
          <a:xfrm>
            <a:off x="0" y="4533900"/>
            <a:ext cx="18288000" cy="5753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Screenshot 2023-05-08 at 09.08.11</a:t>
            </a:r>
          </a:p>
        </p:txBody>
      </p:sp>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Collections</a:t>
            </a:r>
          </a:p>
        </p:txBody>
      </p:sp>
      <p:pic>
        <p:nvPicPr>
          <p:cNvPr id="21" name="Picture 21"/>
          <p:cNvPicPr>
            <a:picLocks noChangeAspect="1"/>
          </p:cNvPicPr>
          <p:nvPr/>
        </p:nvPicPr>
        <p:blipFill>
          <a:blip r:embed="rId3"/>
          <a:srcRect l="32584" t="35452" r="29914" b="37370"/>
          <a:stretch>
            <a:fillRect/>
          </a:stretch>
        </p:blipFill>
        <p:spPr>
          <a:xfrm>
            <a:off x="15468600" y="458147"/>
            <a:ext cx="2456691" cy="994416"/>
          </a:xfrm>
          <a:prstGeom prst="rect">
            <a:avLst/>
          </a:prstGeom>
        </p:spPr>
      </p:pic>
      <p:sp>
        <p:nvSpPr>
          <p:cNvPr id="39" name="TextBox 17">
            <a:extLst>
              <a:ext uri="{FF2B5EF4-FFF2-40B4-BE49-F238E27FC236}">
                <a16:creationId xmlns:a16="http://schemas.microsoft.com/office/drawing/2014/main" id="{6D646365-6DBF-1598-C2A7-B49E72031B2C}"/>
              </a:ext>
            </a:extLst>
          </p:cNvPr>
          <p:cNvSpPr txBox="1"/>
          <p:nvPr/>
        </p:nvSpPr>
        <p:spPr>
          <a:xfrm>
            <a:off x="1332460" y="4910472"/>
            <a:ext cx="13232869" cy="857250"/>
          </a:xfrm>
          <a:prstGeom prst="rect">
            <a:avLst/>
          </a:prstGeom>
        </p:spPr>
        <p:txBody>
          <a:bodyPr lIns="0" tIns="0" rIns="0" bIns="0" rtlCol="0" anchor="t">
            <a:spAutoFit/>
          </a:bodyPr>
          <a:lstStyle/>
          <a:p>
            <a:pPr>
              <a:lnSpc>
                <a:spcPts val="6720"/>
              </a:lnSpc>
            </a:pPr>
            <a:r>
              <a:rPr lang="en-US" sz="5600" dirty="0">
                <a:solidFill>
                  <a:srgbClr val="0C602C"/>
                </a:solidFill>
                <a:latin typeface="+mj-lt"/>
              </a:rPr>
              <a:t>Archiving Assets</a:t>
            </a:r>
          </a:p>
        </p:txBody>
      </p:sp>
      <p:sp>
        <p:nvSpPr>
          <p:cNvPr id="3" name="TextBox 19">
            <a:extLst>
              <a:ext uri="{FF2B5EF4-FFF2-40B4-BE49-F238E27FC236}">
                <a16:creationId xmlns:a16="http://schemas.microsoft.com/office/drawing/2014/main" id="{6EE65EE3-5FE3-C121-3DD3-0E2F66FDEDB1}"/>
              </a:ext>
            </a:extLst>
          </p:cNvPr>
          <p:cNvSpPr txBox="1"/>
          <p:nvPr/>
        </p:nvSpPr>
        <p:spPr>
          <a:xfrm>
            <a:off x="1332460" y="1889849"/>
            <a:ext cx="10783339" cy="586892"/>
          </a:xfrm>
          <a:prstGeom prst="rect">
            <a:avLst/>
          </a:prstGeom>
        </p:spPr>
        <p:txBody>
          <a:bodyPr wrap="square" lIns="0" tIns="0" rIns="0" bIns="0" rtlCol="0" anchor="t">
            <a:spAutoFit/>
          </a:bodyPr>
          <a:lstStyle/>
          <a:p>
            <a:pPr marL="571500" indent="-571500">
              <a:lnSpc>
                <a:spcPts val="4809"/>
              </a:lnSpc>
              <a:spcBef>
                <a:spcPct val="0"/>
              </a:spcBef>
              <a:buFont typeface="Arial" panose="020B0604020202020204" pitchFamily="34" charset="0"/>
              <a:buChar char="•"/>
            </a:pPr>
            <a:r>
              <a:rPr lang="en-US" sz="3699" dirty="0">
                <a:solidFill>
                  <a:srgbClr val="FFFFFF"/>
                </a:solidFill>
                <a:latin typeface="Calibri"/>
              </a:rPr>
              <a:t>Works just like a folder, with one key difference</a:t>
            </a:r>
          </a:p>
        </p:txBody>
      </p:sp>
      <p:pic>
        <p:nvPicPr>
          <p:cNvPr id="4" name="Graphic 3" descr="Filing Box Archive outline">
            <a:extLst>
              <a:ext uri="{FF2B5EF4-FFF2-40B4-BE49-F238E27FC236}">
                <a16:creationId xmlns:a16="http://schemas.microsoft.com/office/drawing/2014/main" id="{D7F96C3E-7723-E2A7-8F44-8FE388FB3A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2460" y="6145180"/>
            <a:ext cx="2819400" cy="2819400"/>
          </a:xfrm>
          <a:prstGeom prst="rect">
            <a:avLst/>
          </a:prstGeom>
        </p:spPr>
      </p:pic>
      <p:pic>
        <p:nvPicPr>
          <p:cNvPr id="6" name="Graphic 5" descr="Eraser with solid fill">
            <a:extLst>
              <a:ext uri="{FF2B5EF4-FFF2-40B4-BE49-F238E27FC236}">
                <a16:creationId xmlns:a16="http://schemas.microsoft.com/office/drawing/2014/main" id="{98CBEF9D-35B6-3FEB-0FE0-1E675F1C68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1343" y="6449980"/>
            <a:ext cx="2209800" cy="2209800"/>
          </a:xfrm>
          <a:prstGeom prst="rect">
            <a:avLst/>
          </a:prstGeom>
        </p:spPr>
      </p:pic>
      <p:pic>
        <p:nvPicPr>
          <p:cNvPr id="10" name="Graphic 9" descr="Close outline">
            <a:extLst>
              <a:ext uri="{FF2B5EF4-FFF2-40B4-BE49-F238E27FC236}">
                <a16:creationId xmlns:a16="http://schemas.microsoft.com/office/drawing/2014/main" id="{E29F93A0-3941-A4DE-1A96-CFF9435FB1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57271" y="6401876"/>
            <a:ext cx="2417943" cy="2417943"/>
          </a:xfrm>
          <a:prstGeom prst="rect">
            <a:avLst/>
          </a:prstGeom>
        </p:spPr>
      </p:pic>
    </p:spTree>
    <p:extLst>
      <p:ext uri="{BB962C8B-B14F-4D97-AF65-F5344CB8AC3E}">
        <p14:creationId xmlns:p14="http://schemas.microsoft.com/office/powerpoint/2010/main" val="3725621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sp>
        <p:nvSpPr>
          <p:cNvPr id="17" name="TextBox 17"/>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FFFFFF"/>
                </a:solidFill>
                <a:latin typeface="+mj-lt"/>
              </a:rPr>
              <a:t>Sharing/Distribution of Assets</a:t>
            </a:r>
          </a:p>
        </p:txBody>
      </p:sp>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sp>
        <p:nvSpPr>
          <p:cNvPr id="2" name="Rectangle 1">
            <a:extLst>
              <a:ext uri="{FF2B5EF4-FFF2-40B4-BE49-F238E27FC236}">
                <a16:creationId xmlns:a16="http://schemas.microsoft.com/office/drawing/2014/main" id="{52F0E77B-6E0B-9F72-227D-C7B89A839CCB}"/>
              </a:ext>
            </a:extLst>
          </p:cNvPr>
          <p:cNvSpPr/>
          <p:nvPr/>
        </p:nvSpPr>
        <p:spPr>
          <a:xfrm>
            <a:off x="-21265" y="2628900"/>
            <a:ext cx="10079665" cy="7658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Logo_Horizontal-01.jpg</a:t>
            </a:r>
          </a:p>
        </p:txBody>
      </p:sp>
      <p:sp>
        <p:nvSpPr>
          <p:cNvPr id="4" name="TextBox 19">
            <a:extLst>
              <a:ext uri="{FF2B5EF4-FFF2-40B4-BE49-F238E27FC236}">
                <a16:creationId xmlns:a16="http://schemas.microsoft.com/office/drawing/2014/main" id="{66DF01C3-CF6F-D8BE-06E7-5920A092D0E2}"/>
              </a:ext>
            </a:extLst>
          </p:cNvPr>
          <p:cNvSpPr txBox="1"/>
          <p:nvPr/>
        </p:nvSpPr>
        <p:spPr>
          <a:xfrm>
            <a:off x="1398717" y="3162937"/>
            <a:ext cx="4376535" cy="615553"/>
          </a:xfrm>
          <a:prstGeom prst="rect">
            <a:avLst/>
          </a:prstGeom>
        </p:spPr>
        <p:txBody>
          <a:bodyPr wrap="square" lIns="0" tIns="0" rIns="0" bIns="0" rtlCol="0" anchor="t">
            <a:spAutoFit/>
          </a:bodyPr>
          <a:lstStyle/>
          <a:p>
            <a:pPr>
              <a:lnSpc>
                <a:spcPts val="4809"/>
              </a:lnSpc>
              <a:spcBef>
                <a:spcPct val="0"/>
              </a:spcBef>
            </a:pPr>
            <a:r>
              <a:rPr lang="en-US" sz="4000" b="1" dirty="0">
                <a:solidFill>
                  <a:srgbClr val="0C602C"/>
                </a:solidFill>
                <a:latin typeface="Calibri"/>
              </a:rPr>
              <a:t>How To: 2 methods</a:t>
            </a:r>
          </a:p>
        </p:txBody>
      </p:sp>
      <p:sp>
        <p:nvSpPr>
          <p:cNvPr id="5" name="TextBox 19">
            <a:extLst>
              <a:ext uri="{FF2B5EF4-FFF2-40B4-BE49-F238E27FC236}">
                <a16:creationId xmlns:a16="http://schemas.microsoft.com/office/drawing/2014/main" id="{AE9AA296-E2D5-87B5-21F3-EF6BAE126FA9}"/>
              </a:ext>
            </a:extLst>
          </p:cNvPr>
          <p:cNvSpPr txBox="1"/>
          <p:nvPr/>
        </p:nvSpPr>
        <p:spPr>
          <a:xfrm>
            <a:off x="1441246" y="4262756"/>
            <a:ext cx="8087298" cy="4924425"/>
          </a:xfrm>
          <a:prstGeom prst="rect">
            <a:avLst/>
          </a:prstGeom>
        </p:spPr>
        <p:txBody>
          <a:bodyPr wrap="square" lIns="0" tIns="0" rIns="0" bIns="0" rtlCol="0" anchor="t">
            <a:spAutoFit/>
          </a:bodyPr>
          <a:lstStyle/>
          <a:p>
            <a:pPr marL="742950" indent="-742950">
              <a:lnSpc>
                <a:spcPts val="4809"/>
              </a:lnSpc>
              <a:spcBef>
                <a:spcPct val="0"/>
              </a:spcBef>
              <a:buFont typeface="+mj-lt"/>
              <a:buAutoNum type="arabicPeriod"/>
            </a:pPr>
            <a:r>
              <a:rPr lang="en-US" sz="4000" dirty="0">
                <a:solidFill>
                  <a:srgbClr val="0C602C"/>
                </a:solidFill>
                <a:latin typeface="Calibri"/>
              </a:rPr>
              <a:t>Sharing a Link</a:t>
            </a:r>
          </a:p>
          <a:p>
            <a:pPr marL="1200150" lvl="1" indent="-742950">
              <a:lnSpc>
                <a:spcPts val="4809"/>
              </a:lnSpc>
              <a:spcBef>
                <a:spcPct val="0"/>
              </a:spcBef>
              <a:buFont typeface="Arial" panose="020B0604020202020204" pitchFamily="34" charset="0"/>
              <a:buChar char="•"/>
            </a:pPr>
            <a:r>
              <a:rPr lang="en-US" sz="3200" dirty="0">
                <a:solidFill>
                  <a:srgbClr val="0C602C"/>
                </a:solidFill>
                <a:latin typeface="Calibri"/>
              </a:rPr>
              <a:t>Public link for users outside of Distell</a:t>
            </a:r>
          </a:p>
          <a:p>
            <a:pPr marL="1200150" lvl="1" indent="-742950">
              <a:lnSpc>
                <a:spcPts val="4809"/>
              </a:lnSpc>
              <a:spcBef>
                <a:spcPct val="0"/>
              </a:spcBef>
              <a:buFont typeface="Arial" panose="020B0604020202020204" pitchFamily="34" charset="0"/>
              <a:buChar char="•"/>
            </a:pPr>
            <a:r>
              <a:rPr lang="en-US" sz="3200" dirty="0">
                <a:solidFill>
                  <a:srgbClr val="0C602C"/>
                </a:solidFill>
                <a:latin typeface="Calibri"/>
              </a:rPr>
              <a:t>Private link for internal users</a:t>
            </a:r>
          </a:p>
          <a:p>
            <a:pPr marL="742950" indent="-742950">
              <a:lnSpc>
                <a:spcPts val="4809"/>
              </a:lnSpc>
              <a:spcBef>
                <a:spcPct val="0"/>
              </a:spcBef>
              <a:buFont typeface="+mj-lt"/>
              <a:buAutoNum type="arabicPeriod"/>
            </a:pPr>
            <a:r>
              <a:rPr lang="en-US" sz="4000" dirty="0">
                <a:solidFill>
                  <a:srgbClr val="0C602C"/>
                </a:solidFill>
                <a:latin typeface="Calibri"/>
              </a:rPr>
              <a:t>Sharing a Collection</a:t>
            </a:r>
          </a:p>
          <a:p>
            <a:pPr marL="742950" indent="-742950">
              <a:lnSpc>
                <a:spcPts val="4809"/>
              </a:lnSpc>
              <a:spcBef>
                <a:spcPct val="0"/>
              </a:spcBef>
              <a:buFont typeface="Arial" panose="020B0604020202020204" pitchFamily="34" charset="0"/>
              <a:buChar char="•"/>
            </a:pPr>
            <a:r>
              <a:rPr lang="en-US" sz="3200" dirty="0">
                <a:solidFill>
                  <a:srgbClr val="0C602C"/>
                </a:solidFill>
                <a:latin typeface="Calibri"/>
              </a:rPr>
              <a:t>Share feature</a:t>
            </a:r>
          </a:p>
          <a:p>
            <a:pPr marL="742950" indent="-742950">
              <a:lnSpc>
                <a:spcPts val="4809"/>
              </a:lnSpc>
              <a:spcBef>
                <a:spcPct val="0"/>
              </a:spcBef>
              <a:buFont typeface="Arial" panose="020B0604020202020204" pitchFamily="34" charset="0"/>
              <a:buChar char="•"/>
            </a:pPr>
            <a:r>
              <a:rPr lang="en-US" sz="3200" dirty="0">
                <a:solidFill>
                  <a:srgbClr val="0C602C"/>
                </a:solidFill>
                <a:latin typeface="Calibri"/>
              </a:rPr>
              <a:t>Create collection</a:t>
            </a:r>
          </a:p>
          <a:p>
            <a:pPr marL="742950" indent="-742950">
              <a:lnSpc>
                <a:spcPts val="4809"/>
              </a:lnSpc>
              <a:spcBef>
                <a:spcPct val="0"/>
              </a:spcBef>
              <a:buFont typeface="Arial" panose="020B0604020202020204" pitchFamily="34" charset="0"/>
              <a:buChar char="•"/>
            </a:pPr>
            <a:r>
              <a:rPr lang="en-US" sz="3200" dirty="0">
                <a:solidFill>
                  <a:srgbClr val="0C602C"/>
                </a:solidFill>
                <a:latin typeface="Calibri"/>
              </a:rPr>
              <a:t>Stipulate access permissions</a:t>
            </a:r>
          </a:p>
          <a:p>
            <a:pPr marL="742950" indent="-742950">
              <a:lnSpc>
                <a:spcPts val="4809"/>
              </a:lnSpc>
              <a:spcBef>
                <a:spcPct val="0"/>
              </a:spcBef>
              <a:buFont typeface="Arial" panose="020B0604020202020204" pitchFamily="34" charset="0"/>
              <a:buChar char="•"/>
            </a:pPr>
            <a:r>
              <a:rPr lang="en-US" sz="3200" dirty="0">
                <a:solidFill>
                  <a:srgbClr val="0C602C"/>
                </a:solidFill>
                <a:latin typeface="Calibri"/>
              </a:rPr>
              <a:t>Share link</a:t>
            </a:r>
          </a:p>
        </p:txBody>
      </p:sp>
      <p:sp>
        <p:nvSpPr>
          <p:cNvPr id="6" name="TextBox 19">
            <a:extLst>
              <a:ext uri="{FF2B5EF4-FFF2-40B4-BE49-F238E27FC236}">
                <a16:creationId xmlns:a16="http://schemas.microsoft.com/office/drawing/2014/main" id="{D0E18196-4738-FC18-C0BC-8B5FBF185013}"/>
              </a:ext>
            </a:extLst>
          </p:cNvPr>
          <p:cNvSpPr txBox="1"/>
          <p:nvPr/>
        </p:nvSpPr>
        <p:spPr>
          <a:xfrm>
            <a:off x="10853366" y="3475198"/>
            <a:ext cx="6705600" cy="1231106"/>
          </a:xfrm>
          <a:prstGeom prst="rect">
            <a:avLst/>
          </a:prstGeom>
        </p:spPr>
        <p:txBody>
          <a:bodyPr wrap="square" lIns="0" tIns="0" rIns="0" bIns="0" rtlCol="0" anchor="t">
            <a:spAutoFit/>
          </a:bodyPr>
          <a:lstStyle/>
          <a:p>
            <a:pPr>
              <a:lnSpc>
                <a:spcPts val="4809"/>
              </a:lnSpc>
              <a:spcBef>
                <a:spcPct val="0"/>
              </a:spcBef>
            </a:pPr>
            <a:r>
              <a:rPr lang="en-US" sz="4000" b="1" dirty="0">
                <a:solidFill>
                  <a:schemeClr val="bg1"/>
                </a:solidFill>
                <a:latin typeface="Calibri"/>
              </a:rPr>
              <a:t>NB - Don’t download assets for distribution purposes</a:t>
            </a:r>
          </a:p>
        </p:txBody>
      </p:sp>
      <p:sp>
        <p:nvSpPr>
          <p:cNvPr id="7" name="TextBox 19">
            <a:extLst>
              <a:ext uri="{FF2B5EF4-FFF2-40B4-BE49-F238E27FC236}">
                <a16:creationId xmlns:a16="http://schemas.microsoft.com/office/drawing/2014/main" id="{E907E56F-75BC-D1A1-CCD2-2AE2029CEE80}"/>
              </a:ext>
            </a:extLst>
          </p:cNvPr>
          <p:cNvSpPr txBox="1"/>
          <p:nvPr/>
        </p:nvSpPr>
        <p:spPr>
          <a:xfrm>
            <a:off x="10991055" y="7886700"/>
            <a:ext cx="6705600" cy="615553"/>
          </a:xfrm>
          <a:prstGeom prst="rect">
            <a:avLst/>
          </a:prstGeom>
        </p:spPr>
        <p:txBody>
          <a:bodyPr wrap="square" lIns="0" tIns="0" rIns="0" bIns="0" rtlCol="0" anchor="t">
            <a:spAutoFit/>
          </a:bodyPr>
          <a:lstStyle/>
          <a:p>
            <a:pPr>
              <a:lnSpc>
                <a:spcPts val="4809"/>
              </a:lnSpc>
              <a:spcBef>
                <a:spcPct val="0"/>
              </a:spcBef>
            </a:pPr>
            <a:r>
              <a:rPr lang="en-US" sz="4000" b="1" dirty="0">
                <a:solidFill>
                  <a:schemeClr val="bg1"/>
                </a:solidFill>
                <a:latin typeface="Calibri"/>
              </a:rPr>
              <a:t>Bynder Express</a:t>
            </a:r>
          </a:p>
        </p:txBody>
      </p:sp>
      <p:cxnSp>
        <p:nvCxnSpPr>
          <p:cNvPr id="14" name="Straight Connector 13">
            <a:extLst>
              <a:ext uri="{FF2B5EF4-FFF2-40B4-BE49-F238E27FC236}">
                <a16:creationId xmlns:a16="http://schemas.microsoft.com/office/drawing/2014/main" id="{9FBAA58E-418B-5735-A9D2-C18FFDE626D8}"/>
              </a:ext>
            </a:extLst>
          </p:cNvPr>
          <p:cNvCxnSpPr/>
          <p:nvPr/>
        </p:nvCxnSpPr>
        <p:spPr>
          <a:xfrm>
            <a:off x="9528544" y="6210300"/>
            <a:ext cx="18288000" cy="0"/>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01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l="32584" t="35452" r="29914" b="37370"/>
          <a:stretch>
            <a:fillRect/>
          </a:stretch>
        </p:blipFill>
        <p:spPr>
          <a:xfrm>
            <a:off x="15519897" y="531492"/>
            <a:ext cx="2456691" cy="994416"/>
          </a:xfrm>
          <a:prstGeom prst="rect">
            <a:avLst/>
          </a:prstGeom>
        </p:spPr>
      </p:pic>
      <p:sp>
        <p:nvSpPr>
          <p:cNvPr id="2" name="TextBox 17">
            <a:extLst>
              <a:ext uri="{FF2B5EF4-FFF2-40B4-BE49-F238E27FC236}">
                <a16:creationId xmlns:a16="http://schemas.microsoft.com/office/drawing/2014/main" id="{7E1B93B1-88AB-8939-BEB6-18A9898EC679}"/>
              </a:ext>
            </a:extLst>
          </p:cNvPr>
          <p:cNvSpPr txBox="1"/>
          <p:nvPr/>
        </p:nvSpPr>
        <p:spPr>
          <a:xfrm>
            <a:off x="7010400" y="4533900"/>
            <a:ext cx="5452195" cy="857250"/>
          </a:xfrm>
          <a:prstGeom prst="rect">
            <a:avLst/>
          </a:prstGeom>
        </p:spPr>
        <p:txBody>
          <a:bodyPr wrap="square" lIns="0" tIns="0" rIns="0" bIns="0" rtlCol="0" anchor="t">
            <a:spAutoFit/>
          </a:bodyPr>
          <a:lstStyle/>
          <a:p>
            <a:pPr>
              <a:lnSpc>
                <a:spcPts val="6720"/>
              </a:lnSpc>
            </a:pPr>
            <a:r>
              <a:rPr lang="en-US" sz="5600" dirty="0">
                <a:solidFill>
                  <a:srgbClr val="FFFFFF"/>
                </a:solidFill>
                <a:latin typeface="Inter Bold"/>
              </a:rPr>
              <a:t>QUESTIONS</a:t>
            </a:r>
          </a:p>
        </p:txBody>
      </p:sp>
      <p:sp>
        <p:nvSpPr>
          <p:cNvPr id="3" name="TextBox 19">
            <a:extLst>
              <a:ext uri="{FF2B5EF4-FFF2-40B4-BE49-F238E27FC236}">
                <a16:creationId xmlns:a16="http://schemas.microsoft.com/office/drawing/2014/main" id="{2A36571C-9629-C1F8-5475-89AC05211431}"/>
              </a:ext>
            </a:extLst>
          </p:cNvPr>
          <p:cNvSpPr txBox="1"/>
          <p:nvPr/>
        </p:nvSpPr>
        <p:spPr>
          <a:xfrm>
            <a:off x="5410200" y="6438900"/>
            <a:ext cx="8001000" cy="586892"/>
          </a:xfrm>
          <a:prstGeom prst="rect">
            <a:avLst/>
          </a:prstGeom>
        </p:spPr>
        <p:txBody>
          <a:bodyPr wrap="square" lIns="0" tIns="0" rIns="0" bIns="0" rtlCol="0" anchor="t">
            <a:spAutoFit/>
          </a:bodyPr>
          <a:lstStyle/>
          <a:p>
            <a:pPr>
              <a:lnSpc>
                <a:spcPts val="4809"/>
              </a:lnSpc>
              <a:spcBef>
                <a:spcPct val="0"/>
              </a:spcBef>
            </a:pPr>
            <a:r>
              <a:rPr lang="en-US" sz="3699" dirty="0">
                <a:solidFill>
                  <a:srgbClr val="FFFFFF"/>
                </a:solidFill>
                <a:latin typeface="Calibri"/>
              </a:rPr>
              <a:t>Support: </a:t>
            </a:r>
            <a:r>
              <a:rPr lang="en-US" sz="3699" dirty="0" err="1">
                <a:solidFill>
                  <a:srgbClr val="FFFFFF"/>
                </a:solidFill>
                <a:latin typeface="Calibri"/>
              </a:rPr>
              <a:t>joshua.purdon@distell.co.za</a:t>
            </a:r>
            <a:endParaRPr lang="en-US" sz="3699" dirty="0">
              <a:solidFill>
                <a:srgbClr val="FFFFFF"/>
              </a:solidFill>
              <a:latin typeface="Calibri"/>
            </a:endParaRPr>
          </a:p>
        </p:txBody>
      </p:sp>
    </p:spTree>
    <p:extLst>
      <p:ext uri="{BB962C8B-B14F-4D97-AF65-F5344CB8AC3E}">
        <p14:creationId xmlns:p14="http://schemas.microsoft.com/office/powerpoint/2010/main" val="4125415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a:stretch>
            <a:fillRect/>
          </a:stretch>
        </p:blipFill>
        <p:spPr>
          <a:xfrm>
            <a:off x="9637511" y="1028700"/>
            <a:ext cx="6963564" cy="8704455"/>
          </a:xfrm>
          <a:prstGeom prst="rect">
            <a:avLst/>
          </a:prstGeom>
        </p:spPr>
      </p:pic>
      <p:pic>
        <p:nvPicPr>
          <p:cNvPr id="3" name="Picture 3"/>
          <p:cNvPicPr>
            <a:picLocks noChangeAspect="1"/>
          </p:cNvPicPr>
          <p:nvPr/>
        </p:nvPicPr>
        <p:blipFill>
          <a:blip r:embed="rId3">
            <a:alphaModFix amt="19999"/>
          </a:blip>
          <a:srcRect/>
          <a:stretch>
            <a:fillRect/>
          </a:stretch>
        </p:blipFill>
        <p:spPr>
          <a:xfrm>
            <a:off x="8070648" y="1028700"/>
            <a:ext cx="3133725" cy="8229600"/>
          </a:xfrm>
          <a:prstGeom prst="rect">
            <a:avLst/>
          </a:prstGeom>
        </p:spPr>
      </p:pic>
      <p:pic>
        <p:nvPicPr>
          <p:cNvPr id="4" name="Picture 4"/>
          <p:cNvPicPr>
            <a:picLocks noChangeAspect="1"/>
          </p:cNvPicPr>
          <p:nvPr/>
        </p:nvPicPr>
        <p:blipFill>
          <a:blip r:embed="rId4">
            <a:alphaModFix amt="19999"/>
          </a:blip>
          <a:srcRect/>
          <a:stretch>
            <a:fillRect/>
          </a:stretch>
        </p:blipFill>
        <p:spPr>
          <a:xfrm>
            <a:off x="2632622" y="1028700"/>
            <a:ext cx="7847899" cy="7847899"/>
          </a:xfrm>
          <a:prstGeom prst="rect">
            <a:avLst/>
          </a:prstGeom>
        </p:spPr>
      </p:pic>
      <p:pic>
        <p:nvPicPr>
          <p:cNvPr id="5" name="Picture 5"/>
          <p:cNvPicPr>
            <a:picLocks noChangeAspect="1"/>
          </p:cNvPicPr>
          <p:nvPr/>
        </p:nvPicPr>
        <p:blipFill>
          <a:blip r:embed="rId5"/>
          <a:srcRect l="32584" t="35452" r="29914" b="37370"/>
          <a:stretch>
            <a:fillRect/>
          </a:stretch>
        </p:blipFill>
        <p:spPr>
          <a:xfrm>
            <a:off x="5158408" y="2856838"/>
            <a:ext cx="8958205" cy="3626091"/>
          </a:xfrm>
          <a:prstGeom prst="rect">
            <a:avLst/>
          </a:prstGeom>
        </p:spPr>
      </p:pic>
      <p:sp>
        <p:nvSpPr>
          <p:cNvPr id="6" name="TextBox 6"/>
          <p:cNvSpPr txBox="1"/>
          <p:nvPr/>
        </p:nvSpPr>
        <p:spPr>
          <a:xfrm>
            <a:off x="2002376" y="6425779"/>
            <a:ext cx="15726470" cy="537846"/>
          </a:xfrm>
          <a:prstGeom prst="rect">
            <a:avLst/>
          </a:prstGeom>
        </p:spPr>
        <p:txBody>
          <a:bodyPr lIns="0" tIns="0" rIns="0" bIns="0" rtlCol="0" anchor="t">
            <a:spAutoFit/>
          </a:bodyPr>
          <a:lstStyle/>
          <a:p>
            <a:pPr algn="ctr">
              <a:lnSpc>
                <a:spcPts val="4479"/>
              </a:lnSpc>
            </a:pPr>
            <a:r>
              <a:rPr lang="en-US" sz="3199" spc="147">
                <a:solidFill>
                  <a:srgbClr val="FFFFFF"/>
                </a:solidFill>
                <a:latin typeface="Aileron Regular Bold"/>
              </a:rPr>
              <a:t>THANK YOU</a:t>
            </a:r>
          </a:p>
        </p:txBody>
      </p:sp>
      <p:pic>
        <p:nvPicPr>
          <p:cNvPr id="7" name="Picture 7"/>
          <p:cNvPicPr>
            <a:picLocks noChangeAspect="1"/>
          </p:cNvPicPr>
          <p:nvPr/>
        </p:nvPicPr>
        <p:blipFill>
          <a:blip r:embed="rId2">
            <a:alphaModFix amt="19999"/>
          </a:blip>
          <a:srcRect/>
          <a:stretch>
            <a:fillRect/>
          </a:stretch>
        </p:blipFill>
        <p:spPr>
          <a:xfrm>
            <a:off x="20662" y="791272"/>
            <a:ext cx="6963564" cy="8704455"/>
          </a:xfrm>
          <a:prstGeom prst="rect">
            <a:avLst/>
          </a:prstGeom>
        </p:spPr>
      </p:pic>
      <p:pic>
        <p:nvPicPr>
          <p:cNvPr id="8" name="Picture 8"/>
          <p:cNvPicPr>
            <a:picLocks noChangeAspect="1"/>
          </p:cNvPicPr>
          <p:nvPr/>
        </p:nvPicPr>
        <p:blipFill rotWithShape="1">
          <a:blip r:embed="rId3">
            <a:alphaModFix amt="19999"/>
          </a:blip>
          <a:srcRect l="50000"/>
          <a:stretch/>
        </p:blipFill>
        <p:spPr>
          <a:xfrm>
            <a:off x="20662" y="791272"/>
            <a:ext cx="1566863" cy="8229600"/>
          </a:xfrm>
          <a:prstGeom prst="rect">
            <a:avLst/>
          </a:prstGeom>
        </p:spPr>
      </p:pic>
      <p:pic>
        <p:nvPicPr>
          <p:cNvPr id="9" name="Picture 9"/>
          <p:cNvPicPr>
            <a:picLocks noChangeAspect="1"/>
          </p:cNvPicPr>
          <p:nvPr/>
        </p:nvPicPr>
        <p:blipFill rotWithShape="1">
          <a:blip r:embed="rId4">
            <a:alphaModFix amt="19999"/>
          </a:blip>
          <a:srcRect l="88995"/>
          <a:stretch/>
        </p:blipFill>
        <p:spPr>
          <a:xfrm>
            <a:off x="0" y="791272"/>
            <a:ext cx="863672" cy="7847899"/>
          </a:xfrm>
          <a:prstGeom prst="rect">
            <a:avLst/>
          </a:prstGeom>
        </p:spPr>
      </p:pic>
      <p:pic>
        <p:nvPicPr>
          <p:cNvPr id="10" name="Picture 10"/>
          <p:cNvPicPr>
            <a:picLocks noChangeAspect="1"/>
          </p:cNvPicPr>
          <p:nvPr/>
        </p:nvPicPr>
        <p:blipFill rotWithShape="1">
          <a:blip r:embed="rId3">
            <a:alphaModFix amt="19999"/>
          </a:blip>
          <a:srcRect r="82138"/>
          <a:stretch/>
        </p:blipFill>
        <p:spPr>
          <a:xfrm>
            <a:off x="17728251" y="1028700"/>
            <a:ext cx="559750" cy="8229600"/>
          </a:xfrm>
          <a:prstGeom prst="rect">
            <a:avLst/>
          </a:prstGeom>
        </p:spPr>
      </p:pic>
      <p:pic>
        <p:nvPicPr>
          <p:cNvPr id="11" name="Picture 11"/>
          <p:cNvPicPr>
            <a:picLocks noChangeAspect="1"/>
          </p:cNvPicPr>
          <p:nvPr/>
        </p:nvPicPr>
        <p:blipFill>
          <a:blip r:embed="rId4">
            <a:alphaModFix amt="19999"/>
          </a:blip>
          <a:srcRect/>
          <a:stretch>
            <a:fillRect/>
          </a:stretch>
        </p:blipFill>
        <p:spPr>
          <a:xfrm>
            <a:off x="12290223" y="1028700"/>
            <a:ext cx="7847899" cy="7847899"/>
          </a:xfrm>
          <a:prstGeom prst="rect">
            <a:avLst/>
          </a:prstGeom>
        </p:spPr>
      </p:pic>
    </p:spTree>
    <p:extLst>
      <p:ext uri="{BB962C8B-B14F-4D97-AF65-F5344CB8AC3E}">
        <p14:creationId xmlns:p14="http://schemas.microsoft.com/office/powerpoint/2010/main" val="273020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74261" cy="10287000"/>
            <a:chOff x="0" y="0"/>
            <a:chExt cx="98571" cy="2709333"/>
          </a:xfrm>
        </p:grpSpPr>
        <p:sp>
          <p:nvSpPr>
            <p:cNvPr id="3" name="Freeform 3"/>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0051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440235" y="1019175"/>
            <a:ext cx="7135082" cy="1704975"/>
          </a:xfrm>
          <a:prstGeom prst="rect">
            <a:avLst/>
          </a:prstGeom>
        </p:spPr>
        <p:txBody>
          <a:bodyPr lIns="0" tIns="0" rIns="0" bIns="0" rtlCol="0" anchor="t">
            <a:spAutoFit/>
          </a:bodyPr>
          <a:lstStyle/>
          <a:p>
            <a:pPr>
              <a:lnSpc>
                <a:spcPts val="6720"/>
              </a:lnSpc>
            </a:pPr>
            <a:r>
              <a:rPr lang="en-US" sz="5600">
                <a:solidFill>
                  <a:srgbClr val="070707"/>
                </a:solidFill>
                <a:latin typeface="Inter Bold"/>
              </a:rPr>
              <a:t>What we will cover in this session</a:t>
            </a:r>
          </a:p>
        </p:txBody>
      </p:sp>
      <p:grpSp>
        <p:nvGrpSpPr>
          <p:cNvPr id="6" name="Group 6"/>
          <p:cNvGrpSpPr>
            <a:grpSpLocks noChangeAspect="1"/>
          </p:cNvGrpSpPr>
          <p:nvPr/>
        </p:nvGrpSpPr>
        <p:grpSpPr>
          <a:xfrm>
            <a:off x="8575317" y="2353478"/>
            <a:ext cx="12037949" cy="6904822"/>
            <a:chOff x="0" y="0"/>
            <a:chExt cx="7981950" cy="4578350"/>
          </a:xfrm>
        </p:grpSpPr>
        <p:sp>
          <p:nvSpPr>
            <p:cNvPr id="7" name="Freeform 7"/>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8" name="Freeform 8"/>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9" name="Freeform 9"/>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10" name="Freeform 10"/>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11" name="Freeform 11"/>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l="-2665" r="-2665"/>
              </a:stretch>
            </a:blip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66897" y="314857"/>
            <a:ext cx="2626179" cy="1427687"/>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0235" y="4042420"/>
            <a:ext cx="783722" cy="78372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0235" y="5348054"/>
            <a:ext cx="783722" cy="783722"/>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0235" y="6622664"/>
            <a:ext cx="783722" cy="78372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0235" y="7930261"/>
            <a:ext cx="779940" cy="779940"/>
          </a:xfrm>
          <a:prstGeom prst="rect">
            <a:avLst/>
          </a:prstGeom>
        </p:spPr>
      </p:pic>
      <p:sp>
        <p:nvSpPr>
          <p:cNvPr id="17" name="TextBox 17"/>
          <p:cNvSpPr txBox="1"/>
          <p:nvPr/>
        </p:nvSpPr>
        <p:spPr>
          <a:xfrm>
            <a:off x="2664794" y="3890721"/>
            <a:ext cx="5038735" cy="1001395"/>
          </a:xfrm>
          <a:prstGeom prst="rect">
            <a:avLst/>
          </a:prstGeom>
        </p:spPr>
        <p:txBody>
          <a:bodyPr lIns="0" tIns="0" rIns="0" bIns="0" rtlCol="0" anchor="t">
            <a:spAutoFit/>
          </a:bodyPr>
          <a:lstStyle/>
          <a:p>
            <a:pPr>
              <a:lnSpc>
                <a:spcPts val="3769"/>
              </a:lnSpc>
              <a:spcBef>
                <a:spcPct val="0"/>
              </a:spcBef>
            </a:pPr>
            <a:r>
              <a:rPr lang="en-US" sz="2899" dirty="0">
                <a:solidFill>
                  <a:srgbClr val="070707"/>
                </a:solidFill>
                <a:latin typeface="Arial"/>
              </a:rPr>
              <a:t>Brief recap of the Bynder purpose and capabilities​</a:t>
            </a:r>
          </a:p>
        </p:txBody>
      </p:sp>
      <p:sp>
        <p:nvSpPr>
          <p:cNvPr id="18" name="TextBox 18"/>
          <p:cNvSpPr txBox="1"/>
          <p:nvPr/>
        </p:nvSpPr>
        <p:spPr>
          <a:xfrm>
            <a:off x="2664794" y="5262329"/>
            <a:ext cx="5656564" cy="1001395"/>
          </a:xfrm>
          <a:prstGeom prst="rect">
            <a:avLst/>
          </a:prstGeom>
        </p:spPr>
        <p:txBody>
          <a:bodyPr lIns="0" tIns="0" rIns="0" bIns="0" rtlCol="0" anchor="t">
            <a:spAutoFit/>
          </a:bodyPr>
          <a:lstStyle/>
          <a:p>
            <a:pPr>
              <a:lnSpc>
                <a:spcPts val="3769"/>
              </a:lnSpc>
              <a:spcBef>
                <a:spcPct val="0"/>
              </a:spcBef>
            </a:pPr>
            <a:r>
              <a:rPr lang="en-US" sz="2899" dirty="0">
                <a:solidFill>
                  <a:srgbClr val="070707"/>
                </a:solidFill>
                <a:latin typeface="Arial"/>
              </a:rPr>
              <a:t>Assets &amp; Collections modules within Bynder​</a:t>
            </a:r>
          </a:p>
        </p:txBody>
      </p:sp>
      <p:sp>
        <p:nvSpPr>
          <p:cNvPr id="19" name="TextBox 19"/>
          <p:cNvSpPr txBox="1"/>
          <p:nvPr/>
        </p:nvSpPr>
        <p:spPr>
          <a:xfrm>
            <a:off x="2664794" y="6470965"/>
            <a:ext cx="4786109" cy="1001395"/>
          </a:xfrm>
          <a:prstGeom prst="rect">
            <a:avLst/>
          </a:prstGeom>
        </p:spPr>
        <p:txBody>
          <a:bodyPr lIns="0" tIns="0" rIns="0" bIns="0" rtlCol="0" anchor="t">
            <a:spAutoFit/>
          </a:bodyPr>
          <a:lstStyle/>
          <a:p>
            <a:pPr>
              <a:lnSpc>
                <a:spcPts val="3769"/>
              </a:lnSpc>
              <a:spcBef>
                <a:spcPct val="0"/>
              </a:spcBef>
            </a:pPr>
            <a:r>
              <a:rPr lang="en-US" sz="2899">
                <a:solidFill>
                  <a:srgbClr val="070707"/>
                </a:solidFill>
                <a:latin typeface="Arial"/>
              </a:rPr>
              <a:t>User Persona’s and key knowledge​</a:t>
            </a:r>
          </a:p>
        </p:txBody>
      </p:sp>
      <p:sp>
        <p:nvSpPr>
          <p:cNvPr id="20" name="TextBox 20"/>
          <p:cNvSpPr txBox="1"/>
          <p:nvPr/>
        </p:nvSpPr>
        <p:spPr>
          <a:xfrm>
            <a:off x="2664794" y="7842573"/>
            <a:ext cx="5656564" cy="1477645"/>
          </a:xfrm>
          <a:prstGeom prst="rect">
            <a:avLst/>
          </a:prstGeom>
        </p:spPr>
        <p:txBody>
          <a:bodyPr lIns="0" tIns="0" rIns="0" bIns="0" rtlCol="0" anchor="t">
            <a:spAutoFit/>
          </a:bodyPr>
          <a:lstStyle/>
          <a:p>
            <a:pPr>
              <a:lnSpc>
                <a:spcPts val="3769"/>
              </a:lnSpc>
              <a:spcBef>
                <a:spcPct val="0"/>
              </a:spcBef>
            </a:pPr>
            <a:r>
              <a:rPr lang="en-US" sz="2899">
                <a:solidFill>
                  <a:srgbClr val="070707"/>
                </a:solidFill>
                <a:latin typeface="Arial"/>
              </a:rPr>
              <a:t>Advanced features and must-knows concerning the Assets &amp; Collections modules​</a:t>
            </a:r>
          </a:p>
        </p:txBody>
      </p:sp>
      <p:grpSp>
        <p:nvGrpSpPr>
          <p:cNvPr id="21" name="Group 21"/>
          <p:cNvGrpSpPr/>
          <p:nvPr/>
        </p:nvGrpSpPr>
        <p:grpSpPr>
          <a:xfrm>
            <a:off x="440340" y="-262011"/>
            <a:ext cx="47625" cy="10927471"/>
            <a:chOff x="0" y="0"/>
            <a:chExt cx="12543" cy="2878017"/>
          </a:xfrm>
        </p:grpSpPr>
        <p:sp>
          <p:nvSpPr>
            <p:cNvPr id="22" name="Freeform 22"/>
            <p:cNvSpPr/>
            <p:nvPr/>
          </p:nvSpPr>
          <p:spPr>
            <a:xfrm>
              <a:off x="0" y="0"/>
              <a:ext cx="12543" cy="2878017"/>
            </a:xfrm>
            <a:custGeom>
              <a:avLst/>
              <a:gdLst/>
              <a:ahLst/>
              <a:cxnLst/>
              <a:rect l="l" t="t" r="r" b="b"/>
              <a:pathLst>
                <a:path w="12543" h="2878017">
                  <a:moveTo>
                    <a:pt x="0" y="0"/>
                  </a:moveTo>
                  <a:lnTo>
                    <a:pt x="12543" y="0"/>
                  </a:lnTo>
                  <a:lnTo>
                    <a:pt x="12543" y="2878017"/>
                  </a:lnTo>
                  <a:lnTo>
                    <a:pt x="0" y="2878017"/>
                  </a:lnTo>
                  <a:close/>
                </a:path>
              </a:pathLst>
            </a:custGeom>
            <a:solidFill>
              <a:srgbClr val="005127"/>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2584" t="35452" r="29914" b="37370"/>
          <a:stretch>
            <a:fillRect/>
          </a:stretch>
        </p:blipFill>
        <p:spPr>
          <a:xfrm>
            <a:off x="15519897" y="531492"/>
            <a:ext cx="2456691" cy="994416"/>
          </a:xfrm>
          <a:prstGeom prst="rect">
            <a:avLst/>
          </a:prstGeom>
        </p:spPr>
      </p:pic>
      <p:grpSp>
        <p:nvGrpSpPr>
          <p:cNvPr id="4" name="Group 4"/>
          <p:cNvGrpSpPr/>
          <p:nvPr/>
        </p:nvGrpSpPr>
        <p:grpSpPr>
          <a:xfrm>
            <a:off x="0" y="0"/>
            <a:ext cx="374261" cy="10287000"/>
            <a:chOff x="0" y="0"/>
            <a:chExt cx="98571" cy="2709333"/>
          </a:xfrm>
        </p:grpSpPr>
        <p:sp>
          <p:nvSpPr>
            <p:cNvPr id="5" name="Freeform 5"/>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440340" y="-262011"/>
            <a:ext cx="47625" cy="10927471"/>
            <a:chOff x="0" y="0"/>
            <a:chExt cx="12543" cy="2878017"/>
          </a:xfrm>
        </p:grpSpPr>
        <p:sp>
          <p:nvSpPr>
            <p:cNvPr id="8" name="Freeform 8"/>
            <p:cNvSpPr/>
            <p:nvPr/>
          </p:nvSpPr>
          <p:spPr>
            <a:xfrm>
              <a:off x="0" y="0"/>
              <a:ext cx="12543" cy="2878017"/>
            </a:xfrm>
            <a:custGeom>
              <a:avLst/>
              <a:gdLst/>
              <a:ahLst/>
              <a:cxnLst/>
              <a:rect l="l" t="t" r="r" b="b"/>
              <a:pathLst>
                <a:path w="12543" h="2878017">
                  <a:moveTo>
                    <a:pt x="0" y="0"/>
                  </a:moveTo>
                  <a:lnTo>
                    <a:pt x="12543" y="0"/>
                  </a:lnTo>
                  <a:lnTo>
                    <a:pt x="12543" y="2878017"/>
                  </a:lnTo>
                  <a:lnTo>
                    <a:pt x="0" y="2878017"/>
                  </a:ln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12" name="TextBox 22">
            <a:extLst>
              <a:ext uri="{FF2B5EF4-FFF2-40B4-BE49-F238E27FC236}">
                <a16:creationId xmlns:a16="http://schemas.microsoft.com/office/drawing/2014/main" id="{44E47EB8-EDBD-5C5C-BE9C-BF52B55700A5}"/>
              </a:ext>
            </a:extLst>
          </p:cNvPr>
          <p:cNvSpPr txBox="1"/>
          <p:nvPr/>
        </p:nvSpPr>
        <p:spPr>
          <a:xfrm>
            <a:off x="1543047" y="780083"/>
            <a:ext cx="13232869" cy="857250"/>
          </a:xfrm>
          <a:prstGeom prst="rect">
            <a:avLst/>
          </a:prstGeom>
        </p:spPr>
        <p:txBody>
          <a:bodyPr lIns="0" tIns="0" rIns="0" bIns="0" rtlCol="0" anchor="t">
            <a:spAutoFit/>
          </a:bodyPr>
          <a:lstStyle/>
          <a:p>
            <a:pPr>
              <a:lnSpc>
                <a:spcPts val="6720"/>
              </a:lnSpc>
            </a:pPr>
            <a:r>
              <a:rPr lang="en-US" sz="5600" dirty="0">
                <a:solidFill>
                  <a:schemeClr val="bg1"/>
                </a:solidFill>
                <a:latin typeface="Inter Bold"/>
              </a:rPr>
              <a:t>Bynder Recap​</a:t>
            </a:r>
          </a:p>
        </p:txBody>
      </p:sp>
      <p:sp>
        <p:nvSpPr>
          <p:cNvPr id="13" name="TextBox 27">
            <a:extLst>
              <a:ext uri="{FF2B5EF4-FFF2-40B4-BE49-F238E27FC236}">
                <a16:creationId xmlns:a16="http://schemas.microsoft.com/office/drawing/2014/main" id="{93497622-8EBB-ACAD-3125-CF3BDD34E22D}"/>
              </a:ext>
            </a:extLst>
          </p:cNvPr>
          <p:cNvSpPr txBox="1"/>
          <p:nvPr/>
        </p:nvSpPr>
        <p:spPr>
          <a:xfrm>
            <a:off x="1295400" y="2824088"/>
            <a:ext cx="10344151" cy="3811172"/>
          </a:xfrm>
          <a:prstGeom prst="rect">
            <a:avLst/>
          </a:prstGeom>
        </p:spPr>
        <p:txBody>
          <a:bodyPr wrap="square" lIns="0" tIns="0" rIns="0" bIns="0" rtlCol="0" anchor="t">
            <a:spAutoFit/>
          </a:bodyPr>
          <a:lstStyle/>
          <a:p>
            <a:pPr marL="673100" lvl="1" indent="-457200">
              <a:lnSpc>
                <a:spcPct val="150000"/>
              </a:lnSpc>
              <a:buFont typeface="Arial" panose="020B0604020202020204" pitchFamily="34" charset="0"/>
              <a:buChar char="•"/>
            </a:pPr>
            <a:r>
              <a:rPr lang="en-US" sz="2800" dirty="0">
                <a:solidFill>
                  <a:schemeClr val="bg1"/>
                </a:solidFill>
                <a:latin typeface="Calibri"/>
              </a:rPr>
              <a:t>To serve as the single source of truth for all marketing related assets</a:t>
            </a:r>
          </a:p>
          <a:p>
            <a:pPr marL="673100" lvl="1" indent="-457200">
              <a:lnSpc>
                <a:spcPct val="150000"/>
              </a:lnSpc>
              <a:buFont typeface="Arial" panose="020B0604020202020204" pitchFamily="34" charset="0"/>
              <a:buChar char="•"/>
            </a:pPr>
            <a:r>
              <a:rPr lang="en-US" sz="2800" dirty="0">
                <a:solidFill>
                  <a:schemeClr val="bg1"/>
                </a:solidFill>
                <a:latin typeface="Calibri"/>
              </a:rPr>
              <a:t>To serve as a shared digital library to ease collaboration between all parties involved in achieving the organisations objectives.</a:t>
            </a:r>
          </a:p>
          <a:p>
            <a:pPr marL="673100" lvl="1" indent="-457200">
              <a:lnSpc>
                <a:spcPct val="150000"/>
              </a:lnSpc>
              <a:buFont typeface="Arial" panose="020B0604020202020204" pitchFamily="34" charset="0"/>
              <a:buChar char="•"/>
            </a:pPr>
            <a:r>
              <a:rPr lang="en-US" sz="2800" dirty="0">
                <a:solidFill>
                  <a:schemeClr val="bg1"/>
                </a:solidFill>
                <a:latin typeface="Calibri"/>
              </a:rPr>
              <a:t>To house, and protect our owned assets – assets should not be stored on agency servers.</a:t>
            </a:r>
          </a:p>
        </p:txBody>
      </p:sp>
      <p:sp>
        <p:nvSpPr>
          <p:cNvPr id="14" name="TextBox 27">
            <a:extLst>
              <a:ext uri="{FF2B5EF4-FFF2-40B4-BE49-F238E27FC236}">
                <a16:creationId xmlns:a16="http://schemas.microsoft.com/office/drawing/2014/main" id="{73894330-636F-2131-6D7F-191016407D41}"/>
              </a:ext>
            </a:extLst>
          </p:cNvPr>
          <p:cNvSpPr txBox="1"/>
          <p:nvPr/>
        </p:nvSpPr>
        <p:spPr>
          <a:xfrm>
            <a:off x="1295400" y="2195850"/>
            <a:ext cx="2841888" cy="371961"/>
          </a:xfrm>
          <a:prstGeom prst="rect">
            <a:avLst/>
          </a:prstGeom>
        </p:spPr>
        <p:txBody>
          <a:bodyPr lIns="0" tIns="0" rIns="0" bIns="0" rtlCol="0" anchor="t">
            <a:spAutoFit/>
          </a:bodyPr>
          <a:lstStyle/>
          <a:p>
            <a:pPr marL="215900" lvl="1">
              <a:lnSpc>
                <a:spcPts val="2599"/>
              </a:lnSpc>
            </a:pPr>
            <a:r>
              <a:rPr lang="en-US" sz="3600" dirty="0">
                <a:solidFill>
                  <a:schemeClr val="bg1"/>
                </a:solidFill>
                <a:latin typeface="Calibri"/>
              </a:rPr>
              <a:t>PURPOSE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74261" cy="10287000"/>
            <a:chOff x="0" y="0"/>
            <a:chExt cx="98571" cy="2709333"/>
          </a:xfrm>
        </p:grpSpPr>
        <p:sp>
          <p:nvSpPr>
            <p:cNvPr id="3" name="Freeform 3"/>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0051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66897" y="314857"/>
            <a:ext cx="2626179" cy="1427687"/>
          </a:xfrm>
          <a:prstGeom prst="rect">
            <a:avLst/>
          </a:prstGeom>
        </p:spPr>
      </p:pic>
      <p:grpSp>
        <p:nvGrpSpPr>
          <p:cNvPr id="6" name="Group 6"/>
          <p:cNvGrpSpPr/>
          <p:nvPr/>
        </p:nvGrpSpPr>
        <p:grpSpPr>
          <a:xfrm>
            <a:off x="440340" y="-262011"/>
            <a:ext cx="47625" cy="10927471"/>
            <a:chOff x="0" y="0"/>
            <a:chExt cx="12543" cy="2878017"/>
          </a:xfrm>
        </p:grpSpPr>
        <p:sp>
          <p:nvSpPr>
            <p:cNvPr id="7" name="Freeform 7"/>
            <p:cNvSpPr/>
            <p:nvPr/>
          </p:nvSpPr>
          <p:spPr>
            <a:xfrm>
              <a:off x="0" y="0"/>
              <a:ext cx="12543" cy="2878017"/>
            </a:xfrm>
            <a:custGeom>
              <a:avLst/>
              <a:gdLst/>
              <a:ahLst/>
              <a:cxnLst/>
              <a:rect l="l" t="t" r="r" b="b"/>
              <a:pathLst>
                <a:path w="12543" h="2878017">
                  <a:moveTo>
                    <a:pt x="0" y="0"/>
                  </a:moveTo>
                  <a:lnTo>
                    <a:pt x="12543" y="0"/>
                  </a:lnTo>
                  <a:lnTo>
                    <a:pt x="12543" y="2878017"/>
                  </a:lnTo>
                  <a:lnTo>
                    <a:pt x="0" y="2878017"/>
                  </a:lnTo>
                  <a:close/>
                </a:path>
              </a:pathLst>
            </a:custGeom>
            <a:solidFill>
              <a:srgbClr val="005127"/>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54785" y="3765955"/>
            <a:ext cx="1721756" cy="1721756"/>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9267" y="3765955"/>
            <a:ext cx="1721756" cy="1721756"/>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858231" y="3765955"/>
            <a:ext cx="1721756" cy="1721756"/>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302532" y="4210257"/>
            <a:ext cx="833153" cy="833153"/>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723749" y="3765955"/>
            <a:ext cx="1721756" cy="1721756"/>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153750" y="4195956"/>
            <a:ext cx="861754" cy="861754"/>
          </a:xfrm>
          <a:prstGeom prst="rect">
            <a:avLst/>
          </a:prstGeom>
        </p:spPr>
      </p:pic>
      <p:pic>
        <p:nvPicPr>
          <p:cNvPr id="15" name="Picture 1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09379" y="4464408"/>
            <a:ext cx="1624249" cy="324850"/>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681103" y="4464408"/>
            <a:ext cx="1624249" cy="324850"/>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852828" y="4464408"/>
            <a:ext cx="1624249" cy="324850"/>
          </a:xfrm>
          <a:prstGeom prst="rect">
            <a:avLst/>
          </a:prstGeom>
        </p:spPr>
      </p:pic>
      <p:pic>
        <p:nvPicPr>
          <p:cNvPr id="18" name="Picture 1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912177" y="4155176"/>
            <a:ext cx="835202" cy="835202"/>
          </a:xfrm>
          <a:prstGeom prst="rect">
            <a:avLst/>
          </a:prstGeom>
        </p:spPr>
      </p:pic>
      <p:pic>
        <p:nvPicPr>
          <p:cNvPr id="19" name="Picture 1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965110" y="4141799"/>
            <a:ext cx="970069" cy="970069"/>
          </a:xfrm>
          <a:prstGeom prst="rect">
            <a:avLst/>
          </a:prstGeom>
        </p:spPr>
      </p:pic>
      <p:sp>
        <p:nvSpPr>
          <p:cNvPr id="20" name="AutoShape 20"/>
          <p:cNvSpPr/>
          <p:nvPr/>
        </p:nvSpPr>
        <p:spPr>
          <a:xfrm>
            <a:off x="2998647" y="2986610"/>
            <a:ext cx="12720462" cy="0"/>
          </a:xfrm>
          <a:prstGeom prst="line">
            <a:avLst/>
          </a:prstGeom>
          <a:ln w="38100" cap="flat">
            <a:solidFill>
              <a:srgbClr val="000000"/>
            </a:solidFill>
            <a:prstDash val="solid"/>
            <a:headEnd type="none" w="sm" len="sm"/>
            <a:tailEnd type="arrow" w="med" len="sm"/>
          </a:ln>
        </p:spPr>
      </p:sp>
      <p:pic>
        <p:nvPicPr>
          <p:cNvPr id="21" name="Picture 2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4900883" y="4986427"/>
            <a:ext cx="972589" cy="4114800"/>
          </a:xfrm>
          <a:prstGeom prst="rect">
            <a:avLst/>
          </a:prstGeom>
        </p:spPr>
      </p:pic>
      <p:sp>
        <p:nvSpPr>
          <p:cNvPr id="22" name="TextBox 22"/>
          <p:cNvSpPr txBox="1"/>
          <p:nvPr/>
        </p:nvSpPr>
        <p:spPr>
          <a:xfrm>
            <a:off x="1440235" y="1019175"/>
            <a:ext cx="13232869" cy="857250"/>
          </a:xfrm>
          <a:prstGeom prst="rect">
            <a:avLst/>
          </a:prstGeom>
        </p:spPr>
        <p:txBody>
          <a:bodyPr lIns="0" tIns="0" rIns="0" bIns="0" rtlCol="0" anchor="t">
            <a:spAutoFit/>
          </a:bodyPr>
          <a:lstStyle/>
          <a:p>
            <a:pPr>
              <a:lnSpc>
                <a:spcPts val="6720"/>
              </a:lnSpc>
            </a:pPr>
            <a:r>
              <a:rPr lang="en-US" sz="5600" dirty="0">
                <a:solidFill>
                  <a:srgbClr val="070707"/>
                </a:solidFill>
                <a:latin typeface="Inter Bold"/>
              </a:rPr>
              <a:t>Workflow​</a:t>
            </a:r>
          </a:p>
        </p:txBody>
      </p:sp>
      <p:sp>
        <p:nvSpPr>
          <p:cNvPr id="23" name="TextBox 23"/>
          <p:cNvSpPr txBox="1"/>
          <p:nvPr/>
        </p:nvSpPr>
        <p:spPr>
          <a:xfrm>
            <a:off x="2697595" y="5737404"/>
            <a:ext cx="1264364" cy="361950"/>
          </a:xfrm>
          <a:prstGeom prst="rect">
            <a:avLst/>
          </a:prstGeom>
        </p:spPr>
        <p:txBody>
          <a:bodyPr lIns="0" tIns="0" rIns="0" bIns="0" rtlCol="0" anchor="t">
            <a:spAutoFit/>
          </a:bodyPr>
          <a:lstStyle/>
          <a:p>
            <a:pPr>
              <a:lnSpc>
                <a:spcPts val="2879"/>
              </a:lnSpc>
            </a:pPr>
            <a:r>
              <a:rPr lang="en-US" sz="2400">
                <a:solidFill>
                  <a:srgbClr val="070707"/>
                </a:solidFill>
                <a:latin typeface="Inter Bold"/>
              </a:rPr>
              <a:t>Brand</a:t>
            </a:r>
          </a:p>
        </p:txBody>
      </p:sp>
      <p:sp>
        <p:nvSpPr>
          <p:cNvPr id="24" name="TextBox 24"/>
          <p:cNvSpPr txBox="1"/>
          <p:nvPr/>
        </p:nvSpPr>
        <p:spPr>
          <a:xfrm>
            <a:off x="6857869" y="5737404"/>
            <a:ext cx="1184552" cy="361950"/>
          </a:xfrm>
          <a:prstGeom prst="rect">
            <a:avLst/>
          </a:prstGeom>
        </p:spPr>
        <p:txBody>
          <a:bodyPr lIns="0" tIns="0" rIns="0" bIns="0" rtlCol="0" anchor="t">
            <a:spAutoFit/>
          </a:bodyPr>
          <a:lstStyle/>
          <a:p>
            <a:pPr>
              <a:lnSpc>
                <a:spcPts val="2879"/>
              </a:lnSpc>
            </a:pPr>
            <a:r>
              <a:rPr lang="en-US" sz="2400">
                <a:solidFill>
                  <a:srgbClr val="070707"/>
                </a:solidFill>
                <a:latin typeface="Inter Bold"/>
              </a:rPr>
              <a:t>Agency</a:t>
            </a:r>
          </a:p>
        </p:txBody>
      </p:sp>
      <p:sp>
        <p:nvSpPr>
          <p:cNvPr id="25" name="TextBox 25"/>
          <p:cNvSpPr txBox="1"/>
          <p:nvPr/>
        </p:nvSpPr>
        <p:spPr>
          <a:xfrm>
            <a:off x="10447472" y="5753035"/>
            <a:ext cx="2613277" cy="351315"/>
          </a:xfrm>
          <a:prstGeom prst="rect">
            <a:avLst/>
          </a:prstGeom>
        </p:spPr>
        <p:txBody>
          <a:bodyPr wrap="square" lIns="0" tIns="0" rIns="0" bIns="0" rtlCol="0" anchor="t">
            <a:spAutoFit/>
          </a:bodyPr>
          <a:lstStyle/>
          <a:p>
            <a:pPr>
              <a:lnSpc>
                <a:spcPts val="2879"/>
              </a:lnSpc>
            </a:pPr>
            <a:r>
              <a:rPr lang="en-US" sz="2400" dirty="0">
                <a:solidFill>
                  <a:srgbClr val="070707"/>
                </a:solidFill>
                <a:latin typeface="Inter Bold"/>
              </a:rPr>
              <a:t>Trade Marketing</a:t>
            </a:r>
          </a:p>
        </p:txBody>
      </p:sp>
      <p:sp>
        <p:nvSpPr>
          <p:cNvPr id="26" name="TextBox 26"/>
          <p:cNvSpPr txBox="1"/>
          <p:nvPr/>
        </p:nvSpPr>
        <p:spPr>
          <a:xfrm>
            <a:off x="15302532" y="5556429"/>
            <a:ext cx="1032659" cy="361950"/>
          </a:xfrm>
          <a:prstGeom prst="rect">
            <a:avLst/>
          </a:prstGeom>
        </p:spPr>
        <p:txBody>
          <a:bodyPr lIns="0" tIns="0" rIns="0" bIns="0" rtlCol="0" anchor="t">
            <a:spAutoFit/>
          </a:bodyPr>
          <a:lstStyle/>
          <a:p>
            <a:pPr>
              <a:lnSpc>
                <a:spcPts val="2879"/>
              </a:lnSpc>
            </a:pPr>
            <a:r>
              <a:rPr lang="en-US" sz="2400">
                <a:solidFill>
                  <a:srgbClr val="070707"/>
                </a:solidFill>
                <a:latin typeface="Inter Bold"/>
              </a:rPr>
              <a:t>Sales</a:t>
            </a:r>
          </a:p>
        </p:txBody>
      </p:sp>
      <p:sp>
        <p:nvSpPr>
          <p:cNvPr id="27" name="TextBox 27"/>
          <p:cNvSpPr txBox="1"/>
          <p:nvPr/>
        </p:nvSpPr>
        <p:spPr>
          <a:xfrm>
            <a:off x="3966233" y="7921625"/>
            <a:ext cx="2841888" cy="1336675"/>
          </a:xfrm>
          <a:prstGeom prst="rect">
            <a:avLst/>
          </a:prstGeom>
        </p:spPr>
        <p:txBody>
          <a:bodyPr lIns="0" tIns="0" rIns="0" bIns="0" rtlCol="0" anchor="t">
            <a:spAutoFit/>
          </a:bodyPr>
          <a:lstStyle/>
          <a:p>
            <a:pPr marL="431799" lvl="1" indent="-215899">
              <a:lnSpc>
                <a:spcPts val="2599"/>
              </a:lnSpc>
              <a:buFont typeface="Arial"/>
              <a:buChar char="•"/>
            </a:pPr>
            <a:r>
              <a:rPr lang="en-US" sz="1999" dirty="0">
                <a:solidFill>
                  <a:srgbClr val="070707"/>
                </a:solidFill>
                <a:latin typeface="Calibri"/>
              </a:rPr>
              <a:t>Brand provides brief and agency delivers​</a:t>
            </a:r>
          </a:p>
          <a:p>
            <a:pPr marL="431799" lvl="1" indent="-215899">
              <a:lnSpc>
                <a:spcPts val="2599"/>
              </a:lnSpc>
              <a:buFont typeface="Arial"/>
              <a:buChar char="•"/>
            </a:pPr>
            <a:r>
              <a:rPr lang="en-US" sz="1999" dirty="0">
                <a:solidFill>
                  <a:srgbClr val="070707"/>
                </a:solidFill>
                <a:latin typeface="Calibri"/>
              </a:rPr>
              <a:t>Brand/Agency back and forth on creative​</a:t>
            </a:r>
          </a:p>
        </p:txBody>
      </p:sp>
      <p:sp>
        <p:nvSpPr>
          <p:cNvPr id="28" name="TextBox 28"/>
          <p:cNvSpPr txBox="1"/>
          <p:nvPr/>
        </p:nvSpPr>
        <p:spPr>
          <a:xfrm>
            <a:off x="8391199" y="7921625"/>
            <a:ext cx="2753922" cy="688975"/>
          </a:xfrm>
          <a:prstGeom prst="rect">
            <a:avLst/>
          </a:prstGeom>
        </p:spPr>
        <p:txBody>
          <a:bodyPr lIns="0" tIns="0" rIns="0" bIns="0" rtlCol="0" anchor="t">
            <a:spAutoFit/>
          </a:bodyPr>
          <a:lstStyle/>
          <a:p>
            <a:pPr marL="431799" lvl="1" indent="-215899">
              <a:lnSpc>
                <a:spcPts val="2599"/>
              </a:lnSpc>
              <a:buFont typeface="Arial"/>
              <a:buChar char="•"/>
            </a:pPr>
            <a:r>
              <a:rPr lang="en-US" sz="1999" dirty="0">
                <a:solidFill>
                  <a:srgbClr val="070707"/>
                </a:solidFill>
                <a:latin typeface="Calibri"/>
              </a:rPr>
              <a:t>Agency uploads final assets to Bynder​</a:t>
            </a:r>
          </a:p>
        </p:txBody>
      </p:sp>
      <p:sp>
        <p:nvSpPr>
          <p:cNvPr id="29" name="TextBox 29"/>
          <p:cNvSpPr txBox="1"/>
          <p:nvPr/>
        </p:nvSpPr>
        <p:spPr>
          <a:xfrm>
            <a:off x="12726272" y="7921625"/>
            <a:ext cx="3380807" cy="1660525"/>
          </a:xfrm>
          <a:prstGeom prst="rect">
            <a:avLst/>
          </a:prstGeom>
        </p:spPr>
        <p:txBody>
          <a:bodyPr lIns="0" tIns="0" rIns="0" bIns="0" rtlCol="0" anchor="t">
            <a:spAutoFit/>
          </a:bodyPr>
          <a:lstStyle/>
          <a:p>
            <a:pPr marL="431799" lvl="1" indent="-215899">
              <a:lnSpc>
                <a:spcPts val="2599"/>
              </a:lnSpc>
              <a:buFont typeface="Arial"/>
              <a:buChar char="•"/>
            </a:pPr>
            <a:r>
              <a:rPr lang="en-US" sz="1999">
                <a:solidFill>
                  <a:srgbClr val="070707"/>
                </a:solidFill>
                <a:latin typeface="Calibri"/>
              </a:rPr>
              <a:t>Trade reviews, selects, and/or adapts creative to suit the customer and the distributes to print and to sales​</a:t>
            </a:r>
          </a:p>
        </p:txBody>
      </p:sp>
      <p:pic>
        <p:nvPicPr>
          <p:cNvPr id="30" name="Picture 30"/>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9281866" y="4986427"/>
            <a:ext cx="972589" cy="4114800"/>
          </a:xfrm>
          <a:prstGeom prst="rect">
            <a:avLst/>
          </a:prstGeom>
        </p:spPr>
      </p:pic>
      <p:pic>
        <p:nvPicPr>
          <p:cNvPr id="31" name="Picture 3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13791496" y="5042599"/>
            <a:ext cx="972589" cy="4114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12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2584" t="35452" r="29914" b="37370"/>
          <a:stretch>
            <a:fillRect/>
          </a:stretch>
        </p:blipFill>
        <p:spPr>
          <a:xfrm>
            <a:off x="15519897" y="531492"/>
            <a:ext cx="2456691" cy="994416"/>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2132734641"/>
              </p:ext>
            </p:extLst>
          </p:nvPr>
        </p:nvGraphicFramePr>
        <p:xfrm>
          <a:off x="1539757" y="2134037"/>
          <a:ext cx="15208485" cy="6870479"/>
        </p:xfrm>
        <a:graphic>
          <a:graphicData uri="http://schemas.openxmlformats.org/drawingml/2006/table">
            <a:tbl>
              <a:tblPr/>
              <a:tblGrid>
                <a:gridCol w="4056899">
                  <a:extLst>
                    <a:ext uri="{9D8B030D-6E8A-4147-A177-3AD203B41FA5}">
                      <a16:colId xmlns:a16="http://schemas.microsoft.com/office/drawing/2014/main" val="20000"/>
                    </a:ext>
                  </a:extLst>
                </a:gridCol>
                <a:gridCol w="4056899">
                  <a:extLst>
                    <a:ext uri="{9D8B030D-6E8A-4147-A177-3AD203B41FA5}">
                      <a16:colId xmlns:a16="http://schemas.microsoft.com/office/drawing/2014/main" val="20001"/>
                    </a:ext>
                  </a:extLst>
                </a:gridCol>
                <a:gridCol w="7094687">
                  <a:extLst>
                    <a:ext uri="{9D8B030D-6E8A-4147-A177-3AD203B41FA5}">
                      <a16:colId xmlns:a16="http://schemas.microsoft.com/office/drawing/2014/main" val="20002"/>
                    </a:ext>
                  </a:extLst>
                </a:gridCol>
              </a:tblGrid>
              <a:tr h="725913">
                <a:tc>
                  <a:txBody>
                    <a:bodyPr/>
                    <a:lstStyle/>
                    <a:p>
                      <a:pPr algn="l">
                        <a:lnSpc>
                          <a:spcPts val="3079"/>
                        </a:lnSpc>
                        <a:defRPr/>
                      </a:pPr>
                      <a:r>
                        <a:rPr lang="en-US" sz="2199" b="1" dirty="0">
                          <a:solidFill>
                            <a:srgbClr val="0C7636"/>
                          </a:solidFill>
                          <a:latin typeface="Calibri"/>
                        </a:rPr>
                        <a:t>Team​</a:t>
                      </a:r>
                      <a:endParaRPr lang="en-US" sz="1100" b="1" dirty="0">
                        <a:solidFill>
                          <a:srgbClr val="0C7636"/>
                        </a:solidFill>
                      </a:endParaRPr>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lnSpc>
                          <a:spcPts val="3079"/>
                        </a:lnSpc>
                        <a:defRPr/>
                      </a:pPr>
                      <a:r>
                        <a:rPr lang="en-US" sz="2199" b="1">
                          <a:solidFill>
                            <a:srgbClr val="0C7636"/>
                          </a:solidFill>
                          <a:latin typeface="Calibri"/>
                        </a:rPr>
                        <a:t>User Type​</a:t>
                      </a:r>
                      <a:endParaRPr lang="en-US" sz="1100" b="1">
                        <a:solidFill>
                          <a:srgbClr val="0C7636"/>
                        </a:solidFill>
                      </a:endParaRPr>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l">
                        <a:lnSpc>
                          <a:spcPts val="3079"/>
                        </a:lnSpc>
                        <a:defRPr/>
                      </a:pPr>
                      <a:r>
                        <a:rPr lang="en-US" sz="2199" b="1" dirty="0">
                          <a:solidFill>
                            <a:srgbClr val="0C7636"/>
                          </a:solidFill>
                          <a:latin typeface="Calibri"/>
                        </a:rPr>
                        <a:t>Detail​</a:t>
                      </a:r>
                      <a:endParaRPr lang="en-US" sz="1100" b="1" dirty="0">
                        <a:solidFill>
                          <a:srgbClr val="0C7636"/>
                        </a:solidFill>
                      </a:endParaRPr>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680241">
                <a:tc rowSpan="2">
                  <a:txBody>
                    <a:bodyPr/>
                    <a:lstStyle/>
                    <a:p>
                      <a:pPr algn="l">
                        <a:lnSpc>
                          <a:spcPts val="2799"/>
                        </a:lnSpc>
                        <a:defRPr/>
                      </a:pPr>
                      <a:r>
                        <a:rPr lang="en-US" sz="1999" dirty="0">
                          <a:solidFill>
                            <a:srgbClr val="FFFFFF"/>
                          </a:solidFill>
                          <a:latin typeface="Calibri"/>
                        </a:rPr>
                        <a:t>Brand​</a:t>
                      </a:r>
                    </a:p>
                    <a:p>
                      <a:pPr algn="l">
                        <a:lnSpc>
                          <a:spcPts val="2799"/>
                        </a:lnSpc>
                        <a:defRPr/>
                      </a:pPr>
                      <a:r>
                        <a:rPr lang="en-US" sz="1999" dirty="0">
                          <a:solidFill>
                            <a:srgbClr val="FFFFFF"/>
                          </a:solidFill>
                          <a:latin typeface="Calibri"/>
                        </a:rPr>
                        <a:t>​</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a:solidFill>
                            <a:srgbClr val="FFFFFF"/>
                          </a:solidFill>
                          <a:latin typeface="Calibri"/>
                        </a:rPr>
                        <a:t>Team Leader​</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rowSpan="2">
                  <a:txBody>
                    <a:bodyPr/>
                    <a:lstStyle/>
                    <a:p>
                      <a:pPr algn="l">
                        <a:lnSpc>
                          <a:spcPts val="2799"/>
                        </a:lnSpc>
                        <a:defRPr/>
                      </a:pPr>
                      <a:r>
                        <a:rPr lang="en-US" sz="1999" dirty="0">
                          <a:solidFill>
                            <a:srgbClr val="FFFFFF"/>
                          </a:solidFill>
                          <a:latin typeface="Calibri"/>
                        </a:rPr>
                        <a:t>I need to manage, store and distribute marketing related assets. As well as control my brand environment on Bynder.​</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80241">
                <a:tc vMerge="1">
                  <a:txBody>
                    <a:bodyPr/>
                    <a:lstStyle/>
                    <a:p>
                      <a:pPr algn="l">
                        <a:lnSpc>
                          <a:spcPts val="2799"/>
                        </a:lnSpc>
                        <a:defRPr/>
                      </a:pPr>
                      <a:r>
                        <a:rPr lang="en-US" sz="1999" dirty="0">
                          <a:solidFill>
                            <a:srgbClr val="FFFFFF"/>
                          </a:solidFill>
                          <a:latin typeface="Calibri"/>
                        </a:rPr>
                        <a:t>​</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a:solidFill>
                            <a:srgbClr val="FFFFFF"/>
                          </a:solidFill>
                          <a:latin typeface="Calibri"/>
                        </a:rPr>
                        <a:t>Team Member​</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vMerge="1">
                  <a:txBody>
                    <a:bodyPr/>
                    <a:lstStyle/>
                    <a:p>
                      <a:pPr algn="l">
                        <a:lnSpc>
                          <a:spcPts val="2799"/>
                        </a:lnSpc>
                        <a:defRPr/>
                      </a:pPr>
                      <a:r>
                        <a:rPr lang="en-US" sz="1999">
                          <a:solidFill>
                            <a:srgbClr val="FFFFFF"/>
                          </a:solidFill>
                          <a:latin typeface="Calibri"/>
                        </a:rPr>
                        <a:t>I need to manage, store and distribute marketing related assets. As well as control my brand environment on Bynder.​</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680241">
                <a:tc rowSpan="2">
                  <a:txBody>
                    <a:bodyPr/>
                    <a:lstStyle/>
                    <a:p>
                      <a:pPr algn="l">
                        <a:lnSpc>
                          <a:spcPts val="2799"/>
                        </a:lnSpc>
                        <a:defRPr/>
                      </a:pPr>
                      <a:r>
                        <a:rPr lang="en-US" sz="1999" dirty="0">
                          <a:solidFill>
                            <a:srgbClr val="FFFFFF"/>
                          </a:solidFill>
                          <a:latin typeface="Calibri"/>
                        </a:rPr>
                        <a:t>Agency​</a:t>
                      </a:r>
                    </a:p>
                    <a:p>
                      <a:pPr algn="l">
                        <a:lnSpc>
                          <a:spcPts val="2799"/>
                        </a:lnSpc>
                        <a:defRPr/>
                      </a:pPr>
                      <a:r>
                        <a:rPr lang="en-US" sz="1999" dirty="0">
                          <a:solidFill>
                            <a:srgbClr val="FFFFFF"/>
                          </a:solidFill>
                          <a:latin typeface="Calibri"/>
                        </a:rPr>
                        <a:t>​</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Calibri"/>
                        </a:rPr>
                        <a:t>Creative​</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rowSpan="2">
                  <a:txBody>
                    <a:bodyPr/>
                    <a:lstStyle/>
                    <a:p>
                      <a:pPr algn="l">
                        <a:lnSpc>
                          <a:spcPts val="2799"/>
                        </a:lnSpc>
                        <a:defRPr/>
                      </a:pPr>
                      <a:r>
                        <a:rPr lang="en-US" sz="1999" dirty="0">
                          <a:solidFill>
                            <a:srgbClr val="FFFFFF"/>
                          </a:solidFill>
                          <a:latin typeface="Calibri"/>
                        </a:rPr>
                        <a:t>I need to upload creative assets for my brand timeously, to view and use.​</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680241">
                <a:tc vMerge="1">
                  <a:txBody>
                    <a:bodyPr/>
                    <a:lstStyle/>
                    <a:p>
                      <a:pPr algn="l">
                        <a:lnSpc>
                          <a:spcPts val="2799"/>
                        </a:lnSpc>
                        <a:defRPr/>
                      </a:pPr>
                      <a:r>
                        <a:rPr lang="en-US" sz="1999" dirty="0">
                          <a:solidFill>
                            <a:srgbClr val="FFFFFF"/>
                          </a:solidFill>
                          <a:latin typeface="Calibri"/>
                        </a:rPr>
                        <a:t>​</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a:solidFill>
                            <a:srgbClr val="FFFFFF"/>
                          </a:solidFill>
                          <a:latin typeface="Calibri"/>
                        </a:rPr>
                        <a:t>Client Services​</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vMerge="1">
                  <a:txBody>
                    <a:bodyPr/>
                    <a:lstStyle/>
                    <a:p>
                      <a:pPr algn="l">
                        <a:lnSpc>
                          <a:spcPts val="2799"/>
                        </a:lnSpc>
                        <a:defRPr/>
                      </a:pPr>
                      <a:r>
                        <a:rPr lang="en-US" sz="1999">
                          <a:solidFill>
                            <a:srgbClr val="FFFFFF"/>
                          </a:solidFill>
                          <a:latin typeface="Calibri"/>
                        </a:rPr>
                        <a:t>I need to upload creative assets for my brand timelessly, to view and use.​</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680241">
                <a:tc rowSpan="3">
                  <a:txBody>
                    <a:bodyPr/>
                    <a:lstStyle/>
                    <a:p>
                      <a:pPr algn="l">
                        <a:lnSpc>
                          <a:spcPts val="2799"/>
                        </a:lnSpc>
                        <a:defRPr/>
                      </a:pPr>
                      <a:r>
                        <a:rPr lang="en-US" sz="1999" dirty="0">
                          <a:solidFill>
                            <a:srgbClr val="FFFFFF"/>
                          </a:solidFill>
                          <a:latin typeface="Calibri"/>
                        </a:rPr>
                        <a:t>Trade Marketing​</a:t>
                      </a:r>
                    </a:p>
                    <a:p>
                      <a:pPr algn="l">
                        <a:lnSpc>
                          <a:spcPts val="2799"/>
                        </a:lnSpc>
                        <a:defRPr/>
                      </a:pPr>
                      <a:r>
                        <a:rPr lang="en-US" sz="1999" dirty="0">
                          <a:solidFill>
                            <a:srgbClr val="FFFFFF"/>
                          </a:solidFill>
                          <a:latin typeface="Calibri"/>
                        </a:rPr>
                        <a:t>​</a:t>
                      </a:r>
                    </a:p>
                    <a:p>
                      <a:pPr algn="l">
                        <a:lnSpc>
                          <a:spcPts val="2799"/>
                        </a:lnSpc>
                        <a:defRPr/>
                      </a:pPr>
                      <a:r>
                        <a:rPr lang="en-US" sz="1999" dirty="0">
                          <a:solidFill>
                            <a:srgbClr val="FFFFFF"/>
                          </a:solidFill>
                          <a:latin typeface="Calibri"/>
                        </a:rPr>
                        <a:t>​</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Calibri"/>
                        </a:rPr>
                        <a:t>Central Team​</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rowSpan="2">
                  <a:txBody>
                    <a:bodyPr/>
                    <a:lstStyle/>
                    <a:p>
                      <a:pPr algn="l">
                        <a:lnSpc>
                          <a:spcPts val="2799"/>
                        </a:lnSpc>
                        <a:defRPr/>
                      </a:pPr>
                      <a:r>
                        <a:rPr lang="en-US" sz="1999" dirty="0">
                          <a:solidFill>
                            <a:srgbClr val="FFFFFF"/>
                          </a:solidFill>
                          <a:latin typeface="Calibri"/>
                        </a:rPr>
                        <a:t>​Create relevant promotions for trade</a:t>
                      </a:r>
                    </a:p>
                    <a:p>
                      <a:pPr algn="l">
                        <a:lnSpc>
                          <a:spcPts val="2799"/>
                        </a:lnSpc>
                        <a:defRPr/>
                      </a:pPr>
                      <a:endParaRPr lang="en-US" sz="1999" dirty="0">
                        <a:solidFill>
                          <a:srgbClr val="FFFFFF"/>
                        </a:solidFill>
                        <a:latin typeface="Calibri"/>
                      </a:endParaRPr>
                    </a:p>
                    <a:p>
                      <a:pPr algn="l">
                        <a:lnSpc>
                          <a:spcPts val="2799"/>
                        </a:lnSpc>
                        <a:defRPr/>
                      </a:pPr>
                      <a:r>
                        <a:rPr lang="en-US" sz="1999" dirty="0">
                          <a:solidFill>
                            <a:srgbClr val="FFFFFF"/>
                          </a:solidFill>
                          <a:latin typeface="Calibri"/>
                        </a:rPr>
                        <a:t>I need to review assets before print or distribution to sales team</a:t>
                      </a:r>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680241">
                <a:tc vMerge="1">
                  <a:txBody>
                    <a:bodyPr/>
                    <a:lstStyle/>
                    <a:p>
                      <a:pPr algn="l">
                        <a:lnSpc>
                          <a:spcPts val="2799"/>
                        </a:lnSpc>
                        <a:defRPr/>
                      </a:pPr>
                      <a:r>
                        <a:rPr lang="en-US" sz="1999">
                          <a:solidFill>
                            <a:srgbClr val="FFFFFF"/>
                          </a:solidFill>
                          <a:latin typeface="Calibri"/>
                        </a:rPr>
                        <a:t>​</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Calibri"/>
                        </a:rPr>
                        <a:t>Regional Managers​</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vMerge="1">
                  <a:txBody>
                    <a:bodyPr/>
                    <a:lstStyle/>
                    <a:p>
                      <a:pPr algn="l">
                        <a:lnSpc>
                          <a:spcPts val="2799"/>
                        </a:lnSpc>
                        <a:defRPr/>
                      </a:pPr>
                      <a:r>
                        <a:rPr lang="en-US" sz="1999" dirty="0">
                          <a:solidFill>
                            <a:srgbClr val="FFFFFF"/>
                          </a:solidFill>
                          <a:latin typeface="Calibri"/>
                        </a:rPr>
                        <a:t>I need to review assets before print or distribution to sales team​</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1031560">
                <a:tc vMerge="1">
                  <a:txBody>
                    <a:bodyPr/>
                    <a:lstStyle/>
                    <a:p>
                      <a:pPr algn="l">
                        <a:lnSpc>
                          <a:spcPts val="2799"/>
                        </a:lnSpc>
                        <a:defRPr/>
                      </a:pPr>
                      <a:r>
                        <a:rPr lang="en-US" sz="1999" dirty="0">
                          <a:solidFill>
                            <a:srgbClr val="FFFFFF"/>
                          </a:solidFill>
                          <a:latin typeface="Calibri"/>
                        </a:rPr>
                        <a:t>​</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a:solidFill>
                            <a:srgbClr val="FFFFFF"/>
                          </a:solidFill>
                          <a:latin typeface="Calibri"/>
                        </a:rPr>
                        <a:t>Studio Controllers​</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Calibri"/>
                        </a:rPr>
                        <a:t>I need to manage and edit/update various assets in accordance with the sales reps' requirements.​</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r h="1031560">
                <a:tc>
                  <a:txBody>
                    <a:bodyPr/>
                    <a:lstStyle/>
                    <a:p>
                      <a:pPr algn="l">
                        <a:lnSpc>
                          <a:spcPts val="2799"/>
                        </a:lnSpc>
                        <a:defRPr/>
                      </a:pPr>
                      <a:r>
                        <a:rPr lang="en-US" sz="1999">
                          <a:solidFill>
                            <a:srgbClr val="FFFFFF"/>
                          </a:solidFill>
                          <a:latin typeface="Calibri"/>
                        </a:rPr>
                        <a:t>Sales​</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a:solidFill>
                            <a:srgbClr val="FFFFFF"/>
                          </a:solidFill>
                          <a:latin typeface="Calibri"/>
                        </a:rPr>
                        <a:t>Sales Reps​</a:t>
                      </a:r>
                      <a:endParaRPr lang="en-US" sz="110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Calibri"/>
                        </a:rPr>
                        <a:t>I need fast access to assets so that I can capitalize on opportunities​</a:t>
                      </a:r>
                      <a:endParaRPr lang="en-US" sz="1100" dirty="0"/>
                    </a:p>
                  </a:txBody>
                  <a:tcPr marL="142875" marR="142875" marT="142875" marB="142875"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pSp>
        <p:nvGrpSpPr>
          <p:cNvPr id="4" name="Group 4"/>
          <p:cNvGrpSpPr/>
          <p:nvPr/>
        </p:nvGrpSpPr>
        <p:grpSpPr>
          <a:xfrm>
            <a:off x="0" y="0"/>
            <a:ext cx="374261" cy="10287000"/>
            <a:chOff x="0" y="0"/>
            <a:chExt cx="98571" cy="2709333"/>
          </a:xfrm>
        </p:grpSpPr>
        <p:sp>
          <p:nvSpPr>
            <p:cNvPr id="5" name="Freeform 5"/>
            <p:cNvSpPr/>
            <p:nvPr/>
          </p:nvSpPr>
          <p:spPr>
            <a:xfrm>
              <a:off x="0" y="0"/>
              <a:ext cx="98571" cy="2709333"/>
            </a:xfrm>
            <a:custGeom>
              <a:avLst/>
              <a:gdLst/>
              <a:ahLst/>
              <a:cxnLst/>
              <a:rect l="l" t="t" r="r" b="b"/>
              <a:pathLst>
                <a:path w="98571" h="2709333">
                  <a:moveTo>
                    <a:pt x="0" y="0"/>
                  </a:moveTo>
                  <a:lnTo>
                    <a:pt x="98571" y="0"/>
                  </a:lnTo>
                  <a:lnTo>
                    <a:pt x="98571" y="2709333"/>
                  </a:lnTo>
                  <a:lnTo>
                    <a:pt x="0" y="2709333"/>
                  </a:lnTo>
                  <a:close/>
                </a:path>
              </a:pathLst>
            </a:custGeom>
            <a:solidFill>
              <a:srgbClr val="FFFF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440340" y="-262011"/>
            <a:ext cx="47625" cy="10927471"/>
            <a:chOff x="0" y="0"/>
            <a:chExt cx="12543" cy="2878017"/>
          </a:xfrm>
        </p:grpSpPr>
        <p:sp>
          <p:nvSpPr>
            <p:cNvPr id="8" name="Freeform 8"/>
            <p:cNvSpPr/>
            <p:nvPr/>
          </p:nvSpPr>
          <p:spPr>
            <a:xfrm>
              <a:off x="0" y="0"/>
              <a:ext cx="12543" cy="2878017"/>
            </a:xfrm>
            <a:custGeom>
              <a:avLst/>
              <a:gdLst/>
              <a:ahLst/>
              <a:cxnLst/>
              <a:rect l="l" t="t" r="r" b="b"/>
              <a:pathLst>
                <a:path w="12543" h="2878017">
                  <a:moveTo>
                    <a:pt x="0" y="0"/>
                  </a:moveTo>
                  <a:lnTo>
                    <a:pt x="12543" y="0"/>
                  </a:lnTo>
                  <a:lnTo>
                    <a:pt x="12543" y="2878017"/>
                  </a:lnTo>
                  <a:lnTo>
                    <a:pt x="0" y="2878017"/>
                  </a:lnTo>
                  <a:close/>
                </a:path>
              </a:pathLst>
            </a:custGeom>
            <a:solidFill>
              <a:srgbClr val="FFFF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10" name="TextBox 22">
            <a:extLst>
              <a:ext uri="{FF2B5EF4-FFF2-40B4-BE49-F238E27FC236}">
                <a16:creationId xmlns:a16="http://schemas.microsoft.com/office/drawing/2014/main" id="{81572A8E-D299-EBD5-F326-27E8763EE117}"/>
              </a:ext>
            </a:extLst>
          </p:cNvPr>
          <p:cNvSpPr txBox="1"/>
          <p:nvPr/>
        </p:nvSpPr>
        <p:spPr>
          <a:xfrm>
            <a:off x="1543047" y="780083"/>
            <a:ext cx="13232869" cy="857250"/>
          </a:xfrm>
          <a:prstGeom prst="rect">
            <a:avLst/>
          </a:prstGeom>
        </p:spPr>
        <p:txBody>
          <a:bodyPr lIns="0" tIns="0" rIns="0" bIns="0" rtlCol="0" anchor="t">
            <a:spAutoFit/>
          </a:bodyPr>
          <a:lstStyle/>
          <a:p>
            <a:pPr>
              <a:lnSpc>
                <a:spcPts val="6720"/>
              </a:lnSpc>
            </a:pPr>
            <a:r>
              <a:rPr lang="en-US" sz="5600" dirty="0">
                <a:solidFill>
                  <a:schemeClr val="bg1"/>
                </a:solidFill>
                <a:latin typeface="Inter Bold"/>
              </a:rPr>
              <a:t>User Type &amp; Detail​</a:t>
            </a:r>
          </a:p>
        </p:txBody>
      </p:sp>
    </p:spTree>
    <p:extLst>
      <p:ext uri="{BB962C8B-B14F-4D97-AF65-F5344CB8AC3E}">
        <p14:creationId xmlns:p14="http://schemas.microsoft.com/office/powerpoint/2010/main" val="3417806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4378" y="2010039"/>
            <a:ext cx="5069273" cy="7629351"/>
            <a:chOff x="0" y="0"/>
            <a:chExt cx="1532058" cy="2305777"/>
          </a:xfrm>
        </p:grpSpPr>
        <p:sp>
          <p:nvSpPr>
            <p:cNvPr id="3" name="Freeform 3"/>
            <p:cNvSpPr/>
            <p:nvPr/>
          </p:nvSpPr>
          <p:spPr>
            <a:xfrm>
              <a:off x="0" y="0"/>
              <a:ext cx="1532058" cy="2305777"/>
            </a:xfrm>
            <a:custGeom>
              <a:avLst/>
              <a:gdLst/>
              <a:ahLst/>
              <a:cxnLst/>
              <a:rect l="l" t="t" r="r" b="b"/>
              <a:pathLst>
                <a:path w="1532058" h="2305777">
                  <a:moveTo>
                    <a:pt x="30544" y="0"/>
                  </a:moveTo>
                  <a:lnTo>
                    <a:pt x="1501514" y="0"/>
                  </a:lnTo>
                  <a:cubicBezTo>
                    <a:pt x="1518383" y="0"/>
                    <a:pt x="1532058" y="13675"/>
                    <a:pt x="1532058" y="30544"/>
                  </a:cubicBezTo>
                  <a:lnTo>
                    <a:pt x="1532058" y="2275232"/>
                  </a:lnTo>
                  <a:cubicBezTo>
                    <a:pt x="1532058" y="2283333"/>
                    <a:pt x="1528840" y="2291102"/>
                    <a:pt x="1523112" y="2296830"/>
                  </a:cubicBezTo>
                  <a:cubicBezTo>
                    <a:pt x="1517384" y="2302559"/>
                    <a:pt x="1509615" y="2305777"/>
                    <a:pt x="1501514" y="2305777"/>
                  </a:cubicBezTo>
                  <a:lnTo>
                    <a:pt x="30544" y="2305777"/>
                  </a:lnTo>
                  <a:cubicBezTo>
                    <a:pt x="22444" y="2305777"/>
                    <a:pt x="14674" y="2302559"/>
                    <a:pt x="8946" y="2296830"/>
                  </a:cubicBezTo>
                  <a:cubicBezTo>
                    <a:pt x="3218" y="2291102"/>
                    <a:pt x="0" y="2283333"/>
                    <a:pt x="0" y="2275232"/>
                  </a:cubicBezTo>
                  <a:lnTo>
                    <a:pt x="0" y="30544"/>
                  </a:lnTo>
                  <a:cubicBezTo>
                    <a:pt x="0" y="22444"/>
                    <a:pt x="3218" y="14674"/>
                    <a:pt x="8946" y="8946"/>
                  </a:cubicBezTo>
                  <a:cubicBezTo>
                    <a:pt x="14674" y="3218"/>
                    <a:pt x="22444" y="0"/>
                    <a:pt x="30544" y="0"/>
                  </a:cubicBezTo>
                  <a:close/>
                </a:path>
              </a:pathLst>
            </a:custGeom>
            <a:solidFill>
              <a:srgbClr val="005127"/>
            </a:solidFill>
            <a:ln w="19050">
              <a:solidFill>
                <a:srgbClr val="205CEF"/>
              </a:solidFill>
            </a:ln>
          </p:spPr>
        </p:sp>
        <p:sp>
          <p:nvSpPr>
            <p:cNvPr id="4" name="TextBox 4"/>
            <p:cNvSpPr txBox="1"/>
            <p:nvPr/>
          </p:nvSpPr>
          <p:spPr>
            <a:xfrm>
              <a:off x="0" y="-95250"/>
              <a:ext cx="812800" cy="908050"/>
            </a:xfrm>
            <a:prstGeom prst="rect">
              <a:avLst/>
            </a:prstGeom>
          </p:spPr>
          <p:txBody>
            <a:bodyPr lIns="254000" tIns="254000" rIns="254000" bIns="254000" rtlCol="0" anchor="t"/>
            <a:lstStyle/>
            <a:p>
              <a:pPr algn="just">
                <a:lnSpc>
                  <a:spcPts val="3123"/>
                </a:lnSpc>
              </a:pPr>
              <a:endParaRPr/>
            </a:p>
          </p:txBody>
        </p:sp>
      </p:grpSp>
      <p:grpSp>
        <p:nvGrpSpPr>
          <p:cNvPr id="5" name="Group 5"/>
          <p:cNvGrpSpPr/>
          <p:nvPr/>
        </p:nvGrpSpPr>
        <p:grpSpPr>
          <a:xfrm rot="5400000">
            <a:off x="-5054184" y="5054184"/>
            <a:ext cx="10287000" cy="178631"/>
            <a:chOff x="0" y="0"/>
            <a:chExt cx="2709333" cy="47047"/>
          </a:xfrm>
        </p:grpSpPr>
        <p:sp>
          <p:nvSpPr>
            <p:cNvPr id="6" name="Freeform 6"/>
            <p:cNvSpPr/>
            <p:nvPr/>
          </p:nvSpPr>
          <p:spPr>
            <a:xfrm>
              <a:off x="0" y="0"/>
              <a:ext cx="2709333" cy="47047"/>
            </a:xfrm>
            <a:custGeom>
              <a:avLst/>
              <a:gdLst/>
              <a:ahLst/>
              <a:cxnLst/>
              <a:rect l="l" t="t" r="r" b="b"/>
              <a:pathLst>
                <a:path w="2709333" h="47047">
                  <a:moveTo>
                    <a:pt x="0" y="0"/>
                  </a:moveTo>
                  <a:lnTo>
                    <a:pt x="2709333" y="0"/>
                  </a:lnTo>
                  <a:lnTo>
                    <a:pt x="2709333" y="47047"/>
                  </a:lnTo>
                  <a:lnTo>
                    <a:pt x="0" y="47047"/>
                  </a:lnTo>
                  <a:close/>
                </a:path>
              </a:pathLst>
            </a:custGeom>
            <a:solidFill>
              <a:srgbClr val="005127"/>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8" name="Group 8"/>
          <p:cNvGrpSpPr>
            <a:grpSpLocks noChangeAspect="1"/>
          </p:cNvGrpSpPr>
          <p:nvPr/>
        </p:nvGrpSpPr>
        <p:grpSpPr>
          <a:xfrm>
            <a:off x="1188919" y="2077060"/>
            <a:ext cx="3612059" cy="7340606"/>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3"/>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176658" r="-48442"/>
              </a:stretch>
            </a:blipFill>
          </p:spPr>
        </p:sp>
      </p:grpSp>
      <p:grpSp>
        <p:nvGrpSpPr>
          <p:cNvPr id="11" name="Group 11"/>
          <p:cNvGrpSpPr/>
          <p:nvPr/>
        </p:nvGrpSpPr>
        <p:grpSpPr>
          <a:xfrm>
            <a:off x="10932816" y="2701557"/>
            <a:ext cx="5969763" cy="1438005"/>
            <a:chOff x="0" y="0"/>
            <a:chExt cx="11782940" cy="2838291"/>
          </a:xfrm>
        </p:grpSpPr>
        <p:sp>
          <p:nvSpPr>
            <p:cNvPr id="12" name="Freeform 12"/>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13" name="Group 13"/>
          <p:cNvGrpSpPr/>
          <p:nvPr/>
        </p:nvGrpSpPr>
        <p:grpSpPr>
          <a:xfrm>
            <a:off x="10932816" y="1491530"/>
            <a:ext cx="5969763" cy="1171058"/>
            <a:chOff x="0" y="0"/>
            <a:chExt cx="11782940" cy="2311400"/>
          </a:xfrm>
        </p:grpSpPr>
        <p:sp>
          <p:nvSpPr>
            <p:cNvPr id="14" name="Freeform 14"/>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sp>
        <p:nvSpPr>
          <p:cNvPr id="15" name="TextBox 15"/>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a:solidFill>
                  <a:srgbClr val="070707"/>
                </a:solidFill>
                <a:latin typeface="Inter Bold"/>
              </a:rPr>
              <a:t>Brand Team Persona</a:t>
            </a:r>
          </a:p>
        </p:txBody>
      </p:sp>
      <p:sp>
        <p:nvSpPr>
          <p:cNvPr id="16" name="TextBox 16"/>
          <p:cNvSpPr txBox="1"/>
          <p:nvPr/>
        </p:nvSpPr>
        <p:spPr>
          <a:xfrm>
            <a:off x="5726104" y="1703016"/>
            <a:ext cx="2643911" cy="547371"/>
          </a:xfrm>
          <a:prstGeom prst="rect">
            <a:avLst/>
          </a:prstGeom>
          <a:solidFill>
            <a:schemeClr val="tx1"/>
          </a:solidFill>
          <a:effectLst/>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Pain Points:​</a:t>
            </a:r>
          </a:p>
        </p:txBody>
      </p:sp>
      <p:sp>
        <p:nvSpPr>
          <p:cNvPr id="17" name="TextBox 17"/>
          <p:cNvSpPr txBox="1"/>
          <p:nvPr/>
        </p:nvSpPr>
        <p:spPr>
          <a:xfrm>
            <a:off x="11093606" y="1142132"/>
            <a:ext cx="4305337" cy="547371"/>
          </a:xfrm>
          <a:prstGeom prst="rect">
            <a:avLst/>
          </a:prstGeom>
          <a:solidFill>
            <a:schemeClr val="tx1"/>
          </a:solidFill>
          <a:effectLst>
            <a:softEdge rad="31750"/>
          </a:effectLst>
        </p:spPr>
        <p:txBody>
          <a:bodyPr lIns="0" tIns="0" rIns="0" bIns="0" rtlCol="0" anchor="t">
            <a:spAutoFit/>
          </a:bodyPr>
          <a:lstStyle/>
          <a:p>
            <a:pPr marL="0" lvl="0" indent="0" algn="ctr">
              <a:lnSpc>
                <a:spcPts val="4479"/>
              </a:lnSpc>
              <a:spcBef>
                <a:spcPct val="0"/>
              </a:spcBef>
            </a:pPr>
            <a:r>
              <a:rPr lang="en-US" sz="3199" u="none" dirty="0">
                <a:solidFill>
                  <a:srgbClr val="FFFFFF"/>
                </a:solidFill>
                <a:latin typeface="DM Sans Bold"/>
              </a:rPr>
              <a:t>General Training</a:t>
            </a:r>
          </a:p>
        </p:txBody>
      </p:sp>
      <p:sp>
        <p:nvSpPr>
          <p:cNvPr id="18" name="TextBox 18"/>
          <p:cNvSpPr txBox="1"/>
          <p:nvPr/>
        </p:nvSpPr>
        <p:spPr>
          <a:xfrm>
            <a:off x="5905212" y="7313734"/>
            <a:ext cx="4105889" cy="1124585"/>
          </a:xfrm>
          <a:prstGeom prst="rect">
            <a:avLst/>
          </a:prstGeom>
        </p:spPr>
        <p:txBody>
          <a:bodyPr lIns="0" tIns="0" rIns="0" bIns="0" rtlCol="0" anchor="t">
            <a:spAutoFit/>
          </a:bodyPr>
          <a:lstStyle/>
          <a:p>
            <a:pPr marL="474978" lvl="1" indent="-237489" algn="just">
              <a:lnSpc>
                <a:spcPts val="2859"/>
              </a:lnSpc>
              <a:spcBef>
                <a:spcPct val="0"/>
              </a:spcBef>
              <a:buFont typeface="Arial"/>
              <a:buChar char="•"/>
            </a:pPr>
            <a:r>
              <a:rPr lang="en-US" sz="2199" u="none">
                <a:solidFill>
                  <a:srgbClr val="FFFFFF"/>
                </a:solidFill>
                <a:latin typeface="Calibri"/>
              </a:rPr>
              <a:t>Ensuring access controls, concerning who can do what with my brand assets​</a:t>
            </a:r>
          </a:p>
        </p:txBody>
      </p:sp>
      <p:sp>
        <p:nvSpPr>
          <p:cNvPr id="19" name="TextBox 19"/>
          <p:cNvSpPr txBox="1"/>
          <p:nvPr/>
        </p:nvSpPr>
        <p:spPr>
          <a:xfrm>
            <a:off x="5845235" y="5474774"/>
            <a:ext cx="4165866" cy="1486535"/>
          </a:xfrm>
          <a:prstGeom prst="rect">
            <a:avLst/>
          </a:prstGeom>
        </p:spPr>
        <p:txBody>
          <a:bodyPr lIns="0" tIns="0" rIns="0" bIns="0" rtlCol="0" anchor="t">
            <a:spAutoFit/>
          </a:bodyPr>
          <a:lstStyle/>
          <a:p>
            <a:pPr marL="474978" lvl="1" indent="-237489" algn="just">
              <a:lnSpc>
                <a:spcPts val="2859"/>
              </a:lnSpc>
              <a:spcBef>
                <a:spcPct val="0"/>
              </a:spcBef>
              <a:buFont typeface="Arial"/>
              <a:buChar char="•"/>
            </a:pPr>
            <a:r>
              <a:rPr lang="en-US" sz="2199" u="none" dirty="0">
                <a:solidFill>
                  <a:srgbClr val="FFFFFF"/>
                </a:solidFill>
                <a:latin typeface="Calibri"/>
              </a:rPr>
              <a:t>Making sure my agency uploads assets timeously and with the correct naming conventions and taxonomy​</a:t>
            </a:r>
          </a:p>
        </p:txBody>
      </p:sp>
      <p:sp>
        <p:nvSpPr>
          <p:cNvPr id="20" name="TextBox 20"/>
          <p:cNvSpPr txBox="1"/>
          <p:nvPr/>
        </p:nvSpPr>
        <p:spPr>
          <a:xfrm>
            <a:off x="5722693" y="4356442"/>
            <a:ext cx="4288408" cy="762635"/>
          </a:xfrm>
          <a:prstGeom prst="rect">
            <a:avLst/>
          </a:prstGeom>
        </p:spPr>
        <p:txBody>
          <a:bodyPr lIns="0" tIns="0" rIns="0" bIns="0" rtlCol="0" anchor="t">
            <a:spAutoFit/>
          </a:bodyPr>
          <a:lstStyle/>
          <a:p>
            <a:pPr marL="474978" lvl="1" indent="-237489" algn="just">
              <a:lnSpc>
                <a:spcPts val="2859"/>
              </a:lnSpc>
              <a:spcBef>
                <a:spcPct val="0"/>
              </a:spcBef>
              <a:buFont typeface="Arial"/>
              <a:buChar char="•"/>
            </a:pPr>
            <a:r>
              <a:rPr lang="en-US" sz="2199" u="none" dirty="0">
                <a:solidFill>
                  <a:srgbClr val="FFFFFF"/>
                </a:solidFill>
                <a:latin typeface="Calibri"/>
              </a:rPr>
              <a:t>Ensuring my markets only see relevant assets​</a:t>
            </a:r>
          </a:p>
        </p:txBody>
      </p:sp>
      <p:sp>
        <p:nvSpPr>
          <p:cNvPr id="21" name="TextBox 21"/>
          <p:cNvSpPr txBox="1"/>
          <p:nvPr/>
        </p:nvSpPr>
        <p:spPr>
          <a:xfrm>
            <a:off x="5845235" y="3238109"/>
            <a:ext cx="4165866" cy="725263"/>
          </a:xfrm>
          <a:prstGeom prst="rect">
            <a:avLst/>
          </a:prstGeom>
        </p:spPr>
        <p:txBody>
          <a:bodyPr lIns="0" tIns="0" rIns="0" bIns="0" rtlCol="0" anchor="t">
            <a:spAutoFit/>
          </a:bodyPr>
          <a:lstStyle/>
          <a:p>
            <a:pPr marL="474978" lvl="1" indent="-237489" algn="just">
              <a:lnSpc>
                <a:spcPts val="2859"/>
              </a:lnSpc>
              <a:buFont typeface="Arial"/>
              <a:buChar char="•"/>
            </a:pPr>
            <a:r>
              <a:rPr lang="en-US" sz="2199" dirty="0">
                <a:solidFill>
                  <a:srgbClr val="FFFFFF"/>
                </a:solidFill>
                <a:latin typeface="Calibri"/>
              </a:rPr>
              <a:t>Managing the archiving of assets timeously​</a:t>
            </a:r>
          </a:p>
        </p:txBody>
      </p:sp>
      <p:sp>
        <p:nvSpPr>
          <p:cNvPr id="22" name="TextBox 22"/>
          <p:cNvSpPr txBox="1"/>
          <p:nvPr/>
        </p:nvSpPr>
        <p:spPr>
          <a:xfrm>
            <a:off x="11615619" y="283055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Upload</a:t>
            </a:r>
          </a:p>
        </p:txBody>
      </p:sp>
      <p:sp>
        <p:nvSpPr>
          <p:cNvPr id="23" name="TextBox 23"/>
          <p:cNvSpPr txBox="1"/>
          <p:nvPr/>
        </p:nvSpPr>
        <p:spPr>
          <a:xfrm>
            <a:off x="11615619" y="3247634"/>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Asset Navigation</a:t>
            </a:r>
          </a:p>
        </p:txBody>
      </p:sp>
      <p:sp>
        <p:nvSpPr>
          <p:cNvPr id="24" name="TextBox 24"/>
          <p:cNvSpPr txBox="1"/>
          <p:nvPr/>
        </p:nvSpPr>
        <p:spPr>
          <a:xfrm>
            <a:off x="11615619" y="3623718"/>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Taxonomy</a:t>
            </a:r>
          </a:p>
        </p:txBody>
      </p:sp>
      <p:sp>
        <p:nvSpPr>
          <p:cNvPr id="25" name="TextBox 25"/>
          <p:cNvSpPr txBox="1"/>
          <p:nvPr/>
        </p:nvSpPr>
        <p:spPr>
          <a:xfrm>
            <a:off x="13917698" y="2830555"/>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Brand Guidelines</a:t>
            </a:r>
          </a:p>
        </p:txBody>
      </p:sp>
      <p:sp>
        <p:nvSpPr>
          <p:cNvPr id="26" name="TextBox 26"/>
          <p:cNvSpPr txBox="1"/>
          <p:nvPr/>
        </p:nvSpPr>
        <p:spPr>
          <a:xfrm>
            <a:off x="13917698" y="3227136"/>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Collections</a:t>
            </a:r>
          </a:p>
        </p:txBody>
      </p:sp>
      <p:sp>
        <p:nvSpPr>
          <p:cNvPr id="27" name="TextBox 27"/>
          <p:cNvSpPr txBox="1"/>
          <p:nvPr/>
        </p:nvSpPr>
        <p:spPr>
          <a:xfrm>
            <a:off x="11327576" y="1811338"/>
            <a:ext cx="5217795" cy="624971"/>
          </a:xfrm>
          <a:prstGeom prst="rect">
            <a:avLst/>
          </a:prstGeom>
        </p:spPr>
        <p:txBody>
          <a:bodyPr lIns="0" tIns="0" rIns="0" bIns="0" rtlCol="0" anchor="t">
            <a:spAutoFit/>
          </a:bodyPr>
          <a:lstStyle/>
          <a:p>
            <a:pPr algn="ctr">
              <a:lnSpc>
                <a:spcPts val="2326"/>
              </a:lnSpc>
            </a:pPr>
            <a:r>
              <a:rPr lang="en-US" sz="1789" u="none">
                <a:solidFill>
                  <a:srgbClr val="FFFFFF"/>
                </a:solidFill>
                <a:latin typeface="Calibri"/>
              </a:rPr>
              <a:t>Modules and features that apply to both personas within the brand team​</a:t>
            </a:r>
          </a:p>
        </p:txBody>
      </p:sp>
      <p:grpSp>
        <p:nvGrpSpPr>
          <p:cNvPr id="28" name="Group 28"/>
          <p:cNvGrpSpPr/>
          <p:nvPr/>
        </p:nvGrpSpPr>
        <p:grpSpPr>
          <a:xfrm>
            <a:off x="10951592" y="6041018"/>
            <a:ext cx="5969763" cy="1438005"/>
            <a:chOff x="0" y="0"/>
            <a:chExt cx="11782940" cy="2838291"/>
          </a:xfrm>
        </p:grpSpPr>
        <p:sp>
          <p:nvSpPr>
            <p:cNvPr id="29" name="Freeform 29"/>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30" name="Group 30"/>
          <p:cNvGrpSpPr/>
          <p:nvPr/>
        </p:nvGrpSpPr>
        <p:grpSpPr>
          <a:xfrm>
            <a:off x="10951592" y="4830992"/>
            <a:ext cx="5969763" cy="1171058"/>
            <a:chOff x="0" y="0"/>
            <a:chExt cx="11782940" cy="2311400"/>
          </a:xfrm>
        </p:grpSpPr>
        <p:sp>
          <p:nvSpPr>
            <p:cNvPr id="31" name="Freeform 31"/>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sp>
        <p:nvSpPr>
          <p:cNvPr id="32" name="TextBox 32"/>
          <p:cNvSpPr txBox="1"/>
          <p:nvPr/>
        </p:nvSpPr>
        <p:spPr>
          <a:xfrm>
            <a:off x="10932816" y="4420867"/>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Advanced Training​</a:t>
            </a:r>
          </a:p>
        </p:txBody>
      </p:sp>
      <p:sp>
        <p:nvSpPr>
          <p:cNvPr id="33" name="TextBox 33"/>
          <p:cNvSpPr txBox="1"/>
          <p:nvPr/>
        </p:nvSpPr>
        <p:spPr>
          <a:xfrm>
            <a:off x="11615619" y="629732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Workflows</a:t>
            </a:r>
          </a:p>
        </p:txBody>
      </p:sp>
      <p:sp>
        <p:nvSpPr>
          <p:cNvPr id="34" name="TextBox 34"/>
          <p:cNvSpPr txBox="1"/>
          <p:nvPr/>
        </p:nvSpPr>
        <p:spPr>
          <a:xfrm>
            <a:off x="11480985" y="5273038"/>
            <a:ext cx="5217795" cy="329696"/>
          </a:xfrm>
          <a:prstGeom prst="rect">
            <a:avLst/>
          </a:prstGeom>
        </p:spPr>
        <p:txBody>
          <a:bodyPr lIns="0" tIns="0" rIns="0" bIns="0" rtlCol="0" anchor="t">
            <a:spAutoFit/>
          </a:bodyPr>
          <a:lstStyle/>
          <a:p>
            <a:pPr algn="ctr">
              <a:lnSpc>
                <a:spcPts val="2326"/>
              </a:lnSpc>
            </a:pPr>
            <a:r>
              <a:rPr lang="en-US" sz="1789">
                <a:solidFill>
                  <a:srgbClr val="FFFFFF"/>
                </a:solidFill>
                <a:latin typeface="Calibri"/>
              </a:rPr>
              <a:t>Persona specific features and knowledge ​</a:t>
            </a:r>
          </a:p>
        </p:txBody>
      </p:sp>
      <p:grpSp>
        <p:nvGrpSpPr>
          <p:cNvPr id="35" name="Group 35"/>
          <p:cNvGrpSpPr/>
          <p:nvPr/>
        </p:nvGrpSpPr>
        <p:grpSpPr>
          <a:xfrm>
            <a:off x="10932816" y="8218079"/>
            <a:ext cx="5969763" cy="1421311"/>
            <a:chOff x="0" y="0"/>
            <a:chExt cx="11782940" cy="2805341"/>
          </a:xfrm>
        </p:grpSpPr>
        <p:sp>
          <p:nvSpPr>
            <p:cNvPr id="36" name="Freeform 36"/>
            <p:cNvSpPr/>
            <p:nvPr/>
          </p:nvSpPr>
          <p:spPr>
            <a:xfrm>
              <a:off x="0" y="0"/>
              <a:ext cx="11782940" cy="2805341"/>
            </a:xfrm>
            <a:custGeom>
              <a:avLst/>
              <a:gdLst/>
              <a:ahLst/>
              <a:cxnLst/>
              <a:rect l="l" t="t" r="r" b="b"/>
              <a:pathLst>
                <a:path w="11782940" h="2805341">
                  <a:moveTo>
                    <a:pt x="11478140" y="0"/>
                  </a:moveTo>
                  <a:lnTo>
                    <a:pt x="304800" y="0"/>
                  </a:lnTo>
                  <a:cubicBezTo>
                    <a:pt x="135890" y="0"/>
                    <a:pt x="0" y="135890"/>
                    <a:pt x="0" y="304800"/>
                  </a:cubicBezTo>
                  <a:lnTo>
                    <a:pt x="0" y="2500541"/>
                  </a:lnTo>
                  <a:cubicBezTo>
                    <a:pt x="0" y="2669451"/>
                    <a:pt x="135890" y="2805341"/>
                    <a:pt x="304800" y="2805341"/>
                  </a:cubicBezTo>
                  <a:lnTo>
                    <a:pt x="11478140" y="2805341"/>
                  </a:lnTo>
                  <a:cubicBezTo>
                    <a:pt x="11647050" y="2805341"/>
                    <a:pt x="11782940" y="2669451"/>
                    <a:pt x="11782940" y="2500541"/>
                  </a:cubicBezTo>
                  <a:lnTo>
                    <a:pt x="11782940" y="304800"/>
                  </a:lnTo>
                  <a:cubicBezTo>
                    <a:pt x="11782940" y="135890"/>
                    <a:pt x="11647050" y="0"/>
                    <a:pt x="11478140" y="0"/>
                  </a:cubicBezTo>
                  <a:close/>
                </a:path>
              </a:pathLst>
            </a:custGeom>
            <a:solidFill>
              <a:srgbClr val="005127"/>
            </a:solidFill>
          </p:spPr>
        </p:sp>
      </p:grpSp>
      <p:sp>
        <p:nvSpPr>
          <p:cNvPr id="37" name="TextBox 37"/>
          <p:cNvSpPr txBox="1"/>
          <p:nvPr/>
        </p:nvSpPr>
        <p:spPr>
          <a:xfrm>
            <a:off x="11053459" y="7813509"/>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Priority features​</a:t>
            </a:r>
          </a:p>
        </p:txBody>
      </p:sp>
      <p:sp>
        <p:nvSpPr>
          <p:cNvPr id="38" name="TextBox 38"/>
          <p:cNvSpPr txBox="1"/>
          <p:nvPr/>
        </p:nvSpPr>
        <p:spPr>
          <a:xfrm>
            <a:off x="11615619" y="6685226"/>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Archiving</a:t>
            </a:r>
          </a:p>
        </p:txBody>
      </p:sp>
      <p:sp>
        <p:nvSpPr>
          <p:cNvPr id="39" name="TextBox 39"/>
          <p:cNvSpPr txBox="1"/>
          <p:nvPr/>
        </p:nvSpPr>
        <p:spPr>
          <a:xfrm>
            <a:off x="11615619" y="8455019"/>
            <a:ext cx="4948528"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Permission Profiles &amp; Controls</a:t>
            </a:r>
          </a:p>
        </p:txBody>
      </p:sp>
      <p:sp>
        <p:nvSpPr>
          <p:cNvPr id="40" name="TextBox 40"/>
          <p:cNvSpPr txBox="1"/>
          <p:nvPr/>
        </p:nvSpPr>
        <p:spPr>
          <a:xfrm>
            <a:off x="11615619" y="8851601"/>
            <a:ext cx="4454084"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Archiving and taxonomy</a:t>
            </a:r>
          </a:p>
        </p:txBody>
      </p:sp>
      <p:pic>
        <p:nvPicPr>
          <p:cNvPr id="41" name="Picture 4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85690" y="-15665"/>
            <a:ext cx="2626179" cy="142768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2261" y="2564712"/>
            <a:ext cx="5069273" cy="6693588"/>
            <a:chOff x="0" y="0"/>
            <a:chExt cx="1532058" cy="2022966"/>
          </a:xfrm>
        </p:grpSpPr>
        <p:sp>
          <p:nvSpPr>
            <p:cNvPr id="3" name="Freeform 3"/>
            <p:cNvSpPr/>
            <p:nvPr/>
          </p:nvSpPr>
          <p:spPr>
            <a:xfrm>
              <a:off x="0" y="0"/>
              <a:ext cx="1532058" cy="2022966"/>
            </a:xfrm>
            <a:custGeom>
              <a:avLst/>
              <a:gdLst/>
              <a:ahLst/>
              <a:cxnLst/>
              <a:rect l="l" t="t" r="r" b="b"/>
              <a:pathLst>
                <a:path w="1532058" h="2022966">
                  <a:moveTo>
                    <a:pt x="30544" y="0"/>
                  </a:moveTo>
                  <a:lnTo>
                    <a:pt x="1501514" y="0"/>
                  </a:lnTo>
                  <a:cubicBezTo>
                    <a:pt x="1518383" y="0"/>
                    <a:pt x="1532058" y="13675"/>
                    <a:pt x="1532058" y="30544"/>
                  </a:cubicBezTo>
                  <a:lnTo>
                    <a:pt x="1532058" y="1992422"/>
                  </a:lnTo>
                  <a:cubicBezTo>
                    <a:pt x="1532058" y="2000523"/>
                    <a:pt x="1528840" y="2008292"/>
                    <a:pt x="1523112" y="2014020"/>
                  </a:cubicBezTo>
                  <a:cubicBezTo>
                    <a:pt x="1517384" y="2019748"/>
                    <a:pt x="1509615" y="2022966"/>
                    <a:pt x="1501514" y="2022966"/>
                  </a:cubicBezTo>
                  <a:lnTo>
                    <a:pt x="30544" y="2022966"/>
                  </a:lnTo>
                  <a:cubicBezTo>
                    <a:pt x="22444" y="2022966"/>
                    <a:pt x="14674" y="2019748"/>
                    <a:pt x="8946" y="2014020"/>
                  </a:cubicBezTo>
                  <a:cubicBezTo>
                    <a:pt x="3218" y="2008292"/>
                    <a:pt x="0" y="2000523"/>
                    <a:pt x="0" y="1992422"/>
                  </a:cubicBezTo>
                  <a:lnTo>
                    <a:pt x="0" y="30544"/>
                  </a:lnTo>
                  <a:cubicBezTo>
                    <a:pt x="0" y="22444"/>
                    <a:pt x="3218" y="14674"/>
                    <a:pt x="8946" y="8946"/>
                  </a:cubicBezTo>
                  <a:cubicBezTo>
                    <a:pt x="14674" y="3218"/>
                    <a:pt x="22444" y="0"/>
                    <a:pt x="30544" y="0"/>
                  </a:cubicBezTo>
                  <a:close/>
                </a:path>
              </a:pathLst>
            </a:custGeom>
            <a:solidFill>
              <a:srgbClr val="005127"/>
            </a:solidFill>
            <a:ln w="19050">
              <a:solidFill>
                <a:srgbClr val="205CEF"/>
              </a:solidFill>
            </a:ln>
          </p:spPr>
        </p:sp>
        <p:sp>
          <p:nvSpPr>
            <p:cNvPr id="4" name="TextBox 4"/>
            <p:cNvSpPr txBox="1"/>
            <p:nvPr/>
          </p:nvSpPr>
          <p:spPr>
            <a:xfrm>
              <a:off x="0" y="-95250"/>
              <a:ext cx="812800" cy="908050"/>
            </a:xfrm>
            <a:prstGeom prst="rect">
              <a:avLst/>
            </a:prstGeom>
          </p:spPr>
          <p:txBody>
            <a:bodyPr lIns="254000" tIns="254000" rIns="254000" bIns="254000" rtlCol="0" anchor="t"/>
            <a:lstStyle/>
            <a:p>
              <a:pPr algn="just">
                <a:lnSpc>
                  <a:spcPts val="3123"/>
                </a:lnSpc>
              </a:pPr>
              <a:endParaRPr/>
            </a:p>
          </p:txBody>
        </p:sp>
      </p:grpSp>
      <p:grpSp>
        <p:nvGrpSpPr>
          <p:cNvPr id="5" name="Group 5"/>
          <p:cNvGrpSpPr/>
          <p:nvPr/>
        </p:nvGrpSpPr>
        <p:grpSpPr>
          <a:xfrm rot="5400000">
            <a:off x="-5054184" y="5054184"/>
            <a:ext cx="10287000" cy="178631"/>
            <a:chOff x="0" y="0"/>
            <a:chExt cx="2709333" cy="47047"/>
          </a:xfrm>
        </p:grpSpPr>
        <p:sp>
          <p:nvSpPr>
            <p:cNvPr id="6" name="Freeform 6"/>
            <p:cNvSpPr/>
            <p:nvPr/>
          </p:nvSpPr>
          <p:spPr>
            <a:xfrm>
              <a:off x="0" y="0"/>
              <a:ext cx="2709333" cy="47047"/>
            </a:xfrm>
            <a:custGeom>
              <a:avLst/>
              <a:gdLst/>
              <a:ahLst/>
              <a:cxnLst/>
              <a:rect l="l" t="t" r="r" b="b"/>
              <a:pathLst>
                <a:path w="2709333" h="47047">
                  <a:moveTo>
                    <a:pt x="0" y="0"/>
                  </a:moveTo>
                  <a:lnTo>
                    <a:pt x="2709333" y="0"/>
                  </a:lnTo>
                  <a:lnTo>
                    <a:pt x="2709333" y="47047"/>
                  </a:lnTo>
                  <a:lnTo>
                    <a:pt x="0" y="47047"/>
                  </a:lnTo>
                  <a:close/>
                </a:path>
              </a:pathLst>
            </a:custGeom>
            <a:solidFill>
              <a:srgbClr val="005127"/>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8" name="Group 8"/>
          <p:cNvGrpSpPr>
            <a:grpSpLocks noChangeAspect="1"/>
          </p:cNvGrpSpPr>
          <p:nvPr/>
        </p:nvGrpSpPr>
        <p:grpSpPr>
          <a:xfrm>
            <a:off x="1188919" y="2077060"/>
            <a:ext cx="3612059" cy="7340606"/>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3"/>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112753" r="-112753"/>
              </a:stretch>
            </a:blipFill>
          </p:spPr>
        </p:sp>
      </p:grpSp>
      <p:grpSp>
        <p:nvGrpSpPr>
          <p:cNvPr id="11" name="Group 11"/>
          <p:cNvGrpSpPr/>
          <p:nvPr/>
        </p:nvGrpSpPr>
        <p:grpSpPr>
          <a:xfrm>
            <a:off x="10932816" y="2701557"/>
            <a:ext cx="5969763" cy="1438005"/>
            <a:chOff x="0" y="0"/>
            <a:chExt cx="11782940" cy="2838291"/>
          </a:xfrm>
        </p:grpSpPr>
        <p:sp>
          <p:nvSpPr>
            <p:cNvPr id="12" name="Freeform 12"/>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13" name="Group 13"/>
          <p:cNvGrpSpPr/>
          <p:nvPr/>
        </p:nvGrpSpPr>
        <p:grpSpPr>
          <a:xfrm>
            <a:off x="10932816" y="1491530"/>
            <a:ext cx="5969763" cy="1171058"/>
            <a:chOff x="0" y="0"/>
            <a:chExt cx="11782940" cy="2311400"/>
          </a:xfrm>
        </p:grpSpPr>
        <p:sp>
          <p:nvSpPr>
            <p:cNvPr id="14" name="Freeform 14"/>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grpSp>
        <p:nvGrpSpPr>
          <p:cNvPr id="15" name="Group 15"/>
          <p:cNvGrpSpPr/>
          <p:nvPr/>
        </p:nvGrpSpPr>
        <p:grpSpPr>
          <a:xfrm>
            <a:off x="10951592" y="6041018"/>
            <a:ext cx="5969763" cy="1438005"/>
            <a:chOff x="0" y="0"/>
            <a:chExt cx="11782940" cy="2838291"/>
          </a:xfrm>
        </p:grpSpPr>
        <p:sp>
          <p:nvSpPr>
            <p:cNvPr id="16" name="Freeform 16"/>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17" name="Group 17"/>
          <p:cNvGrpSpPr/>
          <p:nvPr/>
        </p:nvGrpSpPr>
        <p:grpSpPr>
          <a:xfrm>
            <a:off x="10951592" y="4830992"/>
            <a:ext cx="5969763" cy="1171058"/>
            <a:chOff x="0" y="0"/>
            <a:chExt cx="11782940" cy="2311400"/>
          </a:xfrm>
        </p:grpSpPr>
        <p:sp>
          <p:nvSpPr>
            <p:cNvPr id="18" name="Freeform 18"/>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grpSp>
        <p:nvGrpSpPr>
          <p:cNvPr id="19" name="Group 19"/>
          <p:cNvGrpSpPr/>
          <p:nvPr/>
        </p:nvGrpSpPr>
        <p:grpSpPr>
          <a:xfrm>
            <a:off x="10932816" y="8218079"/>
            <a:ext cx="5969763" cy="1171058"/>
            <a:chOff x="0" y="0"/>
            <a:chExt cx="11782940" cy="2311400"/>
          </a:xfrm>
        </p:grpSpPr>
        <p:sp>
          <p:nvSpPr>
            <p:cNvPr id="20" name="Freeform 20"/>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sp>
        <p:nvSpPr>
          <p:cNvPr id="21" name="TextBox 21"/>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a:solidFill>
                  <a:srgbClr val="070707"/>
                </a:solidFill>
                <a:latin typeface="Inter Bold"/>
              </a:rPr>
              <a:t>Agency Team Persona</a:t>
            </a:r>
          </a:p>
        </p:txBody>
      </p:sp>
      <p:sp>
        <p:nvSpPr>
          <p:cNvPr id="24" name="TextBox 24"/>
          <p:cNvSpPr txBox="1"/>
          <p:nvPr/>
        </p:nvSpPr>
        <p:spPr>
          <a:xfrm>
            <a:off x="5722693" y="4034698"/>
            <a:ext cx="4288408" cy="400685"/>
          </a:xfrm>
          <a:prstGeom prst="rect">
            <a:avLst/>
          </a:prstGeom>
        </p:spPr>
        <p:txBody>
          <a:bodyPr lIns="0" tIns="0" rIns="0" bIns="0" rtlCol="0" anchor="t">
            <a:spAutoFit/>
          </a:bodyPr>
          <a:lstStyle/>
          <a:p>
            <a:pPr marL="474978" lvl="1" indent="-237489" algn="just">
              <a:lnSpc>
                <a:spcPts val="2859"/>
              </a:lnSpc>
              <a:spcBef>
                <a:spcPct val="0"/>
              </a:spcBef>
              <a:buFont typeface="Arial"/>
              <a:buChar char="•"/>
            </a:pPr>
            <a:r>
              <a:rPr lang="en-US" sz="2199">
                <a:solidFill>
                  <a:srgbClr val="FFFFFF"/>
                </a:solidFill>
                <a:latin typeface="Calibri"/>
              </a:rPr>
              <a:t>Uploading timeously</a:t>
            </a:r>
          </a:p>
        </p:txBody>
      </p:sp>
      <p:sp>
        <p:nvSpPr>
          <p:cNvPr id="25" name="TextBox 25"/>
          <p:cNvSpPr txBox="1"/>
          <p:nvPr/>
        </p:nvSpPr>
        <p:spPr>
          <a:xfrm>
            <a:off x="5722693" y="3353884"/>
            <a:ext cx="4165866" cy="400685"/>
          </a:xfrm>
          <a:prstGeom prst="rect">
            <a:avLst/>
          </a:prstGeom>
        </p:spPr>
        <p:txBody>
          <a:bodyPr lIns="0" tIns="0" rIns="0" bIns="0" rtlCol="0" anchor="t">
            <a:spAutoFit/>
          </a:bodyPr>
          <a:lstStyle/>
          <a:p>
            <a:pPr marL="474978" lvl="1" indent="-237489" algn="just">
              <a:lnSpc>
                <a:spcPts val="2859"/>
              </a:lnSpc>
              <a:buFont typeface="Arial"/>
              <a:buChar char="•"/>
            </a:pPr>
            <a:r>
              <a:rPr lang="en-US" sz="2199">
                <a:solidFill>
                  <a:srgbClr val="FFFFFF"/>
                </a:solidFill>
                <a:latin typeface="Calibri"/>
              </a:rPr>
              <a:t>Adhering to taxonomy</a:t>
            </a:r>
          </a:p>
        </p:txBody>
      </p:sp>
      <p:sp>
        <p:nvSpPr>
          <p:cNvPr id="26" name="TextBox 26"/>
          <p:cNvSpPr txBox="1"/>
          <p:nvPr/>
        </p:nvSpPr>
        <p:spPr>
          <a:xfrm>
            <a:off x="11615619" y="283055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Upload</a:t>
            </a:r>
          </a:p>
        </p:txBody>
      </p:sp>
      <p:sp>
        <p:nvSpPr>
          <p:cNvPr id="27" name="TextBox 27"/>
          <p:cNvSpPr txBox="1"/>
          <p:nvPr/>
        </p:nvSpPr>
        <p:spPr>
          <a:xfrm>
            <a:off x="11615619" y="3247634"/>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Asset Navigation</a:t>
            </a:r>
          </a:p>
        </p:txBody>
      </p:sp>
      <p:sp>
        <p:nvSpPr>
          <p:cNvPr id="28" name="TextBox 28"/>
          <p:cNvSpPr txBox="1"/>
          <p:nvPr/>
        </p:nvSpPr>
        <p:spPr>
          <a:xfrm>
            <a:off x="11615619" y="3623718"/>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Taxonomy</a:t>
            </a:r>
          </a:p>
        </p:txBody>
      </p:sp>
      <p:sp>
        <p:nvSpPr>
          <p:cNvPr id="29" name="TextBox 29"/>
          <p:cNvSpPr txBox="1"/>
          <p:nvPr/>
        </p:nvSpPr>
        <p:spPr>
          <a:xfrm>
            <a:off x="13917698" y="2830555"/>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Brand Guidelines</a:t>
            </a:r>
          </a:p>
        </p:txBody>
      </p:sp>
      <p:sp>
        <p:nvSpPr>
          <p:cNvPr id="30" name="TextBox 30"/>
          <p:cNvSpPr txBox="1"/>
          <p:nvPr/>
        </p:nvSpPr>
        <p:spPr>
          <a:xfrm>
            <a:off x="13917698" y="3227136"/>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Collections</a:t>
            </a:r>
          </a:p>
        </p:txBody>
      </p:sp>
      <p:sp>
        <p:nvSpPr>
          <p:cNvPr id="31" name="TextBox 31"/>
          <p:cNvSpPr txBox="1"/>
          <p:nvPr/>
        </p:nvSpPr>
        <p:spPr>
          <a:xfrm>
            <a:off x="11327576" y="1811338"/>
            <a:ext cx="5217795" cy="329696"/>
          </a:xfrm>
          <a:prstGeom prst="rect">
            <a:avLst/>
          </a:prstGeom>
        </p:spPr>
        <p:txBody>
          <a:bodyPr lIns="0" tIns="0" rIns="0" bIns="0" rtlCol="0" anchor="t">
            <a:spAutoFit/>
          </a:bodyPr>
          <a:lstStyle/>
          <a:p>
            <a:pPr algn="ctr">
              <a:lnSpc>
                <a:spcPts val="2326"/>
              </a:lnSpc>
            </a:pPr>
            <a:r>
              <a:rPr lang="en-US" sz="1789">
                <a:solidFill>
                  <a:srgbClr val="FFFFFF"/>
                </a:solidFill>
                <a:latin typeface="Calibri"/>
              </a:rPr>
              <a:t>Modules and features that apply to agency personas​</a:t>
            </a:r>
          </a:p>
        </p:txBody>
      </p:sp>
      <p:sp>
        <p:nvSpPr>
          <p:cNvPr id="33" name="TextBox 33"/>
          <p:cNvSpPr txBox="1"/>
          <p:nvPr/>
        </p:nvSpPr>
        <p:spPr>
          <a:xfrm>
            <a:off x="11615619" y="629732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Workflows</a:t>
            </a:r>
          </a:p>
        </p:txBody>
      </p:sp>
      <p:sp>
        <p:nvSpPr>
          <p:cNvPr id="34" name="TextBox 34"/>
          <p:cNvSpPr txBox="1"/>
          <p:nvPr/>
        </p:nvSpPr>
        <p:spPr>
          <a:xfrm>
            <a:off x="11346351" y="5150800"/>
            <a:ext cx="5217795" cy="329696"/>
          </a:xfrm>
          <a:prstGeom prst="rect">
            <a:avLst/>
          </a:prstGeom>
        </p:spPr>
        <p:txBody>
          <a:bodyPr lIns="0" tIns="0" rIns="0" bIns="0" rtlCol="0" anchor="t">
            <a:spAutoFit/>
          </a:bodyPr>
          <a:lstStyle/>
          <a:p>
            <a:pPr algn="ctr">
              <a:lnSpc>
                <a:spcPts val="2326"/>
              </a:lnSpc>
            </a:pPr>
            <a:r>
              <a:rPr lang="en-US" sz="1789">
                <a:solidFill>
                  <a:srgbClr val="FFFFFF"/>
                </a:solidFill>
                <a:latin typeface="Calibri"/>
              </a:rPr>
              <a:t>Persona specific features and knowledge ​</a:t>
            </a:r>
          </a:p>
        </p:txBody>
      </p:sp>
      <p:sp>
        <p:nvSpPr>
          <p:cNvPr id="36" name="TextBox 36"/>
          <p:cNvSpPr txBox="1"/>
          <p:nvPr/>
        </p:nvSpPr>
        <p:spPr>
          <a:xfrm>
            <a:off x="11596843" y="8407394"/>
            <a:ext cx="4948528"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Approval Process Knowledge</a:t>
            </a:r>
          </a:p>
        </p:txBody>
      </p:sp>
      <p:sp>
        <p:nvSpPr>
          <p:cNvPr id="37" name="TextBox 37"/>
          <p:cNvSpPr txBox="1"/>
          <p:nvPr/>
        </p:nvSpPr>
        <p:spPr>
          <a:xfrm>
            <a:off x="11596843" y="8803976"/>
            <a:ext cx="4454084"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Taxonomy &amp; naming convention education</a:t>
            </a:r>
          </a:p>
        </p:txBody>
      </p:sp>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66897" y="314857"/>
            <a:ext cx="2626179" cy="1427687"/>
          </a:xfrm>
          <a:prstGeom prst="rect">
            <a:avLst/>
          </a:prstGeom>
        </p:spPr>
      </p:pic>
      <p:sp>
        <p:nvSpPr>
          <p:cNvPr id="39" name="TextBox 16">
            <a:extLst>
              <a:ext uri="{FF2B5EF4-FFF2-40B4-BE49-F238E27FC236}">
                <a16:creationId xmlns:a16="http://schemas.microsoft.com/office/drawing/2014/main" id="{86218DDC-723C-1977-EA0A-D760C3FD249D}"/>
              </a:ext>
            </a:extLst>
          </p:cNvPr>
          <p:cNvSpPr txBox="1"/>
          <p:nvPr/>
        </p:nvSpPr>
        <p:spPr>
          <a:xfrm>
            <a:off x="5541520" y="2283184"/>
            <a:ext cx="2643911" cy="547371"/>
          </a:xfrm>
          <a:prstGeom prst="rect">
            <a:avLst/>
          </a:prstGeom>
          <a:solidFill>
            <a:schemeClr val="tx1"/>
          </a:solidFill>
          <a:effectLst/>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Pain Points:​</a:t>
            </a:r>
          </a:p>
        </p:txBody>
      </p:sp>
      <p:sp>
        <p:nvSpPr>
          <p:cNvPr id="40" name="TextBox 17">
            <a:extLst>
              <a:ext uri="{FF2B5EF4-FFF2-40B4-BE49-F238E27FC236}">
                <a16:creationId xmlns:a16="http://schemas.microsoft.com/office/drawing/2014/main" id="{9EE55DDD-F711-3765-CE2A-6296AC500202}"/>
              </a:ext>
            </a:extLst>
          </p:cNvPr>
          <p:cNvSpPr txBox="1"/>
          <p:nvPr/>
        </p:nvSpPr>
        <p:spPr>
          <a:xfrm>
            <a:off x="11093606" y="1142132"/>
            <a:ext cx="4305337" cy="547371"/>
          </a:xfrm>
          <a:prstGeom prst="rect">
            <a:avLst/>
          </a:prstGeom>
          <a:solidFill>
            <a:schemeClr val="tx1"/>
          </a:solidFill>
          <a:effectLst>
            <a:softEdge rad="31750"/>
          </a:effectLst>
        </p:spPr>
        <p:txBody>
          <a:bodyPr lIns="0" tIns="0" rIns="0" bIns="0" rtlCol="0" anchor="t">
            <a:spAutoFit/>
          </a:bodyPr>
          <a:lstStyle/>
          <a:p>
            <a:pPr marL="0" lvl="0" indent="0" algn="ctr">
              <a:lnSpc>
                <a:spcPts val="4479"/>
              </a:lnSpc>
              <a:spcBef>
                <a:spcPct val="0"/>
              </a:spcBef>
            </a:pPr>
            <a:r>
              <a:rPr lang="en-US" sz="3199" u="none" dirty="0">
                <a:solidFill>
                  <a:srgbClr val="FFFFFF"/>
                </a:solidFill>
                <a:latin typeface="DM Sans Bold"/>
              </a:rPr>
              <a:t>General Training</a:t>
            </a:r>
          </a:p>
        </p:txBody>
      </p:sp>
      <p:sp>
        <p:nvSpPr>
          <p:cNvPr id="41" name="TextBox 32">
            <a:extLst>
              <a:ext uri="{FF2B5EF4-FFF2-40B4-BE49-F238E27FC236}">
                <a16:creationId xmlns:a16="http://schemas.microsoft.com/office/drawing/2014/main" id="{1DA7E1A0-1B58-0136-921F-BCFB0D284C63}"/>
              </a:ext>
            </a:extLst>
          </p:cNvPr>
          <p:cNvSpPr txBox="1"/>
          <p:nvPr/>
        </p:nvSpPr>
        <p:spPr>
          <a:xfrm>
            <a:off x="11124982" y="4459370"/>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Advanced Training​</a:t>
            </a:r>
          </a:p>
        </p:txBody>
      </p:sp>
      <p:sp>
        <p:nvSpPr>
          <p:cNvPr id="42" name="TextBox 37">
            <a:extLst>
              <a:ext uri="{FF2B5EF4-FFF2-40B4-BE49-F238E27FC236}">
                <a16:creationId xmlns:a16="http://schemas.microsoft.com/office/drawing/2014/main" id="{A8C2D44F-2FF6-D85C-106D-E45A007C2F86}"/>
              </a:ext>
            </a:extLst>
          </p:cNvPr>
          <p:cNvSpPr txBox="1"/>
          <p:nvPr/>
        </p:nvSpPr>
        <p:spPr>
          <a:xfrm>
            <a:off x="11157408" y="7735330"/>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Priority features​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2261" y="2564712"/>
            <a:ext cx="5069273" cy="6693588"/>
            <a:chOff x="0" y="0"/>
            <a:chExt cx="1532058" cy="2022966"/>
          </a:xfrm>
        </p:grpSpPr>
        <p:sp>
          <p:nvSpPr>
            <p:cNvPr id="3" name="Freeform 3"/>
            <p:cNvSpPr/>
            <p:nvPr/>
          </p:nvSpPr>
          <p:spPr>
            <a:xfrm>
              <a:off x="0" y="0"/>
              <a:ext cx="1532058" cy="2022966"/>
            </a:xfrm>
            <a:custGeom>
              <a:avLst/>
              <a:gdLst/>
              <a:ahLst/>
              <a:cxnLst/>
              <a:rect l="l" t="t" r="r" b="b"/>
              <a:pathLst>
                <a:path w="1532058" h="2022966">
                  <a:moveTo>
                    <a:pt x="30544" y="0"/>
                  </a:moveTo>
                  <a:lnTo>
                    <a:pt x="1501514" y="0"/>
                  </a:lnTo>
                  <a:cubicBezTo>
                    <a:pt x="1518383" y="0"/>
                    <a:pt x="1532058" y="13675"/>
                    <a:pt x="1532058" y="30544"/>
                  </a:cubicBezTo>
                  <a:lnTo>
                    <a:pt x="1532058" y="1992422"/>
                  </a:lnTo>
                  <a:cubicBezTo>
                    <a:pt x="1532058" y="2000523"/>
                    <a:pt x="1528840" y="2008292"/>
                    <a:pt x="1523112" y="2014020"/>
                  </a:cubicBezTo>
                  <a:cubicBezTo>
                    <a:pt x="1517384" y="2019748"/>
                    <a:pt x="1509615" y="2022966"/>
                    <a:pt x="1501514" y="2022966"/>
                  </a:cubicBezTo>
                  <a:lnTo>
                    <a:pt x="30544" y="2022966"/>
                  </a:lnTo>
                  <a:cubicBezTo>
                    <a:pt x="22444" y="2022966"/>
                    <a:pt x="14674" y="2019748"/>
                    <a:pt x="8946" y="2014020"/>
                  </a:cubicBezTo>
                  <a:cubicBezTo>
                    <a:pt x="3218" y="2008292"/>
                    <a:pt x="0" y="2000523"/>
                    <a:pt x="0" y="1992422"/>
                  </a:cubicBezTo>
                  <a:lnTo>
                    <a:pt x="0" y="30544"/>
                  </a:lnTo>
                  <a:cubicBezTo>
                    <a:pt x="0" y="22444"/>
                    <a:pt x="3218" y="14674"/>
                    <a:pt x="8946" y="8946"/>
                  </a:cubicBezTo>
                  <a:cubicBezTo>
                    <a:pt x="14674" y="3218"/>
                    <a:pt x="22444" y="0"/>
                    <a:pt x="30544" y="0"/>
                  </a:cubicBezTo>
                  <a:close/>
                </a:path>
              </a:pathLst>
            </a:custGeom>
            <a:solidFill>
              <a:srgbClr val="005127"/>
            </a:solidFill>
            <a:ln w="19050">
              <a:solidFill>
                <a:srgbClr val="205CEF"/>
              </a:solidFill>
            </a:ln>
          </p:spPr>
        </p:sp>
        <p:sp>
          <p:nvSpPr>
            <p:cNvPr id="4" name="TextBox 4"/>
            <p:cNvSpPr txBox="1"/>
            <p:nvPr/>
          </p:nvSpPr>
          <p:spPr>
            <a:xfrm>
              <a:off x="0" y="-95250"/>
              <a:ext cx="812800" cy="908050"/>
            </a:xfrm>
            <a:prstGeom prst="rect">
              <a:avLst/>
            </a:prstGeom>
          </p:spPr>
          <p:txBody>
            <a:bodyPr lIns="254000" tIns="254000" rIns="254000" bIns="254000" rtlCol="0" anchor="t"/>
            <a:lstStyle/>
            <a:p>
              <a:pPr algn="just">
                <a:lnSpc>
                  <a:spcPts val="3123"/>
                </a:lnSpc>
              </a:pPr>
              <a:endParaRPr/>
            </a:p>
          </p:txBody>
        </p:sp>
      </p:grpSp>
      <p:grpSp>
        <p:nvGrpSpPr>
          <p:cNvPr id="5" name="Group 5"/>
          <p:cNvGrpSpPr/>
          <p:nvPr/>
        </p:nvGrpSpPr>
        <p:grpSpPr>
          <a:xfrm rot="5400000">
            <a:off x="-5054184" y="5054184"/>
            <a:ext cx="10287000" cy="178631"/>
            <a:chOff x="0" y="0"/>
            <a:chExt cx="2709333" cy="47047"/>
          </a:xfrm>
        </p:grpSpPr>
        <p:sp>
          <p:nvSpPr>
            <p:cNvPr id="6" name="Freeform 6"/>
            <p:cNvSpPr/>
            <p:nvPr/>
          </p:nvSpPr>
          <p:spPr>
            <a:xfrm>
              <a:off x="0" y="0"/>
              <a:ext cx="2709333" cy="47047"/>
            </a:xfrm>
            <a:custGeom>
              <a:avLst/>
              <a:gdLst/>
              <a:ahLst/>
              <a:cxnLst/>
              <a:rect l="l" t="t" r="r" b="b"/>
              <a:pathLst>
                <a:path w="2709333" h="47047">
                  <a:moveTo>
                    <a:pt x="0" y="0"/>
                  </a:moveTo>
                  <a:lnTo>
                    <a:pt x="2709333" y="0"/>
                  </a:lnTo>
                  <a:lnTo>
                    <a:pt x="2709333" y="47047"/>
                  </a:lnTo>
                  <a:lnTo>
                    <a:pt x="0" y="47047"/>
                  </a:lnTo>
                  <a:close/>
                </a:path>
              </a:pathLst>
            </a:custGeom>
            <a:solidFill>
              <a:srgbClr val="005127"/>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8" name="Group 8"/>
          <p:cNvGrpSpPr>
            <a:grpSpLocks noChangeAspect="1"/>
          </p:cNvGrpSpPr>
          <p:nvPr/>
        </p:nvGrpSpPr>
        <p:grpSpPr>
          <a:xfrm>
            <a:off x="1188919" y="2077060"/>
            <a:ext cx="3612059" cy="7340606"/>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3"/>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112753" r="-112753"/>
              </a:stretch>
            </a:blipFill>
          </p:spPr>
        </p:sp>
      </p:grpSp>
      <p:grpSp>
        <p:nvGrpSpPr>
          <p:cNvPr id="11" name="Group 11"/>
          <p:cNvGrpSpPr/>
          <p:nvPr/>
        </p:nvGrpSpPr>
        <p:grpSpPr>
          <a:xfrm>
            <a:off x="10932816" y="2701557"/>
            <a:ext cx="5969763" cy="1438005"/>
            <a:chOff x="0" y="0"/>
            <a:chExt cx="11782940" cy="2838291"/>
          </a:xfrm>
        </p:grpSpPr>
        <p:sp>
          <p:nvSpPr>
            <p:cNvPr id="12" name="Freeform 12"/>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13" name="Group 13"/>
          <p:cNvGrpSpPr/>
          <p:nvPr/>
        </p:nvGrpSpPr>
        <p:grpSpPr>
          <a:xfrm>
            <a:off x="10932816" y="1491530"/>
            <a:ext cx="5969763" cy="1171058"/>
            <a:chOff x="0" y="0"/>
            <a:chExt cx="11782940" cy="2311400"/>
          </a:xfrm>
        </p:grpSpPr>
        <p:sp>
          <p:nvSpPr>
            <p:cNvPr id="14" name="Freeform 14"/>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grpSp>
        <p:nvGrpSpPr>
          <p:cNvPr id="15" name="Group 15"/>
          <p:cNvGrpSpPr/>
          <p:nvPr/>
        </p:nvGrpSpPr>
        <p:grpSpPr>
          <a:xfrm>
            <a:off x="10951592" y="6041018"/>
            <a:ext cx="5969763" cy="1438005"/>
            <a:chOff x="0" y="0"/>
            <a:chExt cx="11782940" cy="2838291"/>
          </a:xfrm>
        </p:grpSpPr>
        <p:sp>
          <p:nvSpPr>
            <p:cNvPr id="16" name="Freeform 16"/>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17" name="Group 17"/>
          <p:cNvGrpSpPr/>
          <p:nvPr/>
        </p:nvGrpSpPr>
        <p:grpSpPr>
          <a:xfrm>
            <a:off x="10951592" y="4830992"/>
            <a:ext cx="5969763" cy="1171058"/>
            <a:chOff x="0" y="0"/>
            <a:chExt cx="11782940" cy="2311400"/>
          </a:xfrm>
        </p:grpSpPr>
        <p:sp>
          <p:nvSpPr>
            <p:cNvPr id="18" name="Freeform 18"/>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grpSp>
        <p:nvGrpSpPr>
          <p:cNvPr id="19" name="Group 19"/>
          <p:cNvGrpSpPr/>
          <p:nvPr/>
        </p:nvGrpSpPr>
        <p:grpSpPr>
          <a:xfrm>
            <a:off x="10932816" y="8218079"/>
            <a:ext cx="5969763" cy="1577722"/>
            <a:chOff x="0" y="0"/>
            <a:chExt cx="11782940" cy="3114060"/>
          </a:xfrm>
        </p:grpSpPr>
        <p:sp>
          <p:nvSpPr>
            <p:cNvPr id="20" name="Freeform 20"/>
            <p:cNvSpPr/>
            <p:nvPr/>
          </p:nvSpPr>
          <p:spPr>
            <a:xfrm>
              <a:off x="0" y="0"/>
              <a:ext cx="11782940" cy="3114061"/>
            </a:xfrm>
            <a:custGeom>
              <a:avLst/>
              <a:gdLst/>
              <a:ahLst/>
              <a:cxnLst/>
              <a:rect l="l" t="t" r="r" b="b"/>
              <a:pathLst>
                <a:path w="11782940" h="3114061">
                  <a:moveTo>
                    <a:pt x="11478140" y="0"/>
                  </a:moveTo>
                  <a:lnTo>
                    <a:pt x="304800" y="0"/>
                  </a:lnTo>
                  <a:cubicBezTo>
                    <a:pt x="135890" y="0"/>
                    <a:pt x="0" y="135890"/>
                    <a:pt x="0" y="304800"/>
                  </a:cubicBezTo>
                  <a:lnTo>
                    <a:pt x="0" y="2809261"/>
                  </a:lnTo>
                  <a:cubicBezTo>
                    <a:pt x="0" y="2978171"/>
                    <a:pt x="135890" y="3114061"/>
                    <a:pt x="304800" y="3114061"/>
                  </a:cubicBezTo>
                  <a:lnTo>
                    <a:pt x="11478140" y="3114061"/>
                  </a:lnTo>
                  <a:cubicBezTo>
                    <a:pt x="11647050" y="3114061"/>
                    <a:pt x="11782940" y="2978171"/>
                    <a:pt x="11782940" y="2809261"/>
                  </a:cubicBezTo>
                  <a:lnTo>
                    <a:pt x="11782940" y="304800"/>
                  </a:lnTo>
                  <a:cubicBezTo>
                    <a:pt x="11782940" y="135890"/>
                    <a:pt x="11647050" y="0"/>
                    <a:pt x="11478140" y="0"/>
                  </a:cubicBezTo>
                  <a:close/>
                </a:path>
              </a:pathLst>
            </a:custGeom>
            <a:solidFill>
              <a:srgbClr val="005127"/>
            </a:solidFill>
          </p:spPr>
        </p:sp>
      </p:grpSp>
      <p:sp>
        <p:nvSpPr>
          <p:cNvPr id="21" name="TextBox 21"/>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dirty="0">
                <a:solidFill>
                  <a:srgbClr val="070707"/>
                </a:solidFill>
                <a:latin typeface="Inter Bold"/>
              </a:rPr>
              <a:t>Trade Marketing Persona</a:t>
            </a:r>
          </a:p>
        </p:txBody>
      </p:sp>
      <p:sp>
        <p:nvSpPr>
          <p:cNvPr id="24" name="TextBox 24"/>
          <p:cNvSpPr txBox="1"/>
          <p:nvPr/>
        </p:nvSpPr>
        <p:spPr>
          <a:xfrm>
            <a:off x="5722693" y="3841495"/>
            <a:ext cx="4288408" cy="762635"/>
          </a:xfrm>
          <a:prstGeom prst="rect">
            <a:avLst/>
          </a:prstGeom>
        </p:spPr>
        <p:txBody>
          <a:bodyPr lIns="0" tIns="0" rIns="0" bIns="0" rtlCol="0" anchor="t">
            <a:spAutoFit/>
          </a:bodyPr>
          <a:lstStyle/>
          <a:p>
            <a:pPr marL="474978" lvl="1" indent="-237489" algn="just">
              <a:lnSpc>
                <a:spcPts val="2859"/>
              </a:lnSpc>
              <a:spcBef>
                <a:spcPct val="0"/>
              </a:spcBef>
              <a:buFont typeface="Arial"/>
              <a:buChar char="•"/>
            </a:pPr>
            <a:r>
              <a:rPr lang="en-US" sz="2199" dirty="0">
                <a:solidFill>
                  <a:srgbClr val="FFFFFF"/>
                </a:solidFill>
                <a:latin typeface="Calibri"/>
              </a:rPr>
              <a:t>Multi-brand use case and workflow</a:t>
            </a:r>
          </a:p>
        </p:txBody>
      </p:sp>
      <p:sp>
        <p:nvSpPr>
          <p:cNvPr id="25" name="TextBox 25"/>
          <p:cNvSpPr txBox="1"/>
          <p:nvPr/>
        </p:nvSpPr>
        <p:spPr>
          <a:xfrm>
            <a:off x="5722693" y="3353884"/>
            <a:ext cx="4165866" cy="400685"/>
          </a:xfrm>
          <a:prstGeom prst="rect">
            <a:avLst/>
          </a:prstGeom>
        </p:spPr>
        <p:txBody>
          <a:bodyPr lIns="0" tIns="0" rIns="0" bIns="0" rtlCol="0" anchor="t">
            <a:spAutoFit/>
          </a:bodyPr>
          <a:lstStyle/>
          <a:p>
            <a:pPr marL="474978" lvl="1" indent="-237489" algn="just">
              <a:lnSpc>
                <a:spcPts val="2859"/>
              </a:lnSpc>
              <a:buFont typeface="Arial"/>
              <a:buChar char="•"/>
            </a:pPr>
            <a:r>
              <a:rPr lang="en-US" sz="2199" dirty="0">
                <a:solidFill>
                  <a:srgbClr val="FFFFFF"/>
                </a:solidFill>
                <a:latin typeface="Calibri"/>
              </a:rPr>
              <a:t>Version control and accuracy </a:t>
            </a:r>
          </a:p>
        </p:txBody>
      </p:sp>
      <p:sp>
        <p:nvSpPr>
          <p:cNvPr id="26" name="TextBox 26"/>
          <p:cNvSpPr txBox="1"/>
          <p:nvPr/>
        </p:nvSpPr>
        <p:spPr>
          <a:xfrm>
            <a:off x="11615619" y="283055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Upload</a:t>
            </a:r>
          </a:p>
        </p:txBody>
      </p:sp>
      <p:sp>
        <p:nvSpPr>
          <p:cNvPr id="27" name="TextBox 27"/>
          <p:cNvSpPr txBox="1"/>
          <p:nvPr/>
        </p:nvSpPr>
        <p:spPr>
          <a:xfrm>
            <a:off x="11615619" y="3247634"/>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Asset Navigation</a:t>
            </a:r>
          </a:p>
        </p:txBody>
      </p:sp>
      <p:sp>
        <p:nvSpPr>
          <p:cNvPr id="28" name="TextBox 28"/>
          <p:cNvSpPr txBox="1"/>
          <p:nvPr/>
        </p:nvSpPr>
        <p:spPr>
          <a:xfrm>
            <a:off x="11615619" y="3623718"/>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Taxonomy</a:t>
            </a:r>
          </a:p>
        </p:txBody>
      </p:sp>
      <p:sp>
        <p:nvSpPr>
          <p:cNvPr id="29" name="TextBox 29"/>
          <p:cNvSpPr txBox="1"/>
          <p:nvPr/>
        </p:nvSpPr>
        <p:spPr>
          <a:xfrm>
            <a:off x="13917698" y="2830555"/>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Brand Guidelines</a:t>
            </a:r>
          </a:p>
        </p:txBody>
      </p:sp>
      <p:sp>
        <p:nvSpPr>
          <p:cNvPr id="30" name="TextBox 30"/>
          <p:cNvSpPr txBox="1"/>
          <p:nvPr/>
        </p:nvSpPr>
        <p:spPr>
          <a:xfrm>
            <a:off x="13917698" y="3227136"/>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Collections</a:t>
            </a:r>
          </a:p>
        </p:txBody>
      </p:sp>
      <p:sp>
        <p:nvSpPr>
          <p:cNvPr id="31" name="TextBox 31"/>
          <p:cNvSpPr txBox="1"/>
          <p:nvPr/>
        </p:nvSpPr>
        <p:spPr>
          <a:xfrm>
            <a:off x="11327576" y="1811338"/>
            <a:ext cx="5217795" cy="624971"/>
          </a:xfrm>
          <a:prstGeom prst="rect">
            <a:avLst/>
          </a:prstGeom>
        </p:spPr>
        <p:txBody>
          <a:bodyPr lIns="0" tIns="0" rIns="0" bIns="0" rtlCol="0" anchor="t">
            <a:spAutoFit/>
          </a:bodyPr>
          <a:lstStyle/>
          <a:p>
            <a:pPr algn="ctr">
              <a:lnSpc>
                <a:spcPts val="2326"/>
              </a:lnSpc>
            </a:pPr>
            <a:r>
              <a:rPr lang="en-US" sz="1789">
                <a:solidFill>
                  <a:srgbClr val="FFFFFF"/>
                </a:solidFill>
                <a:latin typeface="Calibri"/>
              </a:rPr>
              <a:t>Modules and features that apply to both personas within the trade team​</a:t>
            </a:r>
          </a:p>
        </p:txBody>
      </p:sp>
      <p:sp>
        <p:nvSpPr>
          <p:cNvPr id="33" name="TextBox 33"/>
          <p:cNvSpPr txBox="1"/>
          <p:nvPr/>
        </p:nvSpPr>
        <p:spPr>
          <a:xfrm>
            <a:off x="11615619" y="618302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Print Templates</a:t>
            </a:r>
          </a:p>
        </p:txBody>
      </p:sp>
      <p:sp>
        <p:nvSpPr>
          <p:cNvPr id="34" name="TextBox 34"/>
          <p:cNvSpPr txBox="1"/>
          <p:nvPr/>
        </p:nvSpPr>
        <p:spPr>
          <a:xfrm>
            <a:off x="11346351" y="5150800"/>
            <a:ext cx="5217795" cy="329696"/>
          </a:xfrm>
          <a:prstGeom prst="rect">
            <a:avLst/>
          </a:prstGeom>
        </p:spPr>
        <p:txBody>
          <a:bodyPr lIns="0" tIns="0" rIns="0" bIns="0" rtlCol="0" anchor="t">
            <a:spAutoFit/>
          </a:bodyPr>
          <a:lstStyle/>
          <a:p>
            <a:pPr algn="ctr">
              <a:lnSpc>
                <a:spcPts val="2326"/>
              </a:lnSpc>
            </a:pPr>
            <a:r>
              <a:rPr lang="en-US" sz="1789">
                <a:solidFill>
                  <a:srgbClr val="FFFFFF"/>
                </a:solidFill>
                <a:latin typeface="Calibri"/>
              </a:rPr>
              <a:t>Persona specific features and knowledge ​</a:t>
            </a:r>
          </a:p>
        </p:txBody>
      </p:sp>
      <p:sp>
        <p:nvSpPr>
          <p:cNvPr id="36" name="TextBox 36"/>
          <p:cNvSpPr txBox="1"/>
          <p:nvPr/>
        </p:nvSpPr>
        <p:spPr>
          <a:xfrm>
            <a:off x="11596843" y="8407394"/>
            <a:ext cx="4948528" cy="624971"/>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Their specific (adapted) process using the multi-brand workflow</a:t>
            </a:r>
          </a:p>
        </p:txBody>
      </p:sp>
      <p:sp>
        <p:nvSpPr>
          <p:cNvPr id="37" name="TextBox 37"/>
          <p:cNvSpPr txBox="1"/>
          <p:nvPr/>
        </p:nvSpPr>
        <p:spPr>
          <a:xfrm>
            <a:off x="11596843" y="9201150"/>
            <a:ext cx="4454084"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Archiving &amp; taxonomy</a:t>
            </a:r>
          </a:p>
        </p:txBody>
      </p:sp>
      <p:sp>
        <p:nvSpPr>
          <p:cNvPr id="38" name="TextBox 38"/>
          <p:cNvSpPr txBox="1"/>
          <p:nvPr/>
        </p:nvSpPr>
        <p:spPr>
          <a:xfrm>
            <a:off x="11615619" y="6566598"/>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Digital Templates</a:t>
            </a:r>
          </a:p>
        </p:txBody>
      </p:sp>
      <p:sp>
        <p:nvSpPr>
          <p:cNvPr id="39" name="TextBox 39"/>
          <p:cNvSpPr txBox="1"/>
          <p:nvPr/>
        </p:nvSpPr>
        <p:spPr>
          <a:xfrm>
            <a:off x="11615619" y="6948247"/>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Sharing Features</a:t>
            </a:r>
          </a:p>
        </p:txBody>
      </p:sp>
      <p:sp>
        <p:nvSpPr>
          <p:cNvPr id="40" name="TextBox 40"/>
          <p:cNvSpPr txBox="1"/>
          <p:nvPr/>
        </p:nvSpPr>
        <p:spPr>
          <a:xfrm>
            <a:off x="14071107" y="618302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Advanced Search</a:t>
            </a:r>
          </a:p>
        </p:txBody>
      </p:sp>
      <p:pic>
        <p:nvPicPr>
          <p:cNvPr id="41" name="Picture 4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66897" y="314857"/>
            <a:ext cx="2626179" cy="1427687"/>
          </a:xfrm>
          <a:prstGeom prst="rect">
            <a:avLst/>
          </a:prstGeom>
        </p:spPr>
      </p:pic>
      <p:sp>
        <p:nvSpPr>
          <p:cNvPr id="42" name="TextBox 16">
            <a:extLst>
              <a:ext uri="{FF2B5EF4-FFF2-40B4-BE49-F238E27FC236}">
                <a16:creationId xmlns:a16="http://schemas.microsoft.com/office/drawing/2014/main" id="{7216FCEA-53E7-0F22-EB05-51DEA14D013E}"/>
              </a:ext>
            </a:extLst>
          </p:cNvPr>
          <p:cNvSpPr txBox="1"/>
          <p:nvPr/>
        </p:nvSpPr>
        <p:spPr>
          <a:xfrm>
            <a:off x="5511368" y="2162623"/>
            <a:ext cx="2643911" cy="547371"/>
          </a:xfrm>
          <a:prstGeom prst="rect">
            <a:avLst/>
          </a:prstGeom>
          <a:solidFill>
            <a:schemeClr val="tx1"/>
          </a:solidFill>
          <a:effectLst/>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Pain Points:​</a:t>
            </a:r>
          </a:p>
        </p:txBody>
      </p:sp>
      <p:sp>
        <p:nvSpPr>
          <p:cNvPr id="43" name="TextBox 17">
            <a:extLst>
              <a:ext uri="{FF2B5EF4-FFF2-40B4-BE49-F238E27FC236}">
                <a16:creationId xmlns:a16="http://schemas.microsoft.com/office/drawing/2014/main" id="{D7B1B390-8C48-8BD5-D9D1-D4E8F0A511B9}"/>
              </a:ext>
            </a:extLst>
          </p:cNvPr>
          <p:cNvSpPr txBox="1"/>
          <p:nvPr/>
        </p:nvSpPr>
        <p:spPr>
          <a:xfrm>
            <a:off x="11093606" y="1142132"/>
            <a:ext cx="4305337" cy="547371"/>
          </a:xfrm>
          <a:prstGeom prst="rect">
            <a:avLst/>
          </a:prstGeom>
          <a:solidFill>
            <a:schemeClr val="tx1"/>
          </a:solidFill>
          <a:effectLst>
            <a:softEdge rad="31750"/>
          </a:effectLst>
        </p:spPr>
        <p:txBody>
          <a:bodyPr lIns="0" tIns="0" rIns="0" bIns="0" rtlCol="0" anchor="t">
            <a:spAutoFit/>
          </a:bodyPr>
          <a:lstStyle/>
          <a:p>
            <a:pPr marL="0" lvl="0" indent="0" algn="ctr">
              <a:lnSpc>
                <a:spcPts val="4479"/>
              </a:lnSpc>
              <a:spcBef>
                <a:spcPct val="0"/>
              </a:spcBef>
            </a:pPr>
            <a:r>
              <a:rPr lang="en-US" sz="3199" u="none" dirty="0">
                <a:solidFill>
                  <a:srgbClr val="FFFFFF"/>
                </a:solidFill>
                <a:latin typeface="DM Sans Bold"/>
              </a:rPr>
              <a:t>General Training</a:t>
            </a:r>
          </a:p>
        </p:txBody>
      </p:sp>
      <p:sp>
        <p:nvSpPr>
          <p:cNvPr id="44" name="TextBox 32">
            <a:extLst>
              <a:ext uri="{FF2B5EF4-FFF2-40B4-BE49-F238E27FC236}">
                <a16:creationId xmlns:a16="http://schemas.microsoft.com/office/drawing/2014/main" id="{2ACCD736-236A-7711-52F1-8318AF53351E}"/>
              </a:ext>
            </a:extLst>
          </p:cNvPr>
          <p:cNvSpPr txBox="1"/>
          <p:nvPr/>
        </p:nvSpPr>
        <p:spPr>
          <a:xfrm>
            <a:off x="10932816" y="4420867"/>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Advanced Training​</a:t>
            </a:r>
          </a:p>
        </p:txBody>
      </p:sp>
      <p:sp>
        <p:nvSpPr>
          <p:cNvPr id="45" name="TextBox 37">
            <a:extLst>
              <a:ext uri="{FF2B5EF4-FFF2-40B4-BE49-F238E27FC236}">
                <a16:creationId xmlns:a16="http://schemas.microsoft.com/office/drawing/2014/main" id="{552BC97F-8FCA-0D6D-8D4C-25977F1E2C42}"/>
              </a:ext>
            </a:extLst>
          </p:cNvPr>
          <p:cNvSpPr txBox="1"/>
          <p:nvPr/>
        </p:nvSpPr>
        <p:spPr>
          <a:xfrm>
            <a:off x="11053459" y="7813509"/>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Priority features​</a:t>
            </a:r>
          </a:p>
        </p:txBody>
      </p:sp>
      <p:sp>
        <p:nvSpPr>
          <p:cNvPr id="22" name="TextBox 25">
            <a:extLst>
              <a:ext uri="{FF2B5EF4-FFF2-40B4-BE49-F238E27FC236}">
                <a16:creationId xmlns:a16="http://schemas.microsoft.com/office/drawing/2014/main" id="{1524B557-066E-9E9B-4FAF-2352163D6E1F}"/>
              </a:ext>
            </a:extLst>
          </p:cNvPr>
          <p:cNvSpPr txBox="1"/>
          <p:nvPr/>
        </p:nvSpPr>
        <p:spPr>
          <a:xfrm>
            <a:off x="5783867" y="4878300"/>
            <a:ext cx="4165866" cy="353366"/>
          </a:xfrm>
          <a:prstGeom prst="rect">
            <a:avLst/>
          </a:prstGeom>
        </p:spPr>
        <p:txBody>
          <a:bodyPr lIns="0" tIns="0" rIns="0" bIns="0" rtlCol="0" anchor="t">
            <a:spAutoFit/>
          </a:bodyPr>
          <a:lstStyle/>
          <a:p>
            <a:pPr marL="474978" lvl="1" indent="-237489" algn="just">
              <a:lnSpc>
                <a:spcPts val="2859"/>
              </a:lnSpc>
              <a:buFont typeface="Arial"/>
              <a:buChar char="•"/>
            </a:pPr>
            <a:r>
              <a:rPr lang="en-US" sz="2199" dirty="0">
                <a:solidFill>
                  <a:srgbClr val="FFFFFF"/>
                </a:solidFill>
                <a:latin typeface="Calibri"/>
              </a:rPr>
              <a:t>Uploading assets timeously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32261" y="2564712"/>
            <a:ext cx="5069273" cy="6693588"/>
            <a:chOff x="0" y="0"/>
            <a:chExt cx="1532058" cy="2022966"/>
          </a:xfrm>
        </p:grpSpPr>
        <p:sp>
          <p:nvSpPr>
            <p:cNvPr id="3" name="Freeform 3"/>
            <p:cNvSpPr/>
            <p:nvPr/>
          </p:nvSpPr>
          <p:spPr>
            <a:xfrm>
              <a:off x="0" y="0"/>
              <a:ext cx="1532058" cy="2022966"/>
            </a:xfrm>
            <a:custGeom>
              <a:avLst/>
              <a:gdLst/>
              <a:ahLst/>
              <a:cxnLst/>
              <a:rect l="l" t="t" r="r" b="b"/>
              <a:pathLst>
                <a:path w="1532058" h="2022966">
                  <a:moveTo>
                    <a:pt x="30544" y="0"/>
                  </a:moveTo>
                  <a:lnTo>
                    <a:pt x="1501514" y="0"/>
                  </a:lnTo>
                  <a:cubicBezTo>
                    <a:pt x="1518383" y="0"/>
                    <a:pt x="1532058" y="13675"/>
                    <a:pt x="1532058" y="30544"/>
                  </a:cubicBezTo>
                  <a:lnTo>
                    <a:pt x="1532058" y="1992422"/>
                  </a:lnTo>
                  <a:cubicBezTo>
                    <a:pt x="1532058" y="2000523"/>
                    <a:pt x="1528840" y="2008292"/>
                    <a:pt x="1523112" y="2014020"/>
                  </a:cubicBezTo>
                  <a:cubicBezTo>
                    <a:pt x="1517384" y="2019748"/>
                    <a:pt x="1509615" y="2022966"/>
                    <a:pt x="1501514" y="2022966"/>
                  </a:cubicBezTo>
                  <a:lnTo>
                    <a:pt x="30544" y="2022966"/>
                  </a:lnTo>
                  <a:cubicBezTo>
                    <a:pt x="22444" y="2022966"/>
                    <a:pt x="14674" y="2019748"/>
                    <a:pt x="8946" y="2014020"/>
                  </a:cubicBezTo>
                  <a:cubicBezTo>
                    <a:pt x="3218" y="2008292"/>
                    <a:pt x="0" y="2000523"/>
                    <a:pt x="0" y="1992422"/>
                  </a:cubicBezTo>
                  <a:lnTo>
                    <a:pt x="0" y="30544"/>
                  </a:lnTo>
                  <a:cubicBezTo>
                    <a:pt x="0" y="22444"/>
                    <a:pt x="3218" y="14674"/>
                    <a:pt x="8946" y="8946"/>
                  </a:cubicBezTo>
                  <a:cubicBezTo>
                    <a:pt x="14674" y="3218"/>
                    <a:pt x="22444" y="0"/>
                    <a:pt x="30544" y="0"/>
                  </a:cubicBezTo>
                  <a:close/>
                </a:path>
              </a:pathLst>
            </a:custGeom>
            <a:solidFill>
              <a:srgbClr val="005127"/>
            </a:solidFill>
            <a:ln w="19050">
              <a:solidFill>
                <a:srgbClr val="205CEF"/>
              </a:solidFill>
            </a:ln>
          </p:spPr>
        </p:sp>
        <p:sp>
          <p:nvSpPr>
            <p:cNvPr id="4" name="TextBox 4"/>
            <p:cNvSpPr txBox="1"/>
            <p:nvPr/>
          </p:nvSpPr>
          <p:spPr>
            <a:xfrm>
              <a:off x="0" y="-95250"/>
              <a:ext cx="812800" cy="908050"/>
            </a:xfrm>
            <a:prstGeom prst="rect">
              <a:avLst/>
            </a:prstGeom>
          </p:spPr>
          <p:txBody>
            <a:bodyPr lIns="254000" tIns="254000" rIns="254000" bIns="254000" rtlCol="0" anchor="t"/>
            <a:lstStyle/>
            <a:p>
              <a:pPr algn="just">
                <a:lnSpc>
                  <a:spcPts val="3123"/>
                </a:lnSpc>
              </a:pPr>
              <a:endParaRPr/>
            </a:p>
          </p:txBody>
        </p:sp>
      </p:grpSp>
      <p:grpSp>
        <p:nvGrpSpPr>
          <p:cNvPr id="5" name="Group 5"/>
          <p:cNvGrpSpPr/>
          <p:nvPr/>
        </p:nvGrpSpPr>
        <p:grpSpPr>
          <a:xfrm rot="5400000">
            <a:off x="-5054184" y="5054184"/>
            <a:ext cx="10287000" cy="178631"/>
            <a:chOff x="0" y="0"/>
            <a:chExt cx="2709333" cy="47047"/>
          </a:xfrm>
        </p:grpSpPr>
        <p:sp>
          <p:nvSpPr>
            <p:cNvPr id="6" name="Freeform 6"/>
            <p:cNvSpPr/>
            <p:nvPr/>
          </p:nvSpPr>
          <p:spPr>
            <a:xfrm>
              <a:off x="0" y="0"/>
              <a:ext cx="2709333" cy="47047"/>
            </a:xfrm>
            <a:custGeom>
              <a:avLst/>
              <a:gdLst/>
              <a:ahLst/>
              <a:cxnLst/>
              <a:rect l="l" t="t" r="r" b="b"/>
              <a:pathLst>
                <a:path w="2709333" h="47047">
                  <a:moveTo>
                    <a:pt x="0" y="0"/>
                  </a:moveTo>
                  <a:lnTo>
                    <a:pt x="2709333" y="0"/>
                  </a:lnTo>
                  <a:lnTo>
                    <a:pt x="2709333" y="47047"/>
                  </a:lnTo>
                  <a:lnTo>
                    <a:pt x="0" y="47047"/>
                  </a:lnTo>
                  <a:close/>
                </a:path>
              </a:pathLst>
            </a:custGeom>
            <a:solidFill>
              <a:srgbClr val="005127"/>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grpSp>
        <p:nvGrpSpPr>
          <p:cNvPr id="8" name="Group 8"/>
          <p:cNvGrpSpPr>
            <a:grpSpLocks noChangeAspect="1"/>
          </p:cNvGrpSpPr>
          <p:nvPr/>
        </p:nvGrpSpPr>
        <p:grpSpPr>
          <a:xfrm>
            <a:off x="1188919" y="2077060"/>
            <a:ext cx="3612059" cy="7340606"/>
            <a:chOff x="0" y="0"/>
            <a:chExt cx="5001260" cy="10163810"/>
          </a:xfrm>
        </p:grpSpPr>
        <p:sp>
          <p:nvSpPr>
            <p:cNvPr id="9" name="Freeform 9"/>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3"/>
              <a:stretch>
                <a:fillRect l="-45" r="-45"/>
              </a:stretch>
            </a:blipFill>
          </p:spPr>
        </p:sp>
        <p:sp>
          <p:nvSpPr>
            <p:cNvPr id="10" name="Freeform 10"/>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4"/>
              <a:stretch>
                <a:fillRect l="-112753" r="-112753"/>
              </a:stretch>
            </a:blipFill>
          </p:spPr>
        </p:sp>
      </p:grpSp>
      <p:grpSp>
        <p:nvGrpSpPr>
          <p:cNvPr id="11" name="Group 11"/>
          <p:cNvGrpSpPr/>
          <p:nvPr/>
        </p:nvGrpSpPr>
        <p:grpSpPr>
          <a:xfrm>
            <a:off x="10932816" y="2701557"/>
            <a:ext cx="5969763" cy="1438005"/>
            <a:chOff x="0" y="0"/>
            <a:chExt cx="11782940" cy="2838291"/>
          </a:xfrm>
        </p:grpSpPr>
        <p:sp>
          <p:nvSpPr>
            <p:cNvPr id="12" name="Freeform 12"/>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13" name="Group 13"/>
          <p:cNvGrpSpPr/>
          <p:nvPr/>
        </p:nvGrpSpPr>
        <p:grpSpPr>
          <a:xfrm>
            <a:off x="10932816" y="1491530"/>
            <a:ext cx="5969763" cy="1171058"/>
            <a:chOff x="0" y="0"/>
            <a:chExt cx="11782940" cy="2311400"/>
          </a:xfrm>
        </p:grpSpPr>
        <p:sp>
          <p:nvSpPr>
            <p:cNvPr id="14" name="Freeform 14"/>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grpSp>
        <p:nvGrpSpPr>
          <p:cNvPr id="15" name="Group 15"/>
          <p:cNvGrpSpPr/>
          <p:nvPr/>
        </p:nvGrpSpPr>
        <p:grpSpPr>
          <a:xfrm>
            <a:off x="10951592" y="6041018"/>
            <a:ext cx="5969763" cy="1438005"/>
            <a:chOff x="0" y="0"/>
            <a:chExt cx="11782940" cy="2838291"/>
          </a:xfrm>
        </p:grpSpPr>
        <p:sp>
          <p:nvSpPr>
            <p:cNvPr id="16" name="Freeform 16"/>
            <p:cNvSpPr/>
            <p:nvPr/>
          </p:nvSpPr>
          <p:spPr>
            <a:xfrm>
              <a:off x="0" y="0"/>
              <a:ext cx="11782940" cy="2838291"/>
            </a:xfrm>
            <a:custGeom>
              <a:avLst/>
              <a:gdLst/>
              <a:ahLst/>
              <a:cxnLst/>
              <a:rect l="l" t="t" r="r" b="b"/>
              <a:pathLst>
                <a:path w="11782940" h="2838291">
                  <a:moveTo>
                    <a:pt x="11478140" y="0"/>
                  </a:moveTo>
                  <a:lnTo>
                    <a:pt x="304800" y="0"/>
                  </a:lnTo>
                  <a:cubicBezTo>
                    <a:pt x="135890" y="0"/>
                    <a:pt x="0" y="135890"/>
                    <a:pt x="0" y="304800"/>
                  </a:cubicBezTo>
                  <a:lnTo>
                    <a:pt x="0" y="2533491"/>
                  </a:lnTo>
                  <a:cubicBezTo>
                    <a:pt x="0" y="2702401"/>
                    <a:pt x="135890" y="2838291"/>
                    <a:pt x="304800" y="2838291"/>
                  </a:cubicBezTo>
                  <a:lnTo>
                    <a:pt x="11478140" y="2838291"/>
                  </a:lnTo>
                  <a:cubicBezTo>
                    <a:pt x="11647050" y="2838291"/>
                    <a:pt x="11782940" y="2702401"/>
                    <a:pt x="11782940" y="2533491"/>
                  </a:cubicBezTo>
                  <a:lnTo>
                    <a:pt x="11782940" y="304800"/>
                  </a:lnTo>
                  <a:cubicBezTo>
                    <a:pt x="11782940" y="135890"/>
                    <a:pt x="11647050" y="0"/>
                    <a:pt x="11478140" y="0"/>
                  </a:cubicBezTo>
                  <a:close/>
                </a:path>
              </a:pathLst>
            </a:custGeom>
            <a:solidFill>
              <a:srgbClr val="005127"/>
            </a:solidFill>
          </p:spPr>
        </p:sp>
      </p:grpSp>
      <p:grpSp>
        <p:nvGrpSpPr>
          <p:cNvPr id="17" name="Group 17"/>
          <p:cNvGrpSpPr/>
          <p:nvPr/>
        </p:nvGrpSpPr>
        <p:grpSpPr>
          <a:xfrm>
            <a:off x="10951592" y="4830992"/>
            <a:ext cx="5969763" cy="1171058"/>
            <a:chOff x="0" y="0"/>
            <a:chExt cx="11782940" cy="2311400"/>
          </a:xfrm>
        </p:grpSpPr>
        <p:sp>
          <p:nvSpPr>
            <p:cNvPr id="18" name="Freeform 18"/>
            <p:cNvSpPr/>
            <p:nvPr/>
          </p:nvSpPr>
          <p:spPr>
            <a:xfrm>
              <a:off x="0" y="0"/>
              <a:ext cx="11782940" cy="2311400"/>
            </a:xfrm>
            <a:custGeom>
              <a:avLst/>
              <a:gdLst/>
              <a:ahLst/>
              <a:cxnLst/>
              <a:rect l="l" t="t" r="r" b="b"/>
              <a:pathLst>
                <a:path w="11782940" h="2311400">
                  <a:moveTo>
                    <a:pt x="11478140" y="0"/>
                  </a:moveTo>
                  <a:lnTo>
                    <a:pt x="304800" y="0"/>
                  </a:lnTo>
                  <a:cubicBezTo>
                    <a:pt x="135890" y="0"/>
                    <a:pt x="0" y="135890"/>
                    <a:pt x="0" y="304800"/>
                  </a:cubicBezTo>
                  <a:lnTo>
                    <a:pt x="0" y="2006600"/>
                  </a:lnTo>
                  <a:cubicBezTo>
                    <a:pt x="0" y="2175510"/>
                    <a:pt x="135890" y="2311400"/>
                    <a:pt x="304800" y="2311400"/>
                  </a:cubicBezTo>
                  <a:lnTo>
                    <a:pt x="11478140" y="2311400"/>
                  </a:lnTo>
                  <a:cubicBezTo>
                    <a:pt x="11647050" y="2311400"/>
                    <a:pt x="11782940" y="2175510"/>
                    <a:pt x="11782940" y="2006600"/>
                  </a:cubicBezTo>
                  <a:lnTo>
                    <a:pt x="11782940" y="304800"/>
                  </a:lnTo>
                  <a:cubicBezTo>
                    <a:pt x="11782940" y="135890"/>
                    <a:pt x="11647050" y="0"/>
                    <a:pt x="11478140" y="0"/>
                  </a:cubicBezTo>
                  <a:close/>
                </a:path>
              </a:pathLst>
            </a:custGeom>
            <a:solidFill>
              <a:srgbClr val="005127"/>
            </a:solidFill>
          </p:spPr>
        </p:sp>
      </p:grpSp>
      <p:grpSp>
        <p:nvGrpSpPr>
          <p:cNvPr id="19" name="Group 19"/>
          <p:cNvGrpSpPr/>
          <p:nvPr/>
        </p:nvGrpSpPr>
        <p:grpSpPr>
          <a:xfrm>
            <a:off x="10932816" y="8218079"/>
            <a:ext cx="5969763" cy="1577722"/>
            <a:chOff x="0" y="0"/>
            <a:chExt cx="11782940" cy="3114060"/>
          </a:xfrm>
        </p:grpSpPr>
        <p:sp>
          <p:nvSpPr>
            <p:cNvPr id="20" name="Freeform 20"/>
            <p:cNvSpPr/>
            <p:nvPr/>
          </p:nvSpPr>
          <p:spPr>
            <a:xfrm>
              <a:off x="0" y="0"/>
              <a:ext cx="11782940" cy="3114061"/>
            </a:xfrm>
            <a:custGeom>
              <a:avLst/>
              <a:gdLst/>
              <a:ahLst/>
              <a:cxnLst/>
              <a:rect l="l" t="t" r="r" b="b"/>
              <a:pathLst>
                <a:path w="11782940" h="3114061">
                  <a:moveTo>
                    <a:pt x="11478140" y="0"/>
                  </a:moveTo>
                  <a:lnTo>
                    <a:pt x="304800" y="0"/>
                  </a:lnTo>
                  <a:cubicBezTo>
                    <a:pt x="135890" y="0"/>
                    <a:pt x="0" y="135890"/>
                    <a:pt x="0" y="304800"/>
                  </a:cubicBezTo>
                  <a:lnTo>
                    <a:pt x="0" y="2809261"/>
                  </a:lnTo>
                  <a:cubicBezTo>
                    <a:pt x="0" y="2978171"/>
                    <a:pt x="135890" y="3114061"/>
                    <a:pt x="304800" y="3114061"/>
                  </a:cubicBezTo>
                  <a:lnTo>
                    <a:pt x="11478140" y="3114061"/>
                  </a:lnTo>
                  <a:cubicBezTo>
                    <a:pt x="11647050" y="3114061"/>
                    <a:pt x="11782940" y="2978171"/>
                    <a:pt x="11782940" y="2809261"/>
                  </a:cubicBezTo>
                  <a:lnTo>
                    <a:pt x="11782940" y="304800"/>
                  </a:lnTo>
                  <a:cubicBezTo>
                    <a:pt x="11782940" y="135890"/>
                    <a:pt x="11647050" y="0"/>
                    <a:pt x="11478140" y="0"/>
                  </a:cubicBezTo>
                  <a:close/>
                </a:path>
              </a:pathLst>
            </a:custGeom>
            <a:solidFill>
              <a:srgbClr val="005127"/>
            </a:solidFill>
          </p:spPr>
        </p:sp>
      </p:grpSp>
      <p:sp>
        <p:nvSpPr>
          <p:cNvPr id="21" name="TextBox 21"/>
          <p:cNvSpPr txBox="1"/>
          <p:nvPr/>
        </p:nvSpPr>
        <p:spPr>
          <a:xfrm>
            <a:off x="1405805" y="595313"/>
            <a:ext cx="13232869" cy="857250"/>
          </a:xfrm>
          <a:prstGeom prst="rect">
            <a:avLst/>
          </a:prstGeom>
        </p:spPr>
        <p:txBody>
          <a:bodyPr lIns="0" tIns="0" rIns="0" bIns="0" rtlCol="0" anchor="t">
            <a:spAutoFit/>
          </a:bodyPr>
          <a:lstStyle/>
          <a:p>
            <a:pPr>
              <a:lnSpc>
                <a:spcPts val="6720"/>
              </a:lnSpc>
            </a:pPr>
            <a:r>
              <a:rPr lang="en-US" sz="5600">
                <a:solidFill>
                  <a:srgbClr val="070707"/>
                </a:solidFill>
                <a:latin typeface="Inter Bold"/>
              </a:rPr>
              <a:t>Sales Team Persona</a:t>
            </a:r>
          </a:p>
        </p:txBody>
      </p:sp>
      <p:sp>
        <p:nvSpPr>
          <p:cNvPr id="24" name="TextBox 24"/>
          <p:cNvSpPr txBox="1"/>
          <p:nvPr/>
        </p:nvSpPr>
        <p:spPr>
          <a:xfrm>
            <a:off x="5722693" y="4034698"/>
            <a:ext cx="4288408" cy="762635"/>
          </a:xfrm>
          <a:prstGeom prst="rect">
            <a:avLst/>
          </a:prstGeom>
        </p:spPr>
        <p:txBody>
          <a:bodyPr lIns="0" tIns="0" rIns="0" bIns="0" rtlCol="0" anchor="t">
            <a:spAutoFit/>
          </a:bodyPr>
          <a:lstStyle/>
          <a:p>
            <a:pPr marL="474978" lvl="1" indent="-237489" algn="just">
              <a:lnSpc>
                <a:spcPts val="2859"/>
              </a:lnSpc>
              <a:spcBef>
                <a:spcPct val="0"/>
              </a:spcBef>
              <a:buFont typeface="Arial"/>
              <a:buChar char="•"/>
            </a:pPr>
            <a:r>
              <a:rPr lang="en-US" sz="2199">
                <a:solidFill>
                  <a:srgbClr val="FFFFFF"/>
                </a:solidFill>
                <a:latin typeface="Calibri"/>
              </a:rPr>
              <a:t>Turnaround times to adapt artwork for customers</a:t>
            </a:r>
          </a:p>
        </p:txBody>
      </p:sp>
      <p:sp>
        <p:nvSpPr>
          <p:cNvPr id="25" name="TextBox 25"/>
          <p:cNvSpPr txBox="1"/>
          <p:nvPr/>
        </p:nvSpPr>
        <p:spPr>
          <a:xfrm>
            <a:off x="5722693" y="3353884"/>
            <a:ext cx="4165866" cy="400685"/>
          </a:xfrm>
          <a:prstGeom prst="rect">
            <a:avLst/>
          </a:prstGeom>
        </p:spPr>
        <p:txBody>
          <a:bodyPr lIns="0" tIns="0" rIns="0" bIns="0" rtlCol="0" anchor="t">
            <a:spAutoFit/>
          </a:bodyPr>
          <a:lstStyle/>
          <a:p>
            <a:pPr marL="474978" lvl="1" indent="-237489" algn="just">
              <a:lnSpc>
                <a:spcPts val="2859"/>
              </a:lnSpc>
              <a:buFont typeface="Arial"/>
              <a:buChar char="•"/>
            </a:pPr>
            <a:r>
              <a:rPr lang="en-US" sz="2199">
                <a:solidFill>
                  <a:srgbClr val="FFFFFF"/>
                </a:solidFill>
                <a:latin typeface="Calibri"/>
              </a:rPr>
              <a:t>Asset availability</a:t>
            </a:r>
          </a:p>
        </p:txBody>
      </p:sp>
      <p:sp>
        <p:nvSpPr>
          <p:cNvPr id="26" name="TextBox 26"/>
          <p:cNvSpPr txBox="1"/>
          <p:nvPr/>
        </p:nvSpPr>
        <p:spPr>
          <a:xfrm>
            <a:off x="11615619" y="283055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Upload</a:t>
            </a:r>
          </a:p>
        </p:txBody>
      </p:sp>
      <p:sp>
        <p:nvSpPr>
          <p:cNvPr id="27" name="TextBox 27"/>
          <p:cNvSpPr txBox="1"/>
          <p:nvPr/>
        </p:nvSpPr>
        <p:spPr>
          <a:xfrm>
            <a:off x="11615619" y="3247634"/>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Asset Navigation</a:t>
            </a:r>
          </a:p>
        </p:txBody>
      </p:sp>
      <p:sp>
        <p:nvSpPr>
          <p:cNvPr id="28" name="TextBox 28"/>
          <p:cNvSpPr txBox="1"/>
          <p:nvPr/>
        </p:nvSpPr>
        <p:spPr>
          <a:xfrm>
            <a:off x="11615619" y="3623718"/>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Taxonomy</a:t>
            </a:r>
          </a:p>
        </p:txBody>
      </p:sp>
      <p:sp>
        <p:nvSpPr>
          <p:cNvPr id="29" name="TextBox 29"/>
          <p:cNvSpPr txBox="1"/>
          <p:nvPr/>
        </p:nvSpPr>
        <p:spPr>
          <a:xfrm>
            <a:off x="13917698" y="2830555"/>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Brand Guidelines</a:t>
            </a:r>
          </a:p>
        </p:txBody>
      </p:sp>
      <p:sp>
        <p:nvSpPr>
          <p:cNvPr id="30" name="TextBox 30"/>
          <p:cNvSpPr txBox="1"/>
          <p:nvPr/>
        </p:nvSpPr>
        <p:spPr>
          <a:xfrm>
            <a:off x="13917698" y="3227136"/>
            <a:ext cx="2133229"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Collections</a:t>
            </a:r>
          </a:p>
        </p:txBody>
      </p:sp>
      <p:sp>
        <p:nvSpPr>
          <p:cNvPr id="31" name="TextBox 31"/>
          <p:cNvSpPr txBox="1"/>
          <p:nvPr/>
        </p:nvSpPr>
        <p:spPr>
          <a:xfrm>
            <a:off x="11327576" y="1811338"/>
            <a:ext cx="5217795" cy="624971"/>
          </a:xfrm>
          <a:prstGeom prst="rect">
            <a:avLst/>
          </a:prstGeom>
        </p:spPr>
        <p:txBody>
          <a:bodyPr lIns="0" tIns="0" rIns="0" bIns="0" rtlCol="0" anchor="t">
            <a:spAutoFit/>
          </a:bodyPr>
          <a:lstStyle/>
          <a:p>
            <a:pPr algn="ctr">
              <a:lnSpc>
                <a:spcPts val="2326"/>
              </a:lnSpc>
            </a:pPr>
            <a:r>
              <a:rPr lang="en-US" sz="1789">
                <a:solidFill>
                  <a:srgbClr val="FFFFFF"/>
                </a:solidFill>
                <a:latin typeface="Calibri"/>
              </a:rPr>
              <a:t>Modules and features that apply to both personas within the trade team​</a:t>
            </a:r>
          </a:p>
        </p:txBody>
      </p:sp>
      <p:sp>
        <p:nvSpPr>
          <p:cNvPr id="33" name="TextBox 33"/>
          <p:cNvSpPr txBox="1"/>
          <p:nvPr/>
        </p:nvSpPr>
        <p:spPr>
          <a:xfrm>
            <a:off x="11615619" y="618302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Print Templates</a:t>
            </a:r>
          </a:p>
        </p:txBody>
      </p:sp>
      <p:sp>
        <p:nvSpPr>
          <p:cNvPr id="34" name="TextBox 34"/>
          <p:cNvSpPr txBox="1"/>
          <p:nvPr/>
        </p:nvSpPr>
        <p:spPr>
          <a:xfrm>
            <a:off x="11346351" y="5150800"/>
            <a:ext cx="5217795" cy="329696"/>
          </a:xfrm>
          <a:prstGeom prst="rect">
            <a:avLst/>
          </a:prstGeom>
        </p:spPr>
        <p:txBody>
          <a:bodyPr lIns="0" tIns="0" rIns="0" bIns="0" rtlCol="0" anchor="t">
            <a:spAutoFit/>
          </a:bodyPr>
          <a:lstStyle/>
          <a:p>
            <a:pPr algn="ctr">
              <a:lnSpc>
                <a:spcPts val="2326"/>
              </a:lnSpc>
            </a:pPr>
            <a:r>
              <a:rPr lang="en-US" sz="1789">
                <a:solidFill>
                  <a:srgbClr val="FFFFFF"/>
                </a:solidFill>
                <a:latin typeface="Calibri"/>
              </a:rPr>
              <a:t>Persona specific features and knowledge ​</a:t>
            </a:r>
          </a:p>
        </p:txBody>
      </p:sp>
      <p:sp>
        <p:nvSpPr>
          <p:cNvPr id="36" name="TextBox 36"/>
          <p:cNvSpPr txBox="1"/>
          <p:nvPr/>
        </p:nvSpPr>
        <p:spPr>
          <a:xfrm>
            <a:off x="11596843" y="8540744"/>
            <a:ext cx="4948528" cy="281744"/>
          </a:xfrm>
          <a:prstGeom prst="rect">
            <a:avLst/>
          </a:prstGeom>
        </p:spPr>
        <p:txBody>
          <a:bodyPr lIns="0" tIns="0" rIns="0" bIns="0" rtlCol="0" anchor="t">
            <a:spAutoFit/>
          </a:bodyPr>
          <a:lstStyle/>
          <a:p>
            <a:pPr algn="just">
              <a:lnSpc>
                <a:spcPts val="2326"/>
              </a:lnSpc>
            </a:pPr>
            <a:r>
              <a:rPr lang="en-US" sz="1789" dirty="0">
                <a:solidFill>
                  <a:srgbClr val="FFFFFF"/>
                </a:solidFill>
                <a:latin typeface="Calibri"/>
              </a:rPr>
              <a:t>Access control​</a:t>
            </a:r>
          </a:p>
        </p:txBody>
      </p:sp>
      <p:sp>
        <p:nvSpPr>
          <p:cNvPr id="37" name="TextBox 37"/>
          <p:cNvSpPr txBox="1"/>
          <p:nvPr/>
        </p:nvSpPr>
        <p:spPr>
          <a:xfrm>
            <a:off x="11615619" y="6566598"/>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Digital Templates</a:t>
            </a:r>
          </a:p>
        </p:txBody>
      </p:sp>
      <p:sp>
        <p:nvSpPr>
          <p:cNvPr id="38" name="TextBox 38"/>
          <p:cNvSpPr txBox="1"/>
          <p:nvPr/>
        </p:nvSpPr>
        <p:spPr>
          <a:xfrm>
            <a:off x="11615619" y="6948247"/>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Sharing Features</a:t>
            </a:r>
          </a:p>
        </p:txBody>
      </p:sp>
      <p:sp>
        <p:nvSpPr>
          <p:cNvPr id="39" name="TextBox 39"/>
          <p:cNvSpPr txBox="1"/>
          <p:nvPr/>
        </p:nvSpPr>
        <p:spPr>
          <a:xfrm>
            <a:off x="14071107" y="6183025"/>
            <a:ext cx="3388916" cy="329696"/>
          </a:xfrm>
          <a:prstGeom prst="rect">
            <a:avLst/>
          </a:prstGeom>
        </p:spPr>
        <p:txBody>
          <a:bodyPr lIns="0" tIns="0" rIns="0" bIns="0" rtlCol="0" anchor="t">
            <a:spAutoFit/>
          </a:bodyPr>
          <a:lstStyle/>
          <a:p>
            <a:pPr algn="just">
              <a:lnSpc>
                <a:spcPts val="2326"/>
              </a:lnSpc>
            </a:pPr>
            <a:r>
              <a:rPr lang="en-US" sz="1789">
                <a:solidFill>
                  <a:srgbClr val="FFFFFF"/>
                </a:solidFill>
                <a:latin typeface="Calibri"/>
              </a:rPr>
              <a:t>Advanced Search</a:t>
            </a:r>
          </a:p>
        </p:txBody>
      </p:sp>
      <p:pic>
        <p:nvPicPr>
          <p:cNvPr id="40" name="Picture 4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66897" y="314857"/>
            <a:ext cx="2626179" cy="1427687"/>
          </a:xfrm>
          <a:prstGeom prst="rect">
            <a:avLst/>
          </a:prstGeom>
        </p:spPr>
      </p:pic>
      <p:sp>
        <p:nvSpPr>
          <p:cNvPr id="41" name="TextBox 16">
            <a:extLst>
              <a:ext uri="{FF2B5EF4-FFF2-40B4-BE49-F238E27FC236}">
                <a16:creationId xmlns:a16="http://schemas.microsoft.com/office/drawing/2014/main" id="{4B0BACAE-49CE-B972-5234-9C9D69B5B11F}"/>
              </a:ext>
            </a:extLst>
          </p:cNvPr>
          <p:cNvSpPr txBox="1"/>
          <p:nvPr/>
        </p:nvSpPr>
        <p:spPr>
          <a:xfrm>
            <a:off x="5493867" y="2162623"/>
            <a:ext cx="2643911" cy="547371"/>
          </a:xfrm>
          <a:prstGeom prst="rect">
            <a:avLst/>
          </a:prstGeom>
          <a:solidFill>
            <a:schemeClr val="tx1"/>
          </a:solidFill>
          <a:effectLst/>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Pain Points:​</a:t>
            </a:r>
          </a:p>
        </p:txBody>
      </p:sp>
      <p:sp>
        <p:nvSpPr>
          <p:cNvPr id="42" name="TextBox 17">
            <a:extLst>
              <a:ext uri="{FF2B5EF4-FFF2-40B4-BE49-F238E27FC236}">
                <a16:creationId xmlns:a16="http://schemas.microsoft.com/office/drawing/2014/main" id="{3F5BDE12-D9FD-6EFF-684B-97C8CA12DCB5}"/>
              </a:ext>
            </a:extLst>
          </p:cNvPr>
          <p:cNvSpPr txBox="1"/>
          <p:nvPr/>
        </p:nvSpPr>
        <p:spPr>
          <a:xfrm>
            <a:off x="11093606" y="1142132"/>
            <a:ext cx="4305337" cy="547371"/>
          </a:xfrm>
          <a:prstGeom prst="rect">
            <a:avLst/>
          </a:prstGeom>
          <a:solidFill>
            <a:schemeClr val="tx1"/>
          </a:solidFill>
          <a:effectLst>
            <a:softEdge rad="31750"/>
          </a:effectLst>
        </p:spPr>
        <p:txBody>
          <a:bodyPr lIns="0" tIns="0" rIns="0" bIns="0" rtlCol="0" anchor="t">
            <a:spAutoFit/>
          </a:bodyPr>
          <a:lstStyle/>
          <a:p>
            <a:pPr marL="0" lvl="0" indent="0" algn="ctr">
              <a:lnSpc>
                <a:spcPts val="4479"/>
              </a:lnSpc>
              <a:spcBef>
                <a:spcPct val="0"/>
              </a:spcBef>
            </a:pPr>
            <a:r>
              <a:rPr lang="en-US" sz="3199" u="none" dirty="0">
                <a:solidFill>
                  <a:srgbClr val="FFFFFF"/>
                </a:solidFill>
                <a:latin typeface="DM Sans Bold"/>
              </a:rPr>
              <a:t>General Training</a:t>
            </a:r>
          </a:p>
        </p:txBody>
      </p:sp>
      <p:sp>
        <p:nvSpPr>
          <p:cNvPr id="43" name="TextBox 32">
            <a:extLst>
              <a:ext uri="{FF2B5EF4-FFF2-40B4-BE49-F238E27FC236}">
                <a16:creationId xmlns:a16="http://schemas.microsoft.com/office/drawing/2014/main" id="{678D08EF-3FAF-5B4C-C041-445226CAB003}"/>
              </a:ext>
            </a:extLst>
          </p:cNvPr>
          <p:cNvSpPr txBox="1"/>
          <p:nvPr/>
        </p:nvSpPr>
        <p:spPr>
          <a:xfrm>
            <a:off x="10932816" y="4420867"/>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Advanced Training​</a:t>
            </a:r>
          </a:p>
        </p:txBody>
      </p:sp>
      <p:sp>
        <p:nvSpPr>
          <p:cNvPr id="44" name="TextBox 37">
            <a:extLst>
              <a:ext uri="{FF2B5EF4-FFF2-40B4-BE49-F238E27FC236}">
                <a16:creationId xmlns:a16="http://schemas.microsoft.com/office/drawing/2014/main" id="{ECE2C009-4923-F456-1361-3AB142AEE3E6}"/>
              </a:ext>
            </a:extLst>
          </p:cNvPr>
          <p:cNvSpPr txBox="1"/>
          <p:nvPr/>
        </p:nvSpPr>
        <p:spPr>
          <a:xfrm>
            <a:off x="11053459" y="7813509"/>
            <a:ext cx="4305337" cy="547371"/>
          </a:xfrm>
          <a:prstGeom prst="rect">
            <a:avLst/>
          </a:prstGeom>
          <a:solidFill>
            <a:schemeClr val="tx1"/>
          </a:solidFill>
        </p:spPr>
        <p:txBody>
          <a:bodyPr lIns="0" tIns="0" rIns="0" bIns="0" rtlCol="0" anchor="t">
            <a:spAutoFit/>
          </a:bodyPr>
          <a:lstStyle/>
          <a:p>
            <a:pPr marL="0" lvl="0" indent="0" algn="ctr">
              <a:lnSpc>
                <a:spcPts val="4479"/>
              </a:lnSpc>
              <a:spcBef>
                <a:spcPct val="0"/>
              </a:spcBef>
            </a:pPr>
            <a:r>
              <a:rPr lang="en-US" sz="3199" dirty="0">
                <a:solidFill>
                  <a:srgbClr val="FFFFFF"/>
                </a:solidFill>
                <a:latin typeface="DM Sans Bold"/>
              </a:rPr>
              <a:t>Priority features​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1725</TotalTime>
  <Words>2568</Words>
  <Application>Microsoft Macintosh PowerPoint</Application>
  <PresentationFormat>Custom</PresentationFormat>
  <Paragraphs>313</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Inter Bold</vt:lpstr>
      <vt:lpstr>Arial</vt:lpstr>
      <vt:lpstr>DM Sans Bold</vt:lpstr>
      <vt:lpstr>Aileron Regular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Martech Project Update</dc:title>
  <cp:lastModifiedBy>Josh Purdon</cp:lastModifiedBy>
  <cp:revision>5</cp:revision>
  <dcterms:created xsi:type="dcterms:W3CDTF">2006-08-16T00:00:00Z</dcterms:created>
  <dcterms:modified xsi:type="dcterms:W3CDTF">2023-05-18T17:08:02Z</dcterms:modified>
  <dc:identifier>DAFiB9l85YI</dc:identifier>
</cp:coreProperties>
</file>