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83" r:id="rId1"/>
    <p:sldMasterId id="2147483741" r:id="rId2"/>
  </p:sldMasterIdLst>
  <p:notesMasterIdLst>
    <p:notesMasterId r:id="rId30"/>
  </p:notesMasterIdLst>
  <p:sldIdLst>
    <p:sldId id="526" r:id="rId3"/>
    <p:sldId id="256" r:id="rId4"/>
    <p:sldId id="486" r:id="rId5"/>
    <p:sldId id="552" r:id="rId6"/>
    <p:sldId id="542" r:id="rId7"/>
    <p:sldId id="524" r:id="rId8"/>
    <p:sldId id="488" r:id="rId9"/>
    <p:sldId id="489" r:id="rId10"/>
    <p:sldId id="548" r:id="rId11"/>
    <p:sldId id="525" r:id="rId12"/>
    <p:sldId id="495" r:id="rId13"/>
    <p:sldId id="545" r:id="rId14"/>
    <p:sldId id="529" r:id="rId15"/>
    <p:sldId id="550" r:id="rId16"/>
    <p:sldId id="508" r:id="rId17"/>
    <p:sldId id="530" r:id="rId18"/>
    <p:sldId id="510" r:id="rId19"/>
    <p:sldId id="553" r:id="rId20"/>
    <p:sldId id="532" r:id="rId21"/>
    <p:sldId id="513" r:id="rId22"/>
    <p:sldId id="549" r:id="rId23"/>
    <p:sldId id="517" r:id="rId24"/>
    <p:sldId id="518" r:id="rId25"/>
    <p:sldId id="537" r:id="rId26"/>
    <p:sldId id="539" r:id="rId27"/>
    <p:sldId id="551" r:id="rId28"/>
    <p:sldId id="546" r:id="rId2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guide id="3" pos="226" userDrawn="1">
          <p15:clr>
            <a:srgbClr val="A4A3A4"/>
          </p15:clr>
        </p15:guide>
        <p15:guide id="4" pos="5534" userDrawn="1">
          <p15:clr>
            <a:srgbClr val="A4A3A4"/>
          </p15:clr>
        </p15:guide>
        <p15:guide id="5" orient="horz" pos="169" userDrawn="1">
          <p15:clr>
            <a:srgbClr val="A4A3A4"/>
          </p15:clr>
        </p15:guide>
        <p15:guide id="6" orient="horz" pos="3072" userDrawn="1">
          <p15:clr>
            <a:srgbClr val="A4A3A4"/>
          </p15:clr>
        </p15:guide>
        <p15:guide id="7" orient="horz" pos="509"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E9D86"/>
    <a:srgbClr val="B7826A"/>
    <a:srgbClr val="E9B398"/>
    <a:srgbClr val="AB703F"/>
    <a:srgbClr val="D5926F"/>
    <a:srgbClr val="9B6851"/>
    <a:srgbClr val="32323E"/>
    <a:srgbClr val="E7C6B7"/>
    <a:srgbClr val="0016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817158-5CA7-4127-A932-B5BCF3151D9B}" v="8" dt="2022-07-19T11:54:15.787"/>
  </p1510:revLst>
</p1510:revInfo>
</file>

<file path=ppt/tableStyles.xml><?xml version="1.0" encoding="utf-8"?>
<a:tblStyleLst xmlns:a="http://schemas.openxmlformats.org/drawingml/2006/main" def="{E772CC30-40C5-43C2-82EC-278974EAFDE2}">
  <a:tblStyle styleId="{E772CC30-40C5-43C2-82EC-278974EAFDE2}"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2564"/>
    <p:restoredTop sz="56156" autoAdjust="0"/>
  </p:normalViewPr>
  <p:slideViewPr>
    <p:cSldViewPr snapToGrid="0" showGuides="1">
      <p:cViewPr varScale="1">
        <p:scale>
          <a:sx n="59" d="100"/>
          <a:sy n="59" d="100"/>
        </p:scale>
        <p:origin x="1493" y="53"/>
      </p:cViewPr>
      <p:guideLst>
        <p:guide orient="horz" pos="1620"/>
        <p:guide pos="2880"/>
        <p:guide pos="226"/>
        <p:guide pos="5534"/>
        <p:guide orient="horz" pos="169"/>
        <p:guide orient="horz" pos="3072"/>
        <p:guide orient="horz" pos="509"/>
      </p:guideLst>
    </p:cSldViewPr>
  </p:slideViewPr>
  <p:notesTextViewPr>
    <p:cViewPr>
      <p:scale>
        <a:sx n="1" d="1"/>
        <a:sy n="1" d="1"/>
      </p:scale>
      <p:origin x="0" y="0"/>
    </p:cViewPr>
  </p:notesTextViewPr>
  <p:sorterViewPr>
    <p:cViewPr>
      <p:scale>
        <a:sx n="100" d="100"/>
        <a:sy n="100" d="100"/>
      </p:scale>
      <p:origin x="0" y="-60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notesMaster" Target="notesMasters/notesMaster1.xml"/><Relationship Id="rId35" Type="http://schemas.microsoft.com/office/2015/10/relationships/revisionInfo" Target="revisionInfo.xml"/><Relationship Id="rId8"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87761849794511"/>
          <c:y val="3.7556660485880647E-2"/>
          <c:w val="0.87871214415505705"/>
          <c:h val="0.79665682414698202"/>
        </c:manualLayout>
      </c:layout>
      <c:lineChart>
        <c:grouping val="standard"/>
        <c:varyColors val="0"/>
        <c:ser>
          <c:idx val="0"/>
          <c:order val="0"/>
          <c:tx>
            <c:strRef>
              <c:f>Sheet1!$B$1</c:f>
              <c:strCache>
                <c:ptCount val="1"/>
                <c:pt idx="0">
                  <c:v>Inbound</c:v>
                </c:pt>
              </c:strCache>
            </c:strRef>
          </c:tx>
          <c:spPr>
            <a:ln>
              <a:solidFill>
                <a:schemeClr val="accent5"/>
              </a:solidFill>
            </a:ln>
          </c:spPr>
          <c:marker>
            <c:spPr>
              <a:solidFill>
                <a:srgbClr val="D9D9D9"/>
              </a:solidFill>
              <a:ln>
                <a:solidFill>
                  <a:srgbClr val="7F7F7F"/>
                </a:solidFill>
              </a:ln>
            </c:spPr>
          </c:marker>
          <c:cat>
            <c:numRef>
              <c:f>Sheet1!$A$2:$A$8</c:f>
              <c:numCache>
                <c:formatCode>h:mm</c:formatCode>
                <c:ptCount val="7"/>
                <c:pt idx="0">
                  <c:v>0.33333333333333298</c:v>
                </c:pt>
                <c:pt idx="1">
                  <c:v>0.375</c:v>
                </c:pt>
                <c:pt idx="2">
                  <c:v>0.41666666666666702</c:v>
                </c:pt>
                <c:pt idx="3">
                  <c:v>0.45833333333333298</c:v>
                </c:pt>
                <c:pt idx="4">
                  <c:v>0.5</c:v>
                </c:pt>
                <c:pt idx="5">
                  <c:v>4.1666666666666699E-2</c:v>
                </c:pt>
                <c:pt idx="6">
                  <c:v>8.3333333333333398E-2</c:v>
                </c:pt>
              </c:numCache>
            </c:numRef>
          </c:cat>
          <c:val>
            <c:numRef>
              <c:f>Sheet1!$B$2:$B$8</c:f>
              <c:numCache>
                <c:formatCode>General</c:formatCode>
                <c:ptCount val="7"/>
                <c:pt idx="0">
                  <c:v>32</c:v>
                </c:pt>
                <c:pt idx="1">
                  <c:v>47</c:v>
                </c:pt>
                <c:pt idx="2">
                  <c:v>54</c:v>
                </c:pt>
                <c:pt idx="3">
                  <c:v>48</c:v>
                </c:pt>
                <c:pt idx="4">
                  <c:v>59</c:v>
                </c:pt>
                <c:pt idx="5">
                  <c:v>46</c:v>
                </c:pt>
                <c:pt idx="6">
                  <c:v>34</c:v>
                </c:pt>
              </c:numCache>
            </c:numRef>
          </c:val>
          <c:smooth val="0"/>
          <c:extLst>
            <c:ext xmlns:c16="http://schemas.microsoft.com/office/drawing/2014/chart" uri="{C3380CC4-5D6E-409C-BE32-E72D297353CC}">
              <c16:uniqueId val="{00000000-1A9F-6941-966D-856CEE473DBE}"/>
            </c:ext>
          </c:extLst>
        </c:ser>
        <c:ser>
          <c:idx val="1"/>
          <c:order val="1"/>
          <c:tx>
            <c:strRef>
              <c:f>Sheet1!$C$1</c:f>
              <c:strCache>
                <c:ptCount val="1"/>
                <c:pt idx="0">
                  <c:v>Outbound</c:v>
                </c:pt>
              </c:strCache>
            </c:strRef>
          </c:tx>
          <c:spPr>
            <a:ln>
              <a:solidFill>
                <a:schemeClr val="tx2"/>
              </a:solidFill>
            </a:ln>
          </c:spPr>
          <c:marker>
            <c:spPr>
              <a:solidFill>
                <a:srgbClr val="2F5B90"/>
              </a:solidFill>
              <a:ln>
                <a:solidFill>
                  <a:srgbClr val="6691C5"/>
                </a:solidFill>
              </a:ln>
            </c:spPr>
          </c:marker>
          <c:cat>
            <c:numRef>
              <c:f>Sheet1!$A$2:$A$8</c:f>
              <c:numCache>
                <c:formatCode>h:mm</c:formatCode>
                <c:ptCount val="7"/>
                <c:pt idx="0">
                  <c:v>0.33333333333333298</c:v>
                </c:pt>
                <c:pt idx="1">
                  <c:v>0.375</c:v>
                </c:pt>
                <c:pt idx="2">
                  <c:v>0.41666666666666702</c:v>
                </c:pt>
                <c:pt idx="3">
                  <c:v>0.45833333333333298</c:v>
                </c:pt>
                <c:pt idx="4">
                  <c:v>0.5</c:v>
                </c:pt>
                <c:pt idx="5">
                  <c:v>4.1666666666666699E-2</c:v>
                </c:pt>
                <c:pt idx="6">
                  <c:v>8.3333333333333398E-2</c:v>
                </c:pt>
              </c:numCache>
            </c:numRef>
          </c:cat>
          <c:val>
            <c:numRef>
              <c:f>Sheet1!$C$2:$C$8</c:f>
              <c:numCache>
                <c:formatCode>General</c:formatCode>
                <c:ptCount val="7"/>
                <c:pt idx="0">
                  <c:v>28</c:v>
                </c:pt>
                <c:pt idx="1">
                  <c:v>34</c:v>
                </c:pt>
                <c:pt idx="2">
                  <c:v>43</c:v>
                </c:pt>
                <c:pt idx="3">
                  <c:v>41</c:v>
                </c:pt>
                <c:pt idx="4">
                  <c:v>45</c:v>
                </c:pt>
                <c:pt idx="5">
                  <c:v>38</c:v>
                </c:pt>
                <c:pt idx="6">
                  <c:v>32</c:v>
                </c:pt>
              </c:numCache>
            </c:numRef>
          </c:val>
          <c:smooth val="0"/>
          <c:extLst>
            <c:ext xmlns:c16="http://schemas.microsoft.com/office/drawing/2014/chart" uri="{C3380CC4-5D6E-409C-BE32-E72D297353CC}">
              <c16:uniqueId val="{00000001-1A9F-6941-966D-856CEE473DBE}"/>
            </c:ext>
          </c:extLst>
        </c:ser>
        <c:dLbls>
          <c:showLegendKey val="0"/>
          <c:showVal val="0"/>
          <c:showCatName val="0"/>
          <c:showSerName val="0"/>
          <c:showPercent val="0"/>
          <c:showBubbleSize val="0"/>
        </c:dLbls>
        <c:marker val="1"/>
        <c:smooth val="0"/>
        <c:axId val="522261176"/>
        <c:axId val="522277256"/>
      </c:lineChart>
      <c:catAx>
        <c:axId val="522261176"/>
        <c:scaling>
          <c:orientation val="minMax"/>
        </c:scaling>
        <c:delete val="0"/>
        <c:axPos val="b"/>
        <c:numFmt formatCode="h:mm" sourceLinked="1"/>
        <c:majorTickMark val="none"/>
        <c:minorTickMark val="none"/>
        <c:tickLblPos val="nextTo"/>
        <c:txPr>
          <a:bodyPr/>
          <a:lstStyle/>
          <a:p>
            <a:pPr>
              <a:lnSpc>
                <a:spcPct val="85000"/>
              </a:lnSpc>
              <a:defRPr sz="1000">
                <a:solidFill>
                  <a:schemeClr val="tx1"/>
                </a:solidFill>
                <a:latin typeface="Arial Narrow" pitchFamily="34" charset="0"/>
              </a:defRPr>
            </a:pPr>
            <a:endParaRPr lang="en-US"/>
          </a:p>
        </c:txPr>
        <c:crossAx val="522277256"/>
        <c:crosses val="autoZero"/>
        <c:auto val="1"/>
        <c:lblAlgn val="ctr"/>
        <c:lblOffset val="100"/>
        <c:tickMarkSkip val="5"/>
        <c:noMultiLvlLbl val="0"/>
      </c:catAx>
      <c:valAx>
        <c:axId val="522277256"/>
        <c:scaling>
          <c:orientation val="minMax"/>
        </c:scaling>
        <c:delete val="0"/>
        <c:axPos val="l"/>
        <c:majorGridlines>
          <c:spPr>
            <a:ln>
              <a:solidFill>
                <a:srgbClr val="7F7F7F"/>
              </a:solidFill>
              <a:prstDash val="sysDash"/>
            </a:ln>
          </c:spPr>
        </c:majorGridlines>
        <c:numFmt formatCode="General" sourceLinked="1"/>
        <c:majorTickMark val="none"/>
        <c:minorTickMark val="none"/>
        <c:tickLblPos val="nextTo"/>
        <c:txPr>
          <a:bodyPr/>
          <a:lstStyle/>
          <a:p>
            <a:pPr>
              <a:defRPr sz="1000">
                <a:solidFill>
                  <a:schemeClr val="tx1"/>
                </a:solidFill>
                <a:latin typeface="Arial Narrow" pitchFamily="34" charset="0"/>
              </a:defRPr>
            </a:pPr>
            <a:endParaRPr lang="en-US"/>
          </a:p>
        </c:txPr>
        <c:crossAx val="522261176"/>
        <c:crosses val="autoZero"/>
        <c:crossBetween val="between"/>
      </c:valAx>
      <c:spPr>
        <a:gradFill flip="none" rotWithShape="1">
          <a:gsLst>
            <a:gs pos="0">
              <a:srgbClr val="D9D9D9">
                <a:alpha val="40000"/>
              </a:srgbClr>
            </a:gs>
            <a:gs pos="100000">
              <a:srgbClr val="A7C2E3">
                <a:tint val="23500"/>
                <a:satMod val="160000"/>
                <a:alpha val="0"/>
              </a:srgbClr>
            </a:gs>
          </a:gsLst>
          <a:lin ang="5400000" scaled="1"/>
          <a:tileRect/>
        </a:gradFill>
        <a:ln w="25400">
          <a:noFill/>
        </a:ln>
      </c:spPr>
    </c:plotArea>
    <c:plotVisOnly val="1"/>
    <c:dispBlanksAs val="gap"/>
    <c:showDLblsOverMax val="0"/>
  </c:chart>
  <c:spPr>
    <a:scene3d>
      <a:camera prst="orthographicFront"/>
      <a:lightRig rig="threePt" dir="t"/>
    </a:scene3d>
    <a:sp3d prstMaterial="powder"/>
  </c:spPr>
  <c:txPr>
    <a:bodyPr/>
    <a:lstStyle/>
    <a:p>
      <a:pPr>
        <a:defRPr sz="1800">
          <a:latin typeface="Arial" pitchFamily="34" charset="0"/>
          <a:cs typeface="Arial" pitchFamily="34" charset="0"/>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327"/>
      <c:rAngAx val="0"/>
    </c:view3D>
    <c:floor>
      <c:thickness val="0"/>
    </c:floor>
    <c:sideWall>
      <c:thickness val="0"/>
    </c:sideWall>
    <c:backWall>
      <c:thickness val="0"/>
    </c:backWall>
    <c:plotArea>
      <c:layout/>
      <c:pie3DChart>
        <c:varyColors val="1"/>
        <c:ser>
          <c:idx val="0"/>
          <c:order val="0"/>
          <c:tx>
            <c:strRef>
              <c:f>Sheet1!$B$1</c:f>
              <c:strCache>
                <c:ptCount val="1"/>
                <c:pt idx="0">
                  <c:v>Series 1</c:v>
                </c:pt>
              </c:strCache>
            </c:strRef>
          </c:tx>
          <c:spPr>
            <a:scene3d>
              <a:camera prst="orthographicFront"/>
              <a:lightRig rig="threePt" dir="t"/>
            </a:scene3d>
            <a:sp3d>
              <a:bevelT/>
            </a:sp3d>
          </c:spPr>
          <c:dPt>
            <c:idx val="0"/>
            <c:bubble3D val="0"/>
            <c:spPr>
              <a:gradFill flip="none" rotWithShape="1">
                <a:gsLst>
                  <a:gs pos="100000">
                    <a:schemeClr val="tx1">
                      <a:lumMod val="85000"/>
                      <a:lumOff val="15000"/>
                    </a:schemeClr>
                  </a:gs>
                  <a:gs pos="0">
                    <a:schemeClr val="tx1">
                      <a:lumMod val="75000"/>
                      <a:lumOff val="25000"/>
                    </a:schemeClr>
                  </a:gs>
                </a:gsLst>
                <a:lin ang="0" scaled="1"/>
                <a:tileRect/>
              </a:gradFill>
              <a:scene3d>
                <a:camera prst="orthographicFront"/>
                <a:lightRig rig="threePt" dir="t"/>
              </a:scene3d>
              <a:sp3d>
                <a:bevelT/>
              </a:sp3d>
            </c:spPr>
            <c:extLst>
              <c:ext xmlns:c16="http://schemas.microsoft.com/office/drawing/2014/chart" uri="{C3380CC4-5D6E-409C-BE32-E72D297353CC}">
                <c16:uniqueId val="{00000001-1CFD-7D45-A761-D70760CAD619}"/>
              </c:ext>
            </c:extLst>
          </c:dPt>
          <c:dPt>
            <c:idx val="1"/>
            <c:bubble3D val="0"/>
            <c:spPr>
              <a:gradFill>
                <a:gsLst>
                  <a:gs pos="100000">
                    <a:schemeClr val="accent2">
                      <a:lumMod val="50000"/>
                    </a:schemeClr>
                  </a:gs>
                  <a:gs pos="0">
                    <a:schemeClr val="accent2"/>
                  </a:gs>
                </a:gsLst>
                <a:lin ang="0" scaled="1"/>
              </a:gradFill>
              <a:scene3d>
                <a:camera prst="orthographicFront"/>
                <a:lightRig rig="threePt" dir="t"/>
              </a:scene3d>
              <a:sp3d>
                <a:bevelT/>
              </a:sp3d>
            </c:spPr>
            <c:extLst>
              <c:ext xmlns:c16="http://schemas.microsoft.com/office/drawing/2014/chart" uri="{C3380CC4-5D6E-409C-BE32-E72D297353CC}">
                <c16:uniqueId val="{00000003-1CFD-7D45-A761-D70760CAD619}"/>
              </c:ext>
            </c:extLst>
          </c:dPt>
          <c:cat>
            <c:strRef>
              <c:f>Sheet1!$A$2:$A$3</c:f>
              <c:strCache>
                <c:ptCount val="2"/>
                <c:pt idx="0">
                  <c:v>Used</c:v>
                </c:pt>
                <c:pt idx="1">
                  <c:v>Free Space</c:v>
                </c:pt>
              </c:strCache>
            </c:strRef>
          </c:cat>
          <c:val>
            <c:numRef>
              <c:f>Sheet1!$B$2:$B$3</c:f>
              <c:numCache>
                <c:formatCode>General</c:formatCode>
                <c:ptCount val="2"/>
                <c:pt idx="0">
                  <c:v>50</c:v>
                </c:pt>
                <c:pt idx="1">
                  <c:v>33</c:v>
                </c:pt>
              </c:numCache>
            </c:numRef>
          </c:val>
          <c:extLst>
            <c:ext xmlns:c16="http://schemas.microsoft.com/office/drawing/2014/chart" uri="{C3380CC4-5D6E-409C-BE32-E72D297353CC}">
              <c16:uniqueId val="{00000004-1CFD-7D45-A761-D70760CAD619}"/>
            </c:ext>
          </c:extLst>
        </c:ser>
        <c:dLbls>
          <c:showLegendKey val="0"/>
          <c:showVal val="0"/>
          <c:showCatName val="0"/>
          <c:showSerName val="0"/>
          <c:showPercent val="0"/>
          <c:showBubbleSize val="0"/>
          <c:showLeaderLines val="1"/>
        </c:dLbls>
      </c:pie3DChart>
    </c:plotArea>
    <c:legend>
      <c:legendPos val="b"/>
      <c:legendEntry>
        <c:idx val="0"/>
        <c:txPr>
          <a:bodyPr/>
          <a:lstStyle/>
          <a:p>
            <a:pPr>
              <a:defRPr sz="1000">
                <a:solidFill>
                  <a:schemeClr val="tx1"/>
                </a:solidFill>
                <a:latin typeface="Arial Narrow" pitchFamily="34" charset="0"/>
              </a:defRPr>
            </a:pPr>
            <a:endParaRPr lang="en-US"/>
          </a:p>
        </c:txPr>
      </c:legendEntry>
      <c:legendEntry>
        <c:idx val="1"/>
        <c:txPr>
          <a:bodyPr/>
          <a:lstStyle/>
          <a:p>
            <a:pPr>
              <a:defRPr sz="1000">
                <a:solidFill>
                  <a:schemeClr val="tx1"/>
                </a:solidFill>
                <a:latin typeface="Arial Narrow" pitchFamily="34" charset="0"/>
              </a:defRPr>
            </a:pPr>
            <a:endParaRPr lang="en-US"/>
          </a:p>
        </c:txPr>
      </c:legendEntry>
      <c:layout>
        <c:manualLayout>
          <c:xMode val="edge"/>
          <c:yMode val="edge"/>
          <c:x val="0.14384742668036099"/>
          <c:y val="0.70174321959755104"/>
          <c:w val="0.71230457605842801"/>
          <c:h val="0.15936789151356101"/>
        </c:manualLayout>
      </c:layout>
      <c:overlay val="0"/>
      <c:txPr>
        <a:bodyPr/>
        <a:lstStyle/>
        <a:p>
          <a:pPr>
            <a:defRPr sz="1000">
              <a:solidFill>
                <a:srgbClr val="7F7F7F"/>
              </a:solidFill>
              <a:latin typeface="Arial Narrow" pitchFamily="34" charset="0"/>
            </a:defRPr>
          </a:pPr>
          <a:endParaRPr lang="en-US"/>
        </a:p>
      </c:txPr>
    </c:legend>
    <c:plotVisOnly val="1"/>
    <c:dispBlanksAs val="gap"/>
    <c:showDLblsOverMax val="0"/>
  </c:chart>
  <c:spPr>
    <a:effectLst/>
    <a:scene3d>
      <a:camera prst="orthographicFront"/>
      <a:lightRig rig="threePt" dir="t"/>
    </a:scene3d>
    <a:sp3d/>
  </c:spPr>
  <c:txPr>
    <a:bodyPr/>
    <a:lstStyle/>
    <a:p>
      <a:pPr>
        <a:lnSpc>
          <a:spcPct val="85000"/>
        </a:lnSpc>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view3D>
      <c:rotX val="30"/>
      <c:rotY val="360"/>
      <c:rAngAx val="0"/>
    </c:view3D>
    <c:floor>
      <c:thickness val="0"/>
    </c:floor>
    <c:sideWall>
      <c:thickness val="0"/>
    </c:sideWall>
    <c:backWall>
      <c:thickness val="0"/>
    </c:backWall>
    <c:plotArea>
      <c:layout/>
      <c:pie3DChart>
        <c:varyColors val="1"/>
        <c:ser>
          <c:idx val="0"/>
          <c:order val="0"/>
          <c:tx>
            <c:strRef>
              <c:f>Sheet1!$B$1</c:f>
              <c:strCache>
                <c:ptCount val="1"/>
                <c:pt idx="0">
                  <c:v>Series 1</c:v>
                </c:pt>
              </c:strCache>
            </c:strRef>
          </c:tx>
          <c:spPr>
            <a:scene3d>
              <a:camera prst="orthographicFront"/>
              <a:lightRig rig="threePt" dir="t"/>
            </a:scene3d>
            <a:sp3d>
              <a:bevelT/>
            </a:sp3d>
          </c:spPr>
          <c:dPt>
            <c:idx val="0"/>
            <c:bubble3D val="0"/>
            <c:spPr>
              <a:gradFill flip="none" rotWithShape="1">
                <a:gsLst>
                  <a:gs pos="100000">
                    <a:schemeClr val="tx1">
                      <a:lumMod val="85000"/>
                      <a:lumOff val="15000"/>
                    </a:schemeClr>
                  </a:gs>
                  <a:gs pos="0">
                    <a:schemeClr val="tx1">
                      <a:lumMod val="75000"/>
                      <a:lumOff val="25000"/>
                    </a:schemeClr>
                  </a:gs>
                </a:gsLst>
                <a:lin ang="0" scaled="1"/>
                <a:tileRect/>
              </a:gradFill>
              <a:scene3d>
                <a:camera prst="orthographicFront"/>
                <a:lightRig rig="threePt" dir="t"/>
              </a:scene3d>
              <a:sp3d>
                <a:bevelT/>
              </a:sp3d>
            </c:spPr>
            <c:extLst>
              <c:ext xmlns:c16="http://schemas.microsoft.com/office/drawing/2014/chart" uri="{C3380CC4-5D6E-409C-BE32-E72D297353CC}">
                <c16:uniqueId val="{00000001-AD01-0343-BE70-E09B2FCF3062}"/>
              </c:ext>
            </c:extLst>
          </c:dPt>
          <c:dPt>
            <c:idx val="1"/>
            <c:bubble3D val="0"/>
            <c:spPr>
              <a:gradFill flip="none" rotWithShape="1">
                <a:gsLst>
                  <a:gs pos="0">
                    <a:schemeClr val="accent2"/>
                  </a:gs>
                  <a:gs pos="100000">
                    <a:schemeClr val="accent2">
                      <a:lumMod val="50000"/>
                    </a:schemeClr>
                  </a:gs>
                </a:gsLst>
                <a:lin ang="0" scaled="1"/>
                <a:tileRect/>
              </a:gradFill>
              <a:scene3d>
                <a:camera prst="orthographicFront"/>
                <a:lightRig rig="threePt" dir="t"/>
              </a:scene3d>
              <a:sp3d>
                <a:bevelT/>
              </a:sp3d>
            </c:spPr>
            <c:extLst>
              <c:ext xmlns:c16="http://schemas.microsoft.com/office/drawing/2014/chart" uri="{C3380CC4-5D6E-409C-BE32-E72D297353CC}">
                <c16:uniqueId val="{00000003-AD01-0343-BE70-E09B2FCF3062}"/>
              </c:ext>
            </c:extLst>
          </c:dPt>
          <c:cat>
            <c:strRef>
              <c:f>Sheet1!$A$2:$A$3</c:f>
              <c:strCache>
                <c:ptCount val="2"/>
                <c:pt idx="0">
                  <c:v>Used</c:v>
                </c:pt>
                <c:pt idx="1">
                  <c:v>Free Space</c:v>
                </c:pt>
              </c:strCache>
            </c:strRef>
          </c:cat>
          <c:val>
            <c:numRef>
              <c:f>Sheet1!$B$2:$B$3</c:f>
              <c:numCache>
                <c:formatCode>General</c:formatCode>
                <c:ptCount val="2"/>
                <c:pt idx="0">
                  <c:v>58</c:v>
                </c:pt>
                <c:pt idx="1">
                  <c:v>42</c:v>
                </c:pt>
              </c:numCache>
            </c:numRef>
          </c:val>
          <c:extLst>
            <c:ext xmlns:c16="http://schemas.microsoft.com/office/drawing/2014/chart" uri="{C3380CC4-5D6E-409C-BE32-E72D297353CC}">
              <c16:uniqueId val="{00000004-AD01-0343-BE70-E09B2FCF3062}"/>
            </c:ext>
          </c:extLst>
        </c:ser>
        <c:dLbls>
          <c:showLegendKey val="0"/>
          <c:showVal val="0"/>
          <c:showCatName val="0"/>
          <c:showSerName val="0"/>
          <c:showPercent val="0"/>
          <c:showBubbleSize val="0"/>
          <c:showLeaderLines val="1"/>
        </c:dLbls>
      </c:pie3DChart>
    </c:plotArea>
    <c:legend>
      <c:legendPos val="b"/>
      <c:layout>
        <c:manualLayout>
          <c:xMode val="edge"/>
          <c:yMode val="edge"/>
          <c:x val="0.14384742668036099"/>
          <c:y val="0.70174321959755104"/>
          <c:w val="0.71230457605842801"/>
          <c:h val="0.15936789151356101"/>
        </c:manualLayout>
      </c:layout>
      <c:overlay val="0"/>
      <c:txPr>
        <a:bodyPr/>
        <a:lstStyle/>
        <a:p>
          <a:pPr>
            <a:defRPr sz="1000">
              <a:solidFill>
                <a:schemeClr val="tx1"/>
              </a:solidFill>
              <a:latin typeface="Arial Narrow" pitchFamily="34" charset="0"/>
            </a:defRPr>
          </a:pPr>
          <a:endParaRPr lang="en-US"/>
        </a:p>
      </c:txPr>
    </c:legend>
    <c:plotVisOnly val="1"/>
    <c:dispBlanksAs val="gap"/>
    <c:showDLblsOverMax val="0"/>
  </c:chart>
  <c:spPr>
    <a:effectLst/>
    <a:scene3d>
      <a:camera prst="orthographicFront"/>
      <a:lightRig rig="threePt" dir="t"/>
    </a:scene3d>
    <a:sp3d/>
  </c:spPr>
  <c:txPr>
    <a:bodyPr/>
    <a:lstStyle/>
    <a:p>
      <a:pPr>
        <a:lnSpc>
          <a:spcPct val="85000"/>
        </a:lnSpc>
        <a:defRPr sz="1800"/>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ZW" dirty="0"/>
          </a:p>
        </p:txBody>
      </p:sp>
    </p:spTree>
    <p:extLst>
      <p:ext uri="{BB962C8B-B14F-4D97-AF65-F5344CB8AC3E}">
        <p14:creationId xmlns:p14="http://schemas.microsoft.com/office/powerpoint/2010/main" val="14687209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Section 2: How to download assets</a:t>
            </a:r>
            <a:endParaRPr dirty="0"/>
          </a:p>
        </p:txBody>
      </p:sp>
    </p:spTree>
    <p:extLst>
      <p:ext uri="{BB962C8B-B14F-4D97-AF65-F5344CB8AC3E}">
        <p14:creationId xmlns:p14="http://schemas.microsoft.com/office/powerpoint/2010/main" val="3613723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If you’ve ever downloaded anything from the internet before, then this shouldn’t be foreign to you.</a:t>
            </a:r>
          </a:p>
          <a:p>
            <a:pPr marL="0" lvl="0" indent="0" algn="l" rtl="0">
              <a:spcBef>
                <a:spcPts val="0"/>
              </a:spcBef>
              <a:spcAft>
                <a:spcPts val="0"/>
              </a:spcAft>
              <a:buNone/>
            </a:pPr>
            <a:r>
              <a:rPr lang="en-US" dirty="0"/>
              <a:t>Pay close attention to the permissions attached to the asset.</a:t>
            </a:r>
          </a:p>
          <a:p>
            <a:pPr marL="0" lvl="0" indent="0" algn="l" rtl="0">
              <a:spcBef>
                <a:spcPts val="0"/>
              </a:spcBef>
              <a:spcAft>
                <a:spcPts val="0"/>
              </a:spcAft>
              <a:buNone/>
            </a:pPr>
            <a:r>
              <a:rPr lang="en-US" dirty="0"/>
              <a:t>You may need to contact the asset owner for permission to download- and we’ll show you how to handle that in a bit.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You can choose to download one file, or multiple files.</a:t>
            </a:r>
          </a:p>
          <a:p>
            <a:pPr marL="0" lvl="0" indent="0" algn="l" rtl="0">
              <a:spcBef>
                <a:spcPts val="0"/>
              </a:spcBef>
              <a:spcAft>
                <a:spcPts val="0"/>
              </a:spcAft>
              <a:buNone/>
            </a:pPr>
            <a:r>
              <a:rPr lang="en-US" dirty="0"/>
              <a:t>It’s as simple as choosing the files you want, and then downloading.</a:t>
            </a:r>
          </a:p>
          <a:p>
            <a:pPr marL="0" lvl="0" indent="0" algn="l" rtl="0">
              <a:spcBef>
                <a:spcPts val="0"/>
              </a:spcBef>
              <a:spcAft>
                <a:spcPts val="0"/>
              </a:spcAft>
              <a:buNone/>
            </a:pPr>
            <a:endParaRPr lang="en-US" dirty="0"/>
          </a:p>
          <a:p>
            <a:pPr marL="158750" indent="0">
              <a:buNone/>
            </a:pPr>
            <a:endParaRPr lang="en-US" dirty="0"/>
          </a:p>
        </p:txBody>
      </p:sp>
    </p:spTree>
    <p:extLst>
      <p:ext uri="{BB962C8B-B14F-4D97-AF65-F5344CB8AC3E}">
        <p14:creationId xmlns:p14="http://schemas.microsoft.com/office/powerpoint/2010/main" val="8162603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Here’s another great thing about Bynder.</a:t>
            </a:r>
          </a:p>
          <a:p>
            <a:pPr marL="0" lvl="0" indent="0" algn="l" rtl="0">
              <a:spcBef>
                <a:spcPts val="0"/>
              </a:spcBef>
              <a:spcAft>
                <a:spcPts val="0"/>
              </a:spcAft>
              <a:buNone/>
            </a:pPr>
            <a:r>
              <a:rPr lang="en-US" dirty="0"/>
              <a:t>Every time a file is uploaded onto Bynder, the system automatically generates a number of derivative versions of the file. </a:t>
            </a:r>
          </a:p>
          <a:p>
            <a:pPr marL="0" lvl="0" indent="0" algn="l" rtl="0">
              <a:spcBef>
                <a:spcPts val="0"/>
              </a:spcBef>
              <a:spcAft>
                <a:spcPts val="0"/>
              </a:spcAft>
              <a:buNone/>
            </a:pPr>
            <a:r>
              <a:rPr lang="en-US" dirty="0"/>
              <a:t>For example: high res jpeg, low res jpeg, pdf version etc. </a:t>
            </a:r>
          </a:p>
          <a:p>
            <a:pPr marL="0" lvl="0" indent="0" algn="l" rtl="0">
              <a:spcBef>
                <a:spcPts val="0"/>
              </a:spcBef>
              <a:spcAft>
                <a:spcPts val="0"/>
              </a:spcAft>
              <a:buNone/>
            </a:pPr>
            <a:r>
              <a:rPr lang="en-US" dirty="0"/>
              <a:t>For video, think low res that’s easy to share.</a:t>
            </a:r>
          </a:p>
          <a:p>
            <a:pPr marL="0" lvl="0" indent="0" algn="l" rtl="0">
              <a:spcBef>
                <a:spcPts val="0"/>
              </a:spcBef>
              <a:spcAft>
                <a:spcPts val="0"/>
              </a:spcAft>
              <a:buNone/>
            </a:pPr>
            <a:r>
              <a:rPr lang="en-US" dirty="0"/>
              <a:t>So no more having to ask for a version for your presentation, or to quickly send someone for commentary. </a:t>
            </a:r>
          </a:p>
          <a:p>
            <a:pPr marL="0" lvl="0" indent="0" algn="l" rtl="0">
              <a:spcBef>
                <a:spcPts val="0"/>
              </a:spcBef>
              <a:spcAft>
                <a:spcPts val="0"/>
              </a:spcAft>
              <a:buNone/>
            </a:pPr>
            <a:r>
              <a:rPr lang="en-US" dirty="0"/>
              <a:t>The versions are all ready for you on Bynder.</a:t>
            </a:r>
          </a:p>
          <a:p>
            <a:endParaRPr lang="en-ZA" dirty="0"/>
          </a:p>
        </p:txBody>
      </p:sp>
    </p:spTree>
    <p:extLst>
      <p:ext uri="{BB962C8B-B14F-4D97-AF65-F5344CB8AC3E}">
        <p14:creationId xmlns:p14="http://schemas.microsoft.com/office/powerpoint/2010/main" val="989732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2784418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can upload one file at a time, or multiple assets at a time.</a:t>
            </a:r>
          </a:p>
          <a:p>
            <a:pPr marL="0" lvl="0" indent="0" algn="l" rtl="0">
              <a:spcBef>
                <a:spcPts val="0"/>
              </a:spcBef>
              <a:spcAft>
                <a:spcPts val="0"/>
              </a:spcAft>
              <a:buNone/>
            </a:pPr>
            <a:r>
              <a:rPr lang="en-US" dirty="0"/>
              <a:t>There are some limitations when uploading multiple files: (Read from the screen).</a:t>
            </a:r>
          </a:p>
          <a:p>
            <a:pPr marL="0" lvl="0" indent="0" algn="l" rtl="0">
              <a:spcBef>
                <a:spcPts val="0"/>
              </a:spcBef>
              <a:spcAft>
                <a:spcPts val="0"/>
              </a:spcAft>
              <a:buNone/>
            </a:pPr>
            <a:r>
              <a:rPr lang="en-US" dirty="0"/>
              <a:t>A good rule of thumb here would be to upload groups of assets with similar taxonomies.</a:t>
            </a:r>
          </a:p>
          <a:p>
            <a:pPr marL="0" lvl="0" indent="0" algn="l" rtl="0">
              <a:spcBef>
                <a:spcPts val="0"/>
              </a:spcBef>
              <a:spcAft>
                <a:spcPts val="0"/>
              </a:spcAft>
              <a:buNone/>
            </a:pPr>
            <a:r>
              <a:rPr lang="en-US" dirty="0"/>
              <a:t>This is usually the time when you determine access rights to assets. Use: (read from screen)</a:t>
            </a:r>
          </a:p>
        </p:txBody>
      </p:sp>
    </p:spTree>
    <p:extLst>
      <p:ext uri="{BB962C8B-B14F-4D97-AF65-F5344CB8AC3E}">
        <p14:creationId xmlns:p14="http://schemas.microsoft.com/office/powerpoint/2010/main" val="34820911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There are two ways to upload assets: drag and drop, OR use the upload media button.</a:t>
            </a:r>
          </a:p>
          <a:p>
            <a:pPr marL="0" lvl="0" indent="0" algn="l" rtl="0">
              <a:spcBef>
                <a:spcPts val="0"/>
              </a:spcBef>
              <a:spcAft>
                <a:spcPts val="0"/>
              </a:spcAft>
              <a:buNone/>
            </a:pPr>
            <a:r>
              <a:rPr lang="en-US" dirty="0"/>
              <a:t>Remember to apply the taxonomy and permissions at upload.</a:t>
            </a:r>
          </a:p>
          <a:p>
            <a:pPr marL="0" lvl="0" indent="0" algn="l" rtl="0">
              <a:spcBef>
                <a:spcPts val="0"/>
              </a:spcBef>
              <a:spcAft>
                <a:spcPts val="0"/>
              </a:spcAft>
              <a:buNone/>
            </a:pPr>
            <a:r>
              <a:rPr lang="en-US" dirty="0"/>
              <a:t>A good way to think about the taxonomy is to consider how someone would use search to be able to find the asset later.</a:t>
            </a:r>
          </a:p>
          <a:p>
            <a:pPr marL="0" lvl="0" indent="0" algn="l" rtl="0">
              <a:spcBef>
                <a:spcPts val="0"/>
              </a:spcBef>
              <a:spcAft>
                <a:spcPts val="0"/>
              </a:spcAft>
              <a:buNone/>
            </a:pPr>
            <a:r>
              <a:rPr lang="en-US" dirty="0"/>
              <a:t>And Tags help add that extra bit of detail.</a:t>
            </a:r>
          </a:p>
          <a:p>
            <a:pPr marL="158750" indent="0">
              <a:buNone/>
            </a:pPr>
            <a:endParaRPr lang="en-US" b="1" dirty="0"/>
          </a:p>
          <a:p>
            <a:pPr marL="158750" indent="0">
              <a:buNone/>
            </a:pPr>
            <a:endParaRPr lang="en-US" b="1" dirty="0"/>
          </a:p>
          <a:p>
            <a:pPr marL="158750" indent="0">
              <a:buNone/>
            </a:pPr>
            <a:endParaRPr lang="en-US" b="1" dirty="0"/>
          </a:p>
          <a:p>
            <a:pPr marL="158750" indent="0">
              <a:buNone/>
            </a:pPr>
            <a:endParaRPr lang="en-US" b="1" dirty="0"/>
          </a:p>
          <a:p>
            <a:pPr marL="158750" indent="0">
              <a:buNone/>
            </a:pPr>
            <a:endParaRPr lang="en-ZA" b="1" dirty="0"/>
          </a:p>
        </p:txBody>
      </p:sp>
    </p:spTree>
    <p:extLst>
      <p:ext uri="{BB962C8B-B14F-4D97-AF65-F5344CB8AC3E}">
        <p14:creationId xmlns:p14="http://schemas.microsoft.com/office/powerpoint/2010/main" val="3058892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Here is the icon you check to add additional information to the upload.</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p:txBody>
      </p:sp>
    </p:spTree>
    <p:extLst>
      <p:ext uri="{BB962C8B-B14F-4D97-AF65-F5344CB8AC3E}">
        <p14:creationId xmlns:p14="http://schemas.microsoft.com/office/powerpoint/2010/main" val="32157424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Bear in mind with multiple uploads, you may need to go through the assets one by one and double check the taxonomy and tags.</a:t>
            </a:r>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b="1" dirty="0"/>
          </a:p>
          <a:p>
            <a:endParaRPr lang="en-ZA" dirty="0"/>
          </a:p>
          <a:p>
            <a:endParaRPr lang="en-ZA" dirty="0"/>
          </a:p>
        </p:txBody>
      </p:sp>
    </p:spTree>
    <p:extLst>
      <p:ext uri="{BB962C8B-B14F-4D97-AF65-F5344CB8AC3E}">
        <p14:creationId xmlns:p14="http://schemas.microsoft.com/office/powerpoint/2010/main" val="41902899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a:t>Because we </a:t>
            </a:r>
            <a:endParaRPr lang="en-GB" sz="1100" dirty="0"/>
          </a:p>
          <a:p>
            <a:pPr marL="158750" indent="0">
              <a:buNone/>
            </a:pPr>
            <a:endParaRPr lang="en-ZA" dirty="0"/>
          </a:p>
        </p:txBody>
      </p:sp>
    </p:spTree>
    <p:extLst>
      <p:ext uri="{BB962C8B-B14F-4D97-AF65-F5344CB8AC3E}">
        <p14:creationId xmlns:p14="http://schemas.microsoft.com/office/powerpoint/2010/main" val="2472105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b="1" dirty="0"/>
              <a:t>Section 4: Create, share and manage collections</a:t>
            </a:r>
            <a:endParaRPr b="1" dirty="0"/>
          </a:p>
        </p:txBody>
      </p:sp>
    </p:spTree>
    <p:extLst>
      <p:ext uri="{BB962C8B-B14F-4D97-AF65-F5344CB8AC3E}">
        <p14:creationId xmlns:p14="http://schemas.microsoft.com/office/powerpoint/2010/main" val="2134966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This module focusses on how to manage Assets in the DAM.</a:t>
            </a:r>
          </a:p>
          <a:p>
            <a:pPr marL="158750" indent="0">
              <a:buNone/>
            </a:pPr>
            <a:endParaRPr lang="en-US" dirty="0"/>
          </a:p>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n-ZA" sz="1100" b="0" i="0" u="none" strike="noStrike" kern="1200" cap="none" spc="0" normalizeH="0" baseline="0" noProof="0" dirty="0">
                <a:ln>
                  <a:noFill/>
                </a:ln>
                <a:solidFill>
                  <a:srgbClr val="E7C6B7"/>
                </a:solidFill>
                <a:effectLst/>
                <a:uLnTx/>
                <a:uFillTx/>
                <a:latin typeface="Calibri"/>
                <a:cs typeface="Helvetica"/>
                <a:sym typeface="Arial"/>
              </a:rPr>
              <a:t>We will cover everything related to: Finding, downloading, storage &amp; management of assets.</a:t>
            </a:r>
          </a:p>
          <a:p>
            <a:pPr marL="158750" indent="0">
              <a:buNone/>
            </a:pPr>
            <a:endParaRPr lang="en-ZA" dirty="0"/>
          </a:p>
        </p:txBody>
      </p:sp>
    </p:spTree>
    <p:extLst>
      <p:ext uri="{BB962C8B-B14F-4D97-AF65-F5344CB8AC3E}">
        <p14:creationId xmlns:p14="http://schemas.microsoft.com/office/powerpoint/2010/main" val="10174752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b="1" dirty="0"/>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lt1"/>
                </a:solidFill>
                <a:latin typeface="Calibri"/>
                <a:ea typeface="Calibri"/>
                <a:cs typeface="Calibri"/>
                <a:sym typeface="Calibri"/>
              </a:rPr>
              <a:t>A collection is a selection of assets that have been added together, for a specific reason, by a user e.g. a campaign or a project.</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lt1"/>
                </a:solidFill>
                <a:latin typeface="Calibri"/>
                <a:cs typeface="Calibri"/>
                <a:sym typeface="Calibri"/>
              </a:rPr>
              <a:t>It makes it really easy to share assets with someone by grouping them together.</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lt1"/>
                </a:solidFill>
                <a:latin typeface="Calibri"/>
                <a:cs typeface="Calibri"/>
                <a:sym typeface="Calibri"/>
              </a:rPr>
              <a:t>Typically collections are not publicly available, so someone will only see it, if you choose to share it with them.</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b="0" i="0" u="none" strike="noStrike" cap="none" dirty="0">
                <a:solidFill>
                  <a:schemeClr val="lt1"/>
                </a:solidFill>
                <a:latin typeface="Calibri"/>
                <a:cs typeface="Calibri"/>
                <a:sym typeface="Calibri"/>
              </a:rPr>
              <a:t>Collection permissions are at the behest of the collections owner only.</a:t>
            </a:r>
            <a:endParaRPr lang="en-US" dirty="0"/>
          </a:p>
          <a:p>
            <a:pPr marL="158750" indent="0">
              <a:buNone/>
            </a:pPr>
            <a:endParaRPr lang="en-US" b="1" dirty="0"/>
          </a:p>
          <a:p>
            <a:pPr marL="158750" indent="0">
              <a:buNone/>
            </a:pPr>
            <a:endParaRPr lang="en-ZA" dirty="0"/>
          </a:p>
        </p:txBody>
      </p:sp>
    </p:spTree>
    <p:extLst>
      <p:ext uri="{BB962C8B-B14F-4D97-AF65-F5344CB8AC3E}">
        <p14:creationId xmlns:p14="http://schemas.microsoft.com/office/powerpoint/2010/main" val="31906534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a:t>To view collections you have access to, or to manage your own collections, go here:</a:t>
            </a:r>
          </a:p>
          <a:p>
            <a:endParaRPr lang="en-ZA" dirty="0"/>
          </a:p>
        </p:txBody>
      </p:sp>
    </p:spTree>
    <p:extLst>
      <p:ext uri="{BB962C8B-B14F-4D97-AF65-F5344CB8AC3E}">
        <p14:creationId xmlns:p14="http://schemas.microsoft.com/office/powerpoint/2010/main" val="37677732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If you want to create a collection, there are two ways of doing this.</a:t>
            </a:r>
          </a:p>
          <a:p>
            <a:pPr marL="0" lvl="0" indent="0" algn="l" rtl="0">
              <a:spcBef>
                <a:spcPts val="0"/>
              </a:spcBef>
              <a:spcAft>
                <a:spcPts val="0"/>
              </a:spcAft>
              <a:buNone/>
            </a:pPr>
            <a:r>
              <a:rPr lang="en-US" dirty="0"/>
              <a:t>Groups assets together, click add to collection.</a:t>
            </a:r>
          </a:p>
          <a:p>
            <a:pPr marL="0" lvl="0" indent="0" algn="l" rtl="0">
              <a:spcBef>
                <a:spcPts val="0"/>
              </a:spcBef>
              <a:spcAft>
                <a:spcPts val="0"/>
              </a:spcAft>
              <a:buNone/>
            </a:pPr>
            <a:r>
              <a:rPr lang="en-US" dirty="0"/>
              <a:t>Or, create a collection, and insert the assets.</a:t>
            </a:r>
          </a:p>
          <a:p>
            <a:pPr marL="158750" indent="0">
              <a:buNone/>
            </a:pPr>
            <a:endParaRPr lang="en-US" b="1" dirty="0"/>
          </a:p>
          <a:p>
            <a:pPr marL="158750" indent="0">
              <a:buNone/>
            </a:pPr>
            <a:endParaRPr lang="en-US" b="1" dirty="0"/>
          </a:p>
          <a:p>
            <a:pPr marL="158750" indent="0">
              <a:buNone/>
            </a:pPr>
            <a:endParaRPr lang="en-US" b="1" dirty="0"/>
          </a:p>
          <a:p>
            <a:pPr marL="158750" indent="0">
              <a:buNone/>
            </a:pPr>
            <a:endParaRPr lang="en-US" b="1" dirty="0"/>
          </a:p>
          <a:p>
            <a:pPr marL="158750" indent="0">
              <a:buNone/>
            </a:pPr>
            <a:endParaRPr lang="en-ZA" b="1" dirty="0"/>
          </a:p>
        </p:txBody>
      </p:sp>
    </p:spTree>
    <p:extLst>
      <p:ext uri="{BB962C8B-B14F-4D97-AF65-F5344CB8AC3E}">
        <p14:creationId xmlns:p14="http://schemas.microsoft.com/office/powerpoint/2010/main" val="9229651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You can control who can view, download a collection, as well as publish it into website.</a:t>
            </a:r>
          </a:p>
          <a:p>
            <a:pPr marL="0" lvl="0" indent="0" algn="l" rtl="0">
              <a:spcBef>
                <a:spcPts val="0"/>
              </a:spcBef>
              <a:spcAft>
                <a:spcPts val="0"/>
              </a:spcAft>
              <a:buNone/>
            </a:pPr>
            <a:r>
              <a:rPr lang="en-US" dirty="0"/>
              <a:t>If you make a collection public, it also means that the person you’re sharing it with doesn’t have to be a Bynder user – they can simply click on the link.</a:t>
            </a:r>
          </a:p>
          <a:p>
            <a:pPr marL="158750" indent="0">
              <a:buNone/>
            </a:pPr>
            <a:endParaRPr lang="en-US" b="1" dirty="0"/>
          </a:p>
          <a:p>
            <a:pPr marL="158750" indent="0">
              <a:buNone/>
            </a:pPr>
            <a:endParaRPr lang="en-US" b="1" dirty="0"/>
          </a:p>
          <a:p>
            <a:pPr marL="158750" indent="0">
              <a:buNone/>
            </a:pPr>
            <a:endParaRPr lang="en-US" b="1" dirty="0"/>
          </a:p>
          <a:p>
            <a:pPr marL="158750" indent="0">
              <a:buNone/>
            </a:pPr>
            <a:endParaRPr lang="en-US" b="0" dirty="0"/>
          </a:p>
          <a:p>
            <a:pPr marL="158750" indent="0">
              <a:buNone/>
            </a:pPr>
            <a:r>
              <a:rPr lang="en-US" dirty="0"/>
              <a:t> </a:t>
            </a:r>
            <a:endParaRPr lang="en-ZA" dirty="0"/>
          </a:p>
        </p:txBody>
      </p:sp>
    </p:spTree>
    <p:extLst>
      <p:ext uri="{BB962C8B-B14F-4D97-AF65-F5344CB8AC3E}">
        <p14:creationId xmlns:p14="http://schemas.microsoft.com/office/powerpoint/2010/main" val="35637626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b="0" dirty="0"/>
              <a:t>Only users can delete a collection. Keep this mind when you have changes in your teams, and transfer collections ownership timeously.</a:t>
            </a:r>
            <a:endParaRPr kumimoji="0" lang="en-GB" sz="1100" b="0" i="0" u="none" strike="noStrike" kern="1200" cap="none" spc="0" normalizeH="0" baseline="0" noProof="0" dirty="0">
              <a:ln>
                <a:noFill/>
              </a:ln>
              <a:solidFill>
                <a:prstClr val="white"/>
              </a:solidFill>
              <a:effectLst/>
              <a:uLnTx/>
              <a:uFillTx/>
              <a:latin typeface="Calibri"/>
              <a:cs typeface="Helvetica"/>
              <a:sym typeface="Arial"/>
            </a:endParaRPr>
          </a:p>
          <a:p>
            <a:pPr marL="158750" indent="0">
              <a:buNone/>
            </a:pPr>
            <a:endParaRPr lang="en-ZA" dirty="0"/>
          </a:p>
        </p:txBody>
      </p:sp>
    </p:spTree>
    <p:extLst>
      <p:ext uri="{BB962C8B-B14F-4D97-AF65-F5344CB8AC3E}">
        <p14:creationId xmlns:p14="http://schemas.microsoft.com/office/powerpoint/2010/main" val="33014589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26130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You should all have your logins by now, and the correct permissions by brand.</a:t>
            </a:r>
          </a:p>
          <a:p>
            <a:r>
              <a:rPr lang="en-US" dirty="0"/>
              <a:t>If this is not the case, contact your administrator and we can help get you up and running.</a:t>
            </a:r>
          </a:p>
          <a:p>
            <a:r>
              <a:rPr lang="en-US" dirty="0"/>
              <a:t>We’ve also introduced a support portal where you can access all the help you need to get started.</a:t>
            </a:r>
            <a:endParaRPr lang="en-ZA" dirty="0"/>
          </a:p>
        </p:txBody>
      </p:sp>
    </p:spTree>
    <p:extLst>
      <p:ext uri="{BB962C8B-B14F-4D97-AF65-F5344CB8AC3E}">
        <p14:creationId xmlns:p14="http://schemas.microsoft.com/office/powerpoint/2010/main" val="31917282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That concludes our first training session.</a:t>
            </a:r>
          </a:p>
          <a:p>
            <a:pPr marL="0" lvl="0" indent="0" algn="l" rtl="0">
              <a:lnSpc>
                <a:spcPct val="100000"/>
              </a:lnSpc>
              <a:spcBef>
                <a:spcPts val="0"/>
              </a:spcBef>
              <a:spcAft>
                <a:spcPts val="0"/>
              </a:spcAft>
              <a:buSzPts val="1100"/>
              <a:buNone/>
            </a:pPr>
            <a:r>
              <a:rPr lang="en-US" dirty="0"/>
              <a:t>Here’s a quick recap:</a:t>
            </a:r>
          </a:p>
          <a:p>
            <a:pPr marL="0" lvl="0" indent="0" algn="l" rtl="0">
              <a:lnSpc>
                <a:spcPct val="100000"/>
              </a:lnSpc>
              <a:spcBef>
                <a:spcPts val="0"/>
              </a:spcBef>
              <a:spcAft>
                <a:spcPts val="0"/>
              </a:spcAft>
              <a:buSzPts val="1100"/>
              <a:buNone/>
            </a:pPr>
            <a:r>
              <a:rPr lang="en-US" dirty="0"/>
              <a:t>We’ve given you an overview of the full power of Bynder.</a:t>
            </a:r>
          </a:p>
          <a:p>
            <a:pPr marL="0" lvl="0" indent="0" algn="l" rtl="0">
              <a:lnSpc>
                <a:spcPct val="100000"/>
              </a:lnSpc>
              <a:spcBef>
                <a:spcPts val="0"/>
              </a:spcBef>
              <a:spcAft>
                <a:spcPts val="0"/>
              </a:spcAft>
              <a:buSzPts val="1100"/>
              <a:buNone/>
            </a:pPr>
            <a:r>
              <a:rPr lang="en-US" dirty="0"/>
              <a:t>You know how to access assets, download and upload.</a:t>
            </a:r>
          </a:p>
          <a:p>
            <a:pPr marL="0" lvl="0" indent="0" algn="l" rtl="0">
              <a:lnSpc>
                <a:spcPct val="100000"/>
              </a:lnSpc>
              <a:spcBef>
                <a:spcPts val="0"/>
              </a:spcBef>
              <a:spcAft>
                <a:spcPts val="0"/>
              </a:spcAft>
              <a:buSzPts val="1100"/>
              <a:buNone/>
            </a:pPr>
            <a:r>
              <a:rPr lang="en-US" dirty="0"/>
              <a:t>Same for collections.</a:t>
            </a:r>
          </a:p>
          <a:p>
            <a:pPr marL="0" lvl="0" indent="0" algn="l" rtl="0">
              <a:lnSpc>
                <a:spcPct val="100000"/>
              </a:lnSpc>
              <a:spcBef>
                <a:spcPts val="0"/>
              </a:spcBef>
              <a:spcAft>
                <a:spcPts val="0"/>
              </a:spcAft>
              <a:buSzPts val="1100"/>
              <a:buNone/>
            </a:pPr>
            <a:r>
              <a:rPr lang="en-US" dirty="0"/>
              <a:t>You know how to control access to and share assets and collections with others.</a:t>
            </a:r>
          </a:p>
          <a:p>
            <a:pPr marL="0" lvl="0" indent="0" algn="l" rtl="0">
              <a:lnSpc>
                <a:spcPct val="100000"/>
              </a:lnSpc>
              <a:spcBef>
                <a:spcPts val="0"/>
              </a:spcBef>
              <a:spcAft>
                <a:spcPts val="0"/>
              </a:spcAft>
              <a:buSzPts val="1100"/>
              <a:buNone/>
            </a:pPr>
            <a:r>
              <a:rPr lang="en-US" dirty="0"/>
              <a:t>And finally, if you need any help, there’s a host of ‘how to’ videos on our Martech portal and if you need help with brand access or functionality access: email Ivan. </a:t>
            </a:r>
          </a:p>
          <a:p>
            <a:endParaRPr lang="en-ZA" dirty="0"/>
          </a:p>
        </p:txBody>
      </p:sp>
    </p:spTree>
    <p:extLst>
      <p:ext uri="{BB962C8B-B14F-4D97-AF65-F5344CB8AC3E}">
        <p14:creationId xmlns:p14="http://schemas.microsoft.com/office/powerpoint/2010/main" val="40569563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lvl="0" indent="-298450" algn="l" rtl="0">
              <a:lnSpc>
                <a:spcPct val="100000"/>
              </a:lnSpc>
              <a:spcBef>
                <a:spcPts val="0"/>
              </a:spcBef>
              <a:spcAft>
                <a:spcPts val="0"/>
              </a:spcAft>
              <a:buSzPts val="1100"/>
              <a:buChar char="●"/>
            </a:pPr>
            <a:r>
              <a:rPr lang="en-ZA" dirty="0"/>
              <a:t>In this training session we’re going to cover off the first two functions within Bynder: Assets and Collections.</a:t>
            </a:r>
          </a:p>
          <a:p>
            <a:pPr marL="457200" lvl="0" indent="-298450" algn="l" rtl="0">
              <a:lnSpc>
                <a:spcPct val="100000"/>
              </a:lnSpc>
              <a:spcBef>
                <a:spcPts val="0"/>
              </a:spcBef>
              <a:spcAft>
                <a:spcPts val="0"/>
              </a:spcAft>
              <a:buSzPts val="1100"/>
              <a:buChar char="●"/>
            </a:pPr>
            <a:r>
              <a:rPr lang="en-ZA" dirty="0"/>
              <a:t>We’re also going to talk about the Search functionality and how you can use it to easily find assets in the future.</a:t>
            </a:r>
          </a:p>
          <a:p>
            <a:pPr marL="457200" lvl="0" indent="-298450" algn="l" rtl="0">
              <a:lnSpc>
                <a:spcPct val="100000"/>
              </a:lnSpc>
              <a:spcBef>
                <a:spcPts val="0"/>
              </a:spcBef>
              <a:spcAft>
                <a:spcPts val="0"/>
              </a:spcAft>
              <a:buSzPts val="1100"/>
              <a:buChar char="●"/>
            </a:pPr>
            <a:r>
              <a:rPr lang="en-ZA" dirty="0"/>
              <a:t>By the time you’re done you’ll be completely comfortable with uploading, downloading, searching for assets and managing and sharing collections.</a:t>
            </a:r>
          </a:p>
          <a:p>
            <a:pPr marL="457200" lvl="0" indent="-298450" algn="l" rtl="0">
              <a:lnSpc>
                <a:spcPct val="100000"/>
              </a:lnSpc>
              <a:spcBef>
                <a:spcPts val="0"/>
              </a:spcBef>
              <a:spcAft>
                <a:spcPts val="0"/>
              </a:spcAft>
              <a:buSzPts val="1100"/>
              <a:buChar char="●"/>
            </a:pPr>
            <a:r>
              <a:rPr lang="en-ZA" dirty="0"/>
              <a:t>And, you’ll know how to control who can view, download and share assets.</a:t>
            </a:r>
          </a:p>
          <a:p>
            <a:pPr marL="457200" lvl="0" indent="-298450" algn="l" rtl="0">
              <a:lnSpc>
                <a:spcPct val="100000"/>
              </a:lnSpc>
              <a:spcBef>
                <a:spcPts val="0"/>
              </a:spcBef>
              <a:spcAft>
                <a:spcPts val="0"/>
              </a:spcAft>
              <a:buSzPts val="1100"/>
              <a:buChar char="●"/>
            </a:pPr>
            <a:r>
              <a:rPr lang="en-ZA" dirty="0"/>
              <a:t>Sharing assets with your working partners has never been easier.</a:t>
            </a:r>
          </a:p>
          <a:p>
            <a:pPr marL="158750" indent="0">
              <a:buNone/>
            </a:pPr>
            <a:endParaRPr lang="en-GB" dirty="0"/>
          </a:p>
          <a:p>
            <a:pPr marL="158750" indent="0">
              <a:buNone/>
            </a:pPr>
            <a:endParaRPr lang="en-ZA" dirty="0"/>
          </a:p>
        </p:txBody>
      </p:sp>
    </p:spTree>
    <p:extLst>
      <p:ext uri="{BB962C8B-B14F-4D97-AF65-F5344CB8AC3E}">
        <p14:creationId xmlns:p14="http://schemas.microsoft.com/office/powerpoint/2010/main" val="2832084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ZA" dirty="0"/>
              <a:t>Our new, intuitive Taxonomy sits at the very heart of how to work with the assets in Bynder.</a:t>
            </a:r>
          </a:p>
          <a:p>
            <a:pPr marL="158750" indent="0">
              <a:buNone/>
            </a:pPr>
            <a:r>
              <a:rPr lang="en-ZA" dirty="0"/>
              <a:t>It's a completely new Taxonomy from Brand 360, and we truly believe it's for the better. (Some of you might say it's life changing :))</a:t>
            </a:r>
          </a:p>
          <a:p>
            <a:pPr marL="158750" indent="0">
              <a:buNone/>
            </a:pPr>
            <a:endParaRPr lang="en-ZA" dirty="0"/>
          </a:p>
          <a:p>
            <a:pPr marL="158750" indent="0">
              <a:buNone/>
            </a:pPr>
            <a:r>
              <a:rPr lang="en-ZA" dirty="0"/>
              <a:t>What is Taxonomy? Quite simply, it's the naming conventions we've applied to how you name and store assets at the point of upload.</a:t>
            </a:r>
          </a:p>
          <a:p>
            <a:pPr marL="158750" indent="0">
              <a:buNone/>
            </a:pPr>
            <a:r>
              <a:rPr lang="en-ZA" dirty="0"/>
              <a:t>I think you'll all agree, we weren't very good at applying Taxonomy to our assets in Brand 360- and this made it very hard to find things.</a:t>
            </a:r>
          </a:p>
          <a:p>
            <a:pPr marL="158750" indent="0">
              <a:buNone/>
            </a:pPr>
            <a:endParaRPr lang="en-ZA" dirty="0"/>
          </a:p>
          <a:p>
            <a:pPr marL="158750" indent="0">
              <a:buNone/>
            </a:pPr>
            <a:r>
              <a:rPr lang="en-ZA" dirty="0"/>
              <a:t>As far as we're concerned, those frustrations are a thing of the past.</a:t>
            </a:r>
          </a:p>
          <a:p>
            <a:pPr marL="158750" indent="0">
              <a:buNone/>
            </a:pPr>
            <a:r>
              <a:rPr lang="en-ZA" dirty="0"/>
              <a:t>Let's take a look: the first step of the taxonomy is naming the asset type: (read from screen menu)</a:t>
            </a:r>
          </a:p>
          <a:p>
            <a:pPr marL="158750" indent="0">
              <a:buNone/>
            </a:pPr>
            <a:r>
              <a:rPr lang="en-ZA" dirty="0"/>
              <a:t>The 2nd step is selecting the subtype which flows intuitively from the Asset Type</a:t>
            </a:r>
          </a:p>
          <a:p>
            <a:pPr marL="158750" indent="0">
              <a:buNone/>
            </a:pPr>
            <a:endParaRPr lang="en-ZA" dirty="0"/>
          </a:p>
          <a:p>
            <a:pPr marL="158750" indent="0">
              <a:buNone/>
            </a:pPr>
            <a:r>
              <a:rPr lang="en-ZA" dirty="0"/>
              <a:t>There are other steps in the process which are self explanatory but these two are the most important because they focus our attention on WHAT is being uploaded. If we get this right – we'll find exactly what we're looking for every time we search.</a:t>
            </a:r>
          </a:p>
          <a:p>
            <a:pPr marL="158750" indent="0">
              <a:buNone/>
            </a:pPr>
            <a:endParaRPr lang="en-ZA" dirty="0"/>
          </a:p>
          <a:p>
            <a:pPr marL="158750" indent="0">
              <a:buNone/>
            </a:pPr>
            <a:r>
              <a:rPr lang="en-ZA" dirty="0"/>
              <a:t>If there is something you want to associate with an asset that doesn't exist in the taxonomy, you can always use a tag. </a:t>
            </a:r>
            <a:r>
              <a:rPr lang="en-ZA" dirty="0" err="1"/>
              <a:t>Ie</a:t>
            </a:r>
            <a:r>
              <a:rPr lang="en-ZA" dirty="0"/>
              <a:t>: Christmas gifting. Spar promo. Etc.</a:t>
            </a:r>
          </a:p>
          <a:p>
            <a:pPr marL="158750" indent="0">
              <a:buNone/>
            </a:pPr>
            <a:r>
              <a:rPr lang="en-ZA" dirty="0"/>
              <a:t>Last point on taxonomy: it's yours to own. If you want us to add in asset types or make any changes, feel free to use the suggestion box.</a:t>
            </a:r>
          </a:p>
          <a:p>
            <a:endParaRPr lang="en-ZA" dirty="0"/>
          </a:p>
        </p:txBody>
      </p:sp>
    </p:spTree>
    <p:extLst>
      <p:ext uri="{BB962C8B-B14F-4D97-AF65-F5344CB8AC3E}">
        <p14:creationId xmlns:p14="http://schemas.microsoft.com/office/powerpoint/2010/main" val="20555933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ZA" dirty="0"/>
              <a:t>There is another piece of good news.</a:t>
            </a:r>
          </a:p>
          <a:p>
            <a:pPr marL="158750" indent="0">
              <a:buNone/>
            </a:pPr>
            <a:r>
              <a:rPr lang="en-ZA" dirty="0"/>
              <a:t>We understand how important it is to get this right, therefore we've dedicated a role to quality proof all assets as they are uploaded. </a:t>
            </a:r>
          </a:p>
          <a:p>
            <a:pPr marL="158750" indent="0">
              <a:buNone/>
            </a:pPr>
            <a:r>
              <a:rPr lang="en-ZA" dirty="0"/>
              <a:t>Their responsibility is to work with all of you to ensure the </a:t>
            </a:r>
            <a:r>
              <a:rPr lang="en-ZA" dirty="0" err="1"/>
              <a:t>taxomony</a:t>
            </a:r>
            <a:r>
              <a:rPr lang="en-ZA" dirty="0"/>
              <a:t> is correctly applied to all uploaded assets.</a:t>
            </a:r>
          </a:p>
          <a:p>
            <a:pPr marL="158750" indent="0">
              <a:buNone/>
            </a:pPr>
            <a:r>
              <a:rPr lang="en-ZA" dirty="0"/>
              <a:t>Here’s how it’s going to work (read from screen).</a:t>
            </a:r>
          </a:p>
          <a:p>
            <a:pPr marL="158750" indent="0">
              <a:buNone/>
            </a:pPr>
            <a:r>
              <a:rPr lang="en-ZA" dirty="0"/>
              <a:t>It may be slow going in the beginning, but pretty soon we’ll all be familiar with the new taxonomy and fitter at uploading assets with complete taxonomies.</a:t>
            </a:r>
          </a:p>
          <a:p>
            <a:pPr marL="158750" indent="0">
              <a:buNone/>
            </a:pPr>
            <a:r>
              <a:rPr lang="en-ZA" dirty="0"/>
              <a:t>Remember – this is all about enabling Bynder to ‘index’ assets for easier and intuitive searching.</a:t>
            </a:r>
          </a:p>
          <a:p>
            <a:endParaRPr lang="en-ZA" dirty="0"/>
          </a:p>
        </p:txBody>
      </p:sp>
    </p:spTree>
    <p:extLst>
      <p:ext uri="{BB962C8B-B14F-4D97-AF65-F5344CB8AC3E}">
        <p14:creationId xmlns:p14="http://schemas.microsoft.com/office/powerpoint/2010/main" val="11643367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7f9262ee2f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7f9262ee2f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a:t>Now that we've covered off an understanding of the taxonomy. We can talk about search.</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69638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indent="0">
              <a:buNone/>
            </a:pPr>
            <a:r>
              <a:rPr lang="en-US" dirty="0"/>
              <a:t>In simple terms, think of using Bynder search the same way that you use google search.</a:t>
            </a:r>
          </a:p>
          <a:p>
            <a:pPr marL="0" indent="0">
              <a:buNone/>
            </a:pPr>
            <a:r>
              <a:rPr lang="en-US" dirty="0"/>
              <a:t>Type in what you're looking for and check your search results. (Remember – now that you understand the taxonomy, you can be prescriptive with your search keywords)</a:t>
            </a:r>
          </a:p>
        </p:txBody>
      </p:sp>
    </p:spTree>
    <p:extLst>
      <p:ext uri="{BB962C8B-B14F-4D97-AF65-F5344CB8AC3E}">
        <p14:creationId xmlns:p14="http://schemas.microsoft.com/office/powerpoint/2010/main" val="6051082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Search rankings work like this: </a:t>
            </a:r>
          </a:p>
          <a:p>
            <a:pPr marL="0" lvl="0" indent="0" algn="l" rtl="0">
              <a:spcBef>
                <a:spcPts val="0"/>
              </a:spcBef>
              <a:spcAft>
                <a:spcPts val="0"/>
              </a:spcAft>
              <a:buNone/>
            </a:pPr>
            <a:r>
              <a:rPr lang="en-US" dirty="0"/>
              <a:t>The asset title and tags have the greatest impact on your search rank.</a:t>
            </a:r>
          </a:p>
          <a:p>
            <a:pPr marL="0" lvl="0" indent="0" algn="l" rtl="0">
              <a:spcBef>
                <a:spcPts val="0"/>
              </a:spcBef>
              <a:spcAft>
                <a:spcPts val="0"/>
              </a:spcAft>
              <a:buNone/>
            </a:pPr>
            <a:r>
              <a:rPr lang="en-US" dirty="0"/>
              <a:t>You’ll be familiar with the campaign and date ranges as well, so you can also include these in your search.</a:t>
            </a:r>
          </a:p>
          <a:p>
            <a:pPr marL="0" lvl="0" indent="0" algn="l" rtl="0">
              <a:spcBef>
                <a:spcPts val="0"/>
              </a:spcBef>
              <a:spcAft>
                <a:spcPts val="0"/>
              </a:spcAft>
              <a:buNone/>
            </a:pPr>
            <a:r>
              <a:rPr lang="en-US" dirty="0"/>
              <a:t>(Remember to make use of tags when uploading to make search work for you.)</a:t>
            </a:r>
          </a:p>
          <a:p>
            <a:pPr marL="158750" indent="0">
              <a:buNone/>
            </a:pPr>
            <a:endParaRPr lang="en-ZA" b="1" dirty="0"/>
          </a:p>
          <a:p>
            <a:pPr marL="158750" indent="0">
              <a:buNone/>
            </a:pPr>
            <a:endParaRPr lang="en-ZA" b="1" dirty="0"/>
          </a:p>
        </p:txBody>
      </p:sp>
    </p:spTree>
    <p:extLst>
      <p:ext uri="{BB962C8B-B14F-4D97-AF65-F5344CB8AC3E}">
        <p14:creationId xmlns:p14="http://schemas.microsoft.com/office/powerpoint/2010/main" val="15908728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For those of you who want to ‘sweat’ search, this is for you:</a:t>
            </a:r>
          </a:p>
          <a:p>
            <a:pPr marL="0" lvl="0" indent="0" algn="l" rtl="0">
              <a:spcBef>
                <a:spcPts val="0"/>
              </a:spcBef>
              <a:spcAft>
                <a:spcPts val="0"/>
              </a:spcAft>
              <a:buNone/>
            </a:pPr>
            <a:r>
              <a:rPr lang="en-US" dirty="0"/>
              <a:t>To find exactly what you’re looking for: type in exactly what you’re looking for and use quotation marks.</a:t>
            </a:r>
          </a:p>
          <a:p>
            <a:pPr marL="0" lvl="0" indent="0" algn="l" rtl="0">
              <a:spcBef>
                <a:spcPts val="0"/>
              </a:spcBef>
              <a:spcAft>
                <a:spcPts val="0"/>
              </a:spcAft>
              <a:buNone/>
            </a:pPr>
            <a:r>
              <a:rPr lang="en-US" dirty="0"/>
              <a:t>If you’re not sure what you’re looking for and are prepared to do a bit of scrolling, use AND </a:t>
            </a:r>
            <a:r>
              <a:rPr lang="en-US" dirty="0" err="1"/>
              <a:t>ie</a:t>
            </a:r>
            <a:r>
              <a:rPr lang="en-US" dirty="0"/>
              <a:t>: Three Ships AND posters. This will extend your search parameters.</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If you know you need to scroll to find what you’re looking for, but you know upfront that you can exclude some items from your search, use AND NOT.</a:t>
            </a:r>
          </a:p>
          <a:p>
            <a:pPr marL="0" lvl="0" indent="0" algn="l" rtl="0">
              <a:spcBef>
                <a:spcPts val="0"/>
              </a:spcBef>
              <a:spcAft>
                <a:spcPts val="0"/>
              </a:spcAft>
              <a:buNone/>
            </a:pPr>
            <a:r>
              <a:rPr lang="en-US" dirty="0" err="1"/>
              <a:t>Ie</a:t>
            </a:r>
            <a:r>
              <a:rPr lang="en-US" dirty="0"/>
              <a:t>: Three Ships table talkers AND NOT posters.</a:t>
            </a:r>
          </a:p>
          <a:p>
            <a:pPr marL="158750" indent="0">
              <a:buNone/>
            </a:pPr>
            <a:endParaRPr lang="en-ZA" dirty="0"/>
          </a:p>
        </p:txBody>
      </p:sp>
    </p:spTree>
    <p:extLst>
      <p:ext uri="{BB962C8B-B14F-4D97-AF65-F5344CB8AC3E}">
        <p14:creationId xmlns:p14="http://schemas.microsoft.com/office/powerpoint/2010/main" val="2152613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image" Target="../media/image33.svg"/><Relationship Id="rId18" Type="http://schemas.openxmlformats.org/officeDocument/2006/relationships/image" Target="../media/image38.svg"/><Relationship Id="rId26" Type="http://schemas.openxmlformats.org/officeDocument/2006/relationships/image" Target="../media/image46.svg"/><Relationship Id="rId3" Type="http://schemas.openxmlformats.org/officeDocument/2006/relationships/image" Target="../media/image23.svg"/><Relationship Id="rId21" Type="http://schemas.openxmlformats.org/officeDocument/2006/relationships/image" Target="../media/image41.png"/><Relationship Id="rId7" Type="http://schemas.openxmlformats.org/officeDocument/2006/relationships/image" Target="../media/image27.svg"/><Relationship Id="rId12" Type="http://schemas.openxmlformats.org/officeDocument/2006/relationships/image" Target="../media/image32.png"/><Relationship Id="rId17" Type="http://schemas.openxmlformats.org/officeDocument/2006/relationships/image" Target="../media/image37.png"/><Relationship Id="rId25" Type="http://schemas.openxmlformats.org/officeDocument/2006/relationships/image" Target="../media/image45.png"/><Relationship Id="rId2" Type="http://schemas.openxmlformats.org/officeDocument/2006/relationships/image" Target="../media/image22.png"/><Relationship Id="rId16" Type="http://schemas.openxmlformats.org/officeDocument/2006/relationships/image" Target="../media/image36.svg"/><Relationship Id="rId20" Type="http://schemas.openxmlformats.org/officeDocument/2006/relationships/image" Target="../media/image40.svg"/><Relationship Id="rId1" Type="http://schemas.openxmlformats.org/officeDocument/2006/relationships/slideMaster" Target="../slideMasters/slideMaster2.xml"/><Relationship Id="rId6" Type="http://schemas.openxmlformats.org/officeDocument/2006/relationships/image" Target="../media/image26.png"/><Relationship Id="rId11" Type="http://schemas.openxmlformats.org/officeDocument/2006/relationships/image" Target="../media/image31.svg"/><Relationship Id="rId24" Type="http://schemas.openxmlformats.org/officeDocument/2006/relationships/image" Target="../media/image44.svg"/><Relationship Id="rId5" Type="http://schemas.openxmlformats.org/officeDocument/2006/relationships/image" Target="../media/image25.svg"/><Relationship Id="rId15" Type="http://schemas.openxmlformats.org/officeDocument/2006/relationships/image" Target="../media/image35.svg"/><Relationship Id="rId23" Type="http://schemas.openxmlformats.org/officeDocument/2006/relationships/image" Target="../media/image43.png"/><Relationship Id="rId28" Type="http://schemas.openxmlformats.org/officeDocument/2006/relationships/image" Target="../media/image48.svg"/><Relationship Id="rId10" Type="http://schemas.openxmlformats.org/officeDocument/2006/relationships/image" Target="../media/image30.png"/><Relationship Id="rId19" Type="http://schemas.openxmlformats.org/officeDocument/2006/relationships/image" Target="../media/image39.png"/><Relationship Id="rId4" Type="http://schemas.openxmlformats.org/officeDocument/2006/relationships/image" Target="../media/image24.png"/><Relationship Id="rId9" Type="http://schemas.openxmlformats.org/officeDocument/2006/relationships/image" Target="../media/image29.svg"/><Relationship Id="rId14" Type="http://schemas.openxmlformats.org/officeDocument/2006/relationships/image" Target="../media/image34.png"/><Relationship Id="rId22" Type="http://schemas.openxmlformats.org/officeDocument/2006/relationships/image" Target="../media/image42.svg"/><Relationship Id="rId27" Type="http://schemas.openxmlformats.org/officeDocument/2006/relationships/image" Target="../media/image47.png"/></Relationships>
</file>

<file path=ppt/slideLayouts/_rels/slideLayout45.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2.xml"/><Relationship Id="rId4" Type="http://schemas.openxmlformats.org/officeDocument/2006/relationships/chart" Target="../charts/chart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body" userDrawn="1">
  <p:cSld name="TITLE_AND_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4" name="Google Shape;6;p1">
            <a:extLst>
              <a:ext uri="{FF2B5EF4-FFF2-40B4-BE49-F238E27FC236}">
                <a16:creationId xmlns:a16="http://schemas.microsoft.com/office/drawing/2014/main" id="{DB52CF6B-0DD2-F3DD-1F4E-81C8B8E7AFCF}"/>
              </a:ext>
            </a:extLst>
          </p:cNvPr>
          <p:cNvSpPr txBox="1">
            <a:spLocks noGrp="1"/>
          </p:cNvSpPr>
          <p:nvPr>
            <p:ph type="title"/>
          </p:nvPr>
        </p:nvSpPr>
        <p:spPr>
          <a:xfrm>
            <a:off x="254996" y="150156"/>
            <a:ext cx="8619646" cy="572700"/>
          </a:xfrm>
          <a:prstGeom prst="rect">
            <a:avLst/>
          </a:prstGeom>
        </p:spPr>
        <p:txBody>
          <a:bodyPr/>
          <a:lstStyle>
            <a:lvl1pPr>
              <a:lnSpc>
                <a:spcPct val="100000"/>
              </a:lnSpc>
              <a:defRPr/>
            </a:lvl1pPr>
          </a:lstStyle>
          <a:p>
            <a:pPr lvl="0" defTabSz="342900" eaLnBrk="1" latinLnBrk="0" hangingPunct="1">
              <a:lnSpc>
                <a:spcPct val="90000"/>
              </a:lnSpc>
              <a:spcBef>
                <a:spcPct val="0"/>
              </a:spcBef>
              <a:buNone/>
            </a:pPr>
            <a:r>
              <a:rPr lang="en-GB"/>
              <a:t>Click to edit Master title style</a:t>
            </a:r>
            <a:endParaRPr dirty="0"/>
          </a:p>
        </p:txBody>
      </p:sp>
      <p:sp>
        <p:nvSpPr>
          <p:cNvPr id="5" name="Google Shape;7;p1">
            <a:extLst>
              <a:ext uri="{FF2B5EF4-FFF2-40B4-BE49-F238E27FC236}">
                <a16:creationId xmlns:a16="http://schemas.microsoft.com/office/drawing/2014/main" id="{C08D6F23-3E9B-3031-27A3-CFDBB61D77F3}"/>
              </a:ext>
            </a:extLst>
          </p:cNvPr>
          <p:cNvSpPr txBox="1">
            <a:spLocks noGrp="1"/>
          </p:cNvSpPr>
          <p:nvPr>
            <p:ph idx="1"/>
          </p:nvPr>
        </p:nvSpPr>
        <p:spPr>
          <a:xfrm>
            <a:off x="254996" y="999460"/>
            <a:ext cx="8619646" cy="3841898"/>
          </a:xfrm>
          <a:prstGeom prst="rect">
            <a:avLst/>
          </a:prstGeom>
        </p:spPr>
        <p:txBody>
          <a:bodyPr vert="horz" lIns="91440" tIns="45720" rIns="91440" bIns="45720" rtlCol="0">
            <a:normAutofit/>
          </a:bodyPr>
          <a:lstStyle>
            <a:lvl1pPr marL="228600" indent="-228600">
              <a:buClr>
                <a:srgbClr val="E7C6B7"/>
              </a:buClr>
              <a:defRPr/>
            </a:lvl1pPr>
          </a:lstStyle>
          <a:p>
            <a:pPr marL="228600" lvl="0" indent="-228600" defTabSz="914400" eaLnBrk="1" latinLnBrk="0" hangingPunct="1">
              <a:lnSpc>
                <a:spcPct val="90000"/>
              </a:lnSpc>
              <a:spcBef>
                <a:spcPts val="1000"/>
              </a:spcBef>
              <a:buFont typeface="Arial" panose="020B0604020202020204" pitchFamily="34" charset="0"/>
              <a:buChar char="•"/>
            </a:pPr>
            <a:r>
              <a:rPr lang="en-GB"/>
              <a:t>Click to edit Master text styles</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Design 1">
  <p:cSld name="CAPTION_ONLY_1_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265105" y="90606"/>
            <a:ext cx="5363062"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GB"/>
              <a:t>Click to edit Master title style</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67467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userDrawn="1">
  <p:cSld name="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5" name="Google Shape;9;p2">
            <a:extLst>
              <a:ext uri="{FF2B5EF4-FFF2-40B4-BE49-F238E27FC236}">
                <a16:creationId xmlns:a16="http://schemas.microsoft.com/office/drawing/2014/main" id="{380C17DA-71CF-6C4D-FFC9-1E540A61326F}"/>
              </a:ext>
            </a:extLst>
          </p:cNvPr>
          <p:cNvSpPr txBox="1">
            <a:spLocks noGrp="1"/>
          </p:cNvSpPr>
          <p:nvPr>
            <p:ph type="ctrTitle"/>
          </p:nvPr>
        </p:nvSpPr>
        <p:spPr>
          <a:xfrm>
            <a:off x="2175900" y="1950100"/>
            <a:ext cx="4792200" cy="6447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3600"/>
              <a:buNone/>
              <a:defRPr sz="3600" b="1">
                <a:solidFill>
                  <a:schemeClr val="lt1"/>
                </a:solidFill>
              </a:defRPr>
            </a:lvl1pPr>
            <a:lvl2pPr lvl="1" algn="ctr">
              <a:spcBef>
                <a:spcPts val="0"/>
              </a:spcBef>
              <a:spcAft>
                <a:spcPts val="0"/>
              </a:spcAft>
              <a:buClr>
                <a:schemeClr val="lt1"/>
              </a:buClr>
              <a:buSzPts val="3600"/>
              <a:buNone/>
              <a:defRPr sz="3600" b="1">
                <a:solidFill>
                  <a:schemeClr val="lt1"/>
                </a:solidFill>
              </a:defRPr>
            </a:lvl2pPr>
            <a:lvl3pPr lvl="2" algn="ctr">
              <a:spcBef>
                <a:spcPts val="0"/>
              </a:spcBef>
              <a:spcAft>
                <a:spcPts val="0"/>
              </a:spcAft>
              <a:buClr>
                <a:schemeClr val="lt1"/>
              </a:buClr>
              <a:buSzPts val="3600"/>
              <a:buNone/>
              <a:defRPr sz="3600" b="1">
                <a:solidFill>
                  <a:schemeClr val="lt1"/>
                </a:solidFill>
              </a:defRPr>
            </a:lvl3pPr>
            <a:lvl4pPr lvl="3" algn="ctr">
              <a:spcBef>
                <a:spcPts val="0"/>
              </a:spcBef>
              <a:spcAft>
                <a:spcPts val="0"/>
              </a:spcAft>
              <a:buClr>
                <a:schemeClr val="lt1"/>
              </a:buClr>
              <a:buSzPts val="3600"/>
              <a:buNone/>
              <a:defRPr sz="3600" b="1">
                <a:solidFill>
                  <a:schemeClr val="lt1"/>
                </a:solidFill>
              </a:defRPr>
            </a:lvl4pPr>
            <a:lvl5pPr lvl="4" algn="ctr">
              <a:spcBef>
                <a:spcPts val="0"/>
              </a:spcBef>
              <a:spcAft>
                <a:spcPts val="0"/>
              </a:spcAft>
              <a:buClr>
                <a:schemeClr val="lt1"/>
              </a:buClr>
              <a:buSzPts val="3600"/>
              <a:buNone/>
              <a:defRPr sz="3600" b="1">
                <a:solidFill>
                  <a:schemeClr val="lt1"/>
                </a:solidFill>
              </a:defRPr>
            </a:lvl5pPr>
            <a:lvl6pPr lvl="5" algn="ctr">
              <a:spcBef>
                <a:spcPts val="0"/>
              </a:spcBef>
              <a:spcAft>
                <a:spcPts val="0"/>
              </a:spcAft>
              <a:buClr>
                <a:schemeClr val="lt1"/>
              </a:buClr>
              <a:buSzPts val="3600"/>
              <a:buNone/>
              <a:defRPr sz="3600" b="1">
                <a:solidFill>
                  <a:schemeClr val="lt1"/>
                </a:solidFill>
              </a:defRPr>
            </a:lvl6pPr>
            <a:lvl7pPr lvl="6" algn="ctr">
              <a:spcBef>
                <a:spcPts val="0"/>
              </a:spcBef>
              <a:spcAft>
                <a:spcPts val="0"/>
              </a:spcAft>
              <a:buClr>
                <a:schemeClr val="lt1"/>
              </a:buClr>
              <a:buSzPts val="3600"/>
              <a:buNone/>
              <a:defRPr sz="3600" b="1">
                <a:solidFill>
                  <a:schemeClr val="lt1"/>
                </a:solidFill>
              </a:defRPr>
            </a:lvl7pPr>
            <a:lvl8pPr lvl="7" algn="ctr">
              <a:spcBef>
                <a:spcPts val="0"/>
              </a:spcBef>
              <a:spcAft>
                <a:spcPts val="0"/>
              </a:spcAft>
              <a:buClr>
                <a:schemeClr val="lt1"/>
              </a:buClr>
              <a:buSzPts val="3600"/>
              <a:buNone/>
              <a:defRPr sz="3600" b="1">
                <a:solidFill>
                  <a:schemeClr val="lt1"/>
                </a:solidFill>
              </a:defRPr>
            </a:lvl8pPr>
            <a:lvl9pPr lvl="8" algn="ctr">
              <a:spcBef>
                <a:spcPts val="0"/>
              </a:spcBef>
              <a:spcAft>
                <a:spcPts val="0"/>
              </a:spcAft>
              <a:buClr>
                <a:schemeClr val="lt1"/>
              </a:buClr>
              <a:buSzPts val="3600"/>
              <a:buNone/>
              <a:defRPr sz="3600" b="1">
                <a:solidFill>
                  <a:schemeClr val="lt1"/>
                </a:solidFill>
              </a:defRPr>
            </a:lvl9pPr>
          </a:lstStyle>
          <a:p>
            <a:endParaRPr dirty="0"/>
          </a:p>
        </p:txBody>
      </p:sp>
      <p:sp>
        <p:nvSpPr>
          <p:cNvPr id="6" name="Google Shape;10;p2">
            <a:extLst>
              <a:ext uri="{FF2B5EF4-FFF2-40B4-BE49-F238E27FC236}">
                <a16:creationId xmlns:a16="http://schemas.microsoft.com/office/drawing/2014/main" id="{5707D2FF-201F-1B6F-B2F8-75AF441365FA}"/>
              </a:ext>
            </a:extLst>
          </p:cNvPr>
          <p:cNvSpPr txBox="1">
            <a:spLocks noGrp="1"/>
          </p:cNvSpPr>
          <p:nvPr>
            <p:ph type="subTitle" idx="1"/>
          </p:nvPr>
        </p:nvSpPr>
        <p:spPr>
          <a:xfrm>
            <a:off x="2044200" y="2754808"/>
            <a:ext cx="5055600" cy="4647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Clr>
                <a:schemeClr val="accent1"/>
              </a:buClr>
              <a:buSzPts val="1400"/>
              <a:buNone/>
              <a:defRPr sz="1400">
                <a:solidFill>
                  <a:schemeClr val="accent4"/>
                </a:solidFill>
              </a:defRPr>
            </a:lvl1pPr>
            <a:lvl2pPr lvl="1" algn="ctr">
              <a:lnSpc>
                <a:spcPct val="100000"/>
              </a:lnSpc>
              <a:spcBef>
                <a:spcPts val="0"/>
              </a:spcBef>
              <a:spcAft>
                <a:spcPts val="0"/>
              </a:spcAft>
              <a:buClr>
                <a:schemeClr val="lt1"/>
              </a:buClr>
              <a:buSzPts val="1800"/>
              <a:buNone/>
              <a:defRPr sz="1800">
                <a:solidFill>
                  <a:schemeClr val="lt1"/>
                </a:solidFill>
              </a:defRPr>
            </a:lvl2pPr>
            <a:lvl3pPr lvl="2" algn="ctr">
              <a:lnSpc>
                <a:spcPct val="100000"/>
              </a:lnSpc>
              <a:spcBef>
                <a:spcPts val="0"/>
              </a:spcBef>
              <a:spcAft>
                <a:spcPts val="0"/>
              </a:spcAft>
              <a:buClr>
                <a:schemeClr val="lt1"/>
              </a:buClr>
              <a:buSzPts val="1800"/>
              <a:buNone/>
              <a:defRPr sz="1800">
                <a:solidFill>
                  <a:schemeClr val="lt1"/>
                </a:solidFill>
              </a:defRPr>
            </a:lvl3pPr>
            <a:lvl4pPr lvl="3" algn="ctr">
              <a:lnSpc>
                <a:spcPct val="100000"/>
              </a:lnSpc>
              <a:spcBef>
                <a:spcPts val="0"/>
              </a:spcBef>
              <a:spcAft>
                <a:spcPts val="0"/>
              </a:spcAft>
              <a:buClr>
                <a:schemeClr val="lt1"/>
              </a:buClr>
              <a:buSzPts val="1800"/>
              <a:buNone/>
              <a:defRPr sz="1800">
                <a:solidFill>
                  <a:schemeClr val="lt1"/>
                </a:solidFill>
              </a:defRPr>
            </a:lvl4pPr>
            <a:lvl5pPr lvl="4" algn="ctr">
              <a:lnSpc>
                <a:spcPct val="100000"/>
              </a:lnSpc>
              <a:spcBef>
                <a:spcPts val="0"/>
              </a:spcBef>
              <a:spcAft>
                <a:spcPts val="0"/>
              </a:spcAft>
              <a:buClr>
                <a:schemeClr val="lt1"/>
              </a:buClr>
              <a:buSzPts val="1800"/>
              <a:buNone/>
              <a:defRPr sz="1800">
                <a:solidFill>
                  <a:schemeClr val="lt1"/>
                </a:solidFill>
              </a:defRPr>
            </a:lvl5pPr>
            <a:lvl6pPr lvl="5" algn="ctr">
              <a:lnSpc>
                <a:spcPct val="100000"/>
              </a:lnSpc>
              <a:spcBef>
                <a:spcPts val="0"/>
              </a:spcBef>
              <a:spcAft>
                <a:spcPts val="0"/>
              </a:spcAft>
              <a:buClr>
                <a:schemeClr val="lt1"/>
              </a:buClr>
              <a:buSzPts val="1800"/>
              <a:buNone/>
              <a:defRPr sz="1800">
                <a:solidFill>
                  <a:schemeClr val="lt1"/>
                </a:solidFill>
              </a:defRPr>
            </a:lvl6pPr>
            <a:lvl7pPr lvl="6" algn="ctr">
              <a:lnSpc>
                <a:spcPct val="100000"/>
              </a:lnSpc>
              <a:spcBef>
                <a:spcPts val="0"/>
              </a:spcBef>
              <a:spcAft>
                <a:spcPts val="0"/>
              </a:spcAft>
              <a:buClr>
                <a:schemeClr val="lt1"/>
              </a:buClr>
              <a:buSzPts val="1800"/>
              <a:buNone/>
              <a:defRPr sz="1800">
                <a:solidFill>
                  <a:schemeClr val="lt1"/>
                </a:solidFill>
              </a:defRPr>
            </a:lvl7pPr>
            <a:lvl8pPr lvl="7" algn="ctr">
              <a:lnSpc>
                <a:spcPct val="100000"/>
              </a:lnSpc>
              <a:spcBef>
                <a:spcPts val="0"/>
              </a:spcBef>
              <a:spcAft>
                <a:spcPts val="0"/>
              </a:spcAft>
              <a:buClr>
                <a:schemeClr val="lt1"/>
              </a:buClr>
              <a:buSzPts val="1800"/>
              <a:buNone/>
              <a:defRPr sz="1800">
                <a:solidFill>
                  <a:schemeClr val="lt1"/>
                </a:solidFill>
              </a:defRPr>
            </a:lvl8pPr>
            <a:lvl9pPr lvl="8" algn="ctr">
              <a:lnSpc>
                <a:spcPct val="100000"/>
              </a:lnSpc>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90834005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blipFill>
          <a:blip r:embed="rId2">
            <a:alphaModFix/>
          </a:blip>
          <a:stretch>
            <a:fillRect/>
          </a:stretch>
        </a:blipFill>
        <a:effectLst/>
      </p:bgPr>
    </p:bg>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762670" y="3177750"/>
            <a:ext cx="3068700" cy="598800"/>
          </a:xfrm>
          <a:prstGeom prst="rect">
            <a:avLst/>
          </a:prstGeom>
        </p:spPr>
        <p:txBody>
          <a:bodyPr spcFirstLastPara="1" wrap="square" lIns="91425" tIns="91425" rIns="91425" bIns="91425" anchor="b" anchorCtr="0">
            <a:noAutofit/>
          </a:bodyPr>
          <a:lstStyle>
            <a:lvl1pPr lvl="0">
              <a:spcBef>
                <a:spcPts val="0"/>
              </a:spcBef>
              <a:spcAft>
                <a:spcPts val="0"/>
              </a:spcAft>
              <a:buClr>
                <a:schemeClr val="lt1"/>
              </a:buClr>
              <a:buSzPts val="3600"/>
              <a:buNone/>
              <a:defRPr sz="3600">
                <a:solidFill>
                  <a:schemeClr val="lt1"/>
                </a:solidFill>
              </a:defRPr>
            </a:lvl1pPr>
            <a:lvl2pPr lvl="1">
              <a:spcBef>
                <a:spcPts val="0"/>
              </a:spcBef>
              <a:spcAft>
                <a:spcPts val="0"/>
              </a:spcAft>
              <a:buClr>
                <a:schemeClr val="lt1"/>
              </a:buClr>
              <a:buSzPts val="3600"/>
              <a:buNone/>
              <a:defRPr sz="3600">
                <a:solidFill>
                  <a:schemeClr val="lt1"/>
                </a:solidFill>
              </a:defRPr>
            </a:lvl2pPr>
            <a:lvl3pPr lvl="2">
              <a:spcBef>
                <a:spcPts val="0"/>
              </a:spcBef>
              <a:spcAft>
                <a:spcPts val="0"/>
              </a:spcAft>
              <a:buClr>
                <a:schemeClr val="lt1"/>
              </a:buClr>
              <a:buSzPts val="3600"/>
              <a:buNone/>
              <a:defRPr sz="3600">
                <a:solidFill>
                  <a:schemeClr val="lt1"/>
                </a:solidFill>
              </a:defRPr>
            </a:lvl3pPr>
            <a:lvl4pPr lvl="3">
              <a:spcBef>
                <a:spcPts val="0"/>
              </a:spcBef>
              <a:spcAft>
                <a:spcPts val="0"/>
              </a:spcAft>
              <a:buClr>
                <a:schemeClr val="lt1"/>
              </a:buClr>
              <a:buSzPts val="3600"/>
              <a:buNone/>
              <a:defRPr sz="3600">
                <a:solidFill>
                  <a:schemeClr val="lt1"/>
                </a:solidFill>
              </a:defRPr>
            </a:lvl4pPr>
            <a:lvl5pPr lvl="4">
              <a:spcBef>
                <a:spcPts val="0"/>
              </a:spcBef>
              <a:spcAft>
                <a:spcPts val="0"/>
              </a:spcAft>
              <a:buClr>
                <a:schemeClr val="lt1"/>
              </a:buClr>
              <a:buSzPts val="3600"/>
              <a:buNone/>
              <a:defRPr sz="3600">
                <a:solidFill>
                  <a:schemeClr val="lt1"/>
                </a:solidFill>
              </a:defRPr>
            </a:lvl5pPr>
            <a:lvl6pPr lvl="5">
              <a:spcBef>
                <a:spcPts val="0"/>
              </a:spcBef>
              <a:spcAft>
                <a:spcPts val="0"/>
              </a:spcAft>
              <a:buClr>
                <a:schemeClr val="lt1"/>
              </a:buClr>
              <a:buSzPts val="3600"/>
              <a:buNone/>
              <a:defRPr sz="3600">
                <a:solidFill>
                  <a:schemeClr val="lt1"/>
                </a:solidFill>
              </a:defRPr>
            </a:lvl6pPr>
            <a:lvl7pPr lvl="6">
              <a:spcBef>
                <a:spcPts val="0"/>
              </a:spcBef>
              <a:spcAft>
                <a:spcPts val="0"/>
              </a:spcAft>
              <a:buClr>
                <a:schemeClr val="lt1"/>
              </a:buClr>
              <a:buSzPts val="3600"/>
              <a:buNone/>
              <a:defRPr sz="3600">
                <a:solidFill>
                  <a:schemeClr val="lt1"/>
                </a:solidFill>
              </a:defRPr>
            </a:lvl7pPr>
            <a:lvl8pPr lvl="7">
              <a:spcBef>
                <a:spcPts val="0"/>
              </a:spcBef>
              <a:spcAft>
                <a:spcPts val="0"/>
              </a:spcAft>
              <a:buClr>
                <a:schemeClr val="lt1"/>
              </a:buClr>
              <a:buSzPts val="3600"/>
              <a:buNone/>
              <a:defRPr sz="3600">
                <a:solidFill>
                  <a:schemeClr val="lt1"/>
                </a:solidFill>
              </a:defRPr>
            </a:lvl8pPr>
            <a:lvl9pPr lvl="8">
              <a:spcBef>
                <a:spcPts val="0"/>
              </a:spcBef>
              <a:spcAft>
                <a:spcPts val="0"/>
              </a:spcAft>
              <a:buClr>
                <a:schemeClr val="lt1"/>
              </a:buClr>
              <a:buSzPts val="3600"/>
              <a:buNone/>
              <a:defRPr sz="3600">
                <a:solidFill>
                  <a:schemeClr val="lt1"/>
                </a:solidFill>
              </a:defRPr>
            </a:lvl9pPr>
          </a:lstStyle>
          <a:p>
            <a:endParaRPr/>
          </a:p>
        </p:txBody>
      </p:sp>
      <p:sp>
        <p:nvSpPr>
          <p:cNvPr id="13" name="Google Shape;13;p3"/>
          <p:cNvSpPr txBox="1">
            <a:spLocks noGrp="1"/>
          </p:cNvSpPr>
          <p:nvPr>
            <p:ph type="title" idx="2" hasCustomPrompt="1"/>
          </p:nvPr>
        </p:nvSpPr>
        <p:spPr>
          <a:xfrm>
            <a:off x="1048270" y="3287500"/>
            <a:ext cx="2412900" cy="931500"/>
          </a:xfrm>
          <a:prstGeom prst="rect">
            <a:avLst/>
          </a:prstGeom>
          <a:effectLst>
            <a:outerShdw blurRad="114300" dist="28575" dir="6360000" algn="bl" rotWithShape="0">
              <a:schemeClr val="accent1">
                <a:alpha val="50000"/>
              </a:schemeClr>
            </a:outerShdw>
          </a:effectLst>
        </p:spPr>
        <p:txBody>
          <a:bodyPr spcFirstLastPara="1" wrap="square" lIns="91425" tIns="91425" rIns="91425" bIns="91425" anchor="ctr" anchorCtr="0">
            <a:noAutofit/>
          </a:bodyPr>
          <a:lstStyle>
            <a:lvl1pPr lvl="0" algn="r" rtl="0">
              <a:spcBef>
                <a:spcPts val="0"/>
              </a:spcBef>
              <a:spcAft>
                <a:spcPts val="0"/>
              </a:spcAft>
              <a:buClr>
                <a:schemeClr val="lt1"/>
              </a:buClr>
              <a:buSzPts val="6000"/>
              <a:buNone/>
              <a:defRPr sz="6000">
                <a:solidFill>
                  <a:schemeClr val="lt1"/>
                </a:solidFill>
              </a:defRPr>
            </a:lvl1pPr>
            <a:lvl2pPr lvl="1" algn="ctr" rtl="0">
              <a:spcBef>
                <a:spcPts val="0"/>
              </a:spcBef>
              <a:spcAft>
                <a:spcPts val="0"/>
              </a:spcAft>
              <a:buClr>
                <a:schemeClr val="lt1"/>
              </a:buClr>
              <a:buSzPts val="7200"/>
              <a:buNone/>
              <a:defRPr sz="7200">
                <a:solidFill>
                  <a:schemeClr val="lt1"/>
                </a:solidFill>
              </a:defRPr>
            </a:lvl2pPr>
            <a:lvl3pPr lvl="2" algn="ctr" rtl="0">
              <a:spcBef>
                <a:spcPts val="0"/>
              </a:spcBef>
              <a:spcAft>
                <a:spcPts val="0"/>
              </a:spcAft>
              <a:buClr>
                <a:schemeClr val="lt1"/>
              </a:buClr>
              <a:buSzPts val="7200"/>
              <a:buNone/>
              <a:defRPr sz="7200">
                <a:solidFill>
                  <a:schemeClr val="lt1"/>
                </a:solidFill>
              </a:defRPr>
            </a:lvl3pPr>
            <a:lvl4pPr lvl="3" algn="ctr" rtl="0">
              <a:spcBef>
                <a:spcPts val="0"/>
              </a:spcBef>
              <a:spcAft>
                <a:spcPts val="0"/>
              </a:spcAft>
              <a:buClr>
                <a:schemeClr val="lt1"/>
              </a:buClr>
              <a:buSzPts val="7200"/>
              <a:buNone/>
              <a:defRPr sz="7200">
                <a:solidFill>
                  <a:schemeClr val="lt1"/>
                </a:solidFill>
              </a:defRPr>
            </a:lvl4pPr>
            <a:lvl5pPr lvl="4" algn="ctr" rtl="0">
              <a:spcBef>
                <a:spcPts val="0"/>
              </a:spcBef>
              <a:spcAft>
                <a:spcPts val="0"/>
              </a:spcAft>
              <a:buClr>
                <a:schemeClr val="lt1"/>
              </a:buClr>
              <a:buSzPts val="7200"/>
              <a:buNone/>
              <a:defRPr sz="7200">
                <a:solidFill>
                  <a:schemeClr val="lt1"/>
                </a:solidFill>
              </a:defRPr>
            </a:lvl5pPr>
            <a:lvl6pPr lvl="5" algn="ctr" rtl="0">
              <a:spcBef>
                <a:spcPts val="0"/>
              </a:spcBef>
              <a:spcAft>
                <a:spcPts val="0"/>
              </a:spcAft>
              <a:buClr>
                <a:schemeClr val="lt1"/>
              </a:buClr>
              <a:buSzPts val="7200"/>
              <a:buNone/>
              <a:defRPr sz="7200">
                <a:solidFill>
                  <a:schemeClr val="lt1"/>
                </a:solidFill>
              </a:defRPr>
            </a:lvl6pPr>
            <a:lvl7pPr lvl="6" algn="ctr" rtl="0">
              <a:spcBef>
                <a:spcPts val="0"/>
              </a:spcBef>
              <a:spcAft>
                <a:spcPts val="0"/>
              </a:spcAft>
              <a:buClr>
                <a:schemeClr val="lt1"/>
              </a:buClr>
              <a:buSzPts val="7200"/>
              <a:buNone/>
              <a:defRPr sz="7200">
                <a:solidFill>
                  <a:schemeClr val="lt1"/>
                </a:solidFill>
              </a:defRPr>
            </a:lvl7pPr>
            <a:lvl8pPr lvl="7" algn="ctr" rtl="0">
              <a:spcBef>
                <a:spcPts val="0"/>
              </a:spcBef>
              <a:spcAft>
                <a:spcPts val="0"/>
              </a:spcAft>
              <a:buClr>
                <a:schemeClr val="lt1"/>
              </a:buClr>
              <a:buSzPts val="7200"/>
              <a:buNone/>
              <a:defRPr sz="7200">
                <a:solidFill>
                  <a:schemeClr val="lt1"/>
                </a:solidFill>
              </a:defRPr>
            </a:lvl8pPr>
            <a:lvl9pPr lvl="8" algn="ctr" rtl="0">
              <a:spcBef>
                <a:spcPts val="0"/>
              </a:spcBef>
              <a:spcAft>
                <a:spcPts val="0"/>
              </a:spcAft>
              <a:buClr>
                <a:schemeClr val="lt1"/>
              </a:buClr>
              <a:buSzPts val="7200"/>
              <a:buNone/>
              <a:defRPr sz="7200">
                <a:solidFill>
                  <a:schemeClr val="lt1"/>
                </a:solidFill>
              </a:defRPr>
            </a:lvl9pPr>
          </a:lstStyle>
          <a:p>
            <a:r>
              <a:t>xx%</a:t>
            </a:r>
          </a:p>
        </p:txBody>
      </p:sp>
      <p:sp>
        <p:nvSpPr>
          <p:cNvPr id="14" name="Google Shape;14;p3"/>
          <p:cNvSpPr txBox="1">
            <a:spLocks noGrp="1"/>
          </p:cNvSpPr>
          <p:nvPr>
            <p:ph type="subTitle" idx="1"/>
          </p:nvPr>
        </p:nvSpPr>
        <p:spPr>
          <a:xfrm>
            <a:off x="3762670" y="3720650"/>
            <a:ext cx="3068700" cy="464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chemeClr val="accent4"/>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15105445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userDrawn="1">
  <p:cSld name="Title and body">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4" name="Google Shape;6;p1">
            <a:extLst>
              <a:ext uri="{FF2B5EF4-FFF2-40B4-BE49-F238E27FC236}">
                <a16:creationId xmlns:a16="http://schemas.microsoft.com/office/drawing/2014/main" id="{DB52CF6B-0DD2-F3DD-1F4E-81C8B8E7AFCF}"/>
              </a:ext>
            </a:extLst>
          </p:cNvPr>
          <p:cNvSpPr txBox="1">
            <a:spLocks noGrp="1"/>
          </p:cNvSpPr>
          <p:nvPr>
            <p:ph type="title"/>
          </p:nvPr>
        </p:nvSpPr>
        <p:spPr>
          <a:xfrm>
            <a:off x="254996" y="150156"/>
            <a:ext cx="8619646" cy="572700"/>
          </a:xfrm>
          <a:prstGeom prst="rect">
            <a:avLst/>
          </a:prstGeom>
        </p:spPr>
        <p:txBody>
          <a:bodyPr/>
          <a:lstStyle>
            <a:lvl1pPr>
              <a:lnSpc>
                <a:spcPct val="100000"/>
              </a:lnSpc>
              <a:defRPr/>
            </a:lvl1pPr>
          </a:lstStyle>
          <a:p>
            <a:pPr lvl="0" defTabSz="342900" eaLnBrk="1" latinLnBrk="0" hangingPunct="1">
              <a:lnSpc>
                <a:spcPct val="90000"/>
              </a:lnSpc>
              <a:spcBef>
                <a:spcPct val="0"/>
              </a:spcBef>
              <a:buNone/>
            </a:pPr>
            <a:endParaRPr dirty="0"/>
          </a:p>
        </p:txBody>
      </p:sp>
      <p:sp>
        <p:nvSpPr>
          <p:cNvPr id="5" name="Google Shape;7;p1">
            <a:extLst>
              <a:ext uri="{FF2B5EF4-FFF2-40B4-BE49-F238E27FC236}">
                <a16:creationId xmlns:a16="http://schemas.microsoft.com/office/drawing/2014/main" id="{C08D6F23-3E9B-3031-27A3-CFDBB61D77F3}"/>
              </a:ext>
            </a:extLst>
          </p:cNvPr>
          <p:cNvSpPr txBox="1">
            <a:spLocks noGrp="1"/>
          </p:cNvSpPr>
          <p:nvPr>
            <p:ph idx="1"/>
          </p:nvPr>
        </p:nvSpPr>
        <p:spPr>
          <a:xfrm>
            <a:off x="254996" y="999460"/>
            <a:ext cx="8619646" cy="3841898"/>
          </a:xfrm>
          <a:prstGeom prst="rect">
            <a:avLst/>
          </a:prstGeom>
        </p:spPr>
        <p:txBody>
          <a:bodyPr vert="horz" lIns="91440" tIns="45720" rIns="91440" bIns="45720" rtlCol="0">
            <a:normAutofit/>
          </a:bodyPr>
          <a:lstStyle>
            <a:lvl1pPr marL="228600" indent="-228600">
              <a:buClr>
                <a:srgbClr val="E7C6B7"/>
              </a:buCl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extLst>
      <p:ext uri="{BB962C8B-B14F-4D97-AF65-F5344CB8AC3E}">
        <p14:creationId xmlns:p14="http://schemas.microsoft.com/office/powerpoint/2010/main" val="33071357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userDrawn="1">
  <p:cSld name="Title and two 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5" name="Google Shape;6;p1">
            <a:extLst>
              <a:ext uri="{FF2B5EF4-FFF2-40B4-BE49-F238E27FC236}">
                <a16:creationId xmlns:a16="http://schemas.microsoft.com/office/drawing/2014/main" id="{21525993-3056-4BEB-83B6-7D361DEC6B40}"/>
              </a:ext>
            </a:extLst>
          </p:cNvPr>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
        <p:nvSpPr>
          <p:cNvPr id="2" name="Rectangle 1">
            <a:extLst>
              <a:ext uri="{FF2B5EF4-FFF2-40B4-BE49-F238E27FC236}">
                <a16:creationId xmlns:a16="http://schemas.microsoft.com/office/drawing/2014/main" id="{8BFDB495-96FD-5A30-D639-0020034E1597}"/>
              </a:ext>
            </a:extLst>
          </p:cNvPr>
          <p:cNvSpPr/>
          <p:nvPr userDrawn="1"/>
        </p:nvSpPr>
        <p:spPr>
          <a:xfrm>
            <a:off x="0" y="0"/>
            <a:ext cx="180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Google Shape;20;p5"/>
          <p:cNvSpPr txBox="1">
            <a:spLocks noGrp="1"/>
          </p:cNvSpPr>
          <p:nvPr>
            <p:ph type="body" idx="1"/>
          </p:nvPr>
        </p:nvSpPr>
        <p:spPr>
          <a:xfrm>
            <a:off x="938500" y="1659275"/>
            <a:ext cx="3186900" cy="2760900"/>
          </a:xfrm>
          <a:prstGeom prst="rect">
            <a:avLst/>
          </a:prstGeom>
        </p:spPr>
        <p:txBody>
          <a:bodyPr vert="horz" lIns="91440" tIns="45720" rIns="91440" bIns="45720" rtlCol="0">
            <a:normAutofit/>
          </a:bodyPr>
          <a:lstStyle>
            <a:lvl1pPr marL="177800" indent="-177800">
              <a:buClr>
                <a:srgbClr val="E7C6B7"/>
              </a:buClr>
              <a:defRPr dirty="0"/>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
        <p:nvSpPr>
          <p:cNvPr id="21" name="Google Shape;21;p5"/>
          <p:cNvSpPr txBox="1">
            <a:spLocks noGrp="1"/>
          </p:cNvSpPr>
          <p:nvPr>
            <p:ph type="body" idx="2"/>
          </p:nvPr>
        </p:nvSpPr>
        <p:spPr>
          <a:xfrm>
            <a:off x="5037525" y="1659275"/>
            <a:ext cx="3186900" cy="2760900"/>
          </a:xfrm>
          <a:prstGeom prst="rect">
            <a:avLst/>
          </a:prstGeom>
        </p:spPr>
        <p:txBody>
          <a:bodyPr vert="horz" lIns="91440" tIns="45720" rIns="91440" bIns="45720" rtlCol="0">
            <a:normAutofit/>
          </a:bodyPr>
          <a:lstStyle>
            <a:lvl1pPr marL="177800" indent="-177800">
              <a:buClr>
                <a:srgbClr val="E7C6B7"/>
              </a:buCl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extLst>
      <p:ext uri="{BB962C8B-B14F-4D97-AF65-F5344CB8AC3E}">
        <p14:creationId xmlns:p14="http://schemas.microsoft.com/office/powerpoint/2010/main" val="2232026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3" name="Google Shape;6;p1">
            <a:extLst>
              <a:ext uri="{FF2B5EF4-FFF2-40B4-BE49-F238E27FC236}">
                <a16:creationId xmlns:a16="http://schemas.microsoft.com/office/drawing/2014/main" id="{60AE818B-5DCC-2968-A992-FACCD26FDA04}"/>
              </a:ext>
            </a:extLst>
          </p:cNvPr>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22496447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4"/>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26" name="Google Shape;26;p7"/>
          <p:cNvSpPr txBox="1">
            <a:spLocks noGrp="1"/>
          </p:cNvSpPr>
          <p:nvPr>
            <p:ph type="body" idx="1"/>
          </p:nvPr>
        </p:nvSpPr>
        <p:spPr>
          <a:xfrm>
            <a:off x="5337175" y="2593875"/>
            <a:ext cx="2837400" cy="1252500"/>
          </a:xfrm>
          <a:prstGeom prst="rect">
            <a:avLst/>
          </a:prstGeom>
        </p:spPr>
        <p:txBody>
          <a:bodyPr vert="horz" lIns="91440" tIns="45720" rIns="91440" bIns="45720" rtlCol="0">
            <a:normAutofit/>
          </a:bodyPr>
          <a:lstStyle>
            <a:lvl1pPr marL="0" indent="0">
              <a:buClr>
                <a:srgbClr val="E7C6B7"/>
              </a:buClr>
              <a:buNone/>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Tree>
    <p:extLst>
      <p:ext uri="{BB962C8B-B14F-4D97-AF65-F5344CB8AC3E}">
        <p14:creationId xmlns:p14="http://schemas.microsoft.com/office/powerpoint/2010/main" val="25399425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bg>
      <p:bgPr>
        <a:blipFill>
          <a:blip r:embed="rId2">
            <a:alphaModFix/>
          </a:blip>
          <a:stretch>
            <a:fillRect/>
          </a:stretch>
        </a:blipFill>
        <a:effectLst/>
      </p:bgPr>
    </p:bg>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929477" y="436183"/>
            <a:ext cx="2746500" cy="4090800"/>
          </a:xfrm>
          <a:prstGeom prst="rect">
            <a:avLst/>
          </a:prstGeom>
        </p:spPr>
        <p:txBody>
          <a:bodyPr spcFirstLastPara="1" wrap="square" lIns="91425" tIns="91425" rIns="91425" bIns="91425" anchor="t" anchorCtr="0">
            <a:noAutofit/>
          </a:bodyPr>
          <a:lstStyle>
            <a:lvl1pPr lvl="0">
              <a:spcBef>
                <a:spcPts val="0"/>
              </a:spcBef>
              <a:spcAft>
                <a:spcPts val="0"/>
              </a:spcAft>
              <a:buClr>
                <a:schemeClr val="accent1"/>
              </a:buClr>
              <a:buSzPts val="3000"/>
              <a:buNone/>
              <a:defRPr sz="3000">
                <a:solidFill>
                  <a:schemeClr val="accent4"/>
                </a:solidFill>
              </a:defRPr>
            </a:lvl1pPr>
            <a:lvl2pPr lvl="1">
              <a:spcBef>
                <a:spcPts val="0"/>
              </a:spcBef>
              <a:spcAft>
                <a:spcPts val="0"/>
              </a:spcAft>
              <a:buClr>
                <a:schemeClr val="accent1"/>
              </a:buClr>
              <a:buSzPts val="4800"/>
              <a:buNone/>
              <a:defRPr sz="4800">
                <a:solidFill>
                  <a:schemeClr val="accent1"/>
                </a:solidFill>
              </a:defRPr>
            </a:lvl2pPr>
            <a:lvl3pPr lvl="2">
              <a:spcBef>
                <a:spcPts val="0"/>
              </a:spcBef>
              <a:spcAft>
                <a:spcPts val="0"/>
              </a:spcAft>
              <a:buClr>
                <a:schemeClr val="accent1"/>
              </a:buClr>
              <a:buSzPts val="4800"/>
              <a:buNone/>
              <a:defRPr sz="4800">
                <a:solidFill>
                  <a:schemeClr val="accent1"/>
                </a:solidFill>
              </a:defRPr>
            </a:lvl3pPr>
            <a:lvl4pPr lvl="3">
              <a:spcBef>
                <a:spcPts val="0"/>
              </a:spcBef>
              <a:spcAft>
                <a:spcPts val="0"/>
              </a:spcAft>
              <a:buClr>
                <a:schemeClr val="accent1"/>
              </a:buClr>
              <a:buSzPts val="4800"/>
              <a:buNone/>
              <a:defRPr sz="4800">
                <a:solidFill>
                  <a:schemeClr val="accent1"/>
                </a:solidFill>
              </a:defRPr>
            </a:lvl4pPr>
            <a:lvl5pPr lvl="4">
              <a:spcBef>
                <a:spcPts val="0"/>
              </a:spcBef>
              <a:spcAft>
                <a:spcPts val="0"/>
              </a:spcAft>
              <a:buClr>
                <a:schemeClr val="accent1"/>
              </a:buClr>
              <a:buSzPts val="4800"/>
              <a:buNone/>
              <a:defRPr sz="4800">
                <a:solidFill>
                  <a:schemeClr val="accent1"/>
                </a:solidFill>
              </a:defRPr>
            </a:lvl5pPr>
            <a:lvl6pPr lvl="5">
              <a:spcBef>
                <a:spcPts val="0"/>
              </a:spcBef>
              <a:spcAft>
                <a:spcPts val="0"/>
              </a:spcAft>
              <a:buClr>
                <a:schemeClr val="accent1"/>
              </a:buClr>
              <a:buSzPts val="4800"/>
              <a:buNone/>
              <a:defRPr sz="4800">
                <a:solidFill>
                  <a:schemeClr val="accent1"/>
                </a:solidFill>
              </a:defRPr>
            </a:lvl6pPr>
            <a:lvl7pPr lvl="6">
              <a:spcBef>
                <a:spcPts val="0"/>
              </a:spcBef>
              <a:spcAft>
                <a:spcPts val="0"/>
              </a:spcAft>
              <a:buClr>
                <a:schemeClr val="accent1"/>
              </a:buClr>
              <a:buSzPts val="4800"/>
              <a:buNone/>
              <a:defRPr sz="4800">
                <a:solidFill>
                  <a:schemeClr val="accent1"/>
                </a:solidFill>
              </a:defRPr>
            </a:lvl7pPr>
            <a:lvl8pPr lvl="7">
              <a:spcBef>
                <a:spcPts val="0"/>
              </a:spcBef>
              <a:spcAft>
                <a:spcPts val="0"/>
              </a:spcAft>
              <a:buClr>
                <a:schemeClr val="accent1"/>
              </a:buClr>
              <a:buSzPts val="4800"/>
              <a:buNone/>
              <a:defRPr sz="4800">
                <a:solidFill>
                  <a:schemeClr val="accent1"/>
                </a:solidFill>
              </a:defRPr>
            </a:lvl8pPr>
            <a:lvl9pPr lvl="8">
              <a:spcBef>
                <a:spcPts val="0"/>
              </a:spcBef>
              <a:spcAft>
                <a:spcPts val="0"/>
              </a:spcAft>
              <a:buClr>
                <a:schemeClr val="accent1"/>
              </a:buClr>
              <a:buSzPts val="4800"/>
              <a:buNone/>
              <a:defRPr sz="4800">
                <a:solidFill>
                  <a:schemeClr val="accent1"/>
                </a:solidFill>
              </a:defRPr>
            </a:lvl9pPr>
          </a:lstStyle>
          <a:p>
            <a:endParaRPr/>
          </a:p>
        </p:txBody>
      </p:sp>
      <p:pic>
        <p:nvPicPr>
          <p:cNvPr id="29" name="Google Shape;29;p8"/>
          <p:cNvPicPr preferRelativeResize="0"/>
          <p:nvPr/>
        </p:nvPicPr>
        <p:blipFill>
          <a:blip r:embed="rId3">
            <a:alphaModFix/>
          </a:blip>
          <a:stretch>
            <a:fillRect/>
          </a:stretch>
        </p:blipFill>
        <p:spPr>
          <a:xfrm rot="5400000">
            <a:off x="3278924" y="414050"/>
            <a:ext cx="7626551" cy="2883799"/>
          </a:xfrm>
          <a:prstGeom prst="rect">
            <a:avLst/>
          </a:prstGeom>
          <a:noFill/>
          <a:ln>
            <a:noFill/>
          </a:ln>
        </p:spPr>
      </p:pic>
      <p:pic>
        <p:nvPicPr>
          <p:cNvPr id="30" name="Google Shape;30;p8"/>
          <p:cNvPicPr preferRelativeResize="0"/>
          <p:nvPr/>
        </p:nvPicPr>
        <p:blipFill>
          <a:blip r:embed="rId3">
            <a:alphaModFix/>
          </a:blip>
          <a:stretch>
            <a:fillRect/>
          </a:stretch>
        </p:blipFill>
        <p:spPr>
          <a:xfrm rot="5400000" flipH="1">
            <a:off x="4822414" y="-351911"/>
            <a:ext cx="9309797" cy="3520275"/>
          </a:xfrm>
          <a:prstGeom prst="rect">
            <a:avLst/>
          </a:prstGeom>
          <a:noFill/>
          <a:ln>
            <a:noFill/>
          </a:ln>
        </p:spPr>
      </p:pic>
    </p:spTree>
    <p:extLst>
      <p:ext uri="{BB962C8B-B14F-4D97-AF65-F5344CB8AC3E}">
        <p14:creationId xmlns:p14="http://schemas.microsoft.com/office/powerpoint/2010/main" val="4202351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userDrawn="1">
  <p:cSld name="Section title and description">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9"/>
          <p:cNvSpPr txBox="1">
            <a:spLocks noGrp="1"/>
          </p:cNvSpPr>
          <p:nvPr>
            <p:ph type="subTitle" idx="1"/>
          </p:nvPr>
        </p:nvSpPr>
        <p:spPr>
          <a:xfrm>
            <a:off x="938500" y="1769575"/>
            <a:ext cx="2871600" cy="12351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Clr>
                <a:schemeClr val="lt2"/>
              </a:buClr>
              <a:buSzPts val="1600"/>
              <a:buNone/>
              <a:defRPr sz="1600">
                <a:solidFill>
                  <a:schemeClr val="lt2"/>
                </a:solidFill>
              </a:defRPr>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33" name="Google Shape;33;p9"/>
          <p:cNvSpPr txBox="1">
            <a:spLocks noGrp="1"/>
          </p:cNvSpPr>
          <p:nvPr>
            <p:ph type="body" idx="2"/>
          </p:nvPr>
        </p:nvSpPr>
        <p:spPr>
          <a:xfrm>
            <a:off x="4703375" y="909600"/>
            <a:ext cx="3468900" cy="3324300"/>
          </a:xfrm>
          <a:prstGeom prst="rect">
            <a:avLst/>
          </a:prstGeom>
        </p:spPr>
        <p:txBody>
          <a:bodyPr vert="horz" lIns="91440" tIns="45720" rIns="91440" bIns="45720" rtlCol="0">
            <a:normAutofit/>
          </a:bodyPr>
          <a:lstStyle>
            <a:lvl1pP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
        <p:nvSpPr>
          <p:cNvPr id="5" name="Google Shape;6;p1">
            <a:extLst>
              <a:ext uri="{FF2B5EF4-FFF2-40B4-BE49-F238E27FC236}">
                <a16:creationId xmlns:a16="http://schemas.microsoft.com/office/drawing/2014/main" id="{E5D0462B-999D-836D-F475-5221F03E8259}"/>
              </a:ext>
            </a:extLst>
          </p:cNvPr>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2706388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two columns" userDrawn="1">
  <p:cSld name="TITLE_AND_TWO_COLUMNS">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5" name="Google Shape;6;p1">
            <a:extLst>
              <a:ext uri="{FF2B5EF4-FFF2-40B4-BE49-F238E27FC236}">
                <a16:creationId xmlns:a16="http://schemas.microsoft.com/office/drawing/2014/main" id="{21525993-3056-4BEB-83B6-7D361DEC6B40}"/>
              </a:ext>
            </a:extLst>
          </p:cNvPr>
          <p:cNvSpPr txBox="1">
            <a:spLocks noGrp="1"/>
          </p:cNvSpPr>
          <p:nvPr>
            <p:ph type="title"/>
          </p:nvPr>
        </p:nvSpPr>
        <p:spPr>
          <a:xfrm>
            <a:off x="254996" y="143681"/>
            <a:ext cx="8619646" cy="572700"/>
          </a:xfrm>
          <a:prstGeom prst="rect">
            <a:avLst/>
          </a:prstGeom>
        </p:spPr>
        <p:txBody>
          <a:bodyPr/>
          <a:lstStyle/>
          <a:p>
            <a:pPr lvl="0" defTabSz="342900" eaLnBrk="1" latinLnBrk="0" hangingPunct="1">
              <a:lnSpc>
                <a:spcPct val="90000"/>
              </a:lnSpc>
              <a:spcBef>
                <a:spcPct val="0"/>
              </a:spcBef>
              <a:buNone/>
            </a:pPr>
            <a:r>
              <a:rPr lang="en-GB"/>
              <a:t>Click to edit Master title style</a:t>
            </a:r>
            <a:endParaRPr dirty="0"/>
          </a:p>
        </p:txBody>
      </p:sp>
      <p:sp>
        <p:nvSpPr>
          <p:cNvPr id="2" name="Rectangle 1">
            <a:extLst>
              <a:ext uri="{FF2B5EF4-FFF2-40B4-BE49-F238E27FC236}">
                <a16:creationId xmlns:a16="http://schemas.microsoft.com/office/drawing/2014/main" id="{8BFDB495-96FD-5A30-D639-0020034E1597}"/>
              </a:ext>
            </a:extLst>
          </p:cNvPr>
          <p:cNvSpPr/>
          <p:nvPr userDrawn="1"/>
        </p:nvSpPr>
        <p:spPr>
          <a:xfrm>
            <a:off x="0" y="0"/>
            <a:ext cx="180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0" name="Google Shape;20;p5"/>
          <p:cNvSpPr txBox="1">
            <a:spLocks noGrp="1"/>
          </p:cNvSpPr>
          <p:nvPr>
            <p:ph type="body" idx="1"/>
          </p:nvPr>
        </p:nvSpPr>
        <p:spPr>
          <a:xfrm>
            <a:off x="938500" y="1659275"/>
            <a:ext cx="3186900" cy="2760900"/>
          </a:xfrm>
          <a:prstGeom prst="rect">
            <a:avLst/>
          </a:prstGeom>
        </p:spPr>
        <p:txBody>
          <a:bodyPr vert="horz" lIns="91440" tIns="45720" rIns="91440" bIns="45720" rtlCol="0">
            <a:normAutofit/>
          </a:bodyPr>
          <a:lstStyle>
            <a:lvl1pPr marL="177800" indent="-177800">
              <a:buClr>
                <a:srgbClr val="E7C6B7"/>
              </a:buClr>
              <a:defRPr dirty="0"/>
            </a:lvl1pPr>
          </a:lstStyle>
          <a:p>
            <a:pPr marL="228600" lvl="0" indent="-228600" defTabSz="914400" eaLnBrk="1" latinLnBrk="0" hangingPunct="1">
              <a:lnSpc>
                <a:spcPct val="90000"/>
              </a:lnSpc>
              <a:spcBef>
                <a:spcPts val="1000"/>
              </a:spcBef>
              <a:buFont typeface="Arial" panose="020B0604020202020204" pitchFamily="34" charset="0"/>
              <a:buChar char="•"/>
            </a:pPr>
            <a:r>
              <a:rPr lang="en-GB"/>
              <a:t>Click to edit Master text styles</a:t>
            </a:r>
          </a:p>
        </p:txBody>
      </p:sp>
      <p:sp>
        <p:nvSpPr>
          <p:cNvPr id="21" name="Google Shape;21;p5"/>
          <p:cNvSpPr txBox="1">
            <a:spLocks noGrp="1"/>
          </p:cNvSpPr>
          <p:nvPr>
            <p:ph type="body" idx="2"/>
          </p:nvPr>
        </p:nvSpPr>
        <p:spPr>
          <a:xfrm>
            <a:off x="5037525" y="1659275"/>
            <a:ext cx="3186900" cy="2760900"/>
          </a:xfrm>
          <a:prstGeom prst="rect">
            <a:avLst/>
          </a:prstGeom>
        </p:spPr>
        <p:txBody>
          <a:bodyPr vert="horz" lIns="91440" tIns="45720" rIns="91440" bIns="45720" rtlCol="0">
            <a:normAutofit/>
          </a:bodyPr>
          <a:lstStyle>
            <a:lvl1pPr marL="177800" indent="-177800">
              <a:buClr>
                <a:srgbClr val="E7C6B7"/>
              </a:buClr>
              <a:defRPr/>
            </a:lvl1pPr>
          </a:lstStyle>
          <a:p>
            <a:pPr marL="228600" lvl="0" indent="-228600" defTabSz="914400" eaLnBrk="1" latinLnBrk="0" hangingPunct="1">
              <a:lnSpc>
                <a:spcPct val="90000"/>
              </a:lnSpc>
              <a:spcBef>
                <a:spcPts val="1000"/>
              </a:spcBef>
              <a:buFont typeface="Arial" panose="020B0604020202020204" pitchFamily="34" charset="0"/>
              <a:buChar char="•"/>
            </a:pPr>
            <a:r>
              <a:rPr lang="en-GB"/>
              <a:t>Click to edit Master text styles</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userDrawn="1">
  <p:cSld name="Caption">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 name="Google Shape;6;p1">
            <a:extLst>
              <a:ext uri="{FF2B5EF4-FFF2-40B4-BE49-F238E27FC236}">
                <a16:creationId xmlns:a16="http://schemas.microsoft.com/office/drawing/2014/main" id="{74F86012-E01F-02A6-41D3-74FCC964F72E}"/>
              </a:ext>
            </a:extLst>
          </p:cNvPr>
          <p:cNvSpPr txBox="1">
            <a:spLocks noGrp="1"/>
          </p:cNvSpPr>
          <p:nvPr>
            <p:ph type="title"/>
          </p:nvPr>
        </p:nvSpPr>
        <p:spPr>
          <a:xfrm>
            <a:off x="254996" y="150156"/>
            <a:ext cx="8619646" cy="572700"/>
          </a:xfrm>
          <a:prstGeom prst="rect">
            <a:avLst/>
          </a:prstGeom>
        </p:spPr>
        <p:txBody>
          <a:bodyPr/>
          <a:lstStyle>
            <a:lvl1pPr>
              <a:lnSpc>
                <a:spcPct val="100000"/>
              </a:lnSpc>
              <a:defRPr/>
            </a:lvl1pPr>
          </a:lstStyle>
          <a:p>
            <a:pPr lvl="0" defTabSz="342900" eaLnBrk="1" latinLnBrk="0" hangingPunct="1">
              <a:lnSpc>
                <a:spcPct val="90000"/>
              </a:lnSpc>
              <a:spcBef>
                <a:spcPct val="0"/>
              </a:spcBef>
              <a:buNone/>
            </a:pPr>
            <a:endParaRPr dirty="0"/>
          </a:p>
        </p:txBody>
      </p:sp>
    </p:spTree>
    <p:extLst>
      <p:ext uri="{BB962C8B-B14F-4D97-AF65-F5344CB8AC3E}">
        <p14:creationId xmlns:p14="http://schemas.microsoft.com/office/powerpoint/2010/main" val="4144901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bg>
      <p:bgPr>
        <a:blipFill>
          <a:blip r:embed="rId2">
            <a:alphaModFix/>
          </a:blip>
          <a:stretch>
            <a:fillRect/>
          </a:stretch>
        </a:blipFill>
        <a:effectLst/>
      </p:bgPr>
    </p:bg>
    <p:spTree>
      <p:nvGrpSpPr>
        <p:cNvPr id="1" name="Shape 37"/>
        <p:cNvGrpSpPr/>
        <p:nvPr/>
      </p:nvGrpSpPr>
      <p:grpSpPr>
        <a:xfrm>
          <a:off x="0" y="0"/>
          <a:ext cx="0" cy="0"/>
          <a:chOff x="0" y="0"/>
          <a:chExt cx="0" cy="0"/>
        </a:xfrm>
      </p:grpSpPr>
      <p:sp>
        <p:nvSpPr>
          <p:cNvPr id="38" name="Google Shape;38;p11"/>
          <p:cNvSpPr txBox="1">
            <a:spLocks noGrp="1"/>
          </p:cNvSpPr>
          <p:nvPr>
            <p:ph type="title" hasCustomPrompt="1"/>
          </p:nvPr>
        </p:nvSpPr>
        <p:spPr>
          <a:xfrm>
            <a:off x="1920750" y="1634425"/>
            <a:ext cx="5302500" cy="11166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7200"/>
              <a:buNone/>
              <a:defRPr sz="7200">
                <a:solidFill>
                  <a:schemeClr val="lt1"/>
                </a:solidFill>
              </a:defRPr>
            </a:lvl1pPr>
            <a:lvl2pPr lvl="1" algn="ctr">
              <a:spcBef>
                <a:spcPts val="0"/>
              </a:spcBef>
              <a:spcAft>
                <a:spcPts val="0"/>
              </a:spcAft>
              <a:buClr>
                <a:schemeClr val="lt1"/>
              </a:buClr>
              <a:buSzPts val="7200"/>
              <a:buNone/>
              <a:defRPr sz="7200">
                <a:solidFill>
                  <a:schemeClr val="lt1"/>
                </a:solidFill>
              </a:defRPr>
            </a:lvl2pPr>
            <a:lvl3pPr lvl="2" algn="ctr">
              <a:spcBef>
                <a:spcPts val="0"/>
              </a:spcBef>
              <a:spcAft>
                <a:spcPts val="0"/>
              </a:spcAft>
              <a:buClr>
                <a:schemeClr val="lt1"/>
              </a:buClr>
              <a:buSzPts val="7200"/>
              <a:buNone/>
              <a:defRPr sz="7200">
                <a:solidFill>
                  <a:schemeClr val="lt1"/>
                </a:solidFill>
              </a:defRPr>
            </a:lvl3pPr>
            <a:lvl4pPr lvl="3" algn="ctr">
              <a:spcBef>
                <a:spcPts val="0"/>
              </a:spcBef>
              <a:spcAft>
                <a:spcPts val="0"/>
              </a:spcAft>
              <a:buClr>
                <a:schemeClr val="lt1"/>
              </a:buClr>
              <a:buSzPts val="7200"/>
              <a:buNone/>
              <a:defRPr sz="7200">
                <a:solidFill>
                  <a:schemeClr val="lt1"/>
                </a:solidFill>
              </a:defRPr>
            </a:lvl4pPr>
            <a:lvl5pPr lvl="4" algn="ctr">
              <a:spcBef>
                <a:spcPts val="0"/>
              </a:spcBef>
              <a:spcAft>
                <a:spcPts val="0"/>
              </a:spcAft>
              <a:buClr>
                <a:schemeClr val="lt1"/>
              </a:buClr>
              <a:buSzPts val="7200"/>
              <a:buNone/>
              <a:defRPr sz="7200">
                <a:solidFill>
                  <a:schemeClr val="lt1"/>
                </a:solidFill>
              </a:defRPr>
            </a:lvl5pPr>
            <a:lvl6pPr lvl="5" algn="ctr">
              <a:spcBef>
                <a:spcPts val="0"/>
              </a:spcBef>
              <a:spcAft>
                <a:spcPts val="0"/>
              </a:spcAft>
              <a:buClr>
                <a:schemeClr val="lt1"/>
              </a:buClr>
              <a:buSzPts val="7200"/>
              <a:buNone/>
              <a:defRPr sz="7200">
                <a:solidFill>
                  <a:schemeClr val="lt1"/>
                </a:solidFill>
              </a:defRPr>
            </a:lvl6pPr>
            <a:lvl7pPr lvl="6" algn="ctr">
              <a:spcBef>
                <a:spcPts val="0"/>
              </a:spcBef>
              <a:spcAft>
                <a:spcPts val="0"/>
              </a:spcAft>
              <a:buClr>
                <a:schemeClr val="lt1"/>
              </a:buClr>
              <a:buSzPts val="7200"/>
              <a:buNone/>
              <a:defRPr sz="7200">
                <a:solidFill>
                  <a:schemeClr val="lt1"/>
                </a:solidFill>
              </a:defRPr>
            </a:lvl7pPr>
            <a:lvl8pPr lvl="7" algn="ctr">
              <a:spcBef>
                <a:spcPts val="0"/>
              </a:spcBef>
              <a:spcAft>
                <a:spcPts val="0"/>
              </a:spcAft>
              <a:buClr>
                <a:schemeClr val="lt1"/>
              </a:buClr>
              <a:buSzPts val="7200"/>
              <a:buNone/>
              <a:defRPr sz="7200">
                <a:solidFill>
                  <a:schemeClr val="lt1"/>
                </a:solidFill>
              </a:defRPr>
            </a:lvl8pPr>
            <a:lvl9pPr lvl="8" algn="ctr">
              <a:spcBef>
                <a:spcPts val="0"/>
              </a:spcBef>
              <a:spcAft>
                <a:spcPts val="0"/>
              </a:spcAft>
              <a:buClr>
                <a:schemeClr val="lt1"/>
              </a:buClr>
              <a:buSzPts val="7200"/>
              <a:buNone/>
              <a:defRPr sz="7200">
                <a:solidFill>
                  <a:schemeClr val="lt1"/>
                </a:solidFill>
              </a:defRPr>
            </a:lvl9pPr>
          </a:lstStyle>
          <a:p>
            <a:r>
              <a:t>xx%</a:t>
            </a:r>
          </a:p>
        </p:txBody>
      </p:sp>
      <p:sp>
        <p:nvSpPr>
          <p:cNvPr id="39" name="Google Shape;39;p11"/>
          <p:cNvSpPr txBox="1">
            <a:spLocks noGrp="1"/>
          </p:cNvSpPr>
          <p:nvPr>
            <p:ph type="body" idx="1"/>
          </p:nvPr>
        </p:nvSpPr>
        <p:spPr>
          <a:xfrm>
            <a:off x="2786550" y="3094475"/>
            <a:ext cx="3570900" cy="567000"/>
          </a:xfrm>
          <a:prstGeom prst="rect">
            <a:avLst/>
          </a:prstGeom>
        </p:spPr>
        <p:txBody>
          <a:bodyPr spcFirstLastPara="1" wrap="square" lIns="91425" tIns="91425" rIns="91425" bIns="91425" anchor="t" anchorCtr="0">
            <a:noAutofit/>
          </a:bodyPr>
          <a:lstStyle>
            <a:lvl1pPr marL="114300" lvl="0" indent="0" algn="ctr">
              <a:spcBef>
                <a:spcPts val="0"/>
              </a:spcBef>
              <a:spcAft>
                <a:spcPts val="0"/>
              </a:spcAft>
              <a:buClr>
                <a:schemeClr val="accent1"/>
              </a:buClr>
              <a:buSzPts val="1800"/>
              <a:buNone/>
              <a:defRPr>
                <a:solidFill>
                  <a:schemeClr val="accent4"/>
                </a:solidFill>
              </a:defRPr>
            </a:lvl1pPr>
            <a:lvl2pPr marL="914400" lvl="1" indent="-342900" algn="ctr">
              <a:spcBef>
                <a:spcPts val="1600"/>
              </a:spcBef>
              <a:spcAft>
                <a:spcPts val="0"/>
              </a:spcAft>
              <a:buClr>
                <a:schemeClr val="accent1"/>
              </a:buClr>
              <a:buSzPts val="1800"/>
              <a:buChar char="○"/>
              <a:defRPr sz="1800">
                <a:solidFill>
                  <a:schemeClr val="accent1"/>
                </a:solidFill>
              </a:defRPr>
            </a:lvl2pPr>
            <a:lvl3pPr marL="1371600" lvl="2" indent="-342900" algn="ctr">
              <a:spcBef>
                <a:spcPts val="1600"/>
              </a:spcBef>
              <a:spcAft>
                <a:spcPts val="0"/>
              </a:spcAft>
              <a:buClr>
                <a:schemeClr val="accent1"/>
              </a:buClr>
              <a:buSzPts val="1800"/>
              <a:buChar char="■"/>
              <a:defRPr sz="1800">
                <a:solidFill>
                  <a:schemeClr val="accent1"/>
                </a:solidFill>
              </a:defRPr>
            </a:lvl3pPr>
            <a:lvl4pPr marL="1828800" lvl="3" indent="-342900" algn="ctr">
              <a:spcBef>
                <a:spcPts val="1600"/>
              </a:spcBef>
              <a:spcAft>
                <a:spcPts val="0"/>
              </a:spcAft>
              <a:buClr>
                <a:schemeClr val="accent1"/>
              </a:buClr>
              <a:buSzPts val="1800"/>
              <a:buChar char="●"/>
              <a:defRPr sz="1800">
                <a:solidFill>
                  <a:schemeClr val="accent1"/>
                </a:solidFill>
              </a:defRPr>
            </a:lvl4pPr>
            <a:lvl5pPr marL="2286000" lvl="4" indent="-342900" algn="ctr">
              <a:spcBef>
                <a:spcPts val="1600"/>
              </a:spcBef>
              <a:spcAft>
                <a:spcPts val="0"/>
              </a:spcAft>
              <a:buClr>
                <a:schemeClr val="accent1"/>
              </a:buClr>
              <a:buSzPts val="1800"/>
              <a:buChar char="○"/>
              <a:defRPr sz="1800">
                <a:solidFill>
                  <a:schemeClr val="accent1"/>
                </a:solidFill>
              </a:defRPr>
            </a:lvl5pPr>
            <a:lvl6pPr marL="2743200" lvl="5" indent="-342900" algn="ctr">
              <a:spcBef>
                <a:spcPts val="1600"/>
              </a:spcBef>
              <a:spcAft>
                <a:spcPts val="0"/>
              </a:spcAft>
              <a:buClr>
                <a:schemeClr val="accent1"/>
              </a:buClr>
              <a:buSzPts val="1800"/>
              <a:buChar char="■"/>
              <a:defRPr sz="1800">
                <a:solidFill>
                  <a:schemeClr val="accent1"/>
                </a:solidFill>
              </a:defRPr>
            </a:lvl6pPr>
            <a:lvl7pPr marL="3200400" lvl="6" indent="-342900" algn="ctr">
              <a:spcBef>
                <a:spcPts val="1600"/>
              </a:spcBef>
              <a:spcAft>
                <a:spcPts val="0"/>
              </a:spcAft>
              <a:buClr>
                <a:schemeClr val="accent1"/>
              </a:buClr>
              <a:buSzPts val="1800"/>
              <a:buChar char="●"/>
              <a:defRPr sz="1800">
                <a:solidFill>
                  <a:schemeClr val="accent1"/>
                </a:solidFill>
              </a:defRPr>
            </a:lvl7pPr>
            <a:lvl8pPr marL="3657600" lvl="7" indent="-342900" algn="ctr">
              <a:spcBef>
                <a:spcPts val="1600"/>
              </a:spcBef>
              <a:spcAft>
                <a:spcPts val="0"/>
              </a:spcAft>
              <a:buClr>
                <a:schemeClr val="accent1"/>
              </a:buClr>
              <a:buSzPts val="1800"/>
              <a:buChar char="○"/>
              <a:defRPr sz="1800">
                <a:solidFill>
                  <a:schemeClr val="accent1"/>
                </a:solidFill>
              </a:defRPr>
            </a:lvl8pPr>
            <a:lvl9pPr marL="4114800" lvl="8" indent="-342900" algn="ctr">
              <a:spcBef>
                <a:spcPts val="1600"/>
              </a:spcBef>
              <a:spcAft>
                <a:spcPts val="1600"/>
              </a:spcAft>
              <a:buClr>
                <a:schemeClr val="accent1"/>
              </a:buClr>
              <a:buSzPts val="1800"/>
              <a:buChar char="■"/>
              <a:defRPr sz="1800">
                <a:solidFill>
                  <a:schemeClr val="accent1"/>
                </a:solidFill>
              </a:defRPr>
            </a:lvl9pPr>
          </a:lstStyle>
          <a:p>
            <a:endParaRPr/>
          </a:p>
        </p:txBody>
      </p:sp>
    </p:spTree>
    <p:extLst>
      <p:ext uri="{BB962C8B-B14F-4D97-AF65-F5344CB8AC3E}">
        <p14:creationId xmlns:p14="http://schemas.microsoft.com/office/powerpoint/2010/main" val="34814599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40"/>
        <p:cNvGrpSpPr/>
        <p:nvPr/>
      </p:nvGrpSpPr>
      <p:grpSpPr>
        <a:xfrm>
          <a:off x="0" y="0"/>
          <a:ext cx="0" cy="0"/>
          <a:chOff x="0" y="0"/>
          <a:chExt cx="0" cy="0"/>
        </a:xfrm>
      </p:grpSpPr>
    </p:spTree>
    <p:extLst>
      <p:ext uri="{BB962C8B-B14F-4D97-AF65-F5344CB8AC3E}">
        <p14:creationId xmlns:p14="http://schemas.microsoft.com/office/powerpoint/2010/main" val="11829282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blipFill>
          <a:blip r:embed="rId2">
            <a:alphaModFix/>
          </a:blip>
          <a:stretch>
            <a:fillRect/>
          </a:stretch>
        </a:blipFill>
        <a:effectLst/>
      </p:bgPr>
    </p:bg>
    <p:spTree>
      <p:nvGrpSpPr>
        <p:cNvPr id="1" name="Shape 44"/>
        <p:cNvGrpSpPr/>
        <p:nvPr/>
      </p:nvGrpSpPr>
      <p:grpSpPr>
        <a:xfrm>
          <a:off x="0" y="0"/>
          <a:ext cx="0" cy="0"/>
          <a:chOff x="0" y="0"/>
          <a:chExt cx="0" cy="0"/>
        </a:xfrm>
      </p:grpSpPr>
      <p:sp>
        <p:nvSpPr>
          <p:cNvPr id="45" name="Google Shape;45;p14"/>
          <p:cNvSpPr txBox="1">
            <a:spLocks noGrp="1"/>
          </p:cNvSpPr>
          <p:nvPr>
            <p:ph type="title"/>
          </p:nvPr>
        </p:nvSpPr>
        <p:spPr>
          <a:xfrm>
            <a:off x="353849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6" name="Google Shape;46;p14"/>
          <p:cNvSpPr txBox="1">
            <a:spLocks noGrp="1"/>
          </p:cNvSpPr>
          <p:nvPr>
            <p:ph type="subTitle" idx="1"/>
          </p:nvPr>
        </p:nvSpPr>
        <p:spPr>
          <a:xfrm>
            <a:off x="353849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7" name="Google Shape;47;p14"/>
          <p:cNvSpPr txBox="1">
            <a:spLocks noGrp="1"/>
          </p:cNvSpPr>
          <p:nvPr>
            <p:ph type="title" idx="2"/>
          </p:nvPr>
        </p:nvSpPr>
        <p:spPr>
          <a:xfrm>
            <a:off x="6028553"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48" name="Google Shape;48;p14"/>
          <p:cNvSpPr txBox="1">
            <a:spLocks noGrp="1"/>
          </p:cNvSpPr>
          <p:nvPr>
            <p:ph type="subTitle" idx="3"/>
          </p:nvPr>
        </p:nvSpPr>
        <p:spPr>
          <a:xfrm>
            <a:off x="6028553"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49" name="Google Shape;49;p14"/>
          <p:cNvSpPr txBox="1">
            <a:spLocks noGrp="1"/>
          </p:cNvSpPr>
          <p:nvPr>
            <p:ph type="title" idx="4"/>
          </p:nvPr>
        </p:nvSpPr>
        <p:spPr>
          <a:xfrm>
            <a:off x="1048447" y="261557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50" name="Google Shape;50;p14"/>
          <p:cNvSpPr txBox="1">
            <a:spLocks noGrp="1"/>
          </p:cNvSpPr>
          <p:nvPr>
            <p:ph type="subTitle" idx="5"/>
          </p:nvPr>
        </p:nvSpPr>
        <p:spPr>
          <a:xfrm>
            <a:off x="1048447" y="3148075"/>
            <a:ext cx="20670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51" name="Google Shape;51;p14"/>
          <p:cNvSpPr txBox="1">
            <a:spLocks noGrp="1"/>
          </p:cNvSpPr>
          <p:nvPr>
            <p:ph type="title" idx="6" hasCustomPrompt="1"/>
          </p:nvPr>
        </p:nvSpPr>
        <p:spPr>
          <a:xfrm>
            <a:off x="10484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accent4"/>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rPr dirty="0"/>
              <a:t>xx%</a:t>
            </a:r>
          </a:p>
        </p:txBody>
      </p:sp>
      <p:sp>
        <p:nvSpPr>
          <p:cNvPr id="52" name="Google Shape;52;p14"/>
          <p:cNvSpPr txBox="1">
            <a:spLocks noGrp="1"/>
          </p:cNvSpPr>
          <p:nvPr>
            <p:ph type="title" idx="7" hasCustomPrompt="1"/>
          </p:nvPr>
        </p:nvSpPr>
        <p:spPr>
          <a:xfrm>
            <a:off x="353850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accent4"/>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
        <p:nvSpPr>
          <p:cNvPr id="53" name="Google Shape;53;p14"/>
          <p:cNvSpPr txBox="1">
            <a:spLocks noGrp="1"/>
          </p:cNvSpPr>
          <p:nvPr>
            <p:ph type="title" idx="8" hasCustomPrompt="1"/>
          </p:nvPr>
        </p:nvSpPr>
        <p:spPr>
          <a:xfrm>
            <a:off x="6028550" y="1770700"/>
            <a:ext cx="20670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2"/>
              </a:buClr>
              <a:buSzPts val="3600"/>
              <a:buNone/>
              <a:defRPr sz="3600">
                <a:solidFill>
                  <a:schemeClr val="accent4"/>
                </a:solidFill>
              </a:defRPr>
            </a:lvl1pPr>
            <a:lvl2pPr lvl="1" algn="ctr" rtl="0">
              <a:spcBef>
                <a:spcPts val="0"/>
              </a:spcBef>
              <a:spcAft>
                <a:spcPts val="0"/>
              </a:spcAft>
              <a:buClr>
                <a:schemeClr val="lt2"/>
              </a:buClr>
              <a:buSzPts val="3600"/>
              <a:buNone/>
              <a:defRPr sz="3600">
                <a:solidFill>
                  <a:schemeClr val="lt2"/>
                </a:solidFill>
              </a:defRPr>
            </a:lvl2pPr>
            <a:lvl3pPr lvl="2" algn="ctr" rtl="0">
              <a:spcBef>
                <a:spcPts val="0"/>
              </a:spcBef>
              <a:spcAft>
                <a:spcPts val="0"/>
              </a:spcAft>
              <a:buClr>
                <a:schemeClr val="lt2"/>
              </a:buClr>
              <a:buSzPts val="3600"/>
              <a:buNone/>
              <a:defRPr sz="3600">
                <a:solidFill>
                  <a:schemeClr val="lt2"/>
                </a:solidFill>
              </a:defRPr>
            </a:lvl3pPr>
            <a:lvl4pPr lvl="3" algn="ctr" rtl="0">
              <a:spcBef>
                <a:spcPts val="0"/>
              </a:spcBef>
              <a:spcAft>
                <a:spcPts val="0"/>
              </a:spcAft>
              <a:buClr>
                <a:schemeClr val="lt2"/>
              </a:buClr>
              <a:buSzPts val="3600"/>
              <a:buNone/>
              <a:defRPr sz="3600">
                <a:solidFill>
                  <a:schemeClr val="lt2"/>
                </a:solidFill>
              </a:defRPr>
            </a:lvl4pPr>
            <a:lvl5pPr lvl="4" algn="ctr" rtl="0">
              <a:spcBef>
                <a:spcPts val="0"/>
              </a:spcBef>
              <a:spcAft>
                <a:spcPts val="0"/>
              </a:spcAft>
              <a:buClr>
                <a:schemeClr val="lt2"/>
              </a:buClr>
              <a:buSzPts val="3600"/>
              <a:buNone/>
              <a:defRPr sz="3600">
                <a:solidFill>
                  <a:schemeClr val="lt2"/>
                </a:solidFill>
              </a:defRPr>
            </a:lvl5pPr>
            <a:lvl6pPr lvl="5" algn="ctr" rtl="0">
              <a:spcBef>
                <a:spcPts val="0"/>
              </a:spcBef>
              <a:spcAft>
                <a:spcPts val="0"/>
              </a:spcAft>
              <a:buClr>
                <a:schemeClr val="lt2"/>
              </a:buClr>
              <a:buSzPts val="3600"/>
              <a:buNone/>
              <a:defRPr sz="3600">
                <a:solidFill>
                  <a:schemeClr val="lt2"/>
                </a:solidFill>
              </a:defRPr>
            </a:lvl6pPr>
            <a:lvl7pPr lvl="6" algn="ctr" rtl="0">
              <a:spcBef>
                <a:spcPts val="0"/>
              </a:spcBef>
              <a:spcAft>
                <a:spcPts val="0"/>
              </a:spcAft>
              <a:buClr>
                <a:schemeClr val="lt2"/>
              </a:buClr>
              <a:buSzPts val="3600"/>
              <a:buNone/>
              <a:defRPr sz="3600">
                <a:solidFill>
                  <a:schemeClr val="lt2"/>
                </a:solidFill>
              </a:defRPr>
            </a:lvl7pPr>
            <a:lvl8pPr lvl="7" algn="ctr" rtl="0">
              <a:spcBef>
                <a:spcPts val="0"/>
              </a:spcBef>
              <a:spcAft>
                <a:spcPts val="0"/>
              </a:spcAft>
              <a:buClr>
                <a:schemeClr val="lt2"/>
              </a:buClr>
              <a:buSzPts val="3600"/>
              <a:buNone/>
              <a:defRPr sz="3600">
                <a:solidFill>
                  <a:schemeClr val="lt2"/>
                </a:solidFill>
              </a:defRPr>
            </a:lvl8pPr>
            <a:lvl9pPr lvl="8" algn="ctr" rtl="0">
              <a:spcBef>
                <a:spcPts val="0"/>
              </a:spcBef>
              <a:spcAft>
                <a:spcPts val="0"/>
              </a:spcAft>
              <a:buClr>
                <a:schemeClr val="lt2"/>
              </a:buClr>
              <a:buSzPts val="3600"/>
              <a:buNone/>
              <a:defRPr sz="3600">
                <a:solidFill>
                  <a:schemeClr val="lt2"/>
                </a:solidFill>
              </a:defRPr>
            </a:lvl9pPr>
          </a:lstStyle>
          <a:p>
            <a:r>
              <a:t>xx%</a:t>
            </a:r>
          </a:p>
        </p:txBody>
      </p:sp>
    </p:spTree>
    <p:extLst>
      <p:ext uri="{BB962C8B-B14F-4D97-AF65-F5344CB8AC3E}">
        <p14:creationId xmlns:p14="http://schemas.microsoft.com/office/powerpoint/2010/main" val="182467984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Quote">
  <p:cSld name="Quote">
    <p:bg>
      <p:bgPr>
        <a:blipFill>
          <a:blip r:embed="rId2">
            <a:alphaModFix/>
          </a:blip>
          <a:stretch>
            <a:fillRect/>
          </a:stretch>
        </a:blipFill>
        <a:effectLst/>
      </p:bgPr>
    </p:bg>
    <p:spTree>
      <p:nvGrpSpPr>
        <p:cNvPr id="1" name="Shape 57"/>
        <p:cNvGrpSpPr/>
        <p:nvPr/>
      </p:nvGrpSpPr>
      <p:grpSpPr>
        <a:xfrm>
          <a:off x="0" y="0"/>
          <a:ext cx="0" cy="0"/>
          <a:chOff x="0" y="0"/>
          <a:chExt cx="0" cy="0"/>
        </a:xfrm>
      </p:grpSpPr>
      <p:sp>
        <p:nvSpPr>
          <p:cNvPr id="58" name="Google Shape;58;p16"/>
          <p:cNvSpPr txBox="1">
            <a:spLocks noGrp="1"/>
          </p:cNvSpPr>
          <p:nvPr>
            <p:ph type="ctrTitle"/>
          </p:nvPr>
        </p:nvSpPr>
        <p:spPr>
          <a:xfrm>
            <a:off x="1850525" y="1157925"/>
            <a:ext cx="5442900" cy="26031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3000"/>
              <a:buNone/>
              <a:defRPr sz="3000" b="1">
                <a:solidFill>
                  <a:schemeClr val="lt1"/>
                </a:solidFill>
              </a:defRPr>
            </a:lvl1pPr>
            <a:lvl2pPr lvl="1" algn="ctr" rtl="0">
              <a:spcBef>
                <a:spcPts val="0"/>
              </a:spcBef>
              <a:spcAft>
                <a:spcPts val="0"/>
              </a:spcAft>
              <a:buClr>
                <a:schemeClr val="lt1"/>
              </a:buClr>
              <a:buSzPts val="3000"/>
              <a:buNone/>
              <a:defRPr sz="3000" b="1">
                <a:solidFill>
                  <a:schemeClr val="lt1"/>
                </a:solidFill>
              </a:defRPr>
            </a:lvl2pPr>
            <a:lvl3pPr lvl="2" algn="ctr" rtl="0">
              <a:spcBef>
                <a:spcPts val="0"/>
              </a:spcBef>
              <a:spcAft>
                <a:spcPts val="0"/>
              </a:spcAft>
              <a:buClr>
                <a:schemeClr val="lt1"/>
              </a:buClr>
              <a:buSzPts val="3000"/>
              <a:buNone/>
              <a:defRPr sz="3000" b="1">
                <a:solidFill>
                  <a:schemeClr val="lt1"/>
                </a:solidFill>
              </a:defRPr>
            </a:lvl3pPr>
            <a:lvl4pPr lvl="3" algn="ctr" rtl="0">
              <a:spcBef>
                <a:spcPts val="0"/>
              </a:spcBef>
              <a:spcAft>
                <a:spcPts val="0"/>
              </a:spcAft>
              <a:buClr>
                <a:schemeClr val="lt1"/>
              </a:buClr>
              <a:buSzPts val="3000"/>
              <a:buNone/>
              <a:defRPr sz="3000" b="1">
                <a:solidFill>
                  <a:schemeClr val="lt1"/>
                </a:solidFill>
              </a:defRPr>
            </a:lvl4pPr>
            <a:lvl5pPr lvl="4" algn="ctr" rtl="0">
              <a:spcBef>
                <a:spcPts val="0"/>
              </a:spcBef>
              <a:spcAft>
                <a:spcPts val="0"/>
              </a:spcAft>
              <a:buClr>
                <a:schemeClr val="lt1"/>
              </a:buClr>
              <a:buSzPts val="3000"/>
              <a:buNone/>
              <a:defRPr sz="3000" b="1">
                <a:solidFill>
                  <a:schemeClr val="lt1"/>
                </a:solidFill>
              </a:defRPr>
            </a:lvl5pPr>
            <a:lvl6pPr lvl="5" algn="ctr" rtl="0">
              <a:spcBef>
                <a:spcPts val="0"/>
              </a:spcBef>
              <a:spcAft>
                <a:spcPts val="0"/>
              </a:spcAft>
              <a:buClr>
                <a:schemeClr val="lt1"/>
              </a:buClr>
              <a:buSzPts val="3000"/>
              <a:buNone/>
              <a:defRPr sz="3000" b="1">
                <a:solidFill>
                  <a:schemeClr val="lt1"/>
                </a:solidFill>
              </a:defRPr>
            </a:lvl6pPr>
            <a:lvl7pPr lvl="6" algn="ctr" rtl="0">
              <a:spcBef>
                <a:spcPts val="0"/>
              </a:spcBef>
              <a:spcAft>
                <a:spcPts val="0"/>
              </a:spcAft>
              <a:buClr>
                <a:schemeClr val="lt1"/>
              </a:buClr>
              <a:buSzPts val="3000"/>
              <a:buNone/>
              <a:defRPr sz="3000" b="1">
                <a:solidFill>
                  <a:schemeClr val="lt1"/>
                </a:solidFill>
              </a:defRPr>
            </a:lvl7pPr>
            <a:lvl8pPr lvl="7" algn="ctr" rtl="0">
              <a:spcBef>
                <a:spcPts val="0"/>
              </a:spcBef>
              <a:spcAft>
                <a:spcPts val="0"/>
              </a:spcAft>
              <a:buClr>
                <a:schemeClr val="lt1"/>
              </a:buClr>
              <a:buSzPts val="3000"/>
              <a:buNone/>
              <a:defRPr sz="3000" b="1">
                <a:solidFill>
                  <a:schemeClr val="lt1"/>
                </a:solidFill>
              </a:defRPr>
            </a:lvl8pPr>
            <a:lvl9pPr lvl="8" algn="ctr" rtl="0">
              <a:spcBef>
                <a:spcPts val="0"/>
              </a:spcBef>
              <a:spcAft>
                <a:spcPts val="0"/>
              </a:spcAft>
              <a:buClr>
                <a:schemeClr val="lt1"/>
              </a:buClr>
              <a:buSzPts val="3000"/>
              <a:buNone/>
              <a:defRPr sz="3000" b="1">
                <a:solidFill>
                  <a:schemeClr val="lt1"/>
                </a:solidFill>
              </a:defRPr>
            </a:lvl9pPr>
          </a:lstStyle>
          <a:p>
            <a:endParaRPr/>
          </a:p>
        </p:txBody>
      </p:sp>
      <p:sp>
        <p:nvSpPr>
          <p:cNvPr id="59" name="Google Shape;59;p16"/>
          <p:cNvSpPr txBox="1">
            <a:spLocks noGrp="1"/>
          </p:cNvSpPr>
          <p:nvPr>
            <p:ph type="subTitle" idx="1"/>
          </p:nvPr>
        </p:nvSpPr>
        <p:spPr>
          <a:xfrm>
            <a:off x="2481900" y="3945600"/>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
        <p:nvSpPr>
          <p:cNvPr id="2" name="Rectangle 1">
            <a:extLst>
              <a:ext uri="{FF2B5EF4-FFF2-40B4-BE49-F238E27FC236}">
                <a16:creationId xmlns:a16="http://schemas.microsoft.com/office/drawing/2014/main" id="{DBE886B5-3672-7FCC-A912-0BA32149FB8F}"/>
              </a:ext>
            </a:extLst>
          </p:cNvPr>
          <p:cNvSpPr/>
          <p:nvPr userDrawn="1"/>
        </p:nvSpPr>
        <p:spPr>
          <a:xfrm>
            <a:off x="0" y="0"/>
            <a:ext cx="360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970494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 Two Columns" userDrawn="1">
  <p:cSld name="Title + Two Columns">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2" name="Google Shape;62;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3" name="Google Shape;63;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64" name="Google Shape;64;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65" name="Google Shape;65;p17"/>
          <p:cNvSpPr txBox="1">
            <a:spLocks noGrp="1"/>
          </p:cNvSpPr>
          <p:nvPr>
            <p:ph type="title" idx="4"/>
          </p:nvPr>
        </p:nvSpPr>
        <p:spPr>
          <a:xfrm>
            <a:off x="258016" y="90607"/>
            <a:ext cx="5526095"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36427599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 Three Columns " userDrawn="1">
  <p:cSld name="Title + Three Columns ">
    <p:bg>
      <p:bgPr>
        <a:blipFill>
          <a:blip r:embed="rId2">
            <a:alphaModFix/>
          </a:blip>
          <a:stretch>
            <a:fillRect/>
          </a:stretch>
        </a:blipFill>
        <a:effectLst/>
      </p:bgPr>
    </p:bg>
    <p:spTree>
      <p:nvGrpSpPr>
        <p:cNvPr id="1" name="Shape 66"/>
        <p:cNvGrpSpPr/>
        <p:nvPr/>
      </p:nvGrpSpPr>
      <p:grpSpPr>
        <a:xfrm>
          <a:off x="0" y="0"/>
          <a:ext cx="0" cy="0"/>
          <a:chOff x="0" y="0"/>
          <a:chExt cx="0" cy="0"/>
        </a:xfrm>
      </p:grpSpPr>
      <p:sp>
        <p:nvSpPr>
          <p:cNvPr id="71" name="Google Shape;71;p18"/>
          <p:cNvSpPr txBox="1">
            <a:spLocks noGrp="1"/>
          </p:cNvSpPr>
          <p:nvPr>
            <p:ph type="title" idx="4"/>
          </p:nvPr>
        </p:nvSpPr>
        <p:spPr>
          <a:xfrm>
            <a:off x="258016" y="90606"/>
            <a:ext cx="46293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 name="Rectangle 8">
            <a:extLst>
              <a:ext uri="{FF2B5EF4-FFF2-40B4-BE49-F238E27FC236}">
                <a16:creationId xmlns:a16="http://schemas.microsoft.com/office/drawing/2014/main" id="{0E28A42D-4B3D-2964-BE85-0A0BBE6C01D0}"/>
              </a:ext>
            </a:extLst>
          </p:cNvPr>
          <p:cNvSpPr/>
          <p:nvPr userDrawn="1"/>
        </p:nvSpPr>
        <p:spPr>
          <a:xfrm>
            <a:off x="0" y="0"/>
            <a:ext cx="144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13430712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Big text">
  <p:cSld name="1_Big text">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273500" y="1369000"/>
            <a:ext cx="6597000" cy="210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45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endParaRPr/>
          </a:p>
        </p:txBody>
      </p:sp>
      <p:sp>
        <p:nvSpPr>
          <p:cNvPr id="76" name="Google Shape;76;p19"/>
          <p:cNvSpPr txBox="1">
            <a:spLocks noGrp="1"/>
          </p:cNvSpPr>
          <p:nvPr>
            <p:ph type="subTitle" idx="1"/>
          </p:nvPr>
        </p:nvSpPr>
        <p:spPr>
          <a:xfrm>
            <a:off x="2481900" y="2519525"/>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endParaRPr/>
          </a:p>
        </p:txBody>
      </p:sp>
    </p:spTree>
    <p:extLst>
      <p:ext uri="{BB962C8B-B14F-4D97-AF65-F5344CB8AC3E}">
        <p14:creationId xmlns:p14="http://schemas.microsoft.com/office/powerpoint/2010/main" val="28829547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 Design">
  <p:cSld name="Title + Design">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265103" y="90607"/>
            <a:ext cx="8644979"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229802760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 Design 1">
  <p:cSld name="Title + Design 1">
    <p:bg>
      <p:bgPr>
        <a:blipFill>
          <a:blip r:embed="rId2">
            <a:alphaModFix/>
          </a:blip>
          <a:stretch>
            <a:fillRect/>
          </a:stretch>
        </a:blipFill>
        <a:effectLst/>
      </p:bgPr>
    </p:bg>
    <p:spTree>
      <p:nvGrpSpPr>
        <p:cNvPr id="1" name="Shape 79"/>
        <p:cNvGrpSpPr/>
        <p:nvPr/>
      </p:nvGrpSpPr>
      <p:grpSpPr>
        <a:xfrm>
          <a:off x="0" y="0"/>
          <a:ext cx="0" cy="0"/>
          <a:chOff x="0" y="0"/>
          <a:chExt cx="0" cy="0"/>
        </a:xfrm>
      </p:grpSpPr>
      <p:sp>
        <p:nvSpPr>
          <p:cNvPr id="80" name="Google Shape;80;p21"/>
          <p:cNvSpPr txBox="1">
            <a:spLocks noGrp="1"/>
          </p:cNvSpPr>
          <p:nvPr>
            <p:ph type="title"/>
          </p:nvPr>
        </p:nvSpPr>
        <p:spPr>
          <a:xfrm>
            <a:off x="265105" y="90606"/>
            <a:ext cx="5363062"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5443153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bg>
      <p:bgPr>
        <a:blipFill>
          <a:blip r:embed="rId2">
            <a:alphaModFix/>
          </a:blip>
          <a:stretch>
            <a:fillRect/>
          </a:stretch>
        </a:blipFill>
        <a:effectLst/>
      </p:bgPr>
    </p:bg>
    <p:spTree>
      <p:nvGrpSpPr>
        <p:cNvPr id="1" name="Shape 22"/>
        <p:cNvGrpSpPr/>
        <p:nvPr/>
      </p:nvGrpSpPr>
      <p:grpSpPr>
        <a:xfrm>
          <a:off x="0" y="0"/>
          <a:ext cx="0" cy="0"/>
          <a:chOff x="0" y="0"/>
          <a:chExt cx="0" cy="0"/>
        </a:xfrm>
      </p:grpSpPr>
      <p:sp>
        <p:nvSpPr>
          <p:cNvPr id="3" name="Google Shape;6;p1">
            <a:extLst>
              <a:ext uri="{FF2B5EF4-FFF2-40B4-BE49-F238E27FC236}">
                <a16:creationId xmlns:a16="http://schemas.microsoft.com/office/drawing/2014/main" id="{60AE818B-5DCC-2968-A992-FACCD26FDA04}"/>
              </a:ext>
            </a:extLst>
          </p:cNvPr>
          <p:cNvSpPr txBox="1">
            <a:spLocks noGrp="1"/>
          </p:cNvSpPr>
          <p:nvPr>
            <p:ph type="title"/>
          </p:nvPr>
        </p:nvSpPr>
        <p:spPr>
          <a:xfrm>
            <a:off x="254996" y="138774"/>
            <a:ext cx="8619646" cy="572700"/>
          </a:xfrm>
          <a:prstGeom prst="rect">
            <a:avLst/>
          </a:prstGeom>
        </p:spPr>
        <p:txBody>
          <a:bodyPr/>
          <a:lstStyle/>
          <a:p>
            <a:pPr lvl="0" defTabSz="342900" eaLnBrk="1" latinLnBrk="0" hangingPunct="1">
              <a:lnSpc>
                <a:spcPct val="90000"/>
              </a:lnSpc>
              <a:spcBef>
                <a:spcPct val="0"/>
              </a:spcBef>
              <a:buNone/>
            </a:pPr>
            <a:r>
              <a:rPr lang="en-GB"/>
              <a:t>Click to edit Master title style</a:t>
            </a:r>
            <a:endParaRPr dirty="0"/>
          </a:p>
        </p:txBody>
      </p:sp>
    </p:spTree>
    <p:extLst>
      <p:ext uri="{BB962C8B-B14F-4D97-AF65-F5344CB8AC3E}">
        <p14:creationId xmlns:p14="http://schemas.microsoft.com/office/powerpoint/2010/main" val="23438740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 Design 2">
  <p:cSld name="Title + Design 2">
    <p:bg>
      <p:bgPr>
        <a:blipFill>
          <a:blip r:embed="rId2">
            <a:alphaModFix/>
          </a:blip>
          <a:stretch>
            <a:fillRect/>
          </a:stretch>
        </a:blipFill>
        <a:effectLst/>
      </p:bgPr>
    </p:bg>
    <p:spTree>
      <p:nvGrpSpPr>
        <p:cNvPr id="1" name="Shape 81"/>
        <p:cNvGrpSpPr/>
        <p:nvPr/>
      </p:nvGrpSpPr>
      <p:grpSpPr>
        <a:xfrm>
          <a:off x="0" y="0"/>
          <a:ext cx="0" cy="0"/>
          <a:chOff x="0" y="0"/>
          <a:chExt cx="0" cy="0"/>
        </a:xfrm>
      </p:grpSpPr>
      <p:sp>
        <p:nvSpPr>
          <p:cNvPr id="82" name="Google Shape;82;p22"/>
          <p:cNvSpPr txBox="1">
            <a:spLocks noGrp="1"/>
          </p:cNvSpPr>
          <p:nvPr>
            <p:ph type="title"/>
          </p:nvPr>
        </p:nvSpPr>
        <p:spPr>
          <a:xfrm>
            <a:off x="265103" y="90606"/>
            <a:ext cx="8673333"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2249503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 Design 3">
  <p:cSld name="Title + Design 3">
    <p:bg>
      <p:bgPr>
        <a:blipFill>
          <a:blip r:embed="rId2">
            <a:alphaModFix/>
          </a:blip>
          <a:stretch>
            <a:fillRect/>
          </a:stretch>
        </a:blipFill>
        <a:effectLst/>
      </p:bgPr>
    </p:bg>
    <p:spTree>
      <p:nvGrpSpPr>
        <p:cNvPr id="1" name="Shape 83"/>
        <p:cNvGrpSpPr/>
        <p:nvPr/>
      </p:nvGrpSpPr>
      <p:grpSpPr>
        <a:xfrm>
          <a:off x="0" y="0"/>
          <a:ext cx="0" cy="0"/>
          <a:chOff x="0" y="0"/>
          <a:chExt cx="0" cy="0"/>
        </a:xfrm>
      </p:grpSpPr>
      <p:sp>
        <p:nvSpPr>
          <p:cNvPr id="84" name="Google Shape;84;p23"/>
          <p:cNvSpPr txBox="1">
            <a:spLocks noGrp="1"/>
          </p:cNvSpPr>
          <p:nvPr>
            <p:ph type="title"/>
          </p:nvPr>
        </p:nvSpPr>
        <p:spPr>
          <a:xfrm>
            <a:off x="265104" y="90606"/>
            <a:ext cx="5483566"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Tree>
    <p:extLst>
      <p:ext uri="{BB962C8B-B14F-4D97-AF65-F5344CB8AC3E}">
        <p14:creationId xmlns:p14="http://schemas.microsoft.com/office/powerpoint/2010/main" val="17219129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Two Lists">
  <p:cSld name="Title + Two Lists">
    <p:bg>
      <p:bgPr>
        <a:blipFill>
          <a:blip r:embed="rId2">
            <a:alphaModFix/>
          </a:blip>
          <a:stretch>
            <a:fillRect/>
          </a:stretch>
        </a:blipFill>
        <a:effectLst/>
      </p:bgPr>
    </p:bg>
    <p:spTree>
      <p:nvGrpSpPr>
        <p:cNvPr id="1" name="Shape 85"/>
        <p:cNvGrpSpPr/>
        <p:nvPr/>
      </p:nvGrpSpPr>
      <p:grpSpPr>
        <a:xfrm>
          <a:off x="0" y="0"/>
          <a:ext cx="0" cy="0"/>
          <a:chOff x="0" y="0"/>
          <a:chExt cx="0" cy="0"/>
        </a:xfrm>
      </p:grpSpPr>
      <p:sp>
        <p:nvSpPr>
          <p:cNvPr id="86" name="Google Shape;86;p24"/>
          <p:cNvSpPr txBox="1">
            <a:spLocks noGrp="1"/>
          </p:cNvSpPr>
          <p:nvPr>
            <p:ph type="title"/>
          </p:nvPr>
        </p:nvSpPr>
        <p:spPr>
          <a:xfrm>
            <a:off x="265105" y="90607"/>
            <a:ext cx="5774188"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87" name="Google Shape;87;p24"/>
          <p:cNvSpPr txBox="1">
            <a:spLocks noGrp="1"/>
          </p:cNvSpPr>
          <p:nvPr>
            <p:ph type="body" idx="1"/>
          </p:nvPr>
        </p:nvSpPr>
        <p:spPr>
          <a:xfrm>
            <a:off x="1067241" y="2651775"/>
            <a:ext cx="3258900" cy="1795500"/>
          </a:xfrm>
          <a:prstGeom prst="rect">
            <a:avLst/>
          </a:prstGeom>
        </p:spPr>
        <p:txBody>
          <a:bodyPr vert="horz" lIns="91440" tIns="45720" rIns="91440" bIns="45720" rtlCol="0">
            <a:normAutofit/>
          </a:bodyPr>
          <a:lstStyle>
            <a:lvl1pPr>
              <a:defRPr dirty="0"/>
            </a:lvl1p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
        <p:nvSpPr>
          <p:cNvPr id="88" name="Google Shape;88;p24"/>
          <p:cNvSpPr txBox="1">
            <a:spLocks noGrp="1"/>
          </p:cNvSpPr>
          <p:nvPr>
            <p:ph type="body" idx="2"/>
          </p:nvPr>
        </p:nvSpPr>
        <p:spPr>
          <a:xfrm>
            <a:off x="4673852" y="2651775"/>
            <a:ext cx="3258900" cy="1795500"/>
          </a:xfrm>
          <a:prstGeom prst="rect">
            <a:avLst/>
          </a:prstGeom>
        </p:spPr>
        <p:txBody>
          <a:bodyPr vert="horz" lIns="91440" tIns="45720" rIns="91440" bIns="45720" rtlCol="0">
            <a:normAutofit/>
          </a:bodyPr>
          <a:lstStyle>
            <a:lvl1pP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
        <p:nvSpPr>
          <p:cNvPr id="89" name="Google Shape;89;p24"/>
          <p:cNvSpPr txBox="1">
            <a:spLocks noGrp="1"/>
          </p:cNvSpPr>
          <p:nvPr>
            <p:ph type="title" idx="3"/>
          </p:nvPr>
        </p:nvSpPr>
        <p:spPr>
          <a:xfrm>
            <a:off x="1067241"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dirty="0"/>
          </a:p>
        </p:txBody>
      </p:sp>
      <p:sp>
        <p:nvSpPr>
          <p:cNvPr id="90" name="Google Shape;90;p24"/>
          <p:cNvSpPr txBox="1">
            <a:spLocks noGrp="1"/>
          </p:cNvSpPr>
          <p:nvPr>
            <p:ph type="title" idx="4"/>
          </p:nvPr>
        </p:nvSpPr>
        <p:spPr>
          <a:xfrm>
            <a:off x="4673852" y="1955125"/>
            <a:ext cx="3258900" cy="5484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1800"/>
              <a:buNone/>
              <a:defRPr sz="18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dirty="0"/>
          </a:p>
        </p:txBody>
      </p:sp>
    </p:spTree>
    <p:extLst>
      <p:ext uri="{BB962C8B-B14F-4D97-AF65-F5344CB8AC3E}">
        <p14:creationId xmlns:p14="http://schemas.microsoft.com/office/powerpoint/2010/main" val="34425495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 Four Columns">
  <p:cSld name="Title + Four Columns">
    <p:bg>
      <p:bgPr>
        <a:blipFill>
          <a:blip r:embed="rId2">
            <a:alphaModFix/>
          </a:blip>
          <a:stretch>
            <a:fillRect/>
          </a:stretch>
        </a:blipFill>
        <a:effectLst/>
      </p:bgPr>
    </p:bg>
    <p:spTree>
      <p:nvGrpSpPr>
        <p:cNvPr id="1" name="Shape 91"/>
        <p:cNvGrpSpPr/>
        <p:nvPr/>
      </p:nvGrpSpPr>
      <p:grpSpPr>
        <a:xfrm>
          <a:off x="0" y="0"/>
          <a:ext cx="0" cy="0"/>
          <a:chOff x="0" y="0"/>
          <a:chExt cx="0" cy="0"/>
        </a:xfrm>
      </p:grpSpPr>
      <p:sp>
        <p:nvSpPr>
          <p:cNvPr id="92" name="Google Shape;92;p25"/>
          <p:cNvSpPr txBox="1">
            <a:spLocks noGrp="1"/>
          </p:cNvSpPr>
          <p:nvPr>
            <p:ph type="title"/>
          </p:nvPr>
        </p:nvSpPr>
        <p:spPr>
          <a:xfrm>
            <a:off x="262423" y="90607"/>
            <a:ext cx="5769781"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93" name="Google Shape;93;p25"/>
          <p:cNvSpPr txBox="1">
            <a:spLocks noGrp="1"/>
          </p:cNvSpPr>
          <p:nvPr>
            <p:ph type="title" idx="2"/>
          </p:nvPr>
        </p:nvSpPr>
        <p:spPr>
          <a:xfrm>
            <a:off x="89838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4" name="Google Shape;94;p25"/>
          <p:cNvSpPr txBox="1">
            <a:spLocks noGrp="1"/>
          </p:cNvSpPr>
          <p:nvPr>
            <p:ph type="subTitle" idx="1"/>
          </p:nvPr>
        </p:nvSpPr>
        <p:spPr>
          <a:xfrm>
            <a:off x="89838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5" name="Google Shape;95;p25"/>
          <p:cNvSpPr txBox="1">
            <a:spLocks noGrp="1"/>
          </p:cNvSpPr>
          <p:nvPr>
            <p:ph type="title" idx="3"/>
          </p:nvPr>
        </p:nvSpPr>
        <p:spPr>
          <a:xfrm>
            <a:off x="279026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6" name="Google Shape;96;p25"/>
          <p:cNvSpPr txBox="1">
            <a:spLocks noGrp="1"/>
          </p:cNvSpPr>
          <p:nvPr>
            <p:ph type="subTitle" idx="4"/>
          </p:nvPr>
        </p:nvSpPr>
        <p:spPr>
          <a:xfrm>
            <a:off x="279026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7" name="Google Shape;97;p25"/>
          <p:cNvSpPr txBox="1">
            <a:spLocks noGrp="1"/>
          </p:cNvSpPr>
          <p:nvPr>
            <p:ph type="title" idx="5"/>
          </p:nvPr>
        </p:nvSpPr>
        <p:spPr>
          <a:xfrm>
            <a:off x="4682136"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98" name="Google Shape;98;p25"/>
          <p:cNvSpPr txBox="1">
            <a:spLocks noGrp="1"/>
          </p:cNvSpPr>
          <p:nvPr>
            <p:ph type="subTitle" idx="6"/>
          </p:nvPr>
        </p:nvSpPr>
        <p:spPr>
          <a:xfrm>
            <a:off x="4682139"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99" name="Google Shape;99;p25"/>
          <p:cNvSpPr txBox="1">
            <a:spLocks noGrp="1"/>
          </p:cNvSpPr>
          <p:nvPr>
            <p:ph type="title" idx="7"/>
          </p:nvPr>
        </p:nvSpPr>
        <p:spPr>
          <a:xfrm>
            <a:off x="6574011" y="3052625"/>
            <a:ext cx="16716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00" name="Google Shape;100;p25"/>
          <p:cNvSpPr txBox="1">
            <a:spLocks noGrp="1"/>
          </p:cNvSpPr>
          <p:nvPr>
            <p:ph type="subTitle" idx="8"/>
          </p:nvPr>
        </p:nvSpPr>
        <p:spPr>
          <a:xfrm>
            <a:off x="6574014" y="3558837"/>
            <a:ext cx="1671600" cy="115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Tree>
    <p:extLst>
      <p:ext uri="{BB962C8B-B14F-4D97-AF65-F5344CB8AC3E}">
        <p14:creationId xmlns:p14="http://schemas.microsoft.com/office/powerpoint/2010/main" val="270062142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hree Numbers">
  <p:cSld name="Three Numbers">
    <p:bg>
      <p:bgPr>
        <a:blipFill>
          <a:blip r:embed="rId2">
            <a:alphaModFix/>
          </a:blip>
          <a:stretch>
            <a:fillRect/>
          </a:stretch>
        </a:blipFill>
        <a:effectLst/>
      </p:bgPr>
    </p:bg>
    <p:spTree>
      <p:nvGrpSpPr>
        <p:cNvPr id="1" name="Shape 101"/>
        <p:cNvGrpSpPr/>
        <p:nvPr/>
      </p:nvGrpSpPr>
      <p:grpSpPr>
        <a:xfrm>
          <a:off x="0" y="0"/>
          <a:ext cx="0" cy="0"/>
          <a:chOff x="0" y="0"/>
          <a:chExt cx="0" cy="0"/>
        </a:xfrm>
      </p:grpSpPr>
      <p:sp>
        <p:nvSpPr>
          <p:cNvPr id="102" name="Google Shape;102;p26"/>
          <p:cNvSpPr txBox="1">
            <a:spLocks noGrp="1"/>
          </p:cNvSpPr>
          <p:nvPr>
            <p:ph type="title" hasCustomPrompt="1"/>
          </p:nvPr>
        </p:nvSpPr>
        <p:spPr>
          <a:xfrm>
            <a:off x="4996800" y="6618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3" name="Google Shape;103;p26"/>
          <p:cNvSpPr txBox="1">
            <a:spLocks noGrp="1"/>
          </p:cNvSpPr>
          <p:nvPr>
            <p:ph type="subTitle" idx="1"/>
          </p:nvPr>
        </p:nvSpPr>
        <p:spPr>
          <a:xfrm>
            <a:off x="4911000" y="12658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dirty="0"/>
          </a:p>
        </p:txBody>
      </p:sp>
      <p:sp>
        <p:nvSpPr>
          <p:cNvPr id="104" name="Google Shape;104;p26"/>
          <p:cNvSpPr txBox="1">
            <a:spLocks noGrp="1"/>
          </p:cNvSpPr>
          <p:nvPr>
            <p:ph type="title" idx="2" hasCustomPrompt="1"/>
          </p:nvPr>
        </p:nvSpPr>
        <p:spPr>
          <a:xfrm>
            <a:off x="4996800" y="209919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26"/>
          <p:cNvSpPr txBox="1">
            <a:spLocks noGrp="1"/>
          </p:cNvSpPr>
          <p:nvPr>
            <p:ph type="subTitle" idx="3"/>
          </p:nvPr>
        </p:nvSpPr>
        <p:spPr>
          <a:xfrm>
            <a:off x="4911000" y="270320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a:p>
        </p:txBody>
      </p:sp>
      <p:sp>
        <p:nvSpPr>
          <p:cNvPr id="106" name="Google Shape;106;p26"/>
          <p:cNvSpPr txBox="1">
            <a:spLocks noGrp="1"/>
          </p:cNvSpPr>
          <p:nvPr>
            <p:ph type="title" idx="4" hasCustomPrompt="1"/>
          </p:nvPr>
        </p:nvSpPr>
        <p:spPr>
          <a:xfrm>
            <a:off x="4996800" y="3536543"/>
            <a:ext cx="3159300" cy="7239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4800"/>
              <a:buNone/>
              <a:defRPr sz="48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26"/>
          <p:cNvSpPr txBox="1">
            <a:spLocks noGrp="1"/>
          </p:cNvSpPr>
          <p:nvPr>
            <p:ph type="subTitle" idx="5"/>
          </p:nvPr>
        </p:nvSpPr>
        <p:spPr>
          <a:xfrm>
            <a:off x="4911000" y="4140550"/>
            <a:ext cx="3330900" cy="417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2100"/>
              <a:buNone/>
              <a:defRPr sz="2100">
                <a:solidFill>
                  <a:schemeClr val="accent1"/>
                </a:solidFill>
              </a:defRPr>
            </a:lvl2pPr>
            <a:lvl3pPr lvl="2" algn="ctr" rtl="0">
              <a:lnSpc>
                <a:spcPct val="100000"/>
              </a:lnSpc>
              <a:spcBef>
                <a:spcPts val="0"/>
              </a:spcBef>
              <a:spcAft>
                <a:spcPts val="0"/>
              </a:spcAft>
              <a:buClr>
                <a:schemeClr val="accent1"/>
              </a:buClr>
              <a:buSzPts val="2100"/>
              <a:buNone/>
              <a:defRPr sz="2100">
                <a:solidFill>
                  <a:schemeClr val="accent1"/>
                </a:solidFill>
              </a:defRPr>
            </a:lvl3pPr>
            <a:lvl4pPr lvl="3" algn="ctr" rtl="0">
              <a:lnSpc>
                <a:spcPct val="100000"/>
              </a:lnSpc>
              <a:spcBef>
                <a:spcPts val="0"/>
              </a:spcBef>
              <a:spcAft>
                <a:spcPts val="0"/>
              </a:spcAft>
              <a:buClr>
                <a:schemeClr val="accent1"/>
              </a:buClr>
              <a:buSzPts val="2100"/>
              <a:buNone/>
              <a:defRPr sz="2100">
                <a:solidFill>
                  <a:schemeClr val="accent1"/>
                </a:solidFill>
              </a:defRPr>
            </a:lvl4pPr>
            <a:lvl5pPr lvl="4" algn="ctr" rtl="0">
              <a:lnSpc>
                <a:spcPct val="100000"/>
              </a:lnSpc>
              <a:spcBef>
                <a:spcPts val="0"/>
              </a:spcBef>
              <a:spcAft>
                <a:spcPts val="0"/>
              </a:spcAft>
              <a:buClr>
                <a:schemeClr val="accent1"/>
              </a:buClr>
              <a:buSzPts val="2100"/>
              <a:buNone/>
              <a:defRPr sz="2100">
                <a:solidFill>
                  <a:schemeClr val="accent1"/>
                </a:solidFill>
              </a:defRPr>
            </a:lvl5pPr>
            <a:lvl6pPr lvl="5" algn="ctr" rtl="0">
              <a:lnSpc>
                <a:spcPct val="100000"/>
              </a:lnSpc>
              <a:spcBef>
                <a:spcPts val="0"/>
              </a:spcBef>
              <a:spcAft>
                <a:spcPts val="0"/>
              </a:spcAft>
              <a:buClr>
                <a:schemeClr val="accent1"/>
              </a:buClr>
              <a:buSzPts val="2100"/>
              <a:buNone/>
              <a:defRPr sz="2100">
                <a:solidFill>
                  <a:schemeClr val="accent1"/>
                </a:solidFill>
              </a:defRPr>
            </a:lvl6pPr>
            <a:lvl7pPr lvl="6" algn="ctr" rtl="0">
              <a:lnSpc>
                <a:spcPct val="100000"/>
              </a:lnSpc>
              <a:spcBef>
                <a:spcPts val="0"/>
              </a:spcBef>
              <a:spcAft>
                <a:spcPts val="0"/>
              </a:spcAft>
              <a:buClr>
                <a:schemeClr val="accent1"/>
              </a:buClr>
              <a:buSzPts val="2100"/>
              <a:buNone/>
              <a:defRPr sz="2100">
                <a:solidFill>
                  <a:schemeClr val="accent1"/>
                </a:solidFill>
              </a:defRPr>
            </a:lvl7pPr>
            <a:lvl8pPr lvl="7" algn="ctr" rtl="0">
              <a:lnSpc>
                <a:spcPct val="100000"/>
              </a:lnSpc>
              <a:spcBef>
                <a:spcPts val="0"/>
              </a:spcBef>
              <a:spcAft>
                <a:spcPts val="0"/>
              </a:spcAft>
              <a:buClr>
                <a:schemeClr val="accent1"/>
              </a:buClr>
              <a:buSzPts val="2100"/>
              <a:buNone/>
              <a:defRPr sz="2100">
                <a:solidFill>
                  <a:schemeClr val="accent1"/>
                </a:solidFill>
              </a:defRPr>
            </a:lvl8pPr>
            <a:lvl9pPr lvl="8" algn="ctr" rtl="0">
              <a:lnSpc>
                <a:spcPct val="100000"/>
              </a:lnSpc>
              <a:spcBef>
                <a:spcPts val="0"/>
              </a:spcBef>
              <a:spcAft>
                <a:spcPts val="0"/>
              </a:spcAft>
              <a:buClr>
                <a:schemeClr val="accent1"/>
              </a:buClr>
              <a:buSzPts val="2100"/>
              <a:buNone/>
              <a:defRPr sz="2100">
                <a:solidFill>
                  <a:schemeClr val="accent1"/>
                </a:solidFill>
              </a:defRPr>
            </a:lvl9pPr>
          </a:lstStyle>
          <a:p>
            <a:endParaRPr dirty="0"/>
          </a:p>
        </p:txBody>
      </p:sp>
    </p:spTree>
    <p:extLst>
      <p:ext uri="{BB962C8B-B14F-4D97-AF65-F5344CB8AC3E}">
        <p14:creationId xmlns:p14="http://schemas.microsoft.com/office/powerpoint/2010/main" val="2783571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 Six Columns  ">
  <p:cSld name="Title + Six Columns  ">
    <p:bg>
      <p:bgPr>
        <a:blipFill>
          <a:blip r:embed="rId2">
            <a:alphaModFix/>
          </a:blip>
          <a:stretch>
            <a:fillRect/>
          </a:stretch>
        </a:blipFill>
        <a:effectLst/>
      </p:bgPr>
    </p:bg>
    <p:spTree>
      <p:nvGrpSpPr>
        <p:cNvPr id="1" name="Shape 108"/>
        <p:cNvGrpSpPr/>
        <p:nvPr/>
      </p:nvGrpSpPr>
      <p:grpSpPr>
        <a:xfrm>
          <a:off x="0" y="0"/>
          <a:ext cx="0" cy="0"/>
          <a:chOff x="0" y="0"/>
          <a:chExt cx="0" cy="0"/>
        </a:xfrm>
      </p:grpSpPr>
      <p:sp>
        <p:nvSpPr>
          <p:cNvPr id="109" name="Google Shape;109;p27"/>
          <p:cNvSpPr txBox="1">
            <a:spLocks noGrp="1"/>
          </p:cNvSpPr>
          <p:nvPr>
            <p:ph type="title"/>
          </p:nvPr>
        </p:nvSpPr>
        <p:spPr>
          <a:xfrm>
            <a:off x="353849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0" name="Google Shape;110;p27"/>
          <p:cNvSpPr txBox="1">
            <a:spLocks noGrp="1"/>
          </p:cNvSpPr>
          <p:nvPr>
            <p:ph type="subTitle" idx="1"/>
          </p:nvPr>
        </p:nvSpPr>
        <p:spPr>
          <a:xfrm>
            <a:off x="3538498"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1" name="Google Shape;111;p27"/>
          <p:cNvSpPr txBox="1">
            <a:spLocks noGrp="1"/>
          </p:cNvSpPr>
          <p:nvPr>
            <p:ph type="title" idx="2"/>
          </p:nvPr>
        </p:nvSpPr>
        <p:spPr>
          <a:xfrm>
            <a:off x="6028553"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2" name="Google Shape;112;p27"/>
          <p:cNvSpPr txBox="1">
            <a:spLocks noGrp="1"/>
          </p:cNvSpPr>
          <p:nvPr>
            <p:ph type="subTitle" idx="3"/>
          </p:nvPr>
        </p:nvSpPr>
        <p:spPr>
          <a:xfrm>
            <a:off x="6028552"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3" name="Google Shape;113;p27"/>
          <p:cNvSpPr txBox="1">
            <a:spLocks noGrp="1"/>
          </p:cNvSpPr>
          <p:nvPr>
            <p:ph type="title" idx="4"/>
          </p:nvPr>
        </p:nvSpPr>
        <p:spPr>
          <a:xfrm>
            <a:off x="265103" y="90607"/>
            <a:ext cx="852721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14" name="Google Shape;114;p27"/>
          <p:cNvSpPr txBox="1">
            <a:spLocks noGrp="1"/>
          </p:cNvSpPr>
          <p:nvPr>
            <p:ph type="title" idx="5"/>
          </p:nvPr>
        </p:nvSpPr>
        <p:spPr>
          <a:xfrm>
            <a:off x="1048447" y="1818541"/>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5" name="Google Shape;115;p27"/>
          <p:cNvSpPr txBox="1">
            <a:spLocks noGrp="1"/>
          </p:cNvSpPr>
          <p:nvPr>
            <p:ph type="subTitle" idx="6"/>
          </p:nvPr>
        </p:nvSpPr>
        <p:spPr>
          <a:xfrm>
            <a:off x="1048450" y="2324765"/>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6" name="Google Shape;116;p27"/>
          <p:cNvSpPr txBox="1">
            <a:spLocks noGrp="1"/>
          </p:cNvSpPr>
          <p:nvPr>
            <p:ph type="title" idx="7"/>
          </p:nvPr>
        </p:nvSpPr>
        <p:spPr>
          <a:xfrm>
            <a:off x="353849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7" name="Google Shape;117;p27"/>
          <p:cNvSpPr txBox="1">
            <a:spLocks noGrp="1"/>
          </p:cNvSpPr>
          <p:nvPr>
            <p:ph type="subTitle" idx="8"/>
          </p:nvPr>
        </p:nvSpPr>
        <p:spPr>
          <a:xfrm>
            <a:off x="3538498"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18" name="Google Shape;118;p27"/>
          <p:cNvSpPr txBox="1">
            <a:spLocks noGrp="1"/>
          </p:cNvSpPr>
          <p:nvPr>
            <p:ph type="title" idx="9"/>
          </p:nvPr>
        </p:nvSpPr>
        <p:spPr>
          <a:xfrm>
            <a:off x="6028553"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19" name="Google Shape;119;p27"/>
          <p:cNvSpPr txBox="1">
            <a:spLocks noGrp="1"/>
          </p:cNvSpPr>
          <p:nvPr>
            <p:ph type="subTitle" idx="13"/>
          </p:nvPr>
        </p:nvSpPr>
        <p:spPr>
          <a:xfrm>
            <a:off x="6028552"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20" name="Google Shape;120;p27"/>
          <p:cNvSpPr txBox="1">
            <a:spLocks noGrp="1"/>
          </p:cNvSpPr>
          <p:nvPr>
            <p:ph type="title" idx="14"/>
          </p:nvPr>
        </p:nvSpPr>
        <p:spPr>
          <a:xfrm>
            <a:off x="1048447" y="3325035"/>
            <a:ext cx="20670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endParaRPr/>
          </a:p>
        </p:txBody>
      </p:sp>
      <p:sp>
        <p:nvSpPr>
          <p:cNvPr id="121" name="Google Shape;121;p27"/>
          <p:cNvSpPr txBox="1">
            <a:spLocks noGrp="1"/>
          </p:cNvSpPr>
          <p:nvPr>
            <p:ph type="subTitle" idx="15"/>
          </p:nvPr>
        </p:nvSpPr>
        <p:spPr>
          <a:xfrm>
            <a:off x="1048450" y="3831259"/>
            <a:ext cx="2067000" cy="640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endParaRPr/>
          </a:p>
        </p:txBody>
      </p:sp>
      <p:sp>
        <p:nvSpPr>
          <p:cNvPr id="15" name="Rectangle 14">
            <a:extLst>
              <a:ext uri="{FF2B5EF4-FFF2-40B4-BE49-F238E27FC236}">
                <a16:creationId xmlns:a16="http://schemas.microsoft.com/office/drawing/2014/main" id="{E3BC97D3-FB61-144F-0C2D-69EE99B80758}"/>
              </a:ext>
            </a:extLst>
          </p:cNvPr>
          <p:cNvSpPr/>
          <p:nvPr userDrawn="1"/>
        </p:nvSpPr>
        <p:spPr>
          <a:xfrm>
            <a:off x="0" y="0"/>
            <a:ext cx="10800" cy="5143500"/>
          </a:xfrm>
          <a:prstGeom prst="rect">
            <a:avLst/>
          </a:prstGeom>
          <a:solidFill>
            <a:srgbClr val="001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42775803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Four Columns 1">
  <p:cSld name="Title + Four Columns 1">
    <p:bg>
      <p:bgPr>
        <a:blipFill>
          <a:blip r:embed="rId2">
            <a:alphaModFix/>
          </a:blip>
          <a:stretch>
            <a:fillRect/>
          </a:stretch>
        </a:blipFill>
        <a:effectLst/>
      </p:bgPr>
    </p:bg>
    <p:spTree>
      <p:nvGrpSpPr>
        <p:cNvPr id="1" name="Shape 122"/>
        <p:cNvGrpSpPr/>
        <p:nvPr/>
      </p:nvGrpSpPr>
      <p:grpSpPr>
        <a:xfrm>
          <a:off x="0" y="0"/>
          <a:ext cx="0" cy="0"/>
          <a:chOff x="0" y="0"/>
          <a:chExt cx="0" cy="0"/>
        </a:xfrm>
      </p:grpSpPr>
      <p:sp>
        <p:nvSpPr>
          <p:cNvPr id="123" name="Google Shape;123;p28"/>
          <p:cNvSpPr txBox="1">
            <a:spLocks noGrp="1"/>
          </p:cNvSpPr>
          <p:nvPr>
            <p:ph type="title"/>
          </p:nvPr>
        </p:nvSpPr>
        <p:spPr>
          <a:xfrm>
            <a:off x="265103" y="90606"/>
            <a:ext cx="8623715"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24" name="Google Shape;124;p28"/>
          <p:cNvSpPr txBox="1">
            <a:spLocks noGrp="1"/>
          </p:cNvSpPr>
          <p:nvPr>
            <p:ph type="title" idx="2"/>
          </p:nvPr>
        </p:nvSpPr>
        <p:spPr>
          <a:xfrm>
            <a:off x="1338238" y="2359825"/>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5" name="Google Shape;125;p28"/>
          <p:cNvSpPr txBox="1">
            <a:spLocks noGrp="1"/>
          </p:cNvSpPr>
          <p:nvPr>
            <p:ph type="subTitle" idx="1"/>
          </p:nvPr>
        </p:nvSpPr>
        <p:spPr>
          <a:xfrm>
            <a:off x="1338238" y="1713051"/>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6" name="Google Shape;126;p28"/>
          <p:cNvSpPr txBox="1">
            <a:spLocks noGrp="1"/>
          </p:cNvSpPr>
          <p:nvPr>
            <p:ph type="title" idx="3"/>
          </p:nvPr>
        </p:nvSpPr>
        <p:spPr>
          <a:xfrm>
            <a:off x="1338238" y="3988950"/>
            <a:ext cx="2727600" cy="375600"/>
          </a:xfrm>
          <a:prstGeom prst="rect">
            <a:avLst/>
          </a:prstGeom>
        </p:spPr>
        <p:txBody>
          <a:bodyPr spcFirstLastPara="1" wrap="square" lIns="91425" tIns="91425" rIns="91425" bIns="91425" anchor="t" anchorCtr="0">
            <a:noAutofit/>
          </a:bodyPr>
          <a:lstStyle>
            <a:lvl1pPr lvl="0" algn="r" rtl="0">
              <a:spcBef>
                <a:spcPts val="0"/>
              </a:spcBef>
              <a:spcAft>
                <a:spcPts val="0"/>
              </a:spcAft>
              <a:buClr>
                <a:schemeClr val="lt1"/>
              </a:buClr>
              <a:buSzPts val="1400"/>
              <a:buNone/>
              <a:defRPr sz="1400">
                <a:solidFill>
                  <a:schemeClr val="lt1"/>
                </a:solidFill>
              </a:defRPr>
            </a:lvl1pPr>
            <a:lvl2pPr lvl="1" algn="r" rtl="0">
              <a:spcBef>
                <a:spcPts val="0"/>
              </a:spcBef>
              <a:spcAft>
                <a:spcPts val="0"/>
              </a:spcAft>
              <a:buClr>
                <a:schemeClr val="lt1"/>
              </a:buClr>
              <a:buSzPts val="4200"/>
              <a:buNone/>
              <a:defRPr sz="4200">
                <a:solidFill>
                  <a:schemeClr val="lt1"/>
                </a:solidFill>
              </a:defRPr>
            </a:lvl2pPr>
            <a:lvl3pPr lvl="2" algn="r" rtl="0">
              <a:spcBef>
                <a:spcPts val="0"/>
              </a:spcBef>
              <a:spcAft>
                <a:spcPts val="0"/>
              </a:spcAft>
              <a:buClr>
                <a:schemeClr val="lt1"/>
              </a:buClr>
              <a:buSzPts val="4200"/>
              <a:buNone/>
              <a:defRPr sz="4200">
                <a:solidFill>
                  <a:schemeClr val="lt1"/>
                </a:solidFill>
              </a:defRPr>
            </a:lvl3pPr>
            <a:lvl4pPr lvl="3" algn="r" rtl="0">
              <a:spcBef>
                <a:spcPts val="0"/>
              </a:spcBef>
              <a:spcAft>
                <a:spcPts val="0"/>
              </a:spcAft>
              <a:buClr>
                <a:schemeClr val="lt1"/>
              </a:buClr>
              <a:buSzPts val="4200"/>
              <a:buNone/>
              <a:defRPr sz="4200">
                <a:solidFill>
                  <a:schemeClr val="lt1"/>
                </a:solidFill>
              </a:defRPr>
            </a:lvl4pPr>
            <a:lvl5pPr lvl="4" algn="r" rtl="0">
              <a:spcBef>
                <a:spcPts val="0"/>
              </a:spcBef>
              <a:spcAft>
                <a:spcPts val="0"/>
              </a:spcAft>
              <a:buClr>
                <a:schemeClr val="lt1"/>
              </a:buClr>
              <a:buSzPts val="4200"/>
              <a:buNone/>
              <a:defRPr sz="4200">
                <a:solidFill>
                  <a:schemeClr val="lt1"/>
                </a:solidFill>
              </a:defRPr>
            </a:lvl5pPr>
            <a:lvl6pPr lvl="5" algn="r" rtl="0">
              <a:spcBef>
                <a:spcPts val="0"/>
              </a:spcBef>
              <a:spcAft>
                <a:spcPts val="0"/>
              </a:spcAft>
              <a:buClr>
                <a:schemeClr val="lt1"/>
              </a:buClr>
              <a:buSzPts val="4200"/>
              <a:buNone/>
              <a:defRPr sz="4200">
                <a:solidFill>
                  <a:schemeClr val="lt1"/>
                </a:solidFill>
              </a:defRPr>
            </a:lvl6pPr>
            <a:lvl7pPr lvl="6" algn="r" rtl="0">
              <a:spcBef>
                <a:spcPts val="0"/>
              </a:spcBef>
              <a:spcAft>
                <a:spcPts val="0"/>
              </a:spcAft>
              <a:buClr>
                <a:schemeClr val="lt1"/>
              </a:buClr>
              <a:buSzPts val="4200"/>
              <a:buNone/>
              <a:defRPr sz="4200">
                <a:solidFill>
                  <a:schemeClr val="lt1"/>
                </a:solidFill>
              </a:defRPr>
            </a:lvl7pPr>
            <a:lvl8pPr lvl="7" algn="r" rtl="0">
              <a:spcBef>
                <a:spcPts val="0"/>
              </a:spcBef>
              <a:spcAft>
                <a:spcPts val="0"/>
              </a:spcAft>
              <a:buClr>
                <a:schemeClr val="lt1"/>
              </a:buClr>
              <a:buSzPts val="4200"/>
              <a:buNone/>
              <a:defRPr sz="4200">
                <a:solidFill>
                  <a:schemeClr val="lt1"/>
                </a:solidFill>
              </a:defRPr>
            </a:lvl8pPr>
            <a:lvl9pPr lvl="8" algn="r" rtl="0">
              <a:spcBef>
                <a:spcPts val="0"/>
              </a:spcBef>
              <a:spcAft>
                <a:spcPts val="0"/>
              </a:spcAft>
              <a:buClr>
                <a:schemeClr val="lt1"/>
              </a:buClr>
              <a:buSzPts val="4200"/>
              <a:buNone/>
              <a:defRPr sz="4200">
                <a:solidFill>
                  <a:schemeClr val="lt1"/>
                </a:solidFill>
              </a:defRPr>
            </a:lvl9pPr>
          </a:lstStyle>
          <a:p>
            <a:endParaRPr/>
          </a:p>
        </p:txBody>
      </p:sp>
      <p:sp>
        <p:nvSpPr>
          <p:cNvPr id="127" name="Google Shape;127;p28"/>
          <p:cNvSpPr txBox="1">
            <a:spLocks noGrp="1"/>
          </p:cNvSpPr>
          <p:nvPr>
            <p:ph type="subTitle" idx="4"/>
          </p:nvPr>
        </p:nvSpPr>
        <p:spPr>
          <a:xfrm>
            <a:off x="1338238" y="3342176"/>
            <a:ext cx="2727600" cy="6054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lt1"/>
              </a:buClr>
              <a:buSzPts val="1600"/>
              <a:buNone/>
              <a:defRPr sz="1600">
                <a:solidFill>
                  <a:schemeClr val="lt1"/>
                </a:solidFill>
              </a:defRPr>
            </a:lvl1pPr>
            <a:lvl2pPr lvl="1" algn="r" rtl="0">
              <a:lnSpc>
                <a:spcPct val="100000"/>
              </a:lnSpc>
              <a:spcBef>
                <a:spcPts val="0"/>
              </a:spcBef>
              <a:spcAft>
                <a:spcPts val="0"/>
              </a:spcAft>
              <a:buClr>
                <a:schemeClr val="lt1"/>
              </a:buClr>
              <a:buSzPts val="1600"/>
              <a:buNone/>
              <a:defRPr sz="1600">
                <a:solidFill>
                  <a:schemeClr val="lt1"/>
                </a:solidFill>
              </a:defRPr>
            </a:lvl2pPr>
            <a:lvl3pPr lvl="2" algn="r" rtl="0">
              <a:lnSpc>
                <a:spcPct val="100000"/>
              </a:lnSpc>
              <a:spcBef>
                <a:spcPts val="0"/>
              </a:spcBef>
              <a:spcAft>
                <a:spcPts val="0"/>
              </a:spcAft>
              <a:buClr>
                <a:schemeClr val="lt1"/>
              </a:buClr>
              <a:buSzPts val="1600"/>
              <a:buNone/>
              <a:defRPr sz="1600">
                <a:solidFill>
                  <a:schemeClr val="lt1"/>
                </a:solidFill>
              </a:defRPr>
            </a:lvl3pPr>
            <a:lvl4pPr lvl="3" algn="r" rtl="0">
              <a:lnSpc>
                <a:spcPct val="100000"/>
              </a:lnSpc>
              <a:spcBef>
                <a:spcPts val="0"/>
              </a:spcBef>
              <a:spcAft>
                <a:spcPts val="0"/>
              </a:spcAft>
              <a:buClr>
                <a:schemeClr val="lt1"/>
              </a:buClr>
              <a:buSzPts val="1600"/>
              <a:buNone/>
              <a:defRPr sz="1600">
                <a:solidFill>
                  <a:schemeClr val="lt1"/>
                </a:solidFill>
              </a:defRPr>
            </a:lvl4pPr>
            <a:lvl5pPr lvl="4" algn="r" rtl="0">
              <a:lnSpc>
                <a:spcPct val="100000"/>
              </a:lnSpc>
              <a:spcBef>
                <a:spcPts val="0"/>
              </a:spcBef>
              <a:spcAft>
                <a:spcPts val="0"/>
              </a:spcAft>
              <a:buClr>
                <a:schemeClr val="lt1"/>
              </a:buClr>
              <a:buSzPts val="1600"/>
              <a:buNone/>
              <a:defRPr sz="1600">
                <a:solidFill>
                  <a:schemeClr val="lt1"/>
                </a:solidFill>
              </a:defRPr>
            </a:lvl5pPr>
            <a:lvl6pPr lvl="5" algn="r" rtl="0">
              <a:lnSpc>
                <a:spcPct val="100000"/>
              </a:lnSpc>
              <a:spcBef>
                <a:spcPts val="0"/>
              </a:spcBef>
              <a:spcAft>
                <a:spcPts val="0"/>
              </a:spcAft>
              <a:buClr>
                <a:schemeClr val="lt1"/>
              </a:buClr>
              <a:buSzPts val="1600"/>
              <a:buNone/>
              <a:defRPr sz="1600">
                <a:solidFill>
                  <a:schemeClr val="lt1"/>
                </a:solidFill>
              </a:defRPr>
            </a:lvl6pPr>
            <a:lvl7pPr lvl="6" algn="r" rtl="0">
              <a:lnSpc>
                <a:spcPct val="100000"/>
              </a:lnSpc>
              <a:spcBef>
                <a:spcPts val="0"/>
              </a:spcBef>
              <a:spcAft>
                <a:spcPts val="0"/>
              </a:spcAft>
              <a:buClr>
                <a:schemeClr val="lt1"/>
              </a:buClr>
              <a:buSzPts val="1600"/>
              <a:buNone/>
              <a:defRPr sz="1600">
                <a:solidFill>
                  <a:schemeClr val="lt1"/>
                </a:solidFill>
              </a:defRPr>
            </a:lvl7pPr>
            <a:lvl8pPr lvl="7" algn="r" rtl="0">
              <a:lnSpc>
                <a:spcPct val="100000"/>
              </a:lnSpc>
              <a:spcBef>
                <a:spcPts val="0"/>
              </a:spcBef>
              <a:spcAft>
                <a:spcPts val="0"/>
              </a:spcAft>
              <a:buClr>
                <a:schemeClr val="lt1"/>
              </a:buClr>
              <a:buSzPts val="1600"/>
              <a:buNone/>
              <a:defRPr sz="1600">
                <a:solidFill>
                  <a:schemeClr val="lt1"/>
                </a:solidFill>
              </a:defRPr>
            </a:lvl8pPr>
            <a:lvl9pPr lvl="8" algn="r"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28" name="Google Shape;128;p28"/>
          <p:cNvSpPr txBox="1">
            <a:spLocks noGrp="1"/>
          </p:cNvSpPr>
          <p:nvPr>
            <p:ph type="title" idx="5"/>
          </p:nvPr>
        </p:nvSpPr>
        <p:spPr>
          <a:xfrm>
            <a:off x="5078163" y="2359825"/>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29" name="Google Shape;129;p28"/>
          <p:cNvSpPr txBox="1">
            <a:spLocks noGrp="1"/>
          </p:cNvSpPr>
          <p:nvPr>
            <p:ph type="subTitle" idx="6"/>
          </p:nvPr>
        </p:nvSpPr>
        <p:spPr>
          <a:xfrm>
            <a:off x="5078163" y="1713051"/>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
        <p:nvSpPr>
          <p:cNvPr id="130" name="Google Shape;130;p28"/>
          <p:cNvSpPr txBox="1">
            <a:spLocks noGrp="1"/>
          </p:cNvSpPr>
          <p:nvPr>
            <p:ph type="title" idx="7"/>
          </p:nvPr>
        </p:nvSpPr>
        <p:spPr>
          <a:xfrm>
            <a:off x="5078163" y="3988950"/>
            <a:ext cx="2727600" cy="3756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lt1"/>
              </a:buClr>
              <a:buSzPts val="1400"/>
              <a:buNone/>
              <a:defRPr sz="14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a:endParaRPr/>
          </a:p>
        </p:txBody>
      </p:sp>
      <p:sp>
        <p:nvSpPr>
          <p:cNvPr id="131" name="Google Shape;131;p28"/>
          <p:cNvSpPr txBox="1">
            <a:spLocks noGrp="1"/>
          </p:cNvSpPr>
          <p:nvPr>
            <p:ph type="subTitle" idx="8"/>
          </p:nvPr>
        </p:nvSpPr>
        <p:spPr>
          <a:xfrm>
            <a:off x="5078163" y="3342176"/>
            <a:ext cx="2727600" cy="605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a:endParaRPr/>
          </a:p>
        </p:txBody>
      </p:sp>
    </p:spTree>
    <p:extLst>
      <p:ext uri="{BB962C8B-B14F-4D97-AF65-F5344CB8AC3E}">
        <p14:creationId xmlns:p14="http://schemas.microsoft.com/office/powerpoint/2010/main" val="370224302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 Text">
  <p:cSld name="Title + Text">
    <p:bg>
      <p:bgPr>
        <a:blipFill>
          <a:blip r:embed="rId2">
            <a:alphaModFix/>
          </a:blip>
          <a:stretch>
            <a:fillRect/>
          </a:stretch>
        </a:blipFill>
        <a:effectLst/>
      </p:bgPr>
    </p:bg>
    <p:spTree>
      <p:nvGrpSpPr>
        <p:cNvPr id="1" name="Shape 132"/>
        <p:cNvGrpSpPr/>
        <p:nvPr/>
      </p:nvGrpSpPr>
      <p:grpSpPr>
        <a:xfrm>
          <a:off x="0" y="0"/>
          <a:ext cx="0" cy="0"/>
          <a:chOff x="0" y="0"/>
          <a:chExt cx="0" cy="0"/>
        </a:xfrm>
      </p:grpSpPr>
      <p:sp>
        <p:nvSpPr>
          <p:cNvPr id="133" name="Google Shape;133;p29"/>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134" name="Google Shape;134;p29"/>
          <p:cNvSpPr txBox="1">
            <a:spLocks noGrp="1"/>
          </p:cNvSpPr>
          <p:nvPr>
            <p:ph type="title"/>
          </p:nvPr>
        </p:nvSpPr>
        <p:spPr>
          <a:xfrm>
            <a:off x="265103" y="90607"/>
            <a:ext cx="6234934"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Tree>
    <p:extLst>
      <p:ext uri="{BB962C8B-B14F-4D97-AF65-F5344CB8AC3E}">
        <p14:creationId xmlns:p14="http://schemas.microsoft.com/office/powerpoint/2010/main" val="185956724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 Text 1">
  <p:cSld name="Title + Text 1">
    <p:bg>
      <p:bgPr>
        <a:blipFill>
          <a:blip r:embed="rId2">
            <a:alphaModFix/>
          </a:blip>
          <a:stretch>
            <a:fillRect/>
          </a:stretch>
        </a:blipFill>
        <a:effectLst/>
      </p:bgPr>
    </p:bg>
    <p:spTree>
      <p:nvGrpSpPr>
        <p:cNvPr id="1" name="Shape 135"/>
        <p:cNvGrpSpPr/>
        <p:nvPr/>
      </p:nvGrpSpPr>
      <p:grpSpPr>
        <a:xfrm>
          <a:off x="0" y="0"/>
          <a:ext cx="0" cy="0"/>
          <a:chOff x="0" y="0"/>
          <a:chExt cx="0" cy="0"/>
        </a:xfrm>
      </p:grpSpPr>
      <p:sp>
        <p:nvSpPr>
          <p:cNvPr id="136" name="Google Shape;136;p30"/>
          <p:cNvSpPr txBox="1">
            <a:spLocks noGrp="1"/>
          </p:cNvSpPr>
          <p:nvPr>
            <p:ph type="title"/>
          </p:nvPr>
        </p:nvSpPr>
        <p:spPr>
          <a:xfrm>
            <a:off x="265103" y="90607"/>
            <a:ext cx="8595362"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37" name="Google Shape;137;p30"/>
          <p:cNvSpPr txBox="1">
            <a:spLocks noGrp="1"/>
          </p:cNvSpPr>
          <p:nvPr>
            <p:ph type="subTitle" idx="1"/>
          </p:nvPr>
        </p:nvSpPr>
        <p:spPr>
          <a:xfrm>
            <a:off x="93850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18307735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 Text 2">
  <p:cSld name="Title + Text 2">
    <p:bg>
      <p:bgPr>
        <a:blipFill>
          <a:blip r:embed="rId2">
            <a:alphaModFix/>
          </a:blip>
          <a:stretch>
            <a:fillRect/>
          </a:stretch>
        </a:blipFill>
        <a:effectLst/>
      </p:bgPr>
    </p:bg>
    <p:spTree>
      <p:nvGrpSpPr>
        <p:cNvPr id="1" name="Shape 138"/>
        <p:cNvGrpSpPr/>
        <p:nvPr/>
      </p:nvGrpSpPr>
      <p:grpSpPr>
        <a:xfrm>
          <a:off x="0" y="0"/>
          <a:ext cx="0" cy="0"/>
          <a:chOff x="0" y="0"/>
          <a:chExt cx="0" cy="0"/>
        </a:xfrm>
      </p:grpSpPr>
      <p:sp>
        <p:nvSpPr>
          <p:cNvPr id="139" name="Google Shape;139;p31"/>
          <p:cNvSpPr txBox="1">
            <a:spLocks noGrp="1"/>
          </p:cNvSpPr>
          <p:nvPr>
            <p:ph type="title"/>
          </p:nvPr>
        </p:nvSpPr>
        <p:spPr>
          <a:xfrm>
            <a:off x="1760751" y="90606"/>
            <a:ext cx="5735700"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a:p>
        </p:txBody>
      </p:sp>
      <p:sp>
        <p:nvSpPr>
          <p:cNvPr id="140" name="Google Shape;140;p31"/>
          <p:cNvSpPr txBox="1">
            <a:spLocks noGrp="1"/>
          </p:cNvSpPr>
          <p:nvPr>
            <p:ph type="subTitle" idx="1"/>
          </p:nvPr>
        </p:nvSpPr>
        <p:spPr>
          <a:xfrm>
            <a:off x="5817050" y="2435925"/>
            <a:ext cx="2556300" cy="204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algn="ctr" rtl="0">
              <a:lnSpc>
                <a:spcPct val="100000"/>
              </a:lnSpc>
              <a:spcBef>
                <a:spcPts val="0"/>
              </a:spcBef>
              <a:spcAft>
                <a:spcPts val="0"/>
              </a:spcAft>
              <a:buClr>
                <a:schemeClr val="lt1"/>
              </a:buClr>
              <a:buSzPts val="1800"/>
              <a:buNone/>
              <a:defRPr sz="1800">
                <a:solidFill>
                  <a:schemeClr val="lt1"/>
                </a:solidFill>
              </a:defRPr>
            </a:lvl2pPr>
            <a:lvl3pPr lvl="2" algn="ctr" rtl="0">
              <a:lnSpc>
                <a:spcPct val="100000"/>
              </a:lnSpc>
              <a:spcBef>
                <a:spcPts val="0"/>
              </a:spcBef>
              <a:spcAft>
                <a:spcPts val="0"/>
              </a:spcAft>
              <a:buClr>
                <a:schemeClr val="lt1"/>
              </a:buClr>
              <a:buSzPts val="1800"/>
              <a:buNone/>
              <a:defRPr sz="1800">
                <a:solidFill>
                  <a:schemeClr val="lt1"/>
                </a:solidFill>
              </a:defRPr>
            </a:lvl3pPr>
            <a:lvl4pPr lvl="3" algn="ctr" rtl="0">
              <a:lnSpc>
                <a:spcPct val="100000"/>
              </a:lnSpc>
              <a:spcBef>
                <a:spcPts val="0"/>
              </a:spcBef>
              <a:spcAft>
                <a:spcPts val="0"/>
              </a:spcAft>
              <a:buClr>
                <a:schemeClr val="lt1"/>
              </a:buClr>
              <a:buSzPts val="1800"/>
              <a:buNone/>
              <a:defRPr sz="1800">
                <a:solidFill>
                  <a:schemeClr val="lt1"/>
                </a:solidFill>
              </a:defRPr>
            </a:lvl4pPr>
            <a:lvl5pPr lvl="4" algn="ctr" rtl="0">
              <a:lnSpc>
                <a:spcPct val="100000"/>
              </a:lnSpc>
              <a:spcBef>
                <a:spcPts val="0"/>
              </a:spcBef>
              <a:spcAft>
                <a:spcPts val="0"/>
              </a:spcAft>
              <a:buClr>
                <a:schemeClr val="lt1"/>
              </a:buClr>
              <a:buSzPts val="1800"/>
              <a:buNone/>
              <a:defRPr sz="1800">
                <a:solidFill>
                  <a:schemeClr val="lt1"/>
                </a:solidFill>
              </a:defRPr>
            </a:lvl5pPr>
            <a:lvl6pPr lvl="5" algn="ctr" rtl="0">
              <a:lnSpc>
                <a:spcPct val="100000"/>
              </a:lnSpc>
              <a:spcBef>
                <a:spcPts val="0"/>
              </a:spcBef>
              <a:spcAft>
                <a:spcPts val="0"/>
              </a:spcAft>
              <a:buClr>
                <a:schemeClr val="lt1"/>
              </a:buClr>
              <a:buSzPts val="1800"/>
              <a:buNone/>
              <a:defRPr sz="1800">
                <a:solidFill>
                  <a:schemeClr val="lt1"/>
                </a:solidFill>
              </a:defRPr>
            </a:lvl6pPr>
            <a:lvl7pPr lvl="6" algn="ctr" rtl="0">
              <a:lnSpc>
                <a:spcPct val="100000"/>
              </a:lnSpc>
              <a:spcBef>
                <a:spcPts val="0"/>
              </a:spcBef>
              <a:spcAft>
                <a:spcPts val="0"/>
              </a:spcAft>
              <a:buClr>
                <a:schemeClr val="lt1"/>
              </a:buClr>
              <a:buSzPts val="1800"/>
              <a:buNone/>
              <a:defRPr sz="1800">
                <a:solidFill>
                  <a:schemeClr val="lt1"/>
                </a:solidFill>
              </a:defRPr>
            </a:lvl7pPr>
            <a:lvl8pPr lvl="7" algn="ctr" rtl="0">
              <a:lnSpc>
                <a:spcPct val="100000"/>
              </a:lnSpc>
              <a:spcBef>
                <a:spcPts val="0"/>
              </a:spcBef>
              <a:spcAft>
                <a:spcPts val="0"/>
              </a:spcAft>
              <a:buClr>
                <a:schemeClr val="lt1"/>
              </a:buClr>
              <a:buSzPts val="1800"/>
              <a:buNone/>
              <a:defRPr sz="1800">
                <a:solidFill>
                  <a:schemeClr val="lt1"/>
                </a:solidFill>
              </a:defRPr>
            </a:lvl8pPr>
            <a:lvl9pPr lvl="8" algn="ctr" rtl="0">
              <a:lnSpc>
                <a:spcPct val="100000"/>
              </a:lnSpc>
              <a:spcBef>
                <a:spcPts val="0"/>
              </a:spcBef>
              <a:spcAft>
                <a:spcPts val="0"/>
              </a:spcAft>
              <a:buClr>
                <a:schemeClr val="lt1"/>
              </a:buClr>
              <a:buSzPts val="1800"/>
              <a:buNone/>
              <a:defRPr sz="1800">
                <a:solidFill>
                  <a:schemeClr val="lt1"/>
                </a:solidFill>
              </a:defRPr>
            </a:lvl9pPr>
          </a:lstStyle>
          <a:p>
            <a:endParaRPr/>
          </a:p>
        </p:txBody>
      </p:sp>
    </p:spTree>
    <p:extLst>
      <p:ext uri="{BB962C8B-B14F-4D97-AF65-F5344CB8AC3E}">
        <p14:creationId xmlns:p14="http://schemas.microsoft.com/office/powerpoint/2010/main" val="42557739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7"/>
          <p:cNvSpPr txBox="1">
            <a:spLocks noGrp="1"/>
          </p:cNvSpPr>
          <p:nvPr>
            <p:ph type="title"/>
          </p:nvPr>
        </p:nvSpPr>
        <p:spPr>
          <a:xfrm>
            <a:off x="5337175" y="1297125"/>
            <a:ext cx="2837400" cy="12525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accent1"/>
              </a:buClr>
              <a:buSzPts val="2400"/>
              <a:buNone/>
              <a:defRPr sz="2400">
                <a:solidFill>
                  <a:schemeClr val="accent4"/>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GB"/>
              <a:t>Click to edit Master title style</a:t>
            </a:r>
            <a:endParaRPr dirty="0"/>
          </a:p>
        </p:txBody>
      </p:sp>
      <p:sp>
        <p:nvSpPr>
          <p:cNvPr id="26" name="Google Shape;26;p7"/>
          <p:cNvSpPr txBox="1">
            <a:spLocks noGrp="1"/>
          </p:cNvSpPr>
          <p:nvPr>
            <p:ph type="body" idx="1"/>
          </p:nvPr>
        </p:nvSpPr>
        <p:spPr>
          <a:xfrm>
            <a:off x="5337175" y="2593875"/>
            <a:ext cx="2837400" cy="1252500"/>
          </a:xfrm>
          <a:prstGeom prst="rect">
            <a:avLst/>
          </a:prstGeom>
        </p:spPr>
        <p:txBody>
          <a:bodyPr vert="horz" lIns="91440" tIns="45720" rIns="91440" bIns="45720" rtlCol="0">
            <a:normAutofit/>
          </a:bodyPr>
          <a:lstStyle>
            <a:lvl1pPr marL="0" indent="0">
              <a:buClr>
                <a:srgbClr val="E7C6B7"/>
              </a:buClr>
              <a:buNone/>
              <a:defRPr/>
            </a:lvl1pPr>
          </a:lstStyle>
          <a:p>
            <a:pPr marL="228600" lvl="0" indent="-228600" defTabSz="914400" eaLnBrk="1" latinLnBrk="0" hangingPunct="1">
              <a:lnSpc>
                <a:spcPct val="90000"/>
              </a:lnSpc>
              <a:spcBef>
                <a:spcPts val="1000"/>
              </a:spcBef>
              <a:buFont typeface="Arial" panose="020B0604020202020204" pitchFamily="34" charset="0"/>
              <a:buChar char="•"/>
            </a:pPr>
            <a:r>
              <a:rPr lang="en-GB"/>
              <a:t>Click to edit Master text styles</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p:cSld name="One Column">
    <p:bg>
      <p:bgPr>
        <a:blipFill>
          <a:blip r:embed="rId2">
            <a:alphaModFix/>
          </a:blip>
          <a:stretch>
            <a:fillRect/>
          </a:stretch>
        </a:blipFill>
        <a:effectLst/>
      </p:bgPr>
    </p:bg>
    <p:spTree>
      <p:nvGrpSpPr>
        <p:cNvPr id="1" name="Shape 141"/>
        <p:cNvGrpSpPr/>
        <p:nvPr/>
      </p:nvGrpSpPr>
      <p:grpSpPr>
        <a:xfrm>
          <a:off x="0" y="0"/>
          <a:ext cx="0" cy="0"/>
          <a:chOff x="0" y="0"/>
          <a:chExt cx="0" cy="0"/>
        </a:xfrm>
      </p:grpSpPr>
      <p:sp>
        <p:nvSpPr>
          <p:cNvPr id="142" name="Google Shape;142;p32"/>
          <p:cNvSpPr txBox="1">
            <a:spLocks noGrp="1"/>
          </p:cNvSpPr>
          <p:nvPr>
            <p:ph type="title"/>
          </p:nvPr>
        </p:nvSpPr>
        <p:spPr>
          <a:xfrm>
            <a:off x="2062800" y="2442050"/>
            <a:ext cx="5018400" cy="598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3" name="Google Shape;143;p32"/>
          <p:cNvSpPr txBox="1">
            <a:spLocks noGrp="1"/>
          </p:cNvSpPr>
          <p:nvPr>
            <p:ph type="subTitle" idx="1"/>
          </p:nvPr>
        </p:nvSpPr>
        <p:spPr>
          <a:xfrm>
            <a:off x="2896500" y="3391325"/>
            <a:ext cx="3351000" cy="1197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1400"/>
              <a:buNone/>
              <a:defRPr>
                <a:solidFill>
                  <a:schemeClr val="lt1"/>
                </a:solidFill>
              </a:defRPr>
            </a:lvl2pPr>
            <a:lvl3pPr lvl="2" algn="ctr" rtl="0">
              <a:lnSpc>
                <a:spcPct val="100000"/>
              </a:lnSpc>
              <a:spcBef>
                <a:spcPts val="0"/>
              </a:spcBef>
              <a:spcAft>
                <a:spcPts val="0"/>
              </a:spcAft>
              <a:buClr>
                <a:schemeClr val="lt1"/>
              </a:buClr>
              <a:buSzPts val="1400"/>
              <a:buNone/>
              <a:defRPr>
                <a:solidFill>
                  <a:schemeClr val="lt1"/>
                </a:solidFill>
              </a:defRPr>
            </a:lvl3pPr>
            <a:lvl4pPr lvl="3" algn="ctr" rtl="0">
              <a:lnSpc>
                <a:spcPct val="100000"/>
              </a:lnSpc>
              <a:spcBef>
                <a:spcPts val="0"/>
              </a:spcBef>
              <a:spcAft>
                <a:spcPts val="0"/>
              </a:spcAft>
              <a:buClr>
                <a:schemeClr val="lt1"/>
              </a:buClr>
              <a:buSzPts val="1400"/>
              <a:buNone/>
              <a:defRPr>
                <a:solidFill>
                  <a:schemeClr val="lt1"/>
                </a:solidFill>
              </a:defRPr>
            </a:lvl4pPr>
            <a:lvl5pPr lvl="4" algn="ctr" rtl="0">
              <a:lnSpc>
                <a:spcPct val="100000"/>
              </a:lnSpc>
              <a:spcBef>
                <a:spcPts val="0"/>
              </a:spcBef>
              <a:spcAft>
                <a:spcPts val="0"/>
              </a:spcAft>
              <a:buClr>
                <a:schemeClr val="lt1"/>
              </a:buClr>
              <a:buSzPts val="1400"/>
              <a:buNone/>
              <a:defRPr>
                <a:solidFill>
                  <a:schemeClr val="lt1"/>
                </a:solidFill>
              </a:defRPr>
            </a:lvl5pPr>
            <a:lvl6pPr lvl="5" algn="ctr" rtl="0">
              <a:lnSpc>
                <a:spcPct val="100000"/>
              </a:lnSpc>
              <a:spcBef>
                <a:spcPts val="0"/>
              </a:spcBef>
              <a:spcAft>
                <a:spcPts val="0"/>
              </a:spcAft>
              <a:buClr>
                <a:schemeClr val="lt1"/>
              </a:buClr>
              <a:buSzPts val="1400"/>
              <a:buNone/>
              <a:defRPr>
                <a:solidFill>
                  <a:schemeClr val="lt1"/>
                </a:solidFill>
              </a:defRPr>
            </a:lvl6pPr>
            <a:lvl7pPr lvl="6" algn="ctr" rtl="0">
              <a:lnSpc>
                <a:spcPct val="100000"/>
              </a:lnSpc>
              <a:spcBef>
                <a:spcPts val="0"/>
              </a:spcBef>
              <a:spcAft>
                <a:spcPts val="0"/>
              </a:spcAft>
              <a:buClr>
                <a:schemeClr val="lt1"/>
              </a:buClr>
              <a:buSzPts val="1400"/>
              <a:buNone/>
              <a:defRPr>
                <a:solidFill>
                  <a:schemeClr val="lt1"/>
                </a:solidFill>
              </a:defRPr>
            </a:lvl7pPr>
            <a:lvl8pPr lvl="7" algn="ctr" rtl="0">
              <a:lnSpc>
                <a:spcPct val="100000"/>
              </a:lnSpc>
              <a:spcBef>
                <a:spcPts val="0"/>
              </a:spcBef>
              <a:spcAft>
                <a:spcPts val="0"/>
              </a:spcAft>
              <a:buClr>
                <a:schemeClr val="lt1"/>
              </a:buClr>
              <a:buSzPts val="1400"/>
              <a:buNone/>
              <a:defRPr>
                <a:solidFill>
                  <a:schemeClr val="lt1"/>
                </a:solidFill>
              </a:defRPr>
            </a:lvl8pPr>
            <a:lvl9pPr lvl="8" algn="ctr" rtl="0">
              <a:lnSpc>
                <a:spcPct val="100000"/>
              </a:lnSpc>
              <a:spcBef>
                <a:spcPts val="0"/>
              </a:spcBef>
              <a:spcAft>
                <a:spcPts val="0"/>
              </a:spcAft>
              <a:buClr>
                <a:schemeClr val="lt1"/>
              </a:buClr>
              <a:buSzPts val="1400"/>
              <a:buNone/>
              <a:defRPr>
                <a:solidFill>
                  <a:schemeClr val="lt1"/>
                </a:solidFill>
              </a:defRPr>
            </a:lvl9pPr>
          </a:lstStyle>
          <a:p>
            <a:endParaRPr/>
          </a:p>
        </p:txBody>
      </p:sp>
    </p:spTree>
    <p:extLst>
      <p:ext uri="{BB962C8B-B14F-4D97-AF65-F5344CB8AC3E}">
        <p14:creationId xmlns:p14="http://schemas.microsoft.com/office/powerpoint/2010/main" val="74149613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blipFill>
          <a:blip r:embed="rId2">
            <a:alphaModFix/>
          </a:blip>
          <a:stretch>
            <a:fillRect/>
          </a:stretch>
        </a:blipFill>
        <a:effectLst/>
      </p:bgPr>
    </p:bg>
    <p:spTree>
      <p:nvGrpSpPr>
        <p:cNvPr id="1" name="Shape 144"/>
        <p:cNvGrpSpPr/>
        <p:nvPr/>
      </p:nvGrpSpPr>
      <p:grpSpPr>
        <a:xfrm>
          <a:off x="0" y="0"/>
          <a:ext cx="0" cy="0"/>
          <a:chOff x="0" y="0"/>
          <a:chExt cx="0" cy="0"/>
        </a:xfrm>
      </p:grpSpPr>
      <p:sp>
        <p:nvSpPr>
          <p:cNvPr id="145" name="Google Shape;145;p33"/>
          <p:cNvSpPr txBox="1">
            <a:spLocks noGrp="1"/>
          </p:cNvSpPr>
          <p:nvPr>
            <p:ph type="title"/>
          </p:nvPr>
        </p:nvSpPr>
        <p:spPr>
          <a:xfrm>
            <a:off x="924870" y="760375"/>
            <a:ext cx="3068700" cy="5988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a:endParaRPr/>
          </a:p>
        </p:txBody>
      </p:sp>
      <p:sp>
        <p:nvSpPr>
          <p:cNvPr id="146" name="Google Shape;146;p33"/>
          <p:cNvSpPr txBox="1">
            <a:spLocks noGrp="1"/>
          </p:cNvSpPr>
          <p:nvPr>
            <p:ph type="subTitle" idx="1"/>
          </p:nvPr>
        </p:nvSpPr>
        <p:spPr>
          <a:xfrm>
            <a:off x="924875" y="1684275"/>
            <a:ext cx="3305400" cy="109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accent1"/>
              </a:buClr>
              <a:buSzPts val="1400"/>
              <a:buNone/>
              <a:defRPr sz="1400">
                <a:solidFill>
                  <a:srgbClr val="E7C6B7"/>
                </a:solidFill>
              </a:defRPr>
            </a:lvl1pPr>
            <a:lvl2pPr lvl="1" rtl="0">
              <a:lnSpc>
                <a:spcPct val="100000"/>
              </a:lnSpc>
              <a:spcBef>
                <a:spcPts val="0"/>
              </a:spcBef>
              <a:spcAft>
                <a:spcPts val="0"/>
              </a:spcAft>
              <a:buClr>
                <a:schemeClr val="accent1"/>
              </a:buClr>
              <a:buSzPts val="1400"/>
              <a:buNone/>
              <a:defRPr>
                <a:solidFill>
                  <a:schemeClr val="accent1"/>
                </a:solidFill>
              </a:defRPr>
            </a:lvl2pPr>
            <a:lvl3pPr lvl="2" rtl="0">
              <a:lnSpc>
                <a:spcPct val="100000"/>
              </a:lnSpc>
              <a:spcBef>
                <a:spcPts val="0"/>
              </a:spcBef>
              <a:spcAft>
                <a:spcPts val="0"/>
              </a:spcAft>
              <a:buClr>
                <a:schemeClr val="accent1"/>
              </a:buClr>
              <a:buSzPts val="1400"/>
              <a:buNone/>
              <a:defRPr>
                <a:solidFill>
                  <a:schemeClr val="accent1"/>
                </a:solidFill>
              </a:defRPr>
            </a:lvl3pPr>
            <a:lvl4pPr lvl="3" rtl="0">
              <a:lnSpc>
                <a:spcPct val="100000"/>
              </a:lnSpc>
              <a:spcBef>
                <a:spcPts val="0"/>
              </a:spcBef>
              <a:spcAft>
                <a:spcPts val="0"/>
              </a:spcAft>
              <a:buClr>
                <a:schemeClr val="accent1"/>
              </a:buClr>
              <a:buSzPts val="1400"/>
              <a:buNone/>
              <a:defRPr>
                <a:solidFill>
                  <a:schemeClr val="accent1"/>
                </a:solidFill>
              </a:defRPr>
            </a:lvl4pPr>
            <a:lvl5pPr lvl="4" rtl="0">
              <a:lnSpc>
                <a:spcPct val="100000"/>
              </a:lnSpc>
              <a:spcBef>
                <a:spcPts val="0"/>
              </a:spcBef>
              <a:spcAft>
                <a:spcPts val="0"/>
              </a:spcAft>
              <a:buClr>
                <a:schemeClr val="accent1"/>
              </a:buClr>
              <a:buSzPts val="1400"/>
              <a:buNone/>
              <a:defRPr>
                <a:solidFill>
                  <a:schemeClr val="accent1"/>
                </a:solidFill>
              </a:defRPr>
            </a:lvl5pPr>
            <a:lvl6pPr lvl="5" rtl="0">
              <a:lnSpc>
                <a:spcPct val="100000"/>
              </a:lnSpc>
              <a:spcBef>
                <a:spcPts val="0"/>
              </a:spcBef>
              <a:spcAft>
                <a:spcPts val="0"/>
              </a:spcAft>
              <a:buClr>
                <a:schemeClr val="accent1"/>
              </a:buClr>
              <a:buSzPts val="1400"/>
              <a:buNone/>
              <a:defRPr>
                <a:solidFill>
                  <a:schemeClr val="accent1"/>
                </a:solidFill>
              </a:defRPr>
            </a:lvl6pPr>
            <a:lvl7pPr lvl="6" rtl="0">
              <a:lnSpc>
                <a:spcPct val="100000"/>
              </a:lnSpc>
              <a:spcBef>
                <a:spcPts val="0"/>
              </a:spcBef>
              <a:spcAft>
                <a:spcPts val="0"/>
              </a:spcAft>
              <a:buClr>
                <a:schemeClr val="accent1"/>
              </a:buClr>
              <a:buSzPts val="1400"/>
              <a:buNone/>
              <a:defRPr>
                <a:solidFill>
                  <a:schemeClr val="accent1"/>
                </a:solidFill>
              </a:defRPr>
            </a:lvl7pPr>
            <a:lvl8pPr lvl="7" rtl="0">
              <a:lnSpc>
                <a:spcPct val="100000"/>
              </a:lnSpc>
              <a:spcBef>
                <a:spcPts val="0"/>
              </a:spcBef>
              <a:spcAft>
                <a:spcPts val="0"/>
              </a:spcAft>
              <a:buClr>
                <a:schemeClr val="accent1"/>
              </a:buClr>
              <a:buSzPts val="1400"/>
              <a:buNone/>
              <a:defRPr>
                <a:solidFill>
                  <a:schemeClr val="accent1"/>
                </a:solidFill>
              </a:defRPr>
            </a:lvl8pPr>
            <a:lvl9pPr lvl="8" rtl="0">
              <a:lnSpc>
                <a:spcPct val="100000"/>
              </a:lnSpc>
              <a:spcBef>
                <a:spcPts val="0"/>
              </a:spcBef>
              <a:spcAft>
                <a:spcPts val="0"/>
              </a:spcAft>
              <a:buClr>
                <a:schemeClr val="accent1"/>
              </a:buClr>
              <a:buSzPts val="1400"/>
              <a:buNone/>
              <a:defRPr>
                <a:solidFill>
                  <a:schemeClr val="accent1"/>
                </a:solidFill>
              </a:defRPr>
            </a:lvl9pPr>
          </a:lstStyle>
          <a:p>
            <a:endParaRPr/>
          </a:p>
        </p:txBody>
      </p:sp>
    </p:spTree>
    <p:extLst>
      <p:ext uri="{BB962C8B-B14F-4D97-AF65-F5344CB8AC3E}">
        <p14:creationId xmlns:p14="http://schemas.microsoft.com/office/powerpoint/2010/main" val="232853885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 list">
  <p:cSld name="Title + list">
    <p:bg>
      <p:bgPr>
        <a:blipFill>
          <a:blip r:embed="rId2">
            <a:alphaModFix/>
          </a:blip>
          <a:stretch>
            <a:fillRect/>
          </a:stretch>
        </a:blipFill>
        <a:effectLst/>
      </p:bgPr>
    </p:bg>
    <p:spTree>
      <p:nvGrpSpPr>
        <p:cNvPr id="1" name="Shape 151"/>
        <p:cNvGrpSpPr/>
        <p:nvPr/>
      </p:nvGrpSpPr>
      <p:grpSpPr>
        <a:xfrm>
          <a:off x="0" y="0"/>
          <a:ext cx="0" cy="0"/>
          <a:chOff x="0" y="0"/>
          <a:chExt cx="0" cy="0"/>
        </a:xfrm>
      </p:grpSpPr>
      <p:sp>
        <p:nvSpPr>
          <p:cNvPr id="152" name="Google Shape;152;p35"/>
          <p:cNvSpPr txBox="1">
            <a:spLocks noGrp="1"/>
          </p:cNvSpPr>
          <p:nvPr>
            <p:ph type="title"/>
          </p:nvPr>
        </p:nvSpPr>
        <p:spPr>
          <a:xfrm>
            <a:off x="258015" y="792355"/>
            <a:ext cx="7340719"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endParaRPr dirty="0"/>
          </a:p>
        </p:txBody>
      </p:sp>
      <p:sp>
        <p:nvSpPr>
          <p:cNvPr id="153" name="Google Shape;153;p35"/>
          <p:cNvSpPr txBox="1">
            <a:spLocks noGrp="1"/>
          </p:cNvSpPr>
          <p:nvPr>
            <p:ph type="body" idx="1"/>
          </p:nvPr>
        </p:nvSpPr>
        <p:spPr>
          <a:xfrm>
            <a:off x="1252335" y="1843572"/>
            <a:ext cx="3186900" cy="2760900"/>
          </a:xfrm>
          <a:prstGeom prst="rect">
            <a:avLst/>
          </a:prstGeom>
        </p:spPr>
        <p:txBody>
          <a:bodyPr vert="horz" lIns="91440" tIns="45720" rIns="91440" bIns="45720" rtlCol="0">
            <a:normAutofit/>
          </a:bodyPr>
          <a:lstStyle>
            <a:lvl1pPr>
              <a:defRPr/>
            </a:lvl1pPr>
          </a:lstStyle>
          <a:p>
            <a:pPr marL="228600" lvl="0" indent="-228600" defTabSz="914400" eaLnBrk="1" latinLnBrk="0" hangingPunct="1">
              <a:lnSpc>
                <a:spcPct val="90000"/>
              </a:lnSpc>
              <a:spcBef>
                <a:spcPts val="1000"/>
              </a:spcBef>
              <a:buFont typeface="Arial" panose="020B0604020202020204" pitchFamily="34" charset="0"/>
              <a:buChar char="•"/>
            </a:pPr>
            <a:endParaRPr/>
          </a:p>
        </p:txBody>
      </p:sp>
    </p:spTree>
    <p:extLst>
      <p:ext uri="{BB962C8B-B14F-4D97-AF65-F5344CB8AC3E}">
        <p14:creationId xmlns:p14="http://schemas.microsoft.com/office/powerpoint/2010/main" val="82038792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Blank">
    <p:bg>
      <p:bgPr>
        <a:gradFill>
          <a:gsLst>
            <a:gs pos="0">
              <a:schemeClr val="bg1">
                <a:lumMod val="95000"/>
              </a:schemeClr>
            </a:gs>
            <a:gs pos="100000">
              <a:schemeClr val="bg1"/>
            </a:gs>
          </a:gsLst>
          <a:path path="circle">
            <a:fillToRect l="100000" t="100000"/>
          </a:path>
        </a:gradFill>
        <a:effectLst/>
      </p:bgPr>
    </p:bg>
    <p:spTree>
      <p:nvGrpSpPr>
        <p:cNvPr id="1" name=""/>
        <p:cNvGrpSpPr/>
        <p:nvPr/>
      </p:nvGrpSpPr>
      <p:grpSpPr>
        <a:xfrm>
          <a:off x="0" y="0"/>
          <a:ext cx="0" cy="0"/>
          <a:chOff x="0" y="0"/>
          <a:chExt cx="0" cy="0"/>
        </a:xfrm>
      </p:grpSpPr>
      <p:sp>
        <p:nvSpPr>
          <p:cNvPr id="345" name="Rounded Rectangle 344">
            <a:extLst>
              <a:ext uri="{FF2B5EF4-FFF2-40B4-BE49-F238E27FC236}">
                <a16:creationId xmlns:a16="http://schemas.microsoft.com/office/drawing/2014/main" id="{302AFF74-E2AA-424D-814B-0C5D6E1BB4BC}"/>
              </a:ext>
            </a:extLst>
          </p:cNvPr>
          <p:cNvSpPr/>
          <p:nvPr userDrawn="1"/>
        </p:nvSpPr>
        <p:spPr>
          <a:xfrm>
            <a:off x="6696076" y="1361760"/>
            <a:ext cx="511178" cy="914639"/>
          </a:xfrm>
          <a:prstGeom prst="roundRect">
            <a:avLst>
              <a:gd name="adj" fmla="val 3922"/>
            </a:avLst>
          </a:prstGeom>
          <a:solidFill>
            <a:schemeClr val="tx2">
              <a:lumMod val="50000"/>
            </a:schemeClr>
          </a:solidFill>
          <a:ln w="28575" cmpd="sng">
            <a:gradFill flip="none" rotWithShape="1">
              <a:gsLst>
                <a:gs pos="0">
                  <a:srgbClr val="404040"/>
                </a:gs>
                <a:gs pos="100000">
                  <a:srgbClr val="ACACAC"/>
                </a:gs>
              </a:gsLst>
              <a:lin ang="0" scaled="0"/>
              <a:tileRect/>
            </a:gradFill>
          </a:ln>
          <a:effectLst>
            <a:innerShdw blurRad="28575" dist="25400" dir="13500000">
              <a:srgbClr val="000000">
                <a:alpha val="18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grpSp>
        <p:nvGrpSpPr>
          <p:cNvPr id="346" name="Group 345">
            <a:extLst>
              <a:ext uri="{FF2B5EF4-FFF2-40B4-BE49-F238E27FC236}">
                <a16:creationId xmlns:a16="http://schemas.microsoft.com/office/drawing/2014/main" id="{A42F671C-D9F2-A249-86B3-571CC04A9D3A}"/>
              </a:ext>
            </a:extLst>
          </p:cNvPr>
          <p:cNvGrpSpPr/>
          <p:nvPr userDrawn="1"/>
        </p:nvGrpSpPr>
        <p:grpSpPr>
          <a:xfrm>
            <a:off x="6732961" y="1763567"/>
            <a:ext cx="426863" cy="474136"/>
            <a:chOff x="5435598" y="2462260"/>
            <a:chExt cx="152400" cy="653473"/>
          </a:xfrm>
        </p:grpSpPr>
        <p:sp>
          <p:nvSpPr>
            <p:cNvPr id="347" name="Rounded Rectangle 346">
              <a:extLst>
                <a:ext uri="{FF2B5EF4-FFF2-40B4-BE49-F238E27FC236}">
                  <a16:creationId xmlns:a16="http://schemas.microsoft.com/office/drawing/2014/main" id="{44860C0D-B697-D44C-96E0-73C8256307D0}"/>
                </a:ext>
              </a:extLst>
            </p:cNvPr>
            <p:cNvSpPr/>
            <p:nvPr/>
          </p:nvSpPr>
          <p:spPr bwMode="auto">
            <a:xfrm>
              <a:off x="5435598" y="3039533"/>
              <a:ext cx="152400" cy="76200"/>
            </a:xfrm>
            <a:prstGeom prst="round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8" name="Rounded Rectangle 347">
              <a:extLst>
                <a:ext uri="{FF2B5EF4-FFF2-40B4-BE49-F238E27FC236}">
                  <a16:creationId xmlns:a16="http://schemas.microsoft.com/office/drawing/2014/main" id="{F0E6DABD-F538-6C40-B1D4-9DCB735276B5}"/>
                </a:ext>
              </a:extLst>
            </p:cNvPr>
            <p:cNvSpPr/>
            <p:nvPr/>
          </p:nvSpPr>
          <p:spPr bwMode="auto">
            <a:xfrm>
              <a:off x="5435598" y="2943320"/>
              <a:ext cx="152400" cy="76200"/>
            </a:xfrm>
            <a:prstGeom prst="roundRect">
              <a:avLst/>
            </a:prstGeom>
            <a:solidFill>
              <a:schemeClr val="accent3">
                <a:alpha val="3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9" name="Rounded Rectangle 348">
              <a:extLst>
                <a:ext uri="{FF2B5EF4-FFF2-40B4-BE49-F238E27FC236}">
                  <a16:creationId xmlns:a16="http://schemas.microsoft.com/office/drawing/2014/main" id="{A0E6A465-81B9-6943-B603-56DBCE9E09FA}"/>
                </a:ext>
              </a:extLst>
            </p:cNvPr>
            <p:cNvSpPr/>
            <p:nvPr/>
          </p:nvSpPr>
          <p:spPr bwMode="auto">
            <a:xfrm>
              <a:off x="5435598" y="2847108"/>
              <a:ext cx="152400" cy="76200"/>
            </a:xfrm>
            <a:prstGeom prst="roundRect">
              <a:avLst/>
            </a:prstGeom>
            <a:solidFill>
              <a:schemeClr val="accent3">
                <a:alpha val="4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50" name="Rounded Rectangle 349">
              <a:extLst>
                <a:ext uri="{FF2B5EF4-FFF2-40B4-BE49-F238E27FC236}">
                  <a16:creationId xmlns:a16="http://schemas.microsoft.com/office/drawing/2014/main" id="{3D8577A7-A7AF-BE4A-9742-E37F96834323}"/>
                </a:ext>
              </a:extLst>
            </p:cNvPr>
            <p:cNvSpPr/>
            <p:nvPr/>
          </p:nvSpPr>
          <p:spPr bwMode="auto">
            <a:xfrm>
              <a:off x="5435598" y="2750896"/>
              <a:ext cx="152400" cy="76200"/>
            </a:xfrm>
            <a:prstGeom prst="roundRect">
              <a:avLst/>
            </a:prstGeom>
            <a:solidFill>
              <a:schemeClr val="accent3">
                <a:alpha val="5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51" name="Rounded Rectangle 350">
              <a:extLst>
                <a:ext uri="{FF2B5EF4-FFF2-40B4-BE49-F238E27FC236}">
                  <a16:creationId xmlns:a16="http://schemas.microsoft.com/office/drawing/2014/main" id="{EEB721DD-A6B2-814C-959B-E265B1DFC5B9}"/>
                </a:ext>
              </a:extLst>
            </p:cNvPr>
            <p:cNvSpPr/>
            <p:nvPr/>
          </p:nvSpPr>
          <p:spPr bwMode="auto">
            <a:xfrm>
              <a:off x="5435598" y="2654684"/>
              <a:ext cx="152400" cy="76200"/>
            </a:xfrm>
            <a:prstGeom prst="roundRect">
              <a:avLst/>
            </a:prstGeom>
            <a:solidFill>
              <a:schemeClr val="accent3">
                <a:alpha val="6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52" name="Rounded Rectangle 351">
              <a:extLst>
                <a:ext uri="{FF2B5EF4-FFF2-40B4-BE49-F238E27FC236}">
                  <a16:creationId xmlns:a16="http://schemas.microsoft.com/office/drawing/2014/main" id="{3C4F677E-50CD-A84E-85EA-67F7D82A9B7C}"/>
                </a:ext>
              </a:extLst>
            </p:cNvPr>
            <p:cNvSpPr/>
            <p:nvPr/>
          </p:nvSpPr>
          <p:spPr bwMode="auto">
            <a:xfrm>
              <a:off x="5435598" y="2558472"/>
              <a:ext cx="152400" cy="76200"/>
            </a:xfrm>
            <a:prstGeom prst="roundRect">
              <a:avLst/>
            </a:prstGeom>
            <a:solidFill>
              <a:schemeClr val="accent3">
                <a:alpha val="8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dirty="0">
                <a:latin typeface="Arial" panose="020B0604020202020204" pitchFamily="34" charset="0"/>
                <a:cs typeface="Arial" panose="020B0604020202020204" pitchFamily="34" charset="0"/>
              </a:endParaRPr>
            </a:p>
          </p:txBody>
        </p:sp>
        <p:sp>
          <p:nvSpPr>
            <p:cNvPr id="353" name="Rounded Rectangle 352">
              <a:extLst>
                <a:ext uri="{FF2B5EF4-FFF2-40B4-BE49-F238E27FC236}">
                  <a16:creationId xmlns:a16="http://schemas.microsoft.com/office/drawing/2014/main" id="{EDBA46D5-70B9-4542-833C-6301344A3D3E}"/>
                </a:ext>
              </a:extLst>
            </p:cNvPr>
            <p:cNvSpPr/>
            <p:nvPr/>
          </p:nvSpPr>
          <p:spPr bwMode="auto">
            <a:xfrm>
              <a:off x="5435598" y="246226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grpSp>
      <p:sp>
        <p:nvSpPr>
          <p:cNvPr id="9" name="Oval 8">
            <a:extLst>
              <a:ext uri="{FF2B5EF4-FFF2-40B4-BE49-F238E27FC236}">
                <a16:creationId xmlns:a16="http://schemas.microsoft.com/office/drawing/2014/main" id="{BF574A3E-66FB-0747-9D58-66BA42500327}"/>
              </a:ext>
            </a:extLst>
          </p:cNvPr>
          <p:cNvSpPr/>
          <p:nvPr userDrawn="1"/>
        </p:nvSpPr>
        <p:spPr>
          <a:xfrm>
            <a:off x="6312478" y="2426239"/>
            <a:ext cx="1288472" cy="1288809"/>
          </a:xfrm>
          <a:prstGeom prst="ellipse">
            <a:avLst/>
          </a:prstGeom>
          <a:gradFill>
            <a:gsLst>
              <a:gs pos="0">
                <a:srgbClr val="101010">
                  <a:alpha val="25000"/>
                </a:srgbClr>
              </a:gs>
              <a:gs pos="46000">
                <a:srgbClr val="FFFFFF"/>
              </a:gs>
            </a:gsLst>
            <a:lin ang="3180000" scaled="0"/>
          </a:gradFill>
          <a:ln>
            <a:noFill/>
          </a:ln>
          <a:effectLst>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26" name="Group 25">
            <a:extLst>
              <a:ext uri="{FF2B5EF4-FFF2-40B4-BE49-F238E27FC236}">
                <a16:creationId xmlns:a16="http://schemas.microsoft.com/office/drawing/2014/main" id="{44A76D45-B2C5-934A-81BF-5052357BA047}"/>
              </a:ext>
            </a:extLst>
          </p:cNvPr>
          <p:cNvGrpSpPr/>
          <p:nvPr userDrawn="1"/>
        </p:nvGrpSpPr>
        <p:grpSpPr>
          <a:xfrm>
            <a:off x="6240463" y="2357431"/>
            <a:ext cx="1436688" cy="1171784"/>
            <a:chOff x="366713" y="0"/>
            <a:chExt cx="8410575" cy="6858000"/>
          </a:xfrm>
          <a:solidFill>
            <a:schemeClr val="accent3">
              <a:lumMod val="50000"/>
            </a:schemeClr>
          </a:solidFill>
        </p:grpSpPr>
        <p:sp>
          <p:nvSpPr>
            <p:cNvPr id="27" name="Freeform 5">
              <a:extLst>
                <a:ext uri="{FF2B5EF4-FFF2-40B4-BE49-F238E27FC236}">
                  <a16:creationId xmlns:a16="http://schemas.microsoft.com/office/drawing/2014/main" id="{C681C24E-217B-1740-8730-921EE7D76845}"/>
                </a:ext>
              </a:extLst>
            </p:cNvPr>
            <p:cNvSpPr>
              <a:spLocks/>
            </p:cNvSpPr>
            <p:nvPr/>
          </p:nvSpPr>
          <p:spPr bwMode="auto">
            <a:xfrm>
              <a:off x="7889876" y="6388100"/>
              <a:ext cx="196850" cy="139700"/>
            </a:xfrm>
            <a:custGeom>
              <a:avLst/>
              <a:gdLst>
                <a:gd name="T0" fmla="*/ 0 w 124"/>
                <a:gd name="T1" fmla="*/ 12 h 88"/>
                <a:gd name="T2" fmla="*/ 117 w 124"/>
                <a:gd name="T3" fmla="*/ 88 h 88"/>
                <a:gd name="T4" fmla="*/ 124 w 124"/>
                <a:gd name="T5" fmla="*/ 76 h 88"/>
                <a:gd name="T6" fmla="*/ 8 w 124"/>
                <a:gd name="T7" fmla="*/ 0 h 88"/>
                <a:gd name="T8" fmla="*/ 0 w 124"/>
                <a:gd name="T9" fmla="*/ 12 h 88"/>
              </a:gdLst>
              <a:ahLst/>
              <a:cxnLst>
                <a:cxn ang="0">
                  <a:pos x="T0" y="T1"/>
                </a:cxn>
                <a:cxn ang="0">
                  <a:pos x="T2" y="T3"/>
                </a:cxn>
                <a:cxn ang="0">
                  <a:pos x="T4" y="T5"/>
                </a:cxn>
                <a:cxn ang="0">
                  <a:pos x="T6" y="T7"/>
                </a:cxn>
                <a:cxn ang="0">
                  <a:pos x="T8" y="T9"/>
                </a:cxn>
              </a:cxnLst>
              <a:rect l="0" t="0" r="r" b="b"/>
              <a:pathLst>
                <a:path w="124" h="88">
                  <a:moveTo>
                    <a:pt x="0" y="12"/>
                  </a:moveTo>
                  <a:lnTo>
                    <a:pt x="117" y="88"/>
                  </a:lnTo>
                  <a:lnTo>
                    <a:pt x="124" y="7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 name="Freeform 6">
              <a:extLst>
                <a:ext uri="{FF2B5EF4-FFF2-40B4-BE49-F238E27FC236}">
                  <a16:creationId xmlns:a16="http://schemas.microsoft.com/office/drawing/2014/main" id="{E742173F-BB9D-5D48-B634-0B9C93A05E32}"/>
                </a:ext>
              </a:extLst>
            </p:cNvPr>
            <p:cNvSpPr>
              <a:spLocks/>
            </p:cNvSpPr>
            <p:nvPr/>
          </p:nvSpPr>
          <p:spPr bwMode="auto">
            <a:xfrm>
              <a:off x="8072438" y="6080125"/>
              <a:ext cx="207963" cy="125413"/>
            </a:xfrm>
            <a:custGeom>
              <a:avLst/>
              <a:gdLst>
                <a:gd name="T0" fmla="*/ 0 w 131"/>
                <a:gd name="T1" fmla="*/ 12 h 79"/>
                <a:gd name="T2" fmla="*/ 124 w 131"/>
                <a:gd name="T3" fmla="*/ 79 h 79"/>
                <a:gd name="T4" fmla="*/ 131 w 131"/>
                <a:gd name="T5" fmla="*/ 66 h 79"/>
                <a:gd name="T6" fmla="*/ 8 w 131"/>
                <a:gd name="T7" fmla="*/ 0 h 79"/>
                <a:gd name="T8" fmla="*/ 0 w 131"/>
                <a:gd name="T9" fmla="*/ 12 h 79"/>
              </a:gdLst>
              <a:ahLst/>
              <a:cxnLst>
                <a:cxn ang="0">
                  <a:pos x="T0" y="T1"/>
                </a:cxn>
                <a:cxn ang="0">
                  <a:pos x="T2" y="T3"/>
                </a:cxn>
                <a:cxn ang="0">
                  <a:pos x="T4" y="T5"/>
                </a:cxn>
                <a:cxn ang="0">
                  <a:pos x="T6" y="T7"/>
                </a:cxn>
                <a:cxn ang="0">
                  <a:pos x="T8" y="T9"/>
                </a:cxn>
              </a:cxnLst>
              <a:rect l="0" t="0" r="r" b="b"/>
              <a:pathLst>
                <a:path w="131" h="79">
                  <a:moveTo>
                    <a:pt x="0" y="12"/>
                  </a:moveTo>
                  <a:lnTo>
                    <a:pt x="124" y="79"/>
                  </a:lnTo>
                  <a:lnTo>
                    <a:pt x="131" y="6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 name="Freeform 7">
              <a:extLst>
                <a:ext uri="{FF2B5EF4-FFF2-40B4-BE49-F238E27FC236}">
                  <a16:creationId xmlns:a16="http://schemas.microsoft.com/office/drawing/2014/main" id="{5E85F08F-7C69-B549-8D05-1F37DFD45508}"/>
                </a:ext>
              </a:extLst>
            </p:cNvPr>
            <p:cNvSpPr>
              <a:spLocks/>
            </p:cNvSpPr>
            <p:nvPr/>
          </p:nvSpPr>
          <p:spPr bwMode="auto">
            <a:xfrm>
              <a:off x="8229601" y="5756275"/>
              <a:ext cx="212725" cy="109538"/>
            </a:xfrm>
            <a:custGeom>
              <a:avLst/>
              <a:gdLst>
                <a:gd name="T0" fmla="*/ 0 w 134"/>
                <a:gd name="T1" fmla="*/ 14 h 69"/>
                <a:gd name="T2" fmla="*/ 128 w 134"/>
                <a:gd name="T3" fmla="*/ 69 h 69"/>
                <a:gd name="T4" fmla="*/ 134 w 134"/>
                <a:gd name="T5" fmla="*/ 56 h 69"/>
                <a:gd name="T6" fmla="*/ 5 w 134"/>
                <a:gd name="T7" fmla="*/ 0 h 69"/>
                <a:gd name="T8" fmla="*/ 0 w 134"/>
                <a:gd name="T9" fmla="*/ 14 h 69"/>
              </a:gdLst>
              <a:ahLst/>
              <a:cxnLst>
                <a:cxn ang="0">
                  <a:pos x="T0" y="T1"/>
                </a:cxn>
                <a:cxn ang="0">
                  <a:pos x="T2" y="T3"/>
                </a:cxn>
                <a:cxn ang="0">
                  <a:pos x="T4" y="T5"/>
                </a:cxn>
                <a:cxn ang="0">
                  <a:pos x="T6" y="T7"/>
                </a:cxn>
                <a:cxn ang="0">
                  <a:pos x="T8" y="T9"/>
                </a:cxn>
              </a:cxnLst>
              <a:rect l="0" t="0" r="r" b="b"/>
              <a:pathLst>
                <a:path w="134" h="69">
                  <a:moveTo>
                    <a:pt x="0" y="14"/>
                  </a:moveTo>
                  <a:lnTo>
                    <a:pt x="128" y="69"/>
                  </a:lnTo>
                  <a:lnTo>
                    <a:pt x="134" y="56"/>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 name="Freeform 8">
              <a:extLst>
                <a:ext uri="{FF2B5EF4-FFF2-40B4-BE49-F238E27FC236}">
                  <a16:creationId xmlns:a16="http://schemas.microsoft.com/office/drawing/2014/main" id="{DB456415-13DD-6448-B1EB-F83C769EA0EC}"/>
                </a:ext>
              </a:extLst>
            </p:cNvPr>
            <p:cNvSpPr>
              <a:spLocks/>
            </p:cNvSpPr>
            <p:nvPr/>
          </p:nvSpPr>
          <p:spPr bwMode="auto">
            <a:xfrm>
              <a:off x="8356601" y="5421313"/>
              <a:ext cx="215900" cy="92075"/>
            </a:xfrm>
            <a:custGeom>
              <a:avLst/>
              <a:gdLst>
                <a:gd name="T0" fmla="*/ 0 w 136"/>
                <a:gd name="T1" fmla="*/ 14 h 58"/>
                <a:gd name="T2" fmla="*/ 133 w 136"/>
                <a:gd name="T3" fmla="*/ 58 h 58"/>
                <a:gd name="T4" fmla="*/ 136 w 136"/>
                <a:gd name="T5" fmla="*/ 44 h 58"/>
                <a:gd name="T6" fmla="*/ 4 w 136"/>
                <a:gd name="T7" fmla="*/ 0 h 58"/>
                <a:gd name="T8" fmla="*/ 0 w 136"/>
                <a:gd name="T9" fmla="*/ 14 h 58"/>
              </a:gdLst>
              <a:ahLst/>
              <a:cxnLst>
                <a:cxn ang="0">
                  <a:pos x="T0" y="T1"/>
                </a:cxn>
                <a:cxn ang="0">
                  <a:pos x="T2" y="T3"/>
                </a:cxn>
                <a:cxn ang="0">
                  <a:pos x="T4" y="T5"/>
                </a:cxn>
                <a:cxn ang="0">
                  <a:pos x="T6" y="T7"/>
                </a:cxn>
                <a:cxn ang="0">
                  <a:pos x="T8" y="T9"/>
                </a:cxn>
              </a:cxnLst>
              <a:rect l="0" t="0" r="r" b="b"/>
              <a:pathLst>
                <a:path w="136" h="58">
                  <a:moveTo>
                    <a:pt x="0" y="14"/>
                  </a:moveTo>
                  <a:lnTo>
                    <a:pt x="133" y="58"/>
                  </a:lnTo>
                  <a:lnTo>
                    <a:pt x="136" y="44"/>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 name="Freeform 9">
              <a:extLst>
                <a:ext uri="{FF2B5EF4-FFF2-40B4-BE49-F238E27FC236}">
                  <a16:creationId xmlns:a16="http://schemas.microsoft.com/office/drawing/2014/main" id="{31516A57-D459-4943-A31A-FFA923CC4CDF}"/>
                </a:ext>
              </a:extLst>
            </p:cNvPr>
            <p:cNvSpPr>
              <a:spLocks/>
            </p:cNvSpPr>
            <p:nvPr/>
          </p:nvSpPr>
          <p:spPr bwMode="auto">
            <a:xfrm>
              <a:off x="8451851" y="5076825"/>
              <a:ext cx="222250" cy="71438"/>
            </a:xfrm>
            <a:custGeom>
              <a:avLst/>
              <a:gdLst>
                <a:gd name="T0" fmla="*/ 0 w 140"/>
                <a:gd name="T1" fmla="*/ 14 h 45"/>
                <a:gd name="T2" fmla="*/ 137 w 140"/>
                <a:gd name="T3" fmla="*/ 45 h 45"/>
                <a:gd name="T4" fmla="*/ 140 w 140"/>
                <a:gd name="T5" fmla="*/ 31 h 45"/>
                <a:gd name="T6" fmla="*/ 3 w 140"/>
                <a:gd name="T7" fmla="*/ 0 h 45"/>
                <a:gd name="T8" fmla="*/ 0 w 140"/>
                <a:gd name="T9" fmla="*/ 14 h 45"/>
              </a:gdLst>
              <a:ahLst/>
              <a:cxnLst>
                <a:cxn ang="0">
                  <a:pos x="T0" y="T1"/>
                </a:cxn>
                <a:cxn ang="0">
                  <a:pos x="T2" y="T3"/>
                </a:cxn>
                <a:cxn ang="0">
                  <a:pos x="T4" y="T5"/>
                </a:cxn>
                <a:cxn ang="0">
                  <a:pos x="T6" y="T7"/>
                </a:cxn>
                <a:cxn ang="0">
                  <a:pos x="T8" y="T9"/>
                </a:cxn>
              </a:cxnLst>
              <a:rect l="0" t="0" r="r" b="b"/>
              <a:pathLst>
                <a:path w="140" h="45">
                  <a:moveTo>
                    <a:pt x="0" y="14"/>
                  </a:moveTo>
                  <a:lnTo>
                    <a:pt x="137" y="45"/>
                  </a:lnTo>
                  <a:lnTo>
                    <a:pt x="140" y="31"/>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 name="Freeform 10">
              <a:extLst>
                <a:ext uri="{FF2B5EF4-FFF2-40B4-BE49-F238E27FC236}">
                  <a16:creationId xmlns:a16="http://schemas.microsoft.com/office/drawing/2014/main" id="{404B8C89-472D-2B49-8B76-81E1E1CCBC74}"/>
                </a:ext>
              </a:extLst>
            </p:cNvPr>
            <p:cNvSpPr>
              <a:spLocks/>
            </p:cNvSpPr>
            <p:nvPr/>
          </p:nvSpPr>
          <p:spPr bwMode="auto">
            <a:xfrm>
              <a:off x="8516938" y="4727575"/>
              <a:ext cx="223838" cy="50800"/>
            </a:xfrm>
            <a:custGeom>
              <a:avLst/>
              <a:gdLst>
                <a:gd name="T0" fmla="*/ 0 w 141"/>
                <a:gd name="T1" fmla="*/ 14 h 32"/>
                <a:gd name="T2" fmla="*/ 138 w 141"/>
                <a:gd name="T3" fmla="*/ 32 h 32"/>
                <a:gd name="T4" fmla="*/ 141 w 141"/>
                <a:gd name="T5" fmla="*/ 18 h 32"/>
                <a:gd name="T6" fmla="*/ 3 w 141"/>
                <a:gd name="T7" fmla="*/ 0 h 32"/>
                <a:gd name="T8" fmla="*/ 0 w 141"/>
                <a:gd name="T9" fmla="*/ 14 h 32"/>
              </a:gdLst>
              <a:ahLst/>
              <a:cxnLst>
                <a:cxn ang="0">
                  <a:pos x="T0" y="T1"/>
                </a:cxn>
                <a:cxn ang="0">
                  <a:pos x="T2" y="T3"/>
                </a:cxn>
                <a:cxn ang="0">
                  <a:pos x="T4" y="T5"/>
                </a:cxn>
                <a:cxn ang="0">
                  <a:pos x="T6" y="T7"/>
                </a:cxn>
                <a:cxn ang="0">
                  <a:pos x="T8" y="T9"/>
                </a:cxn>
              </a:cxnLst>
              <a:rect l="0" t="0" r="r" b="b"/>
              <a:pathLst>
                <a:path w="141" h="32">
                  <a:moveTo>
                    <a:pt x="0" y="14"/>
                  </a:moveTo>
                  <a:lnTo>
                    <a:pt x="138" y="32"/>
                  </a:lnTo>
                  <a:lnTo>
                    <a:pt x="141" y="18"/>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3" name="Freeform 11">
              <a:extLst>
                <a:ext uri="{FF2B5EF4-FFF2-40B4-BE49-F238E27FC236}">
                  <a16:creationId xmlns:a16="http://schemas.microsoft.com/office/drawing/2014/main" id="{1D674540-8448-B84B-942C-C401984F50E4}"/>
                </a:ext>
              </a:extLst>
            </p:cNvPr>
            <p:cNvSpPr>
              <a:spLocks/>
            </p:cNvSpPr>
            <p:nvPr/>
          </p:nvSpPr>
          <p:spPr bwMode="auto">
            <a:xfrm>
              <a:off x="8550276" y="4370388"/>
              <a:ext cx="222250" cy="31750"/>
            </a:xfrm>
            <a:custGeom>
              <a:avLst/>
              <a:gdLst>
                <a:gd name="T0" fmla="*/ 0 w 140"/>
                <a:gd name="T1" fmla="*/ 14 h 20"/>
                <a:gd name="T2" fmla="*/ 140 w 140"/>
                <a:gd name="T3" fmla="*/ 20 h 20"/>
                <a:gd name="T4" fmla="*/ 140 w 140"/>
                <a:gd name="T5" fmla="*/ 6 h 20"/>
                <a:gd name="T6" fmla="*/ 0 w 140"/>
                <a:gd name="T7" fmla="*/ 0 h 20"/>
                <a:gd name="T8" fmla="*/ 0 w 140"/>
                <a:gd name="T9" fmla="*/ 14 h 20"/>
              </a:gdLst>
              <a:ahLst/>
              <a:cxnLst>
                <a:cxn ang="0">
                  <a:pos x="T0" y="T1"/>
                </a:cxn>
                <a:cxn ang="0">
                  <a:pos x="T2" y="T3"/>
                </a:cxn>
                <a:cxn ang="0">
                  <a:pos x="T4" y="T5"/>
                </a:cxn>
                <a:cxn ang="0">
                  <a:pos x="T6" y="T7"/>
                </a:cxn>
                <a:cxn ang="0">
                  <a:pos x="T8" y="T9"/>
                </a:cxn>
              </a:cxnLst>
              <a:rect l="0" t="0" r="r" b="b"/>
              <a:pathLst>
                <a:path w="140" h="20">
                  <a:moveTo>
                    <a:pt x="0" y="14"/>
                  </a:moveTo>
                  <a:lnTo>
                    <a:pt x="140" y="20"/>
                  </a:lnTo>
                  <a:lnTo>
                    <a:pt x="140" y="6"/>
                  </a:lnTo>
                  <a:lnTo>
                    <a:pt x="0"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4" name="Freeform 12">
              <a:extLst>
                <a:ext uri="{FF2B5EF4-FFF2-40B4-BE49-F238E27FC236}">
                  <a16:creationId xmlns:a16="http://schemas.microsoft.com/office/drawing/2014/main" id="{21B67EA0-D4A6-D345-86CC-4882412B66E9}"/>
                </a:ext>
              </a:extLst>
            </p:cNvPr>
            <p:cNvSpPr>
              <a:spLocks/>
            </p:cNvSpPr>
            <p:nvPr/>
          </p:nvSpPr>
          <p:spPr bwMode="auto">
            <a:xfrm>
              <a:off x="8550276" y="4003675"/>
              <a:ext cx="222250" cy="31750"/>
            </a:xfrm>
            <a:custGeom>
              <a:avLst/>
              <a:gdLst>
                <a:gd name="T0" fmla="*/ 0 w 140"/>
                <a:gd name="T1" fmla="*/ 20 h 20"/>
                <a:gd name="T2" fmla="*/ 140 w 140"/>
                <a:gd name="T3" fmla="*/ 14 h 20"/>
                <a:gd name="T4" fmla="*/ 140 w 140"/>
                <a:gd name="T5" fmla="*/ 0 h 20"/>
                <a:gd name="T6" fmla="*/ 0 w 140"/>
                <a:gd name="T7" fmla="*/ 6 h 20"/>
                <a:gd name="T8" fmla="*/ 0 w 140"/>
                <a:gd name="T9" fmla="*/ 20 h 20"/>
              </a:gdLst>
              <a:ahLst/>
              <a:cxnLst>
                <a:cxn ang="0">
                  <a:pos x="T0" y="T1"/>
                </a:cxn>
                <a:cxn ang="0">
                  <a:pos x="T2" y="T3"/>
                </a:cxn>
                <a:cxn ang="0">
                  <a:pos x="T4" y="T5"/>
                </a:cxn>
                <a:cxn ang="0">
                  <a:pos x="T6" y="T7"/>
                </a:cxn>
                <a:cxn ang="0">
                  <a:pos x="T8" y="T9"/>
                </a:cxn>
              </a:cxnLst>
              <a:rect l="0" t="0" r="r" b="b"/>
              <a:pathLst>
                <a:path w="140" h="20">
                  <a:moveTo>
                    <a:pt x="0" y="20"/>
                  </a:moveTo>
                  <a:lnTo>
                    <a:pt x="140" y="14"/>
                  </a:lnTo>
                  <a:lnTo>
                    <a:pt x="140" y="0"/>
                  </a:lnTo>
                  <a:lnTo>
                    <a:pt x="0" y="6"/>
                  </a:lnTo>
                  <a:lnTo>
                    <a:pt x="0"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5" name="Freeform 13">
              <a:extLst>
                <a:ext uri="{FF2B5EF4-FFF2-40B4-BE49-F238E27FC236}">
                  <a16:creationId xmlns:a16="http://schemas.microsoft.com/office/drawing/2014/main" id="{A5B78FF8-FE6D-664C-9C95-0B0C56705794}"/>
                </a:ext>
              </a:extLst>
            </p:cNvPr>
            <p:cNvSpPr>
              <a:spLocks/>
            </p:cNvSpPr>
            <p:nvPr/>
          </p:nvSpPr>
          <p:spPr bwMode="auto">
            <a:xfrm>
              <a:off x="8516938" y="3625850"/>
              <a:ext cx="223838" cy="53975"/>
            </a:xfrm>
            <a:custGeom>
              <a:avLst/>
              <a:gdLst>
                <a:gd name="T0" fmla="*/ 3 w 141"/>
                <a:gd name="T1" fmla="*/ 34 h 34"/>
                <a:gd name="T2" fmla="*/ 141 w 141"/>
                <a:gd name="T3" fmla="*/ 16 h 34"/>
                <a:gd name="T4" fmla="*/ 138 w 141"/>
                <a:gd name="T5" fmla="*/ 0 h 34"/>
                <a:gd name="T6" fmla="*/ 0 w 141"/>
                <a:gd name="T7" fmla="*/ 20 h 34"/>
                <a:gd name="T8" fmla="*/ 3 w 141"/>
                <a:gd name="T9" fmla="*/ 34 h 34"/>
              </a:gdLst>
              <a:ahLst/>
              <a:cxnLst>
                <a:cxn ang="0">
                  <a:pos x="T0" y="T1"/>
                </a:cxn>
                <a:cxn ang="0">
                  <a:pos x="T2" y="T3"/>
                </a:cxn>
                <a:cxn ang="0">
                  <a:pos x="T4" y="T5"/>
                </a:cxn>
                <a:cxn ang="0">
                  <a:pos x="T6" y="T7"/>
                </a:cxn>
                <a:cxn ang="0">
                  <a:pos x="T8" y="T9"/>
                </a:cxn>
              </a:cxnLst>
              <a:rect l="0" t="0" r="r" b="b"/>
              <a:pathLst>
                <a:path w="141" h="34">
                  <a:moveTo>
                    <a:pt x="3" y="34"/>
                  </a:moveTo>
                  <a:lnTo>
                    <a:pt x="141" y="16"/>
                  </a:lnTo>
                  <a:lnTo>
                    <a:pt x="138" y="0"/>
                  </a:lnTo>
                  <a:lnTo>
                    <a:pt x="0" y="20"/>
                  </a:lnTo>
                  <a:lnTo>
                    <a:pt x="3" y="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6" name="Freeform 14">
              <a:extLst>
                <a:ext uri="{FF2B5EF4-FFF2-40B4-BE49-F238E27FC236}">
                  <a16:creationId xmlns:a16="http://schemas.microsoft.com/office/drawing/2014/main" id="{3335DC65-19DE-0D4A-94A7-687610EFF38C}"/>
                </a:ext>
              </a:extLst>
            </p:cNvPr>
            <p:cNvSpPr>
              <a:spLocks/>
            </p:cNvSpPr>
            <p:nvPr/>
          </p:nvSpPr>
          <p:spPr bwMode="auto">
            <a:xfrm>
              <a:off x="8356601" y="2892425"/>
              <a:ext cx="215900" cy="90488"/>
            </a:xfrm>
            <a:custGeom>
              <a:avLst/>
              <a:gdLst>
                <a:gd name="T0" fmla="*/ 4 w 136"/>
                <a:gd name="T1" fmla="*/ 57 h 57"/>
                <a:gd name="T2" fmla="*/ 136 w 136"/>
                <a:gd name="T3" fmla="*/ 14 h 57"/>
                <a:gd name="T4" fmla="*/ 133 w 136"/>
                <a:gd name="T5" fmla="*/ 0 h 57"/>
                <a:gd name="T6" fmla="*/ 0 w 136"/>
                <a:gd name="T7" fmla="*/ 43 h 57"/>
                <a:gd name="T8" fmla="*/ 4 w 136"/>
                <a:gd name="T9" fmla="*/ 57 h 57"/>
              </a:gdLst>
              <a:ahLst/>
              <a:cxnLst>
                <a:cxn ang="0">
                  <a:pos x="T0" y="T1"/>
                </a:cxn>
                <a:cxn ang="0">
                  <a:pos x="T2" y="T3"/>
                </a:cxn>
                <a:cxn ang="0">
                  <a:pos x="T4" y="T5"/>
                </a:cxn>
                <a:cxn ang="0">
                  <a:pos x="T6" y="T7"/>
                </a:cxn>
                <a:cxn ang="0">
                  <a:pos x="T8" y="T9"/>
                </a:cxn>
              </a:cxnLst>
              <a:rect l="0" t="0" r="r" b="b"/>
              <a:pathLst>
                <a:path w="136" h="57">
                  <a:moveTo>
                    <a:pt x="4" y="57"/>
                  </a:moveTo>
                  <a:lnTo>
                    <a:pt x="136" y="14"/>
                  </a:lnTo>
                  <a:lnTo>
                    <a:pt x="133" y="0"/>
                  </a:lnTo>
                  <a:lnTo>
                    <a:pt x="0" y="43"/>
                  </a:lnTo>
                  <a:lnTo>
                    <a:pt x="4" y="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7" name="Freeform 15">
              <a:extLst>
                <a:ext uri="{FF2B5EF4-FFF2-40B4-BE49-F238E27FC236}">
                  <a16:creationId xmlns:a16="http://schemas.microsoft.com/office/drawing/2014/main" id="{C4B9E28E-CB5F-DC45-8488-5EE5A25861CA}"/>
                </a:ext>
              </a:extLst>
            </p:cNvPr>
            <p:cNvSpPr>
              <a:spLocks/>
            </p:cNvSpPr>
            <p:nvPr/>
          </p:nvSpPr>
          <p:spPr bwMode="auto">
            <a:xfrm>
              <a:off x="8229601" y="2540000"/>
              <a:ext cx="212725" cy="107950"/>
            </a:xfrm>
            <a:custGeom>
              <a:avLst/>
              <a:gdLst>
                <a:gd name="T0" fmla="*/ 5 w 134"/>
                <a:gd name="T1" fmla="*/ 68 h 68"/>
                <a:gd name="T2" fmla="*/ 134 w 134"/>
                <a:gd name="T3" fmla="*/ 14 h 68"/>
                <a:gd name="T4" fmla="*/ 128 w 134"/>
                <a:gd name="T5" fmla="*/ 0 h 68"/>
                <a:gd name="T6" fmla="*/ 0 w 134"/>
                <a:gd name="T7" fmla="*/ 54 h 68"/>
                <a:gd name="T8" fmla="*/ 5 w 134"/>
                <a:gd name="T9" fmla="*/ 68 h 68"/>
              </a:gdLst>
              <a:ahLst/>
              <a:cxnLst>
                <a:cxn ang="0">
                  <a:pos x="T0" y="T1"/>
                </a:cxn>
                <a:cxn ang="0">
                  <a:pos x="T2" y="T3"/>
                </a:cxn>
                <a:cxn ang="0">
                  <a:pos x="T4" y="T5"/>
                </a:cxn>
                <a:cxn ang="0">
                  <a:pos x="T6" y="T7"/>
                </a:cxn>
                <a:cxn ang="0">
                  <a:pos x="T8" y="T9"/>
                </a:cxn>
              </a:cxnLst>
              <a:rect l="0" t="0" r="r" b="b"/>
              <a:pathLst>
                <a:path w="134" h="68">
                  <a:moveTo>
                    <a:pt x="5" y="68"/>
                  </a:moveTo>
                  <a:lnTo>
                    <a:pt x="134" y="14"/>
                  </a:lnTo>
                  <a:lnTo>
                    <a:pt x="128" y="0"/>
                  </a:lnTo>
                  <a:lnTo>
                    <a:pt x="0" y="54"/>
                  </a:lnTo>
                  <a:lnTo>
                    <a:pt x="5" y="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8" name="Freeform 16">
              <a:extLst>
                <a:ext uri="{FF2B5EF4-FFF2-40B4-BE49-F238E27FC236}">
                  <a16:creationId xmlns:a16="http://schemas.microsoft.com/office/drawing/2014/main" id="{D8F1D2C8-CAD1-4D48-BEA3-0DF07783EAA2}"/>
                </a:ext>
              </a:extLst>
            </p:cNvPr>
            <p:cNvSpPr>
              <a:spLocks/>
            </p:cNvSpPr>
            <p:nvPr/>
          </p:nvSpPr>
          <p:spPr bwMode="auto">
            <a:xfrm>
              <a:off x="8072438" y="2200275"/>
              <a:ext cx="207963" cy="125413"/>
            </a:xfrm>
            <a:custGeom>
              <a:avLst/>
              <a:gdLst>
                <a:gd name="T0" fmla="*/ 8 w 131"/>
                <a:gd name="T1" fmla="*/ 79 h 79"/>
                <a:gd name="T2" fmla="*/ 131 w 131"/>
                <a:gd name="T3" fmla="*/ 14 h 79"/>
                <a:gd name="T4" fmla="*/ 124 w 131"/>
                <a:gd name="T5" fmla="*/ 0 h 79"/>
                <a:gd name="T6" fmla="*/ 0 w 131"/>
                <a:gd name="T7" fmla="*/ 66 h 79"/>
                <a:gd name="T8" fmla="*/ 8 w 131"/>
                <a:gd name="T9" fmla="*/ 79 h 79"/>
              </a:gdLst>
              <a:ahLst/>
              <a:cxnLst>
                <a:cxn ang="0">
                  <a:pos x="T0" y="T1"/>
                </a:cxn>
                <a:cxn ang="0">
                  <a:pos x="T2" y="T3"/>
                </a:cxn>
                <a:cxn ang="0">
                  <a:pos x="T4" y="T5"/>
                </a:cxn>
                <a:cxn ang="0">
                  <a:pos x="T6" y="T7"/>
                </a:cxn>
                <a:cxn ang="0">
                  <a:pos x="T8" y="T9"/>
                </a:cxn>
              </a:cxnLst>
              <a:rect l="0" t="0" r="r" b="b"/>
              <a:pathLst>
                <a:path w="131" h="79">
                  <a:moveTo>
                    <a:pt x="8" y="79"/>
                  </a:moveTo>
                  <a:lnTo>
                    <a:pt x="131" y="14"/>
                  </a:lnTo>
                  <a:lnTo>
                    <a:pt x="124" y="0"/>
                  </a:lnTo>
                  <a:lnTo>
                    <a:pt x="0" y="66"/>
                  </a:lnTo>
                  <a:lnTo>
                    <a:pt x="8" y="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9" name="Freeform 17">
              <a:extLst>
                <a:ext uri="{FF2B5EF4-FFF2-40B4-BE49-F238E27FC236}">
                  <a16:creationId xmlns:a16="http://schemas.microsoft.com/office/drawing/2014/main" id="{6555A336-6E3A-ED4B-AFF7-9543D45B4CE6}"/>
                </a:ext>
              </a:extLst>
            </p:cNvPr>
            <p:cNvSpPr>
              <a:spLocks/>
            </p:cNvSpPr>
            <p:nvPr/>
          </p:nvSpPr>
          <p:spPr bwMode="auto">
            <a:xfrm>
              <a:off x="7889876" y="1876425"/>
              <a:ext cx="196850" cy="141288"/>
            </a:xfrm>
            <a:custGeom>
              <a:avLst/>
              <a:gdLst>
                <a:gd name="T0" fmla="*/ 8 w 124"/>
                <a:gd name="T1" fmla="*/ 89 h 89"/>
                <a:gd name="T2" fmla="*/ 124 w 124"/>
                <a:gd name="T3" fmla="*/ 13 h 89"/>
                <a:gd name="T4" fmla="*/ 117 w 124"/>
                <a:gd name="T5" fmla="*/ 0 h 89"/>
                <a:gd name="T6" fmla="*/ 0 w 124"/>
                <a:gd name="T7" fmla="*/ 78 h 89"/>
                <a:gd name="T8" fmla="*/ 8 w 124"/>
                <a:gd name="T9" fmla="*/ 89 h 89"/>
              </a:gdLst>
              <a:ahLst/>
              <a:cxnLst>
                <a:cxn ang="0">
                  <a:pos x="T0" y="T1"/>
                </a:cxn>
                <a:cxn ang="0">
                  <a:pos x="T2" y="T3"/>
                </a:cxn>
                <a:cxn ang="0">
                  <a:pos x="T4" y="T5"/>
                </a:cxn>
                <a:cxn ang="0">
                  <a:pos x="T6" y="T7"/>
                </a:cxn>
                <a:cxn ang="0">
                  <a:pos x="T8" y="T9"/>
                </a:cxn>
              </a:cxnLst>
              <a:rect l="0" t="0" r="r" b="b"/>
              <a:pathLst>
                <a:path w="124" h="89">
                  <a:moveTo>
                    <a:pt x="8" y="89"/>
                  </a:moveTo>
                  <a:lnTo>
                    <a:pt x="124" y="13"/>
                  </a:lnTo>
                  <a:lnTo>
                    <a:pt x="117" y="0"/>
                  </a:lnTo>
                  <a:lnTo>
                    <a:pt x="0" y="78"/>
                  </a:lnTo>
                  <a:lnTo>
                    <a:pt x="8" y="8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0" name="Freeform 18">
              <a:extLst>
                <a:ext uri="{FF2B5EF4-FFF2-40B4-BE49-F238E27FC236}">
                  <a16:creationId xmlns:a16="http://schemas.microsoft.com/office/drawing/2014/main" id="{F7E4DD94-98FB-0342-B89C-C9CE6C7DF43C}"/>
                </a:ext>
              </a:extLst>
            </p:cNvPr>
            <p:cNvSpPr>
              <a:spLocks/>
            </p:cNvSpPr>
            <p:nvPr/>
          </p:nvSpPr>
          <p:spPr bwMode="auto">
            <a:xfrm>
              <a:off x="7678738" y="1574800"/>
              <a:ext cx="187325" cy="153988"/>
            </a:xfrm>
            <a:custGeom>
              <a:avLst/>
              <a:gdLst>
                <a:gd name="T0" fmla="*/ 9 w 118"/>
                <a:gd name="T1" fmla="*/ 97 h 97"/>
                <a:gd name="T2" fmla="*/ 118 w 118"/>
                <a:gd name="T3" fmla="*/ 10 h 97"/>
                <a:gd name="T4" fmla="*/ 109 w 118"/>
                <a:gd name="T5" fmla="*/ 0 h 97"/>
                <a:gd name="T6" fmla="*/ 0 w 118"/>
                <a:gd name="T7" fmla="*/ 86 h 97"/>
                <a:gd name="T8" fmla="*/ 9 w 118"/>
                <a:gd name="T9" fmla="*/ 97 h 97"/>
              </a:gdLst>
              <a:ahLst/>
              <a:cxnLst>
                <a:cxn ang="0">
                  <a:pos x="T0" y="T1"/>
                </a:cxn>
                <a:cxn ang="0">
                  <a:pos x="T2" y="T3"/>
                </a:cxn>
                <a:cxn ang="0">
                  <a:pos x="T4" y="T5"/>
                </a:cxn>
                <a:cxn ang="0">
                  <a:pos x="T6" y="T7"/>
                </a:cxn>
                <a:cxn ang="0">
                  <a:pos x="T8" y="T9"/>
                </a:cxn>
              </a:cxnLst>
              <a:rect l="0" t="0" r="r" b="b"/>
              <a:pathLst>
                <a:path w="118" h="97">
                  <a:moveTo>
                    <a:pt x="9" y="97"/>
                  </a:moveTo>
                  <a:lnTo>
                    <a:pt x="118" y="10"/>
                  </a:lnTo>
                  <a:lnTo>
                    <a:pt x="109" y="0"/>
                  </a:lnTo>
                  <a:lnTo>
                    <a:pt x="0" y="86"/>
                  </a:lnTo>
                  <a:lnTo>
                    <a:pt x="9"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1" name="Freeform 19">
              <a:extLst>
                <a:ext uri="{FF2B5EF4-FFF2-40B4-BE49-F238E27FC236}">
                  <a16:creationId xmlns:a16="http://schemas.microsoft.com/office/drawing/2014/main" id="{A6A546F8-656A-BD4C-B906-2BCEB760E122}"/>
                </a:ext>
              </a:extLst>
            </p:cNvPr>
            <p:cNvSpPr>
              <a:spLocks/>
            </p:cNvSpPr>
            <p:nvPr/>
          </p:nvSpPr>
          <p:spPr bwMode="auto">
            <a:xfrm>
              <a:off x="7442201" y="1289050"/>
              <a:ext cx="177800" cy="169863"/>
            </a:xfrm>
            <a:custGeom>
              <a:avLst/>
              <a:gdLst>
                <a:gd name="T0" fmla="*/ 11 w 112"/>
                <a:gd name="T1" fmla="*/ 107 h 107"/>
                <a:gd name="T2" fmla="*/ 112 w 112"/>
                <a:gd name="T3" fmla="*/ 10 h 107"/>
                <a:gd name="T4" fmla="*/ 101 w 112"/>
                <a:gd name="T5" fmla="*/ 0 h 107"/>
                <a:gd name="T6" fmla="*/ 0 w 112"/>
                <a:gd name="T7" fmla="*/ 97 h 107"/>
                <a:gd name="T8" fmla="*/ 11 w 112"/>
                <a:gd name="T9" fmla="*/ 107 h 107"/>
              </a:gdLst>
              <a:ahLst/>
              <a:cxnLst>
                <a:cxn ang="0">
                  <a:pos x="T0" y="T1"/>
                </a:cxn>
                <a:cxn ang="0">
                  <a:pos x="T2" y="T3"/>
                </a:cxn>
                <a:cxn ang="0">
                  <a:pos x="T4" y="T5"/>
                </a:cxn>
                <a:cxn ang="0">
                  <a:pos x="T6" y="T7"/>
                </a:cxn>
                <a:cxn ang="0">
                  <a:pos x="T8" y="T9"/>
                </a:cxn>
              </a:cxnLst>
              <a:rect l="0" t="0" r="r" b="b"/>
              <a:pathLst>
                <a:path w="112" h="107">
                  <a:moveTo>
                    <a:pt x="11" y="107"/>
                  </a:moveTo>
                  <a:lnTo>
                    <a:pt x="112" y="10"/>
                  </a:lnTo>
                  <a:lnTo>
                    <a:pt x="101" y="0"/>
                  </a:lnTo>
                  <a:lnTo>
                    <a:pt x="0" y="97"/>
                  </a:lnTo>
                  <a:lnTo>
                    <a:pt x="11"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2" name="Freeform 20">
              <a:extLst>
                <a:ext uri="{FF2B5EF4-FFF2-40B4-BE49-F238E27FC236}">
                  <a16:creationId xmlns:a16="http://schemas.microsoft.com/office/drawing/2014/main" id="{2F13E53B-41B8-4F42-A97F-B6AC15105E85}"/>
                </a:ext>
              </a:extLst>
            </p:cNvPr>
            <p:cNvSpPr>
              <a:spLocks/>
            </p:cNvSpPr>
            <p:nvPr/>
          </p:nvSpPr>
          <p:spPr bwMode="auto">
            <a:xfrm>
              <a:off x="7183438" y="1030288"/>
              <a:ext cx="161925" cy="180975"/>
            </a:xfrm>
            <a:custGeom>
              <a:avLst/>
              <a:gdLst>
                <a:gd name="T0" fmla="*/ 11 w 102"/>
                <a:gd name="T1" fmla="*/ 114 h 114"/>
                <a:gd name="T2" fmla="*/ 102 w 102"/>
                <a:gd name="T3" fmla="*/ 9 h 114"/>
                <a:gd name="T4" fmla="*/ 92 w 102"/>
                <a:gd name="T5" fmla="*/ 0 h 114"/>
                <a:gd name="T6" fmla="*/ 0 w 102"/>
                <a:gd name="T7" fmla="*/ 105 h 114"/>
                <a:gd name="T8" fmla="*/ 11 w 102"/>
                <a:gd name="T9" fmla="*/ 114 h 114"/>
              </a:gdLst>
              <a:ahLst/>
              <a:cxnLst>
                <a:cxn ang="0">
                  <a:pos x="T0" y="T1"/>
                </a:cxn>
                <a:cxn ang="0">
                  <a:pos x="T2" y="T3"/>
                </a:cxn>
                <a:cxn ang="0">
                  <a:pos x="T4" y="T5"/>
                </a:cxn>
                <a:cxn ang="0">
                  <a:pos x="T6" y="T7"/>
                </a:cxn>
                <a:cxn ang="0">
                  <a:pos x="T8" y="T9"/>
                </a:cxn>
              </a:cxnLst>
              <a:rect l="0" t="0" r="r" b="b"/>
              <a:pathLst>
                <a:path w="102" h="114">
                  <a:moveTo>
                    <a:pt x="11" y="114"/>
                  </a:moveTo>
                  <a:lnTo>
                    <a:pt x="102" y="9"/>
                  </a:lnTo>
                  <a:lnTo>
                    <a:pt x="92" y="0"/>
                  </a:lnTo>
                  <a:lnTo>
                    <a:pt x="0" y="105"/>
                  </a:lnTo>
                  <a:lnTo>
                    <a:pt x="11" y="1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3" name="Freeform 21">
              <a:extLst>
                <a:ext uri="{FF2B5EF4-FFF2-40B4-BE49-F238E27FC236}">
                  <a16:creationId xmlns:a16="http://schemas.microsoft.com/office/drawing/2014/main" id="{CEDF3DA3-9C52-FA4C-8542-41FD7F58C32C}"/>
                </a:ext>
              </a:extLst>
            </p:cNvPr>
            <p:cNvSpPr>
              <a:spLocks/>
            </p:cNvSpPr>
            <p:nvPr/>
          </p:nvSpPr>
          <p:spPr bwMode="auto">
            <a:xfrm>
              <a:off x="6905626" y="795338"/>
              <a:ext cx="147638" cy="192088"/>
            </a:xfrm>
            <a:custGeom>
              <a:avLst/>
              <a:gdLst>
                <a:gd name="T0" fmla="*/ 93 w 93"/>
                <a:gd name="T1" fmla="*/ 8 h 121"/>
                <a:gd name="T2" fmla="*/ 80 w 93"/>
                <a:gd name="T3" fmla="*/ 0 h 121"/>
                <a:gd name="T4" fmla="*/ 0 w 93"/>
                <a:gd name="T5" fmla="*/ 112 h 121"/>
                <a:gd name="T6" fmla="*/ 10 w 93"/>
                <a:gd name="T7" fmla="*/ 121 h 121"/>
                <a:gd name="T8" fmla="*/ 93 w 93"/>
                <a:gd name="T9" fmla="*/ 8 h 121"/>
              </a:gdLst>
              <a:ahLst/>
              <a:cxnLst>
                <a:cxn ang="0">
                  <a:pos x="T0" y="T1"/>
                </a:cxn>
                <a:cxn ang="0">
                  <a:pos x="T2" y="T3"/>
                </a:cxn>
                <a:cxn ang="0">
                  <a:pos x="T4" y="T5"/>
                </a:cxn>
                <a:cxn ang="0">
                  <a:pos x="T6" y="T7"/>
                </a:cxn>
                <a:cxn ang="0">
                  <a:pos x="T8" y="T9"/>
                </a:cxn>
              </a:cxnLst>
              <a:rect l="0" t="0" r="r" b="b"/>
              <a:pathLst>
                <a:path w="93" h="121">
                  <a:moveTo>
                    <a:pt x="93" y="8"/>
                  </a:moveTo>
                  <a:lnTo>
                    <a:pt x="80" y="0"/>
                  </a:lnTo>
                  <a:lnTo>
                    <a:pt x="0" y="112"/>
                  </a:lnTo>
                  <a:lnTo>
                    <a:pt x="10" y="121"/>
                  </a:lnTo>
                  <a:lnTo>
                    <a:pt x="93"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4" name="Freeform 22">
              <a:extLst>
                <a:ext uri="{FF2B5EF4-FFF2-40B4-BE49-F238E27FC236}">
                  <a16:creationId xmlns:a16="http://schemas.microsoft.com/office/drawing/2014/main" id="{7C56C5D9-456A-3143-B93D-87A26A42C080}"/>
                </a:ext>
              </a:extLst>
            </p:cNvPr>
            <p:cNvSpPr>
              <a:spLocks/>
            </p:cNvSpPr>
            <p:nvPr/>
          </p:nvSpPr>
          <p:spPr bwMode="auto">
            <a:xfrm>
              <a:off x="6604001" y="588963"/>
              <a:ext cx="133350" cy="201613"/>
            </a:xfrm>
            <a:custGeom>
              <a:avLst/>
              <a:gdLst>
                <a:gd name="T0" fmla="*/ 84 w 84"/>
                <a:gd name="T1" fmla="*/ 8 h 127"/>
                <a:gd name="T2" fmla="*/ 72 w 84"/>
                <a:gd name="T3" fmla="*/ 0 h 127"/>
                <a:gd name="T4" fmla="*/ 0 w 84"/>
                <a:gd name="T5" fmla="*/ 119 h 127"/>
                <a:gd name="T6" fmla="*/ 13 w 84"/>
                <a:gd name="T7" fmla="*/ 127 h 127"/>
                <a:gd name="T8" fmla="*/ 84 w 84"/>
                <a:gd name="T9" fmla="*/ 8 h 127"/>
              </a:gdLst>
              <a:ahLst/>
              <a:cxnLst>
                <a:cxn ang="0">
                  <a:pos x="T0" y="T1"/>
                </a:cxn>
                <a:cxn ang="0">
                  <a:pos x="T2" y="T3"/>
                </a:cxn>
                <a:cxn ang="0">
                  <a:pos x="T4" y="T5"/>
                </a:cxn>
                <a:cxn ang="0">
                  <a:pos x="T6" y="T7"/>
                </a:cxn>
                <a:cxn ang="0">
                  <a:pos x="T8" y="T9"/>
                </a:cxn>
              </a:cxnLst>
              <a:rect l="0" t="0" r="r" b="b"/>
              <a:pathLst>
                <a:path w="84" h="127">
                  <a:moveTo>
                    <a:pt x="84" y="8"/>
                  </a:moveTo>
                  <a:lnTo>
                    <a:pt x="72" y="0"/>
                  </a:lnTo>
                  <a:lnTo>
                    <a:pt x="0" y="119"/>
                  </a:lnTo>
                  <a:lnTo>
                    <a:pt x="13" y="127"/>
                  </a:lnTo>
                  <a:lnTo>
                    <a:pt x="84"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5" name="Freeform 23">
              <a:extLst>
                <a:ext uri="{FF2B5EF4-FFF2-40B4-BE49-F238E27FC236}">
                  <a16:creationId xmlns:a16="http://schemas.microsoft.com/office/drawing/2014/main" id="{EFB2C5CE-5739-154A-B837-316A6D876718}"/>
                </a:ext>
              </a:extLst>
            </p:cNvPr>
            <p:cNvSpPr>
              <a:spLocks/>
            </p:cNvSpPr>
            <p:nvPr/>
          </p:nvSpPr>
          <p:spPr bwMode="auto">
            <a:xfrm>
              <a:off x="5961063" y="263525"/>
              <a:ext cx="98425" cy="214313"/>
            </a:xfrm>
            <a:custGeom>
              <a:avLst/>
              <a:gdLst>
                <a:gd name="T0" fmla="*/ 62 w 62"/>
                <a:gd name="T1" fmla="*/ 5 h 135"/>
                <a:gd name="T2" fmla="*/ 48 w 62"/>
                <a:gd name="T3" fmla="*/ 0 h 135"/>
                <a:gd name="T4" fmla="*/ 0 w 62"/>
                <a:gd name="T5" fmla="*/ 130 h 135"/>
                <a:gd name="T6" fmla="*/ 13 w 62"/>
                <a:gd name="T7" fmla="*/ 135 h 135"/>
                <a:gd name="T8" fmla="*/ 62 w 62"/>
                <a:gd name="T9" fmla="*/ 5 h 135"/>
              </a:gdLst>
              <a:ahLst/>
              <a:cxnLst>
                <a:cxn ang="0">
                  <a:pos x="T0" y="T1"/>
                </a:cxn>
                <a:cxn ang="0">
                  <a:pos x="T2" y="T3"/>
                </a:cxn>
                <a:cxn ang="0">
                  <a:pos x="T4" y="T5"/>
                </a:cxn>
                <a:cxn ang="0">
                  <a:pos x="T6" y="T7"/>
                </a:cxn>
                <a:cxn ang="0">
                  <a:pos x="T8" y="T9"/>
                </a:cxn>
              </a:cxnLst>
              <a:rect l="0" t="0" r="r" b="b"/>
              <a:pathLst>
                <a:path w="62" h="135">
                  <a:moveTo>
                    <a:pt x="62" y="5"/>
                  </a:moveTo>
                  <a:lnTo>
                    <a:pt x="48" y="0"/>
                  </a:lnTo>
                  <a:lnTo>
                    <a:pt x="0" y="130"/>
                  </a:lnTo>
                  <a:lnTo>
                    <a:pt x="13" y="135"/>
                  </a:lnTo>
                  <a:lnTo>
                    <a:pt x="6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6" name="Freeform 24">
              <a:extLst>
                <a:ext uri="{FF2B5EF4-FFF2-40B4-BE49-F238E27FC236}">
                  <a16:creationId xmlns:a16="http://schemas.microsoft.com/office/drawing/2014/main" id="{FF8476DC-75D4-B44D-802B-2ED44EE4727D}"/>
                </a:ext>
              </a:extLst>
            </p:cNvPr>
            <p:cNvSpPr>
              <a:spLocks/>
            </p:cNvSpPr>
            <p:nvPr/>
          </p:nvSpPr>
          <p:spPr bwMode="auto">
            <a:xfrm>
              <a:off x="5621338" y="147638"/>
              <a:ext cx="79375" cy="219075"/>
            </a:xfrm>
            <a:custGeom>
              <a:avLst/>
              <a:gdLst>
                <a:gd name="T0" fmla="*/ 50 w 50"/>
                <a:gd name="T1" fmla="*/ 3 h 138"/>
                <a:gd name="T2" fmla="*/ 37 w 50"/>
                <a:gd name="T3" fmla="*/ 0 h 138"/>
                <a:gd name="T4" fmla="*/ 0 w 50"/>
                <a:gd name="T5" fmla="*/ 134 h 138"/>
                <a:gd name="T6" fmla="*/ 14 w 50"/>
                <a:gd name="T7" fmla="*/ 138 h 138"/>
                <a:gd name="T8" fmla="*/ 50 w 50"/>
                <a:gd name="T9" fmla="*/ 3 h 138"/>
              </a:gdLst>
              <a:ahLst/>
              <a:cxnLst>
                <a:cxn ang="0">
                  <a:pos x="T0" y="T1"/>
                </a:cxn>
                <a:cxn ang="0">
                  <a:pos x="T2" y="T3"/>
                </a:cxn>
                <a:cxn ang="0">
                  <a:pos x="T4" y="T5"/>
                </a:cxn>
                <a:cxn ang="0">
                  <a:pos x="T6" y="T7"/>
                </a:cxn>
                <a:cxn ang="0">
                  <a:pos x="T8" y="T9"/>
                </a:cxn>
              </a:cxnLst>
              <a:rect l="0" t="0" r="r" b="b"/>
              <a:pathLst>
                <a:path w="50" h="138">
                  <a:moveTo>
                    <a:pt x="50" y="3"/>
                  </a:moveTo>
                  <a:lnTo>
                    <a:pt x="37" y="0"/>
                  </a:lnTo>
                  <a:lnTo>
                    <a:pt x="0" y="134"/>
                  </a:lnTo>
                  <a:lnTo>
                    <a:pt x="14" y="138"/>
                  </a:lnTo>
                  <a:lnTo>
                    <a:pt x="5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7" name="Freeform 25">
              <a:extLst>
                <a:ext uri="{FF2B5EF4-FFF2-40B4-BE49-F238E27FC236}">
                  <a16:creationId xmlns:a16="http://schemas.microsoft.com/office/drawing/2014/main" id="{E800D7B2-FC0A-3349-8A6B-0B1429955756}"/>
                </a:ext>
              </a:extLst>
            </p:cNvPr>
            <p:cNvSpPr>
              <a:spLocks/>
            </p:cNvSpPr>
            <p:nvPr/>
          </p:nvSpPr>
          <p:spPr bwMode="auto">
            <a:xfrm>
              <a:off x="5272088" y="63500"/>
              <a:ext cx="61913" cy="222250"/>
            </a:xfrm>
            <a:custGeom>
              <a:avLst/>
              <a:gdLst>
                <a:gd name="T0" fmla="*/ 39 w 39"/>
                <a:gd name="T1" fmla="*/ 3 h 140"/>
                <a:gd name="T2" fmla="*/ 25 w 39"/>
                <a:gd name="T3" fmla="*/ 0 h 140"/>
                <a:gd name="T4" fmla="*/ 0 w 39"/>
                <a:gd name="T5" fmla="*/ 138 h 140"/>
                <a:gd name="T6" fmla="*/ 14 w 39"/>
                <a:gd name="T7" fmla="*/ 140 h 140"/>
                <a:gd name="T8" fmla="*/ 39 w 39"/>
                <a:gd name="T9" fmla="*/ 3 h 140"/>
              </a:gdLst>
              <a:ahLst/>
              <a:cxnLst>
                <a:cxn ang="0">
                  <a:pos x="T0" y="T1"/>
                </a:cxn>
                <a:cxn ang="0">
                  <a:pos x="T2" y="T3"/>
                </a:cxn>
                <a:cxn ang="0">
                  <a:pos x="T4" y="T5"/>
                </a:cxn>
                <a:cxn ang="0">
                  <a:pos x="T6" y="T7"/>
                </a:cxn>
                <a:cxn ang="0">
                  <a:pos x="T8" y="T9"/>
                </a:cxn>
              </a:cxnLst>
              <a:rect l="0" t="0" r="r" b="b"/>
              <a:pathLst>
                <a:path w="39" h="140">
                  <a:moveTo>
                    <a:pt x="39" y="3"/>
                  </a:moveTo>
                  <a:lnTo>
                    <a:pt x="25" y="0"/>
                  </a:lnTo>
                  <a:lnTo>
                    <a:pt x="0" y="138"/>
                  </a:lnTo>
                  <a:lnTo>
                    <a:pt x="14" y="140"/>
                  </a:lnTo>
                  <a:lnTo>
                    <a:pt x="39"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8" name="Freeform 26">
              <a:extLst>
                <a:ext uri="{FF2B5EF4-FFF2-40B4-BE49-F238E27FC236}">
                  <a16:creationId xmlns:a16="http://schemas.microsoft.com/office/drawing/2014/main" id="{B7A02F3D-662D-534D-974B-98D08AAC8ADE}"/>
                </a:ext>
              </a:extLst>
            </p:cNvPr>
            <p:cNvSpPr>
              <a:spLocks/>
            </p:cNvSpPr>
            <p:nvPr/>
          </p:nvSpPr>
          <p:spPr bwMode="auto">
            <a:xfrm>
              <a:off x="4916488" y="14288"/>
              <a:ext cx="44450" cy="222250"/>
            </a:xfrm>
            <a:custGeom>
              <a:avLst/>
              <a:gdLst>
                <a:gd name="T0" fmla="*/ 28 w 28"/>
                <a:gd name="T1" fmla="*/ 2 h 140"/>
                <a:gd name="T2" fmla="*/ 13 w 28"/>
                <a:gd name="T3" fmla="*/ 0 h 140"/>
                <a:gd name="T4" fmla="*/ 0 w 28"/>
                <a:gd name="T5" fmla="*/ 140 h 140"/>
                <a:gd name="T6" fmla="*/ 14 w 28"/>
                <a:gd name="T7" fmla="*/ 140 h 140"/>
                <a:gd name="T8" fmla="*/ 28 w 28"/>
                <a:gd name="T9" fmla="*/ 2 h 140"/>
              </a:gdLst>
              <a:ahLst/>
              <a:cxnLst>
                <a:cxn ang="0">
                  <a:pos x="T0" y="T1"/>
                </a:cxn>
                <a:cxn ang="0">
                  <a:pos x="T2" y="T3"/>
                </a:cxn>
                <a:cxn ang="0">
                  <a:pos x="T4" y="T5"/>
                </a:cxn>
                <a:cxn ang="0">
                  <a:pos x="T6" y="T7"/>
                </a:cxn>
                <a:cxn ang="0">
                  <a:pos x="T8" y="T9"/>
                </a:cxn>
              </a:cxnLst>
              <a:rect l="0" t="0" r="r" b="b"/>
              <a:pathLst>
                <a:path w="28" h="140">
                  <a:moveTo>
                    <a:pt x="28" y="2"/>
                  </a:moveTo>
                  <a:lnTo>
                    <a:pt x="13" y="0"/>
                  </a:lnTo>
                  <a:lnTo>
                    <a:pt x="0" y="140"/>
                  </a:lnTo>
                  <a:lnTo>
                    <a:pt x="14" y="140"/>
                  </a:lnTo>
                  <a:lnTo>
                    <a:pt x="28"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49" name="Rectangle 27">
              <a:extLst>
                <a:ext uri="{FF2B5EF4-FFF2-40B4-BE49-F238E27FC236}">
                  <a16:creationId xmlns:a16="http://schemas.microsoft.com/office/drawing/2014/main" id="{32926899-A313-F64F-8671-74E6623E2072}"/>
                </a:ext>
              </a:extLst>
            </p:cNvPr>
            <p:cNvSpPr>
              <a:spLocks noChangeArrowheads="1"/>
            </p:cNvSpPr>
            <p:nvPr/>
          </p:nvSpPr>
          <p:spPr bwMode="auto">
            <a:xfrm>
              <a:off x="4559301" y="0"/>
              <a:ext cx="25400" cy="2190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0" name="Freeform 28">
              <a:extLst>
                <a:ext uri="{FF2B5EF4-FFF2-40B4-BE49-F238E27FC236}">
                  <a16:creationId xmlns:a16="http://schemas.microsoft.com/office/drawing/2014/main" id="{257860BD-C684-8147-8CD5-D37351728033}"/>
                </a:ext>
              </a:extLst>
            </p:cNvPr>
            <p:cNvSpPr>
              <a:spLocks/>
            </p:cNvSpPr>
            <p:nvPr/>
          </p:nvSpPr>
          <p:spPr bwMode="auto">
            <a:xfrm>
              <a:off x="4183063" y="14288"/>
              <a:ext cx="44450" cy="222250"/>
            </a:xfrm>
            <a:custGeom>
              <a:avLst/>
              <a:gdLst>
                <a:gd name="T0" fmla="*/ 28 w 28"/>
                <a:gd name="T1" fmla="*/ 140 h 140"/>
                <a:gd name="T2" fmla="*/ 15 w 28"/>
                <a:gd name="T3" fmla="*/ 0 h 140"/>
                <a:gd name="T4" fmla="*/ 0 w 28"/>
                <a:gd name="T5" fmla="*/ 2 h 140"/>
                <a:gd name="T6" fmla="*/ 12 w 28"/>
                <a:gd name="T7" fmla="*/ 140 h 140"/>
                <a:gd name="T8" fmla="*/ 28 w 28"/>
                <a:gd name="T9" fmla="*/ 140 h 140"/>
              </a:gdLst>
              <a:ahLst/>
              <a:cxnLst>
                <a:cxn ang="0">
                  <a:pos x="T0" y="T1"/>
                </a:cxn>
                <a:cxn ang="0">
                  <a:pos x="T2" y="T3"/>
                </a:cxn>
                <a:cxn ang="0">
                  <a:pos x="T4" y="T5"/>
                </a:cxn>
                <a:cxn ang="0">
                  <a:pos x="T6" y="T7"/>
                </a:cxn>
                <a:cxn ang="0">
                  <a:pos x="T8" y="T9"/>
                </a:cxn>
              </a:cxnLst>
              <a:rect l="0" t="0" r="r" b="b"/>
              <a:pathLst>
                <a:path w="28" h="140">
                  <a:moveTo>
                    <a:pt x="28" y="140"/>
                  </a:moveTo>
                  <a:lnTo>
                    <a:pt x="15" y="0"/>
                  </a:lnTo>
                  <a:lnTo>
                    <a:pt x="0" y="2"/>
                  </a:lnTo>
                  <a:lnTo>
                    <a:pt x="12" y="140"/>
                  </a:lnTo>
                  <a:lnTo>
                    <a:pt x="28" y="1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1" name="Freeform 29">
              <a:extLst>
                <a:ext uri="{FF2B5EF4-FFF2-40B4-BE49-F238E27FC236}">
                  <a16:creationId xmlns:a16="http://schemas.microsoft.com/office/drawing/2014/main" id="{F6AEFAE6-B556-754A-8770-1F738A565E5C}"/>
                </a:ext>
              </a:extLst>
            </p:cNvPr>
            <p:cNvSpPr>
              <a:spLocks/>
            </p:cNvSpPr>
            <p:nvPr/>
          </p:nvSpPr>
          <p:spPr bwMode="auto">
            <a:xfrm>
              <a:off x="3810001" y="63500"/>
              <a:ext cx="61913" cy="222250"/>
            </a:xfrm>
            <a:custGeom>
              <a:avLst/>
              <a:gdLst>
                <a:gd name="T0" fmla="*/ 39 w 39"/>
                <a:gd name="T1" fmla="*/ 138 h 140"/>
                <a:gd name="T2" fmla="*/ 14 w 39"/>
                <a:gd name="T3" fmla="*/ 0 h 140"/>
                <a:gd name="T4" fmla="*/ 0 w 39"/>
                <a:gd name="T5" fmla="*/ 3 h 140"/>
                <a:gd name="T6" fmla="*/ 25 w 39"/>
                <a:gd name="T7" fmla="*/ 140 h 140"/>
                <a:gd name="T8" fmla="*/ 39 w 39"/>
                <a:gd name="T9" fmla="*/ 138 h 140"/>
              </a:gdLst>
              <a:ahLst/>
              <a:cxnLst>
                <a:cxn ang="0">
                  <a:pos x="T0" y="T1"/>
                </a:cxn>
                <a:cxn ang="0">
                  <a:pos x="T2" y="T3"/>
                </a:cxn>
                <a:cxn ang="0">
                  <a:pos x="T4" y="T5"/>
                </a:cxn>
                <a:cxn ang="0">
                  <a:pos x="T6" y="T7"/>
                </a:cxn>
                <a:cxn ang="0">
                  <a:pos x="T8" y="T9"/>
                </a:cxn>
              </a:cxnLst>
              <a:rect l="0" t="0" r="r" b="b"/>
              <a:pathLst>
                <a:path w="39" h="140">
                  <a:moveTo>
                    <a:pt x="39" y="138"/>
                  </a:moveTo>
                  <a:lnTo>
                    <a:pt x="14" y="0"/>
                  </a:lnTo>
                  <a:lnTo>
                    <a:pt x="0" y="3"/>
                  </a:lnTo>
                  <a:lnTo>
                    <a:pt x="25" y="140"/>
                  </a:lnTo>
                  <a:lnTo>
                    <a:pt x="39"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2" name="Freeform 30">
              <a:extLst>
                <a:ext uri="{FF2B5EF4-FFF2-40B4-BE49-F238E27FC236}">
                  <a16:creationId xmlns:a16="http://schemas.microsoft.com/office/drawing/2014/main" id="{EE87BC91-B7B7-5C49-90F6-370F6CC16910}"/>
                </a:ext>
              </a:extLst>
            </p:cNvPr>
            <p:cNvSpPr>
              <a:spLocks/>
            </p:cNvSpPr>
            <p:nvPr/>
          </p:nvSpPr>
          <p:spPr bwMode="auto">
            <a:xfrm>
              <a:off x="3443288" y="147638"/>
              <a:ext cx="79375" cy="219075"/>
            </a:xfrm>
            <a:custGeom>
              <a:avLst/>
              <a:gdLst>
                <a:gd name="T0" fmla="*/ 50 w 50"/>
                <a:gd name="T1" fmla="*/ 134 h 138"/>
                <a:gd name="T2" fmla="*/ 13 w 50"/>
                <a:gd name="T3" fmla="*/ 0 h 138"/>
                <a:gd name="T4" fmla="*/ 0 w 50"/>
                <a:gd name="T5" fmla="*/ 3 h 138"/>
                <a:gd name="T6" fmla="*/ 36 w 50"/>
                <a:gd name="T7" fmla="*/ 138 h 138"/>
                <a:gd name="T8" fmla="*/ 50 w 50"/>
                <a:gd name="T9" fmla="*/ 134 h 138"/>
              </a:gdLst>
              <a:ahLst/>
              <a:cxnLst>
                <a:cxn ang="0">
                  <a:pos x="T0" y="T1"/>
                </a:cxn>
                <a:cxn ang="0">
                  <a:pos x="T2" y="T3"/>
                </a:cxn>
                <a:cxn ang="0">
                  <a:pos x="T4" y="T5"/>
                </a:cxn>
                <a:cxn ang="0">
                  <a:pos x="T6" y="T7"/>
                </a:cxn>
                <a:cxn ang="0">
                  <a:pos x="T8" y="T9"/>
                </a:cxn>
              </a:cxnLst>
              <a:rect l="0" t="0" r="r" b="b"/>
              <a:pathLst>
                <a:path w="50" h="138">
                  <a:moveTo>
                    <a:pt x="50" y="134"/>
                  </a:moveTo>
                  <a:lnTo>
                    <a:pt x="13" y="0"/>
                  </a:lnTo>
                  <a:lnTo>
                    <a:pt x="0" y="3"/>
                  </a:lnTo>
                  <a:lnTo>
                    <a:pt x="36" y="138"/>
                  </a:lnTo>
                  <a:lnTo>
                    <a:pt x="50"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3" name="Freeform 31">
              <a:extLst>
                <a:ext uri="{FF2B5EF4-FFF2-40B4-BE49-F238E27FC236}">
                  <a16:creationId xmlns:a16="http://schemas.microsoft.com/office/drawing/2014/main" id="{93B5D445-F564-404C-BD47-4CFF0EFFB42B}"/>
                </a:ext>
              </a:extLst>
            </p:cNvPr>
            <p:cNvSpPr>
              <a:spLocks/>
            </p:cNvSpPr>
            <p:nvPr/>
          </p:nvSpPr>
          <p:spPr bwMode="auto">
            <a:xfrm>
              <a:off x="3084513" y="263525"/>
              <a:ext cx="98425" cy="214313"/>
            </a:xfrm>
            <a:custGeom>
              <a:avLst/>
              <a:gdLst>
                <a:gd name="T0" fmla="*/ 62 w 62"/>
                <a:gd name="T1" fmla="*/ 130 h 135"/>
                <a:gd name="T2" fmla="*/ 14 w 62"/>
                <a:gd name="T3" fmla="*/ 0 h 135"/>
                <a:gd name="T4" fmla="*/ 0 w 62"/>
                <a:gd name="T5" fmla="*/ 5 h 135"/>
                <a:gd name="T6" fmla="*/ 49 w 62"/>
                <a:gd name="T7" fmla="*/ 135 h 135"/>
                <a:gd name="T8" fmla="*/ 62 w 62"/>
                <a:gd name="T9" fmla="*/ 130 h 135"/>
              </a:gdLst>
              <a:ahLst/>
              <a:cxnLst>
                <a:cxn ang="0">
                  <a:pos x="T0" y="T1"/>
                </a:cxn>
                <a:cxn ang="0">
                  <a:pos x="T2" y="T3"/>
                </a:cxn>
                <a:cxn ang="0">
                  <a:pos x="T4" y="T5"/>
                </a:cxn>
                <a:cxn ang="0">
                  <a:pos x="T6" y="T7"/>
                </a:cxn>
                <a:cxn ang="0">
                  <a:pos x="T8" y="T9"/>
                </a:cxn>
              </a:cxnLst>
              <a:rect l="0" t="0" r="r" b="b"/>
              <a:pathLst>
                <a:path w="62" h="135">
                  <a:moveTo>
                    <a:pt x="62" y="130"/>
                  </a:moveTo>
                  <a:lnTo>
                    <a:pt x="14" y="0"/>
                  </a:lnTo>
                  <a:lnTo>
                    <a:pt x="0" y="5"/>
                  </a:lnTo>
                  <a:lnTo>
                    <a:pt x="49" y="135"/>
                  </a:lnTo>
                  <a:lnTo>
                    <a:pt x="62"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4" name="Freeform 32">
              <a:extLst>
                <a:ext uri="{FF2B5EF4-FFF2-40B4-BE49-F238E27FC236}">
                  <a16:creationId xmlns:a16="http://schemas.microsoft.com/office/drawing/2014/main" id="{7D92374D-4CD3-C646-8DC0-F9FA6710615E}"/>
                </a:ext>
              </a:extLst>
            </p:cNvPr>
            <p:cNvSpPr>
              <a:spLocks/>
            </p:cNvSpPr>
            <p:nvPr/>
          </p:nvSpPr>
          <p:spPr bwMode="auto">
            <a:xfrm>
              <a:off x="2406651" y="588963"/>
              <a:ext cx="133350" cy="201613"/>
            </a:xfrm>
            <a:custGeom>
              <a:avLst/>
              <a:gdLst>
                <a:gd name="T0" fmla="*/ 84 w 84"/>
                <a:gd name="T1" fmla="*/ 119 h 127"/>
                <a:gd name="T2" fmla="*/ 12 w 84"/>
                <a:gd name="T3" fmla="*/ 0 h 127"/>
                <a:gd name="T4" fmla="*/ 0 w 84"/>
                <a:gd name="T5" fmla="*/ 8 h 127"/>
                <a:gd name="T6" fmla="*/ 71 w 84"/>
                <a:gd name="T7" fmla="*/ 127 h 127"/>
                <a:gd name="T8" fmla="*/ 84 w 84"/>
                <a:gd name="T9" fmla="*/ 119 h 127"/>
              </a:gdLst>
              <a:ahLst/>
              <a:cxnLst>
                <a:cxn ang="0">
                  <a:pos x="T0" y="T1"/>
                </a:cxn>
                <a:cxn ang="0">
                  <a:pos x="T2" y="T3"/>
                </a:cxn>
                <a:cxn ang="0">
                  <a:pos x="T4" y="T5"/>
                </a:cxn>
                <a:cxn ang="0">
                  <a:pos x="T6" y="T7"/>
                </a:cxn>
                <a:cxn ang="0">
                  <a:pos x="T8" y="T9"/>
                </a:cxn>
              </a:cxnLst>
              <a:rect l="0" t="0" r="r" b="b"/>
              <a:pathLst>
                <a:path w="84" h="127">
                  <a:moveTo>
                    <a:pt x="84" y="119"/>
                  </a:moveTo>
                  <a:lnTo>
                    <a:pt x="12" y="0"/>
                  </a:lnTo>
                  <a:lnTo>
                    <a:pt x="0" y="8"/>
                  </a:lnTo>
                  <a:lnTo>
                    <a:pt x="71" y="127"/>
                  </a:lnTo>
                  <a:lnTo>
                    <a:pt x="84"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5" name="Freeform 33">
              <a:extLst>
                <a:ext uri="{FF2B5EF4-FFF2-40B4-BE49-F238E27FC236}">
                  <a16:creationId xmlns:a16="http://schemas.microsoft.com/office/drawing/2014/main" id="{8DAB85E2-C34B-6F4A-9465-ABC597F7B945}"/>
                </a:ext>
              </a:extLst>
            </p:cNvPr>
            <p:cNvSpPr>
              <a:spLocks/>
            </p:cNvSpPr>
            <p:nvPr/>
          </p:nvSpPr>
          <p:spPr bwMode="auto">
            <a:xfrm>
              <a:off x="2090738" y="795338"/>
              <a:ext cx="147638" cy="192088"/>
            </a:xfrm>
            <a:custGeom>
              <a:avLst/>
              <a:gdLst>
                <a:gd name="T0" fmla="*/ 93 w 93"/>
                <a:gd name="T1" fmla="*/ 112 h 121"/>
                <a:gd name="T2" fmla="*/ 13 w 93"/>
                <a:gd name="T3" fmla="*/ 0 h 121"/>
                <a:gd name="T4" fmla="*/ 0 w 93"/>
                <a:gd name="T5" fmla="*/ 8 h 121"/>
                <a:gd name="T6" fmla="*/ 83 w 93"/>
                <a:gd name="T7" fmla="*/ 121 h 121"/>
                <a:gd name="T8" fmla="*/ 93 w 93"/>
                <a:gd name="T9" fmla="*/ 112 h 121"/>
              </a:gdLst>
              <a:ahLst/>
              <a:cxnLst>
                <a:cxn ang="0">
                  <a:pos x="T0" y="T1"/>
                </a:cxn>
                <a:cxn ang="0">
                  <a:pos x="T2" y="T3"/>
                </a:cxn>
                <a:cxn ang="0">
                  <a:pos x="T4" y="T5"/>
                </a:cxn>
                <a:cxn ang="0">
                  <a:pos x="T6" y="T7"/>
                </a:cxn>
                <a:cxn ang="0">
                  <a:pos x="T8" y="T9"/>
                </a:cxn>
              </a:cxnLst>
              <a:rect l="0" t="0" r="r" b="b"/>
              <a:pathLst>
                <a:path w="93" h="121">
                  <a:moveTo>
                    <a:pt x="93" y="112"/>
                  </a:moveTo>
                  <a:lnTo>
                    <a:pt x="13" y="0"/>
                  </a:lnTo>
                  <a:lnTo>
                    <a:pt x="0" y="8"/>
                  </a:lnTo>
                  <a:lnTo>
                    <a:pt x="83" y="121"/>
                  </a:lnTo>
                  <a:lnTo>
                    <a:pt x="93"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6" name="Freeform 34">
              <a:extLst>
                <a:ext uri="{FF2B5EF4-FFF2-40B4-BE49-F238E27FC236}">
                  <a16:creationId xmlns:a16="http://schemas.microsoft.com/office/drawing/2014/main" id="{44A1C650-88EE-F748-89EA-891CF86D16C5}"/>
                </a:ext>
              </a:extLst>
            </p:cNvPr>
            <p:cNvSpPr>
              <a:spLocks/>
            </p:cNvSpPr>
            <p:nvPr/>
          </p:nvSpPr>
          <p:spPr bwMode="auto">
            <a:xfrm>
              <a:off x="1798638" y="1030288"/>
              <a:ext cx="161925" cy="180975"/>
            </a:xfrm>
            <a:custGeom>
              <a:avLst/>
              <a:gdLst>
                <a:gd name="T0" fmla="*/ 102 w 102"/>
                <a:gd name="T1" fmla="*/ 105 h 114"/>
                <a:gd name="T2" fmla="*/ 10 w 102"/>
                <a:gd name="T3" fmla="*/ 0 h 114"/>
                <a:gd name="T4" fmla="*/ 0 w 102"/>
                <a:gd name="T5" fmla="*/ 9 h 114"/>
                <a:gd name="T6" fmla="*/ 91 w 102"/>
                <a:gd name="T7" fmla="*/ 114 h 114"/>
                <a:gd name="T8" fmla="*/ 102 w 102"/>
                <a:gd name="T9" fmla="*/ 105 h 114"/>
              </a:gdLst>
              <a:ahLst/>
              <a:cxnLst>
                <a:cxn ang="0">
                  <a:pos x="T0" y="T1"/>
                </a:cxn>
                <a:cxn ang="0">
                  <a:pos x="T2" y="T3"/>
                </a:cxn>
                <a:cxn ang="0">
                  <a:pos x="T4" y="T5"/>
                </a:cxn>
                <a:cxn ang="0">
                  <a:pos x="T6" y="T7"/>
                </a:cxn>
                <a:cxn ang="0">
                  <a:pos x="T8" y="T9"/>
                </a:cxn>
              </a:cxnLst>
              <a:rect l="0" t="0" r="r" b="b"/>
              <a:pathLst>
                <a:path w="102" h="114">
                  <a:moveTo>
                    <a:pt x="102" y="105"/>
                  </a:moveTo>
                  <a:lnTo>
                    <a:pt x="10" y="0"/>
                  </a:lnTo>
                  <a:lnTo>
                    <a:pt x="0" y="9"/>
                  </a:lnTo>
                  <a:lnTo>
                    <a:pt x="91" y="114"/>
                  </a:lnTo>
                  <a:lnTo>
                    <a:pt x="10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7" name="Freeform 35">
              <a:extLst>
                <a:ext uri="{FF2B5EF4-FFF2-40B4-BE49-F238E27FC236}">
                  <a16:creationId xmlns:a16="http://schemas.microsoft.com/office/drawing/2014/main" id="{EE934C59-BE7F-5243-8DD8-8F7F59CC7C53}"/>
                </a:ext>
              </a:extLst>
            </p:cNvPr>
            <p:cNvSpPr>
              <a:spLocks/>
            </p:cNvSpPr>
            <p:nvPr/>
          </p:nvSpPr>
          <p:spPr bwMode="auto">
            <a:xfrm>
              <a:off x="1524001" y="1289050"/>
              <a:ext cx="177800" cy="169863"/>
            </a:xfrm>
            <a:custGeom>
              <a:avLst/>
              <a:gdLst>
                <a:gd name="T0" fmla="*/ 112 w 112"/>
                <a:gd name="T1" fmla="*/ 97 h 107"/>
                <a:gd name="T2" fmla="*/ 11 w 112"/>
                <a:gd name="T3" fmla="*/ 0 h 107"/>
                <a:gd name="T4" fmla="*/ 0 w 112"/>
                <a:gd name="T5" fmla="*/ 10 h 107"/>
                <a:gd name="T6" fmla="*/ 101 w 112"/>
                <a:gd name="T7" fmla="*/ 107 h 107"/>
                <a:gd name="T8" fmla="*/ 112 w 112"/>
                <a:gd name="T9" fmla="*/ 97 h 107"/>
              </a:gdLst>
              <a:ahLst/>
              <a:cxnLst>
                <a:cxn ang="0">
                  <a:pos x="T0" y="T1"/>
                </a:cxn>
                <a:cxn ang="0">
                  <a:pos x="T2" y="T3"/>
                </a:cxn>
                <a:cxn ang="0">
                  <a:pos x="T4" y="T5"/>
                </a:cxn>
                <a:cxn ang="0">
                  <a:pos x="T6" y="T7"/>
                </a:cxn>
                <a:cxn ang="0">
                  <a:pos x="T8" y="T9"/>
                </a:cxn>
              </a:cxnLst>
              <a:rect l="0" t="0" r="r" b="b"/>
              <a:pathLst>
                <a:path w="112" h="107">
                  <a:moveTo>
                    <a:pt x="112" y="97"/>
                  </a:moveTo>
                  <a:lnTo>
                    <a:pt x="11" y="0"/>
                  </a:lnTo>
                  <a:lnTo>
                    <a:pt x="0" y="10"/>
                  </a:lnTo>
                  <a:lnTo>
                    <a:pt x="101" y="107"/>
                  </a:lnTo>
                  <a:lnTo>
                    <a:pt x="112"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8" name="Freeform 36">
              <a:extLst>
                <a:ext uri="{FF2B5EF4-FFF2-40B4-BE49-F238E27FC236}">
                  <a16:creationId xmlns:a16="http://schemas.microsoft.com/office/drawing/2014/main" id="{8F22A6B9-1DC9-A442-AADB-F2428FF5E572}"/>
                </a:ext>
              </a:extLst>
            </p:cNvPr>
            <p:cNvSpPr>
              <a:spLocks/>
            </p:cNvSpPr>
            <p:nvPr/>
          </p:nvSpPr>
          <p:spPr bwMode="auto">
            <a:xfrm>
              <a:off x="1277938" y="1574800"/>
              <a:ext cx="187325" cy="153988"/>
            </a:xfrm>
            <a:custGeom>
              <a:avLst/>
              <a:gdLst>
                <a:gd name="T0" fmla="*/ 118 w 118"/>
                <a:gd name="T1" fmla="*/ 86 h 97"/>
                <a:gd name="T2" fmla="*/ 9 w 118"/>
                <a:gd name="T3" fmla="*/ 0 h 97"/>
                <a:gd name="T4" fmla="*/ 0 w 118"/>
                <a:gd name="T5" fmla="*/ 10 h 97"/>
                <a:gd name="T6" fmla="*/ 109 w 118"/>
                <a:gd name="T7" fmla="*/ 97 h 97"/>
                <a:gd name="T8" fmla="*/ 118 w 118"/>
                <a:gd name="T9" fmla="*/ 86 h 97"/>
              </a:gdLst>
              <a:ahLst/>
              <a:cxnLst>
                <a:cxn ang="0">
                  <a:pos x="T0" y="T1"/>
                </a:cxn>
                <a:cxn ang="0">
                  <a:pos x="T2" y="T3"/>
                </a:cxn>
                <a:cxn ang="0">
                  <a:pos x="T4" y="T5"/>
                </a:cxn>
                <a:cxn ang="0">
                  <a:pos x="T6" y="T7"/>
                </a:cxn>
                <a:cxn ang="0">
                  <a:pos x="T8" y="T9"/>
                </a:cxn>
              </a:cxnLst>
              <a:rect l="0" t="0" r="r" b="b"/>
              <a:pathLst>
                <a:path w="118" h="97">
                  <a:moveTo>
                    <a:pt x="118" y="86"/>
                  </a:moveTo>
                  <a:lnTo>
                    <a:pt x="9" y="0"/>
                  </a:lnTo>
                  <a:lnTo>
                    <a:pt x="0" y="10"/>
                  </a:lnTo>
                  <a:lnTo>
                    <a:pt x="109" y="97"/>
                  </a:lnTo>
                  <a:lnTo>
                    <a:pt x="118"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59" name="Freeform 37">
              <a:extLst>
                <a:ext uri="{FF2B5EF4-FFF2-40B4-BE49-F238E27FC236}">
                  <a16:creationId xmlns:a16="http://schemas.microsoft.com/office/drawing/2014/main" id="{C1D258F9-3CA1-EF48-BD70-0F814987CF2E}"/>
                </a:ext>
              </a:extLst>
            </p:cNvPr>
            <p:cNvSpPr>
              <a:spLocks/>
            </p:cNvSpPr>
            <p:nvPr/>
          </p:nvSpPr>
          <p:spPr bwMode="auto">
            <a:xfrm>
              <a:off x="1057276" y="1876425"/>
              <a:ext cx="196850" cy="141288"/>
            </a:xfrm>
            <a:custGeom>
              <a:avLst/>
              <a:gdLst>
                <a:gd name="T0" fmla="*/ 124 w 124"/>
                <a:gd name="T1" fmla="*/ 78 h 89"/>
                <a:gd name="T2" fmla="*/ 7 w 124"/>
                <a:gd name="T3" fmla="*/ 0 h 89"/>
                <a:gd name="T4" fmla="*/ 0 w 124"/>
                <a:gd name="T5" fmla="*/ 13 h 89"/>
                <a:gd name="T6" fmla="*/ 116 w 124"/>
                <a:gd name="T7" fmla="*/ 89 h 89"/>
                <a:gd name="T8" fmla="*/ 124 w 124"/>
                <a:gd name="T9" fmla="*/ 78 h 89"/>
              </a:gdLst>
              <a:ahLst/>
              <a:cxnLst>
                <a:cxn ang="0">
                  <a:pos x="T0" y="T1"/>
                </a:cxn>
                <a:cxn ang="0">
                  <a:pos x="T2" y="T3"/>
                </a:cxn>
                <a:cxn ang="0">
                  <a:pos x="T4" y="T5"/>
                </a:cxn>
                <a:cxn ang="0">
                  <a:pos x="T6" y="T7"/>
                </a:cxn>
                <a:cxn ang="0">
                  <a:pos x="T8" y="T9"/>
                </a:cxn>
              </a:cxnLst>
              <a:rect l="0" t="0" r="r" b="b"/>
              <a:pathLst>
                <a:path w="124" h="89">
                  <a:moveTo>
                    <a:pt x="124" y="78"/>
                  </a:moveTo>
                  <a:lnTo>
                    <a:pt x="7" y="0"/>
                  </a:lnTo>
                  <a:lnTo>
                    <a:pt x="0" y="13"/>
                  </a:lnTo>
                  <a:lnTo>
                    <a:pt x="116" y="89"/>
                  </a:lnTo>
                  <a:lnTo>
                    <a:pt x="124"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0" name="Freeform 38">
              <a:extLst>
                <a:ext uri="{FF2B5EF4-FFF2-40B4-BE49-F238E27FC236}">
                  <a16:creationId xmlns:a16="http://schemas.microsoft.com/office/drawing/2014/main" id="{6357118D-7034-274E-A47D-99F90D2245CD}"/>
                </a:ext>
              </a:extLst>
            </p:cNvPr>
            <p:cNvSpPr>
              <a:spLocks/>
            </p:cNvSpPr>
            <p:nvPr/>
          </p:nvSpPr>
          <p:spPr bwMode="auto">
            <a:xfrm>
              <a:off x="863601" y="2200275"/>
              <a:ext cx="207963" cy="125413"/>
            </a:xfrm>
            <a:custGeom>
              <a:avLst/>
              <a:gdLst>
                <a:gd name="T0" fmla="*/ 131 w 131"/>
                <a:gd name="T1" fmla="*/ 66 h 79"/>
                <a:gd name="T2" fmla="*/ 7 w 131"/>
                <a:gd name="T3" fmla="*/ 0 h 79"/>
                <a:gd name="T4" fmla="*/ 0 w 131"/>
                <a:gd name="T5" fmla="*/ 14 h 79"/>
                <a:gd name="T6" fmla="*/ 123 w 131"/>
                <a:gd name="T7" fmla="*/ 79 h 79"/>
                <a:gd name="T8" fmla="*/ 131 w 131"/>
                <a:gd name="T9" fmla="*/ 66 h 79"/>
              </a:gdLst>
              <a:ahLst/>
              <a:cxnLst>
                <a:cxn ang="0">
                  <a:pos x="T0" y="T1"/>
                </a:cxn>
                <a:cxn ang="0">
                  <a:pos x="T2" y="T3"/>
                </a:cxn>
                <a:cxn ang="0">
                  <a:pos x="T4" y="T5"/>
                </a:cxn>
                <a:cxn ang="0">
                  <a:pos x="T6" y="T7"/>
                </a:cxn>
                <a:cxn ang="0">
                  <a:pos x="T8" y="T9"/>
                </a:cxn>
              </a:cxnLst>
              <a:rect l="0" t="0" r="r" b="b"/>
              <a:pathLst>
                <a:path w="131" h="79">
                  <a:moveTo>
                    <a:pt x="131" y="66"/>
                  </a:moveTo>
                  <a:lnTo>
                    <a:pt x="7" y="0"/>
                  </a:lnTo>
                  <a:lnTo>
                    <a:pt x="0" y="14"/>
                  </a:lnTo>
                  <a:lnTo>
                    <a:pt x="123" y="79"/>
                  </a:lnTo>
                  <a:lnTo>
                    <a:pt x="131" y="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1" name="Freeform 39">
              <a:extLst>
                <a:ext uri="{FF2B5EF4-FFF2-40B4-BE49-F238E27FC236}">
                  <a16:creationId xmlns:a16="http://schemas.microsoft.com/office/drawing/2014/main" id="{17D0AE5F-761E-4B47-8D48-6C75614CFFE8}"/>
                </a:ext>
              </a:extLst>
            </p:cNvPr>
            <p:cNvSpPr>
              <a:spLocks/>
            </p:cNvSpPr>
            <p:nvPr/>
          </p:nvSpPr>
          <p:spPr bwMode="auto">
            <a:xfrm>
              <a:off x="701676" y="2540000"/>
              <a:ext cx="212725" cy="107950"/>
            </a:xfrm>
            <a:custGeom>
              <a:avLst/>
              <a:gdLst>
                <a:gd name="T0" fmla="*/ 134 w 134"/>
                <a:gd name="T1" fmla="*/ 56 h 68"/>
                <a:gd name="T2" fmla="*/ 6 w 134"/>
                <a:gd name="T3" fmla="*/ 0 h 68"/>
                <a:gd name="T4" fmla="*/ 0 w 134"/>
                <a:gd name="T5" fmla="*/ 14 h 68"/>
                <a:gd name="T6" fmla="*/ 129 w 134"/>
                <a:gd name="T7" fmla="*/ 68 h 68"/>
                <a:gd name="T8" fmla="*/ 134 w 134"/>
                <a:gd name="T9" fmla="*/ 56 h 68"/>
              </a:gdLst>
              <a:ahLst/>
              <a:cxnLst>
                <a:cxn ang="0">
                  <a:pos x="T0" y="T1"/>
                </a:cxn>
                <a:cxn ang="0">
                  <a:pos x="T2" y="T3"/>
                </a:cxn>
                <a:cxn ang="0">
                  <a:pos x="T4" y="T5"/>
                </a:cxn>
                <a:cxn ang="0">
                  <a:pos x="T6" y="T7"/>
                </a:cxn>
                <a:cxn ang="0">
                  <a:pos x="T8" y="T9"/>
                </a:cxn>
              </a:cxnLst>
              <a:rect l="0" t="0" r="r" b="b"/>
              <a:pathLst>
                <a:path w="134" h="68">
                  <a:moveTo>
                    <a:pt x="134" y="56"/>
                  </a:moveTo>
                  <a:lnTo>
                    <a:pt x="6" y="0"/>
                  </a:lnTo>
                  <a:lnTo>
                    <a:pt x="0" y="14"/>
                  </a:lnTo>
                  <a:lnTo>
                    <a:pt x="129" y="68"/>
                  </a:lnTo>
                  <a:lnTo>
                    <a:pt x="1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2" name="Freeform 40">
              <a:extLst>
                <a:ext uri="{FF2B5EF4-FFF2-40B4-BE49-F238E27FC236}">
                  <a16:creationId xmlns:a16="http://schemas.microsoft.com/office/drawing/2014/main" id="{37F42870-7F70-F040-937B-A63AE5342DF0}"/>
                </a:ext>
              </a:extLst>
            </p:cNvPr>
            <p:cNvSpPr>
              <a:spLocks/>
            </p:cNvSpPr>
            <p:nvPr/>
          </p:nvSpPr>
          <p:spPr bwMode="auto">
            <a:xfrm>
              <a:off x="571501" y="2892425"/>
              <a:ext cx="215900" cy="90488"/>
            </a:xfrm>
            <a:custGeom>
              <a:avLst/>
              <a:gdLst>
                <a:gd name="T0" fmla="*/ 136 w 136"/>
                <a:gd name="T1" fmla="*/ 43 h 57"/>
                <a:gd name="T2" fmla="*/ 3 w 136"/>
                <a:gd name="T3" fmla="*/ 0 h 57"/>
                <a:gd name="T4" fmla="*/ 0 w 136"/>
                <a:gd name="T5" fmla="*/ 14 h 57"/>
                <a:gd name="T6" fmla="*/ 132 w 136"/>
                <a:gd name="T7" fmla="*/ 57 h 57"/>
                <a:gd name="T8" fmla="*/ 136 w 136"/>
                <a:gd name="T9" fmla="*/ 43 h 57"/>
              </a:gdLst>
              <a:ahLst/>
              <a:cxnLst>
                <a:cxn ang="0">
                  <a:pos x="T0" y="T1"/>
                </a:cxn>
                <a:cxn ang="0">
                  <a:pos x="T2" y="T3"/>
                </a:cxn>
                <a:cxn ang="0">
                  <a:pos x="T4" y="T5"/>
                </a:cxn>
                <a:cxn ang="0">
                  <a:pos x="T6" y="T7"/>
                </a:cxn>
                <a:cxn ang="0">
                  <a:pos x="T8" y="T9"/>
                </a:cxn>
              </a:cxnLst>
              <a:rect l="0" t="0" r="r" b="b"/>
              <a:pathLst>
                <a:path w="136" h="57">
                  <a:moveTo>
                    <a:pt x="136" y="43"/>
                  </a:moveTo>
                  <a:lnTo>
                    <a:pt x="3" y="0"/>
                  </a:lnTo>
                  <a:lnTo>
                    <a:pt x="0" y="14"/>
                  </a:lnTo>
                  <a:lnTo>
                    <a:pt x="132" y="57"/>
                  </a:lnTo>
                  <a:lnTo>
                    <a:pt x="136" y="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3" name="Freeform 41">
              <a:extLst>
                <a:ext uri="{FF2B5EF4-FFF2-40B4-BE49-F238E27FC236}">
                  <a16:creationId xmlns:a16="http://schemas.microsoft.com/office/drawing/2014/main" id="{55651D12-DB1F-8E41-A373-15585D1E11E7}"/>
                </a:ext>
              </a:extLst>
            </p:cNvPr>
            <p:cNvSpPr>
              <a:spLocks/>
            </p:cNvSpPr>
            <p:nvPr/>
          </p:nvSpPr>
          <p:spPr bwMode="auto">
            <a:xfrm>
              <a:off x="403226" y="3625850"/>
              <a:ext cx="223838" cy="53975"/>
            </a:xfrm>
            <a:custGeom>
              <a:avLst/>
              <a:gdLst>
                <a:gd name="T0" fmla="*/ 141 w 141"/>
                <a:gd name="T1" fmla="*/ 20 h 34"/>
                <a:gd name="T2" fmla="*/ 3 w 141"/>
                <a:gd name="T3" fmla="*/ 0 h 34"/>
                <a:gd name="T4" fmla="*/ 0 w 141"/>
                <a:gd name="T5" fmla="*/ 16 h 34"/>
                <a:gd name="T6" fmla="*/ 138 w 141"/>
                <a:gd name="T7" fmla="*/ 34 h 34"/>
                <a:gd name="T8" fmla="*/ 141 w 141"/>
                <a:gd name="T9" fmla="*/ 20 h 34"/>
              </a:gdLst>
              <a:ahLst/>
              <a:cxnLst>
                <a:cxn ang="0">
                  <a:pos x="T0" y="T1"/>
                </a:cxn>
                <a:cxn ang="0">
                  <a:pos x="T2" y="T3"/>
                </a:cxn>
                <a:cxn ang="0">
                  <a:pos x="T4" y="T5"/>
                </a:cxn>
                <a:cxn ang="0">
                  <a:pos x="T6" y="T7"/>
                </a:cxn>
                <a:cxn ang="0">
                  <a:pos x="T8" y="T9"/>
                </a:cxn>
              </a:cxnLst>
              <a:rect l="0" t="0" r="r" b="b"/>
              <a:pathLst>
                <a:path w="141" h="34">
                  <a:moveTo>
                    <a:pt x="141" y="20"/>
                  </a:moveTo>
                  <a:lnTo>
                    <a:pt x="3" y="0"/>
                  </a:lnTo>
                  <a:lnTo>
                    <a:pt x="0" y="16"/>
                  </a:lnTo>
                  <a:lnTo>
                    <a:pt x="138" y="34"/>
                  </a:lnTo>
                  <a:lnTo>
                    <a:pt x="14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4" name="Freeform 42">
              <a:extLst>
                <a:ext uri="{FF2B5EF4-FFF2-40B4-BE49-F238E27FC236}">
                  <a16:creationId xmlns:a16="http://schemas.microsoft.com/office/drawing/2014/main" id="{EC82B9E4-F177-4D4A-AA0C-C5E24F5882FF}"/>
                </a:ext>
              </a:extLst>
            </p:cNvPr>
            <p:cNvSpPr>
              <a:spLocks/>
            </p:cNvSpPr>
            <p:nvPr/>
          </p:nvSpPr>
          <p:spPr bwMode="auto">
            <a:xfrm>
              <a:off x="371476" y="4003675"/>
              <a:ext cx="222250" cy="31750"/>
            </a:xfrm>
            <a:custGeom>
              <a:avLst/>
              <a:gdLst>
                <a:gd name="T0" fmla="*/ 140 w 140"/>
                <a:gd name="T1" fmla="*/ 6 h 20"/>
                <a:gd name="T2" fmla="*/ 0 w 140"/>
                <a:gd name="T3" fmla="*/ 0 h 20"/>
                <a:gd name="T4" fmla="*/ 0 w 140"/>
                <a:gd name="T5" fmla="*/ 14 h 20"/>
                <a:gd name="T6" fmla="*/ 140 w 140"/>
                <a:gd name="T7" fmla="*/ 20 h 20"/>
                <a:gd name="T8" fmla="*/ 140 w 140"/>
                <a:gd name="T9" fmla="*/ 6 h 20"/>
              </a:gdLst>
              <a:ahLst/>
              <a:cxnLst>
                <a:cxn ang="0">
                  <a:pos x="T0" y="T1"/>
                </a:cxn>
                <a:cxn ang="0">
                  <a:pos x="T2" y="T3"/>
                </a:cxn>
                <a:cxn ang="0">
                  <a:pos x="T4" y="T5"/>
                </a:cxn>
                <a:cxn ang="0">
                  <a:pos x="T6" y="T7"/>
                </a:cxn>
                <a:cxn ang="0">
                  <a:pos x="T8" y="T9"/>
                </a:cxn>
              </a:cxnLst>
              <a:rect l="0" t="0" r="r" b="b"/>
              <a:pathLst>
                <a:path w="140" h="20">
                  <a:moveTo>
                    <a:pt x="140" y="6"/>
                  </a:moveTo>
                  <a:lnTo>
                    <a:pt x="0" y="0"/>
                  </a:lnTo>
                  <a:lnTo>
                    <a:pt x="0" y="14"/>
                  </a:lnTo>
                  <a:lnTo>
                    <a:pt x="140" y="20"/>
                  </a:lnTo>
                  <a:lnTo>
                    <a:pt x="140" y="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5" name="Freeform 43">
              <a:extLst>
                <a:ext uri="{FF2B5EF4-FFF2-40B4-BE49-F238E27FC236}">
                  <a16:creationId xmlns:a16="http://schemas.microsoft.com/office/drawing/2014/main" id="{5E07A797-BBE1-0941-87BD-7D99B4F5AB39}"/>
                </a:ext>
              </a:extLst>
            </p:cNvPr>
            <p:cNvSpPr>
              <a:spLocks/>
            </p:cNvSpPr>
            <p:nvPr/>
          </p:nvSpPr>
          <p:spPr bwMode="auto">
            <a:xfrm>
              <a:off x="371476" y="4370388"/>
              <a:ext cx="222250" cy="31750"/>
            </a:xfrm>
            <a:custGeom>
              <a:avLst/>
              <a:gdLst>
                <a:gd name="T0" fmla="*/ 140 w 140"/>
                <a:gd name="T1" fmla="*/ 0 h 20"/>
                <a:gd name="T2" fmla="*/ 0 w 140"/>
                <a:gd name="T3" fmla="*/ 6 h 20"/>
                <a:gd name="T4" fmla="*/ 0 w 140"/>
                <a:gd name="T5" fmla="*/ 20 h 20"/>
                <a:gd name="T6" fmla="*/ 140 w 140"/>
                <a:gd name="T7" fmla="*/ 14 h 20"/>
                <a:gd name="T8" fmla="*/ 140 w 140"/>
                <a:gd name="T9" fmla="*/ 0 h 20"/>
              </a:gdLst>
              <a:ahLst/>
              <a:cxnLst>
                <a:cxn ang="0">
                  <a:pos x="T0" y="T1"/>
                </a:cxn>
                <a:cxn ang="0">
                  <a:pos x="T2" y="T3"/>
                </a:cxn>
                <a:cxn ang="0">
                  <a:pos x="T4" y="T5"/>
                </a:cxn>
                <a:cxn ang="0">
                  <a:pos x="T6" y="T7"/>
                </a:cxn>
                <a:cxn ang="0">
                  <a:pos x="T8" y="T9"/>
                </a:cxn>
              </a:cxnLst>
              <a:rect l="0" t="0" r="r" b="b"/>
              <a:pathLst>
                <a:path w="140" h="20">
                  <a:moveTo>
                    <a:pt x="140" y="0"/>
                  </a:moveTo>
                  <a:lnTo>
                    <a:pt x="0" y="6"/>
                  </a:lnTo>
                  <a:lnTo>
                    <a:pt x="0" y="20"/>
                  </a:lnTo>
                  <a:lnTo>
                    <a:pt x="140" y="14"/>
                  </a:lnTo>
                  <a:lnTo>
                    <a:pt x="14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6" name="Freeform 44">
              <a:extLst>
                <a:ext uri="{FF2B5EF4-FFF2-40B4-BE49-F238E27FC236}">
                  <a16:creationId xmlns:a16="http://schemas.microsoft.com/office/drawing/2014/main" id="{B82F18FE-49F0-AB4C-BE74-53A0E0BB3A02}"/>
                </a:ext>
              </a:extLst>
            </p:cNvPr>
            <p:cNvSpPr>
              <a:spLocks/>
            </p:cNvSpPr>
            <p:nvPr/>
          </p:nvSpPr>
          <p:spPr bwMode="auto">
            <a:xfrm>
              <a:off x="403226" y="4727575"/>
              <a:ext cx="223838" cy="50800"/>
            </a:xfrm>
            <a:custGeom>
              <a:avLst/>
              <a:gdLst>
                <a:gd name="T0" fmla="*/ 138 w 141"/>
                <a:gd name="T1" fmla="*/ 0 h 32"/>
                <a:gd name="T2" fmla="*/ 0 w 141"/>
                <a:gd name="T3" fmla="*/ 18 h 32"/>
                <a:gd name="T4" fmla="*/ 2 w 141"/>
                <a:gd name="T5" fmla="*/ 32 h 32"/>
                <a:gd name="T6" fmla="*/ 141 w 141"/>
                <a:gd name="T7" fmla="*/ 14 h 32"/>
                <a:gd name="T8" fmla="*/ 138 w 141"/>
                <a:gd name="T9" fmla="*/ 0 h 32"/>
              </a:gdLst>
              <a:ahLst/>
              <a:cxnLst>
                <a:cxn ang="0">
                  <a:pos x="T0" y="T1"/>
                </a:cxn>
                <a:cxn ang="0">
                  <a:pos x="T2" y="T3"/>
                </a:cxn>
                <a:cxn ang="0">
                  <a:pos x="T4" y="T5"/>
                </a:cxn>
                <a:cxn ang="0">
                  <a:pos x="T6" y="T7"/>
                </a:cxn>
                <a:cxn ang="0">
                  <a:pos x="T8" y="T9"/>
                </a:cxn>
              </a:cxnLst>
              <a:rect l="0" t="0" r="r" b="b"/>
              <a:pathLst>
                <a:path w="141" h="32">
                  <a:moveTo>
                    <a:pt x="138" y="0"/>
                  </a:moveTo>
                  <a:lnTo>
                    <a:pt x="0" y="18"/>
                  </a:lnTo>
                  <a:lnTo>
                    <a:pt x="2" y="32"/>
                  </a:lnTo>
                  <a:lnTo>
                    <a:pt x="141" y="14"/>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7" name="Freeform 45">
              <a:extLst>
                <a:ext uri="{FF2B5EF4-FFF2-40B4-BE49-F238E27FC236}">
                  <a16:creationId xmlns:a16="http://schemas.microsoft.com/office/drawing/2014/main" id="{96153FDB-2867-C447-9600-FD4A95A72CFE}"/>
                </a:ext>
              </a:extLst>
            </p:cNvPr>
            <p:cNvSpPr>
              <a:spLocks/>
            </p:cNvSpPr>
            <p:nvPr/>
          </p:nvSpPr>
          <p:spPr bwMode="auto">
            <a:xfrm>
              <a:off x="469901" y="5076825"/>
              <a:ext cx="222250" cy="71438"/>
            </a:xfrm>
            <a:custGeom>
              <a:avLst/>
              <a:gdLst>
                <a:gd name="T0" fmla="*/ 137 w 140"/>
                <a:gd name="T1" fmla="*/ 0 h 45"/>
                <a:gd name="T2" fmla="*/ 0 w 140"/>
                <a:gd name="T3" fmla="*/ 31 h 45"/>
                <a:gd name="T4" fmla="*/ 3 w 140"/>
                <a:gd name="T5" fmla="*/ 45 h 45"/>
                <a:gd name="T6" fmla="*/ 140 w 140"/>
                <a:gd name="T7" fmla="*/ 14 h 45"/>
                <a:gd name="T8" fmla="*/ 137 w 140"/>
                <a:gd name="T9" fmla="*/ 0 h 45"/>
              </a:gdLst>
              <a:ahLst/>
              <a:cxnLst>
                <a:cxn ang="0">
                  <a:pos x="T0" y="T1"/>
                </a:cxn>
                <a:cxn ang="0">
                  <a:pos x="T2" y="T3"/>
                </a:cxn>
                <a:cxn ang="0">
                  <a:pos x="T4" y="T5"/>
                </a:cxn>
                <a:cxn ang="0">
                  <a:pos x="T6" y="T7"/>
                </a:cxn>
                <a:cxn ang="0">
                  <a:pos x="T8" y="T9"/>
                </a:cxn>
              </a:cxnLst>
              <a:rect l="0" t="0" r="r" b="b"/>
              <a:pathLst>
                <a:path w="140" h="45">
                  <a:moveTo>
                    <a:pt x="137" y="0"/>
                  </a:moveTo>
                  <a:lnTo>
                    <a:pt x="0" y="31"/>
                  </a:lnTo>
                  <a:lnTo>
                    <a:pt x="3" y="45"/>
                  </a:lnTo>
                  <a:lnTo>
                    <a:pt x="140" y="14"/>
                  </a:lnTo>
                  <a:lnTo>
                    <a:pt x="13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8" name="Freeform 46">
              <a:extLst>
                <a:ext uri="{FF2B5EF4-FFF2-40B4-BE49-F238E27FC236}">
                  <a16:creationId xmlns:a16="http://schemas.microsoft.com/office/drawing/2014/main" id="{CE4E8707-AF9A-0E49-AE27-6F5F29C87C6B}"/>
                </a:ext>
              </a:extLst>
            </p:cNvPr>
            <p:cNvSpPr>
              <a:spLocks/>
            </p:cNvSpPr>
            <p:nvPr/>
          </p:nvSpPr>
          <p:spPr bwMode="auto">
            <a:xfrm>
              <a:off x="571501" y="5421313"/>
              <a:ext cx="215900" cy="92075"/>
            </a:xfrm>
            <a:custGeom>
              <a:avLst/>
              <a:gdLst>
                <a:gd name="T0" fmla="*/ 132 w 136"/>
                <a:gd name="T1" fmla="*/ 0 h 58"/>
                <a:gd name="T2" fmla="*/ 0 w 136"/>
                <a:gd name="T3" fmla="*/ 44 h 58"/>
                <a:gd name="T4" fmla="*/ 3 w 136"/>
                <a:gd name="T5" fmla="*/ 58 h 58"/>
                <a:gd name="T6" fmla="*/ 136 w 136"/>
                <a:gd name="T7" fmla="*/ 14 h 58"/>
                <a:gd name="T8" fmla="*/ 132 w 136"/>
                <a:gd name="T9" fmla="*/ 0 h 58"/>
              </a:gdLst>
              <a:ahLst/>
              <a:cxnLst>
                <a:cxn ang="0">
                  <a:pos x="T0" y="T1"/>
                </a:cxn>
                <a:cxn ang="0">
                  <a:pos x="T2" y="T3"/>
                </a:cxn>
                <a:cxn ang="0">
                  <a:pos x="T4" y="T5"/>
                </a:cxn>
                <a:cxn ang="0">
                  <a:pos x="T6" y="T7"/>
                </a:cxn>
                <a:cxn ang="0">
                  <a:pos x="T8" y="T9"/>
                </a:cxn>
              </a:cxnLst>
              <a:rect l="0" t="0" r="r" b="b"/>
              <a:pathLst>
                <a:path w="136" h="58">
                  <a:moveTo>
                    <a:pt x="132" y="0"/>
                  </a:moveTo>
                  <a:lnTo>
                    <a:pt x="0" y="44"/>
                  </a:lnTo>
                  <a:lnTo>
                    <a:pt x="3" y="58"/>
                  </a:lnTo>
                  <a:lnTo>
                    <a:pt x="136" y="14"/>
                  </a:lnTo>
                  <a:lnTo>
                    <a:pt x="13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69" name="Freeform 47">
              <a:extLst>
                <a:ext uri="{FF2B5EF4-FFF2-40B4-BE49-F238E27FC236}">
                  <a16:creationId xmlns:a16="http://schemas.microsoft.com/office/drawing/2014/main" id="{32C076F2-3FDA-EA42-928C-31B8686B8114}"/>
                </a:ext>
              </a:extLst>
            </p:cNvPr>
            <p:cNvSpPr>
              <a:spLocks/>
            </p:cNvSpPr>
            <p:nvPr/>
          </p:nvSpPr>
          <p:spPr bwMode="auto">
            <a:xfrm>
              <a:off x="701676" y="5756275"/>
              <a:ext cx="212725" cy="109538"/>
            </a:xfrm>
            <a:custGeom>
              <a:avLst/>
              <a:gdLst>
                <a:gd name="T0" fmla="*/ 129 w 134"/>
                <a:gd name="T1" fmla="*/ 0 h 69"/>
                <a:gd name="T2" fmla="*/ 0 w 134"/>
                <a:gd name="T3" fmla="*/ 56 h 69"/>
                <a:gd name="T4" fmla="*/ 6 w 134"/>
                <a:gd name="T5" fmla="*/ 69 h 69"/>
                <a:gd name="T6" fmla="*/ 134 w 134"/>
                <a:gd name="T7" fmla="*/ 14 h 69"/>
                <a:gd name="T8" fmla="*/ 129 w 134"/>
                <a:gd name="T9" fmla="*/ 0 h 69"/>
              </a:gdLst>
              <a:ahLst/>
              <a:cxnLst>
                <a:cxn ang="0">
                  <a:pos x="T0" y="T1"/>
                </a:cxn>
                <a:cxn ang="0">
                  <a:pos x="T2" y="T3"/>
                </a:cxn>
                <a:cxn ang="0">
                  <a:pos x="T4" y="T5"/>
                </a:cxn>
                <a:cxn ang="0">
                  <a:pos x="T6" y="T7"/>
                </a:cxn>
                <a:cxn ang="0">
                  <a:pos x="T8" y="T9"/>
                </a:cxn>
              </a:cxnLst>
              <a:rect l="0" t="0" r="r" b="b"/>
              <a:pathLst>
                <a:path w="134" h="69">
                  <a:moveTo>
                    <a:pt x="129" y="0"/>
                  </a:moveTo>
                  <a:lnTo>
                    <a:pt x="0" y="56"/>
                  </a:lnTo>
                  <a:lnTo>
                    <a:pt x="6" y="69"/>
                  </a:lnTo>
                  <a:lnTo>
                    <a:pt x="134" y="14"/>
                  </a:lnTo>
                  <a:lnTo>
                    <a:pt x="12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0" name="Freeform 48">
              <a:extLst>
                <a:ext uri="{FF2B5EF4-FFF2-40B4-BE49-F238E27FC236}">
                  <a16:creationId xmlns:a16="http://schemas.microsoft.com/office/drawing/2014/main" id="{D145808E-3B85-A647-A870-88A62DE0FFBD}"/>
                </a:ext>
              </a:extLst>
            </p:cNvPr>
            <p:cNvSpPr>
              <a:spLocks/>
            </p:cNvSpPr>
            <p:nvPr/>
          </p:nvSpPr>
          <p:spPr bwMode="auto">
            <a:xfrm>
              <a:off x="863601" y="6080125"/>
              <a:ext cx="207963" cy="125413"/>
            </a:xfrm>
            <a:custGeom>
              <a:avLst/>
              <a:gdLst>
                <a:gd name="T0" fmla="*/ 123 w 131"/>
                <a:gd name="T1" fmla="*/ 0 h 79"/>
                <a:gd name="T2" fmla="*/ 0 w 131"/>
                <a:gd name="T3" fmla="*/ 66 h 79"/>
                <a:gd name="T4" fmla="*/ 7 w 131"/>
                <a:gd name="T5" fmla="*/ 79 h 79"/>
                <a:gd name="T6" fmla="*/ 131 w 131"/>
                <a:gd name="T7" fmla="*/ 12 h 79"/>
                <a:gd name="T8" fmla="*/ 123 w 131"/>
                <a:gd name="T9" fmla="*/ 0 h 79"/>
              </a:gdLst>
              <a:ahLst/>
              <a:cxnLst>
                <a:cxn ang="0">
                  <a:pos x="T0" y="T1"/>
                </a:cxn>
                <a:cxn ang="0">
                  <a:pos x="T2" y="T3"/>
                </a:cxn>
                <a:cxn ang="0">
                  <a:pos x="T4" y="T5"/>
                </a:cxn>
                <a:cxn ang="0">
                  <a:pos x="T6" y="T7"/>
                </a:cxn>
                <a:cxn ang="0">
                  <a:pos x="T8" y="T9"/>
                </a:cxn>
              </a:cxnLst>
              <a:rect l="0" t="0" r="r" b="b"/>
              <a:pathLst>
                <a:path w="131" h="79">
                  <a:moveTo>
                    <a:pt x="123" y="0"/>
                  </a:moveTo>
                  <a:lnTo>
                    <a:pt x="0" y="66"/>
                  </a:lnTo>
                  <a:lnTo>
                    <a:pt x="7" y="79"/>
                  </a:lnTo>
                  <a:lnTo>
                    <a:pt x="131" y="12"/>
                  </a:lnTo>
                  <a:lnTo>
                    <a:pt x="1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1" name="Freeform 49">
              <a:extLst>
                <a:ext uri="{FF2B5EF4-FFF2-40B4-BE49-F238E27FC236}">
                  <a16:creationId xmlns:a16="http://schemas.microsoft.com/office/drawing/2014/main" id="{5BA94972-BA28-7C47-B9F4-7BA967FB025E}"/>
                </a:ext>
              </a:extLst>
            </p:cNvPr>
            <p:cNvSpPr>
              <a:spLocks/>
            </p:cNvSpPr>
            <p:nvPr/>
          </p:nvSpPr>
          <p:spPr bwMode="auto">
            <a:xfrm>
              <a:off x="1057276" y="6388100"/>
              <a:ext cx="196850" cy="139700"/>
            </a:xfrm>
            <a:custGeom>
              <a:avLst/>
              <a:gdLst>
                <a:gd name="T0" fmla="*/ 116 w 124"/>
                <a:gd name="T1" fmla="*/ 0 h 88"/>
                <a:gd name="T2" fmla="*/ 0 w 124"/>
                <a:gd name="T3" fmla="*/ 76 h 88"/>
                <a:gd name="T4" fmla="*/ 7 w 124"/>
                <a:gd name="T5" fmla="*/ 88 h 88"/>
                <a:gd name="T6" fmla="*/ 124 w 124"/>
                <a:gd name="T7" fmla="*/ 12 h 88"/>
                <a:gd name="T8" fmla="*/ 116 w 124"/>
                <a:gd name="T9" fmla="*/ 0 h 88"/>
              </a:gdLst>
              <a:ahLst/>
              <a:cxnLst>
                <a:cxn ang="0">
                  <a:pos x="T0" y="T1"/>
                </a:cxn>
                <a:cxn ang="0">
                  <a:pos x="T2" y="T3"/>
                </a:cxn>
                <a:cxn ang="0">
                  <a:pos x="T4" y="T5"/>
                </a:cxn>
                <a:cxn ang="0">
                  <a:pos x="T6" y="T7"/>
                </a:cxn>
                <a:cxn ang="0">
                  <a:pos x="T8" y="T9"/>
                </a:cxn>
              </a:cxnLst>
              <a:rect l="0" t="0" r="r" b="b"/>
              <a:pathLst>
                <a:path w="124" h="88">
                  <a:moveTo>
                    <a:pt x="116" y="0"/>
                  </a:moveTo>
                  <a:lnTo>
                    <a:pt x="0" y="76"/>
                  </a:lnTo>
                  <a:lnTo>
                    <a:pt x="7" y="88"/>
                  </a:lnTo>
                  <a:lnTo>
                    <a:pt x="124" y="12"/>
                  </a:lnTo>
                  <a:lnTo>
                    <a:pt x="1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2" name="Freeform 50">
              <a:extLst>
                <a:ext uri="{FF2B5EF4-FFF2-40B4-BE49-F238E27FC236}">
                  <a16:creationId xmlns:a16="http://schemas.microsoft.com/office/drawing/2014/main" id="{2E5C414D-50AA-5244-8EA7-27B773BC1FBD}"/>
                </a:ext>
              </a:extLst>
            </p:cNvPr>
            <p:cNvSpPr>
              <a:spLocks/>
            </p:cNvSpPr>
            <p:nvPr/>
          </p:nvSpPr>
          <p:spPr bwMode="auto">
            <a:xfrm>
              <a:off x="7045326" y="909638"/>
              <a:ext cx="157163" cy="187325"/>
            </a:xfrm>
            <a:custGeom>
              <a:avLst/>
              <a:gdLst>
                <a:gd name="T0" fmla="*/ 12 w 99"/>
                <a:gd name="T1" fmla="*/ 118 h 118"/>
                <a:gd name="T2" fmla="*/ 99 w 99"/>
                <a:gd name="T3" fmla="*/ 9 h 118"/>
                <a:gd name="T4" fmla="*/ 87 w 99"/>
                <a:gd name="T5" fmla="*/ 0 h 118"/>
                <a:gd name="T6" fmla="*/ 0 w 99"/>
                <a:gd name="T7" fmla="*/ 108 h 118"/>
                <a:gd name="T8" fmla="*/ 12 w 99"/>
                <a:gd name="T9" fmla="*/ 118 h 118"/>
              </a:gdLst>
              <a:ahLst/>
              <a:cxnLst>
                <a:cxn ang="0">
                  <a:pos x="T0" y="T1"/>
                </a:cxn>
                <a:cxn ang="0">
                  <a:pos x="T2" y="T3"/>
                </a:cxn>
                <a:cxn ang="0">
                  <a:pos x="T4" y="T5"/>
                </a:cxn>
                <a:cxn ang="0">
                  <a:pos x="T6" y="T7"/>
                </a:cxn>
                <a:cxn ang="0">
                  <a:pos x="T8" y="T9"/>
                </a:cxn>
              </a:cxnLst>
              <a:rect l="0" t="0" r="r" b="b"/>
              <a:pathLst>
                <a:path w="99" h="118">
                  <a:moveTo>
                    <a:pt x="12" y="118"/>
                  </a:moveTo>
                  <a:lnTo>
                    <a:pt x="99" y="9"/>
                  </a:lnTo>
                  <a:lnTo>
                    <a:pt x="87" y="0"/>
                  </a:lnTo>
                  <a:lnTo>
                    <a:pt x="0" y="108"/>
                  </a:lnTo>
                  <a:lnTo>
                    <a:pt x="12"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3" name="Freeform 51">
              <a:extLst>
                <a:ext uri="{FF2B5EF4-FFF2-40B4-BE49-F238E27FC236}">
                  <a16:creationId xmlns:a16="http://schemas.microsoft.com/office/drawing/2014/main" id="{337D69DD-664E-E449-94A7-F72628FD63D6}"/>
                </a:ext>
              </a:extLst>
            </p:cNvPr>
            <p:cNvSpPr>
              <a:spLocks/>
            </p:cNvSpPr>
            <p:nvPr/>
          </p:nvSpPr>
          <p:spPr bwMode="auto">
            <a:xfrm>
              <a:off x="8555038" y="4189413"/>
              <a:ext cx="222250" cy="25400"/>
            </a:xfrm>
            <a:custGeom>
              <a:avLst/>
              <a:gdLst>
                <a:gd name="T0" fmla="*/ 0 w 140"/>
                <a:gd name="T1" fmla="*/ 0 h 16"/>
                <a:gd name="T2" fmla="*/ 0 w 140"/>
                <a:gd name="T3" fmla="*/ 16 h 16"/>
                <a:gd name="T4" fmla="*/ 140 w 140"/>
                <a:gd name="T5" fmla="*/ 16 h 16"/>
                <a:gd name="T6" fmla="*/ 140 w 140"/>
                <a:gd name="T7" fmla="*/ 2 h 16"/>
                <a:gd name="T8" fmla="*/ 0 w 140"/>
                <a:gd name="T9" fmla="*/ 0 h 16"/>
              </a:gdLst>
              <a:ahLst/>
              <a:cxnLst>
                <a:cxn ang="0">
                  <a:pos x="T0" y="T1"/>
                </a:cxn>
                <a:cxn ang="0">
                  <a:pos x="T2" y="T3"/>
                </a:cxn>
                <a:cxn ang="0">
                  <a:pos x="T4" y="T5"/>
                </a:cxn>
                <a:cxn ang="0">
                  <a:pos x="T6" y="T7"/>
                </a:cxn>
                <a:cxn ang="0">
                  <a:pos x="T8" y="T9"/>
                </a:cxn>
              </a:cxnLst>
              <a:rect l="0" t="0" r="r" b="b"/>
              <a:pathLst>
                <a:path w="140" h="16">
                  <a:moveTo>
                    <a:pt x="0" y="0"/>
                  </a:moveTo>
                  <a:lnTo>
                    <a:pt x="0" y="16"/>
                  </a:lnTo>
                  <a:lnTo>
                    <a:pt x="140" y="16"/>
                  </a:lnTo>
                  <a:lnTo>
                    <a:pt x="140" y="2"/>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4" name="Freeform 52">
              <a:extLst>
                <a:ext uri="{FF2B5EF4-FFF2-40B4-BE49-F238E27FC236}">
                  <a16:creationId xmlns:a16="http://schemas.microsoft.com/office/drawing/2014/main" id="{91A55E78-6ED4-1A4A-AE70-F62D23DCAE74}"/>
                </a:ext>
              </a:extLst>
            </p:cNvPr>
            <p:cNvSpPr>
              <a:spLocks/>
            </p:cNvSpPr>
            <p:nvPr/>
          </p:nvSpPr>
          <p:spPr bwMode="auto">
            <a:xfrm>
              <a:off x="3625851" y="101600"/>
              <a:ext cx="71438" cy="220663"/>
            </a:xfrm>
            <a:custGeom>
              <a:avLst/>
              <a:gdLst>
                <a:gd name="T0" fmla="*/ 45 w 45"/>
                <a:gd name="T1" fmla="*/ 136 h 139"/>
                <a:gd name="T2" fmla="*/ 14 w 45"/>
                <a:gd name="T3" fmla="*/ 0 h 139"/>
                <a:gd name="T4" fmla="*/ 0 w 45"/>
                <a:gd name="T5" fmla="*/ 3 h 139"/>
                <a:gd name="T6" fmla="*/ 31 w 45"/>
                <a:gd name="T7" fmla="*/ 139 h 139"/>
                <a:gd name="T8" fmla="*/ 45 w 45"/>
                <a:gd name="T9" fmla="*/ 136 h 139"/>
              </a:gdLst>
              <a:ahLst/>
              <a:cxnLst>
                <a:cxn ang="0">
                  <a:pos x="T0" y="T1"/>
                </a:cxn>
                <a:cxn ang="0">
                  <a:pos x="T2" y="T3"/>
                </a:cxn>
                <a:cxn ang="0">
                  <a:pos x="T4" y="T5"/>
                </a:cxn>
                <a:cxn ang="0">
                  <a:pos x="T6" y="T7"/>
                </a:cxn>
                <a:cxn ang="0">
                  <a:pos x="T8" y="T9"/>
                </a:cxn>
              </a:cxnLst>
              <a:rect l="0" t="0" r="r" b="b"/>
              <a:pathLst>
                <a:path w="45" h="139">
                  <a:moveTo>
                    <a:pt x="45" y="136"/>
                  </a:moveTo>
                  <a:lnTo>
                    <a:pt x="14" y="0"/>
                  </a:lnTo>
                  <a:lnTo>
                    <a:pt x="0" y="3"/>
                  </a:lnTo>
                  <a:lnTo>
                    <a:pt x="31" y="139"/>
                  </a:lnTo>
                  <a:lnTo>
                    <a:pt x="45"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5" name="Freeform 53">
              <a:extLst>
                <a:ext uri="{FF2B5EF4-FFF2-40B4-BE49-F238E27FC236}">
                  <a16:creationId xmlns:a16="http://schemas.microsoft.com/office/drawing/2014/main" id="{1FAB0ADA-7F35-B144-AE8B-C5AAD6D257AD}"/>
                </a:ext>
              </a:extLst>
            </p:cNvPr>
            <p:cNvSpPr>
              <a:spLocks/>
            </p:cNvSpPr>
            <p:nvPr/>
          </p:nvSpPr>
          <p:spPr bwMode="auto">
            <a:xfrm>
              <a:off x="777876" y="2370138"/>
              <a:ext cx="209550" cy="115888"/>
            </a:xfrm>
            <a:custGeom>
              <a:avLst/>
              <a:gdLst>
                <a:gd name="T0" fmla="*/ 132 w 132"/>
                <a:gd name="T1" fmla="*/ 60 h 73"/>
                <a:gd name="T2" fmla="*/ 6 w 132"/>
                <a:gd name="T3" fmla="*/ 0 h 73"/>
                <a:gd name="T4" fmla="*/ 0 w 132"/>
                <a:gd name="T5" fmla="*/ 12 h 73"/>
                <a:gd name="T6" fmla="*/ 126 w 132"/>
                <a:gd name="T7" fmla="*/ 73 h 73"/>
                <a:gd name="T8" fmla="*/ 132 w 132"/>
                <a:gd name="T9" fmla="*/ 60 h 73"/>
              </a:gdLst>
              <a:ahLst/>
              <a:cxnLst>
                <a:cxn ang="0">
                  <a:pos x="T0" y="T1"/>
                </a:cxn>
                <a:cxn ang="0">
                  <a:pos x="T2" y="T3"/>
                </a:cxn>
                <a:cxn ang="0">
                  <a:pos x="T4" y="T5"/>
                </a:cxn>
                <a:cxn ang="0">
                  <a:pos x="T6" y="T7"/>
                </a:cxn>
                <a:cxn ang="0">
                  <a:pos x="T8" y="T9"/>
                </a:cxn>
              </a:cxnLst>
              <a:rect l="0" t="0" r="r" b="b"/>
              <a:pathLst>
                <a:path w="132" h="73">
                  <a:moveTo>
                    <a:pt x="132" y="60"/>
                  </a:moveTo>
                  <a:lnTo>
                    <a:pt x="6" y="0"/>
                  </a:lnTo>
                  <a:lnTo>
                    <a:pt x="0" y="12"/>
                  </a:lnTo>
                  <a:lnTo>
                    <a:pt x="126" y="73"/>
                  </a:lnTo>
                  <a:lnTo>
                    <a:pt x="132" y="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6" name="Freeform 54">
              <a:extLst>
                <a:ext uri="{FF2B5EF4-FFF2-40B4-BE49-F238E27FC236}">
                  <a16:creationId xmlns:a16="http://schemas.microsoft.com/office/drawing/2014/main" id="{B63EA840-9407-AF4A-8840-77A079778CBC}"/>
                </a:ext>
              </a:extLst>
            </p:cNvPr>
            <p:cNvSpPr>
              <a:spLocks/>
            </p:cNvSpPr>
            <p:nvPr/>
          </p:nvSpPr>
          <p:spPr bwMode="auto">
            <a:xfrm>
              <a:off x="777876" y="5919788"/>
              <a:ext cx="209550" cy="117475"/>
            </a:xfrm>
            <a:custGeom>
              <a:avLst/>
              <a:gdLst>
                <a:gd name="T0" fmla="*/ 126 w 132"/>
                <a:gd name="T1" fmla="*/ 0 h 74"/>
                <a:gd name="T2" fmla="*/ 0 w 132"/>
                <a:gd name="T3" fmla="*/ 60 h 74"/>
                <a:gd name="T4" fmla="*/ 6 w 132"/>
                <a:gd name="T5" fmla="*/ 74 h 74"/>
                <a:gd name="T6" fmla="*/ 132 w 132"/>
                <a:gd name="T7" fmla="*/ 14 h 74"/>
                <a:gd name="T8" fmla="*/ 126 w 132"/>
                <a:gd name="T9" fmla="*/ 0 h 74"/>
              </a:gdLst>
              <a:ahLst/>
              <a:cxnLst>
                <a:cxn ang="0">
                  <a:pos x="T0" y="T1"/>
                </a:cxn>
                <a:cxn ang="0">
                  <a:pos x="T2" y="T3"/>
                </a:cxn>
                <a:cxn ang="0">
                  <a:pos x="T4" y="T5"/>
                </a:cxn>
                <a:cxn ang="0">
                  <a:pos x="T6" y="T7"/>
                </a:cxn>
                <a:cxn ang="0">
                  <a:pos x="T8" y="T9"/>
                </a:cxn>
              </a:cxnLst>
              <a:rect l="0" t="0" r="r" b="b"/>
              <a:pathLst>
                <a:path w="132" h="74">
                  <a:moveTo>
                    <a:pt x="126" y="0"/>
                  </a:moveTo>
                  <a:lnTo>
                    <a:pt x="0" y="60"/>
                  </a:lnTo>
                  <a:lnTo>
                    <a:pt x="6" y="74"/>
                  </a:lnTo>
                  <a:lnTo>
                    <a:pt x="132" y="14"/>
                  </a:lnTo>
                  <a:lnTo>
                    <a:pt x="1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7" name="Freeform 55">
              <a:extLst>
                <a:ext uri="{FF2B5EF4-FFF2-40B4-BE49-F238E27FC236}">
                  <a16:creationId xmlns:a16="http://schemas.microsoft.com/office/drawing/2014/main" id="{A6447BAA-D6C5-754F-A2C9-98C3CC6BB05B}"/>
                </a:ext>
              </a:extLst>
            </p:cNvPr>
            <p:cNvSpPr>
              <a:spLocks/>
            </p:cNvSpPr>
            <p:nvPr/>
          </p:nvSpPr>
          <p:spPr bwMode="auto">
            <a:xfrm>
              <a:off x="8537576" y="3816350"/>
              <a:ext cx="222250" cy="41275"/>
            </a:xfrm>
            <a:custGeom>
              <a:avLst/>
              <a:gdLst>
                <a:gd name="T0" fmla="*/ 2 w 140"/>
                <a:gd name="T1" fmla="*/ 26 h 26"/>
                <a:gd name="T2" fmla="*/ 140 w 140"/>
                <a:gd name="T3" fmla="*/ 14 h 26"/>
                <a:gd name="T4" fmla="*/ 139 w 140"/>
                <a:gd name="T5" fmla="*/ 0 h 26"/>
                <a:gd name="T6" fmla="*/ 0 w 140"/>
                <a:gd name="T7" fmla="*/ 12 h 26"/>
                <a:gd name="T8" fmla="*/ 2 w 140"/>
                <a:gd name="T9" fmla="*/ 26 h 26"/>
              </a:gdLst>
              <a:ahLst/>
              <a:cxnLst>
                <a:cxn ang="0">
                  <a:pos x="T0" y="T1"/>
                </a:cxn>
                <a:cxn ang="0">
                  <a:pos x="T2" y="T3"/>
                </a:cxn>
                <a:cxn ang="0">
                  <a:pos x="T4" y="T5"/>
                </a:cxn>
                <a:cxn ang="0">
                  <a:pos x="T6" y="T7"/>
                </a:cxn>
                <a:cxn ang="0">
                  <a:pos x="T8" y="T9"/>
                </a:cxn>
              </a:cxnLst>
              <a:rect l="0" t="0" r="r" b="b"/>
              <a:pathLst>
                <a:path w="140" h="26">
                  <a:moveTo>
                    <a:pt x="2" y="26"/>
                  </a:moveTo>
                  <a:lnTo>
                    <a:pt x="140" y="14"/>
                  </a:lnTo>
                  <a:lnTo>
                    <a:pt x="139" y="0"/>
                  </a:lnTo>
                  <a:lnTo>
                    <a:pt x="0" y="12"/>
                  </a:lnTo>
                  <a:lnTo>
                    <a:pt x="2"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8" name="Freeform 56">
              <a:extLst>
                <a:ext uri="{FF2B5EF4-FFF2-40B4-BE49-F238E27FC236}">
                  <a16:creationId xmlns:a16="http://schemas.microsoft.com/office/drawing/2014/main" id="{026729D6-9AE2-A248-A47F-A539EDD4440D}"/>
                </a:ext>
              </a:extLst>
            </p:cNvPr>
            <p:cNvSpPr>
              <a:spLocks/>
            </p:cNvSpPr>
            <p:nvPr/>
          </p:nvSpPr>
          <p:spPr bwMode="auto">
            <a:xfrm>
              <a:off x="8488363" y="3441700"/>
              <a:ext cx="222250" cy="61913"/>
            </a:xfrm>
            <a:custGeom>
              <a:avLst/>
              <a:gdLst>
                <a:gd name="T0" fmla="*/ 4 w 140"/>
                <a:gd name="T1" fmla="*/ 39 h 39"/>
                <a:gd name="T2" fmla="*/ 140 w 140"/>
                <a:gd name="T3" fmla="*/ 14 h 39"/>
                <a:gd name="T4" fmla="*/ 137 w 140"/>
                <a:gd name="T5" fmla="*/ 0 h 39"/>
                <a:gd name="T6" fmla="*/ 0 w 140"/>
                <a:gd name="T7" fmla="*/ 25 h 39"/>
                <a:gd name="T8" fmla="*/ 4 w 140"/>
                <a:gd name="T9" fmla="*/ 39 h 39"/>
              </a:gdLst>
              <a:ahLst/>
              <a:cxnLst>
                <a:cxn ang="0">
                  <a:pos x="T0" y="T1"/>
                </a:cxn>
                <a:cxn ang="0">
                  <a:pos x="T2" y="T3"/>
                </a:cxn>
                <a:cxn ang="0">
                  <a:pos x="T4" y="T5"/>
                </a:cxn>
                <a:cxn ang="0">
                  <a:pos x="T6" y="T7"/>
                </a:cxn>
                <a:cxn ang="0">
                  <a:pos x="T8" y="T9"/>
                </a:cxn>
              </a:cxnLst>
              <a:rect l="0" t="0" r="r" b="b"/>
              <a:pathLst>
                <a:path w="140" h="39">
                  <a:moveTo>
                    <a:pt x="4" y="39"/>
                  </a:moveTo>
                  <a:lnTo>
                    <a:pt x="140" y="14"/>
                  </a:lnTo>
                  <a:lnTo>
                    <a:pt x="137" y="0"/>
                  </a:lnTo>
                  <a:lnTo>
                    <a:pt x="0" y="25"/>
                  </a:lnTo>
                  <a:lnTo>
                    <a:pt x="4"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79" name="Freeform 57">
              <a:extLst>
                <a:ext uri="{FF2B5EF4-FFF2-40B4-BE49-F238E27FC236}">
                  <a16:creationId xmlns:a16="http://schemas.microsoft.com/office/drawing/2014/main" id="{CC80B044-0E66-DF45-8CE4-A1FB3CAD4F58}"/>
                </a:ext>
              </a:extLst>
            </p:cNvPr>
            <p:cNvSpPr>
              <a:spLocks/>
            </p:cNvSpPr>
            <p:nvPr/>
          </p:nvSpPr>
          <p:spPr bwMode="auto">
            <a:xfrm>
              <a:off x="8407401" y="3074988"/>
              <a:ext cx="219075" cy="77788"/>
            </a:xfrm>
            <a:custGeom>
              <a:avLst/>
              <a:gdLst>
                <a:gd name="T0" fmla="*/ 5 w 138"/>
                <a:gd name="T1" fmla="*/ 49 h 49"/>
                <a:gd name="T2" fmla="*/ 138 w 138"/>
                <a:gd name="T3" fmla="*/ 14 h 49"/>
                <a:gd name="T4" fmla="*/ 135 w 138"/>
                <a:gd name="T5" fmla="*/ 0 h 49"/>
                <a:gd name="T6" fmla="*/ 0 w 138"/>
                <a:gd name="T7" fmla="*/ 37 h 49"/>
                <a:gd name="T8" fmla="*/ 5 w 138"/>
                <a:gd name="T9" fmla="*/ 49 h 49"/>
              </a:gdLst>
              <a:ahLst/>
              <a:cxnLst>
                <a:cxn ang="0">
                  <a:pos x="T0" y="T1"/>
                </a:cxn>
                <a:cxn ang="0">
                  <a:pos x="T2" y="T3"/>
                </a:cxn>
                <a:cxn ang="0">
                  <a:pos x="T4" y="T5"/>
                </a:cxn>
                <a:cxn ang="0">
                  <a:pos x="T6" y="T7"/>
                </a:cxn>
                <a:cxn ang="0">
                  <a:pos x="T8" y="T9"/>
                </a:cxn>
              </a:cxnLst>
              <a:rect l="0" t="0" r="r" b="b"/>
              <a:pathLst>
                <a:path w="138" h="49">
                  <a:moveTo>
                    <a:pt x="5" y="49"/>
                  </a:moveTo>
                  <a:lnTo>
                    <a:pt x="138" y="14"/>
                  </a:lnTo>
                  <a:lnTo>
                    <a:pt x="135" y="0"/>
                  </a:lnTo>
                  <a:lnTo>
                    <a:pt x="0" y="37"/>
                  </a:lnTo>
                  <a:lnTo>
                    <a:pt x="5"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0" name="Freeform 58">
              <a:extLst>
                <a:ext uri="{FF2B5EF4-FFF2-40B4-BE49-F238E27FC236}">
                  <a16:creationId xmlns:a16="http://schemas.microsoft.com/office/drawing/2014/main" id="{B81855EA-D868-7442-B551-57E549F54948}"/>
                </a:ext>
              </a:extLst>
            </p:cNvPr>
            <p:cNvSpPr>
              <a:spLocks/>
            </p:cNvSpPr>
            <p:nvPr/>
          </p:nvSpPr>
          <p:spPr bwMode="auto">
            <a:xfrm>
              <a:off x="8296276" y="2714625"/>
              <a:ext cx="214313" cy="98425"/>
            </a:xfrm>
            <a:custGeom>
              <a:avLst/>
              <a:gdLst>
                <a:gd name="T0" fmla="*/ 5 w 135"/>
                <a:gd name="T1" fmla="*/ 62 h 62"/>
                <a:gd name="T2" fmla="*/ 135 w 135"/>
                <a:gd name="T3" fmla="*/ 14 h 62"/>
                <a:gd name="T4" fmla="*/ 131 w 135"/>
                <a:gd name="T5" fmla="*/ 0 h 62"/>
                <a:gd name="T6" fmla="*/ 0 w 135"/>
                <a:gd name="T7" fmla="*/ 50 h 62"/>
                <a:gd name="T8" fmla="*/ 5 w 135"/>
                <a:gd name="T9" fmla="*/ 62 h 62"/>
              </a:gdLst>
              <a:ahLst/>
              <a:cxnLst>
                <a:cxn ang="0">
                  <a:pos x="T0" y="T1"/>
                </a:cxn>
                <a:cxn ang="0">
                  <a:pos x="T2" y="T3"/>
                </a:cxn>
                <a:cxn ang="0">
                  <a:pos x="T4" y="T5"/>
                </a:cxn>
                <a:cxn ang="0">
                  <a:pos x="T6" y="T7"/>
                </a:cxn>
                <a:cxn ang="0">
                  <a:pos x="T8" y="T9"/>
                </a:cxn>
              </a:cxnLst>
              <a:rect l="0" t="0" r="r" b="b"/>
              <a:pathLst>
                <a:path w="135" h="62">
                  <a:moveTo>
                    <a:pt x="5" y="62"/>
                  </a:moveTo>
                  <a:lnTo>
                    <a:pt x="135" y="14"/>
                  </a:lnTo>
                  <a:lnTo>
                    <a:pt x="131" y="0"/>
                  </a:lnTo>
                  <a:lnTo>
                    <a:pt x="0" y="50"/>
                  </a:lnTo>
                  <a:lnTo>
                    <a:pt x="5"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1" name="Freeform 59">
              <a:extLst>
                <a:ext uri="{FF2B5EF4-FFF2-40B4-BE49-F238E27FC236}">
                  <a16:creationId xmlns:a16="http://schemas.microsoft.com/office/drawing/2014/main" id="{474EABAF-E837-E443-B30F-01F59978BB8F}"/>
                </a:ext>
              </a:extLst>
            </p:cNvPr>
            <p:cNvSpPr>
              <a:spLocks/>
            </p:cNvSpPr>
            <p:nvPr/>
          </p:nvSpPr>
          <p:spPr bwMode="auto">
            <a:xfrm>
              <a:off x="8156576" y="2370138"/>
              <a:ext cx="209550" cy="115888"/>
            </a:xfrm>
            <a:custGeom>
              <a:avLst/>
              <a:gdLst>
                <a:gd name="T0" fmla="*/ 6 w 132"/>
                <a:gd name="T1" fmla="*/ 73 h 73"/>
                <a:gd name="T2" fmla="*/ 132 w 132"/>
                <a:gd name="T3" fmla="*/ 12 h 73"/>
                <a:gd name="T4" fmla="*/ 126 w 132"/>
                <a:gd name="T5" fmla="*/ 0 h 73"/>
                <a:gd name="T6" fmla="*/ 0 w 132"/>
                <a:gd name="T7" fmla="*/ 59 h 73"/>
                <a:gd name="T8" fmla="*/ 6 w 132"/>
                <a:gd name="T9" fmla="*/ 73 h 73"/>
              </a:gdLst>
              <a:ahLst/>
              <a:cxnLst>
                <a:cxn ang="0">
                  <a:pos x="T0" y="T1"/>
                </a:cxn>
                <a:cxn ang="0">
                  <a:pos x="T2" y="T3"/>
                </a:cxn>
                <a:cxn ang="0">
                  <a:pos x="T4" y="T5"/>
                </a:cxn>
                <a:cxn ang="0">
                  <a:pos x="T6" y="T7"/>
                </a:cxn>
                <a:cxn ang="0">
                  <a:pos x="T8" y="T9"/>
                </a:cxn>
              </a:cxnLst>
              <a:rect l="0" t="0" r="r" b="b"/>
              <a:pathLst>
                <a:path w="132" h="73">
                  <a:moveTo>
                    <a:pt x="6" y="73"/>
                  </a:moveTo>
                  <a:lnTo>
                    <a:pt x="132" y="12"/>
                  </a:lnTo>
                  <a:lnTo>
                    <a:pt x="126" y="0"/>
                  </a:lnTo>
                  <a:lnTo>
                    <a:pt x="0" y="59"/>
                  </a:lnTo>
                  <a:lnTo>
                    <a:pt x="6"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2" name="Freeform 60">
              <a:extLst>
                <a:ext uri="{FF2B5EF4-FFF2-40B4-BE49-F238E27FC236}">
                  <a16:creationId xmlns:a16="http://schemas.microsoft.com/office/drawing/2014/main" id="{ED1A92BD-B0F0-CC45-8A77-FA8D1729DB0F}"/>
                </a:ext>
              </a:extLst>
            </p:cNvPr>
            <p:cNvSpPr>
              <a:spLocks/>
            </p:cNvSpPr>
            <p:nvPr/>
          </p:nvSpPr>
          <p:spPr bwMode="auto">
            <a:xfrm>
              <a:off x="7983538" y="2036763"/>
              <a:ext cx="203200" cy="133350"/>
            </a:xfrm>
            <a:custGeom>
              <a:avLst/>
              <a:gdLst>
                <a:gd name="T0" fmla="*/ 8 w 128"/>
                <a:gd name="T1" fmla="*/ 84 h 84"/>
                <a:gd name="T2" fmla="*/ 128 w 128"/>
                <a:gd name="T3" fmla="*/ 13 h 84"/>
                <a:gd name="T4" fmla="*/ 121 w 128"/>
                <a:gd name="T5" fmla="*/ 0 h 84"/>
                <a:gd name="T6" fmla="*/ 0 w 128"/>
                <a:gd name="T7" fmla="*/ 72 h 84"/>
                <a:gd name="T8" fmla="*/ 8 w 128"/>
                <a:gd name="T9" fmla="*/ 84 h 84"/>
              </a:gdLst>
              <a:ahLst/>
              <a:cxnLst>
                <a:cxn ang="0">
                  <a:pos x="T0" y="T1"/>
                </a:cxn>
                <a:cxn ang="0">
                  <a:pos x="T2" y="T3"/>
                </a:cxn>
                <a:cxn ang="0">
                  <a:pos x="T4" y="T5"/>
                </a:cxn>
                <a:cxn ang="0">
                  <a:pos x="T6" y="T7"/>
                </a:cxn>
                <a:cxn ang="0">
                  <a:pos x="T8" y="T9"/>
                </a:cxn>
              </a:cxnLst>
              <a:rect l="0" t="0" r="r" b="b"/>
              <a:pathLst>
                <a:path w="128" h="84">
                  <a:moveTo>
                    <a:pt x="8" y="84"/>
                  </a:moveTo>
                  <a:lnTo>
                    <a:pt x="128" y="13"/>
                  </a:lnTo>
                  <a:lnTo>
                    <a:pt x="121" y="0"/>
                  </a:lnTo>
                  <a:lnTo>
                    <a:pt x="0" y="72"/>
                  </a:lnTo>
                  <a:lnTo>
                    <a:pt x="8" y="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3" name="Freeform 61">
              <a:extLst>
                <a:ext uri="{FF2B5EF4-FFF2-40B4-BE49-F238E27FC236}">
                  <a16:creationId xmlns:a16="http://schemas.microsoft.com/office/drawing/2014/main" id="{5D8F5141-BE19-7346-BDB5-FD74D1BA3007}"/>
                </a:ext>
              </a:extLst>
            </p:cNvPr>
            <p:cNvSpPr>
              <a:spLocks/>
            </p:cNvSpPr>
            <p:nvPr/>
          </p:nvSpPr>
          <p:spPr bwMode="auto">
            <a:xfrm>
              <a:off x="7786688" y="1722438"/>
              <a:ext cx="192088" cy="149225"/>
            </a:xfrm>
            <a:custGeom>
              <a:avLst/>
              <a:gdLst>
                <a:gd name="T0" fmla="*/ 9 w 121"/>
                <a:gd name="T1" fmla="*/ 94 h 94"/>
                <a:gd name="T2" fmla="*/ 121 w 121"/>
                <a:gd name="T3" fmla="*/ 12 h 94"/>
                <a:gd name="T4" fmla="*/ 113 w 121"/>
                <a:gd name="T5" fmla="*/ 0 h 94"/>
                <a:gd name="T6" fmla="*/ 0 w 121"/>
                <a:gd name="T7" fmla="*/ 82 h 94"/>
                <a:gd name="T8" fmla="*/ 9 w 121"/>
                <a:gd name="T9" fmla="*/ 94 h 94"/>
              </a:gdLst>
              <a:ahLst/>
              <a:cxnLst>
                <a:cxn ang="0">
                  <a:pos x="T0" y="T1"/>
                </a:cxn>
                <a:cxn ang="0">
                  <a:pos x="T2" y="T3"/>
                </a:cxn>
                <a:cxn ang="0">
                  <a:pos x="T4" y="T5"/>
                </a:cxn>
                <a:cxn ang="0">
                  <a:pos x="T6" y="T7"/>
                </a:cxn>
                <a:cxn ang="0">
                  <a:pos x="T8" y="T9"/>
                </a:cxn>
              </a:cxnLst>
              <a:rect l="0" t="0" r="r" b="b"/>
              <a:pathLst>
                <a:path w="121" h="94">
                  <a:moveTo>
                    <a:pt x="9" y="94"/>
                  </a:moveTo>
                  <a:lnTo>
                    <a:pt x="121" y="12"/>
                  </a:lnTo>
                  <a:lnTo>
                    <a:pt x="113" y="0"/>
                  </a:lnTo>
                  <a:lnTo>
                    <a:pt x="0" y="82"/>
                  </a:lnTo>
                  <a:lnTo>
                    <a:pt x="9"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4" name="Freeform 62">
              <a:extLst>
                <a:ext uri="{FF2B5EF4-FFF2-40B4-BE49-F238E27FC236}">
                  <a16:creationId xmlns:a16="http://schemas.microsoft.com/office/drawing/2014/main" id="{01215BD7-C3AA-C340-B424-67BD66AACA56}"/>
                </a:ext>
              </a:extLst>
            </p:cNvPr>
            <p:cNvSpPr>
              <a:spLocks/>
            </p:cNvSpPr>
            <p:nvPr/>
          </p:nvSpPr>
          <p:spPr bwMode="auto">
            <a:xfrm>
              <a:off x="7562851" y="1428750"/>
              <a:ext cx="182563" cy="161925"/>
            </a:xfrm>
            <a:custGeom>
              <a:avLst/>
              <a:gdLst>
                <a:gd name="T0" fmla="*/ 11 w 115"/>
                <a:gd name="T1" fmla="*/ 102 h 102"/>
                <a:gd name="T2" fmla="*/ 115 w 115"/>
                <a:gd name="T3" fmla="*/ 11 h 102"/>
                <a:gd name="T4" fmla="*/ 105 w 115"/>
                <a:gd name="T5" fmla="*/ 0 h 102"/>
                <a:gd name="T6" fmla="*/ 0 w 115"/>
                <a:gd name="T7" fmla="*/ 92 h 102"/>
                <a:gd name="T8" fmla="*/ 11 w 115"/>
                <a:gd name="T9" fmla="*/ 102 h 102"/>
              </a:gdLst>
              <a:ahLst/>
              <a:cxnLst>
                <a:cxn ang="0">
                  <a:pos x="T0" y="T1"/>
                </a:cxn>
                <a:cxn ang="0">
                  <a:pos x="T2" y="T3"/>
                </a:cxn>
                <a:cxn ang="0">
                  <a:pos x="T4" y="T5"/>
                </a:cxn>
                <a:cxn ang="0">
                  <a:pos x="T6" y="T7"/>
                </a:cxn>
                <a:cxn ang="0">
                  <a:pos x="T8" y="T9"/>
                </a:cxn>
              </a:cxnLst>
              <a:rect l="0" t="0" r="r" b="b"/>
              <a:pathLst>
                <a:path w="115" h="102">
                  <a:moveTo>
                    <a:pt x="11" y="102"/>
                  </a:moveTo>
                  <a:lnTo>
                    <a:pt x="115" y="11"/>
                  </a:lnTo>
                  <a:lnTo>
                    <a:pt x="105" y="0"/>
                  </a:lnTo>
                  <a:lnTo>
                    <a:pt x="0" y="92"/>
                  </a:lnTo>
                  <a:lnTo>
                    <a:pt x="11"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5" name="Freeform 63">
              <a:extLst>
                <a:ext uri="{FF2B5EF4-FFF2-40B4-BE49-F238E27FC236}">
                  <a16:creationId xmlns:a16="http://schemas.microsoft.com/office/drawing/2014/main" id="{BCA8A2C3-5A00-6B44-A957-937F1B8053E5}"/>
                </a:ext>
              </a:extLst>
            </p:cNvPr>
            <p:cNvSpPr>
              <a:spLocks/>
            </p:cNvSpPr>
            <p:nvPr/>
          </p:nvSpPr>
          <p:spPr bwMode="auto">
            <a:xfrm>
              <a:off x="7316788" y="1155700"/>
              <a:ext cx="169863" cy="176213"/>
            </a:xfrm>
            <a:custGeom>
              <a:avLst/>
              <a:gdLst>
                <a:gd name="T0" fmla="*/ 11 w 107"/>
                <a:gd name="T1" fmla="*/ 111 h 111"/>
                <a:gd name="T2" fmla="*/ 107 w 107"/>
                <a:gd name="T3" fmla="*/ 11 h 111"/>
                <a:gd name="T4" fmla="*/ 96 w 107"/>
                <a:gd name="T5" fmla="*/ 0 h 111"/>
                <a:gd name="T6" fmla="*/ 0 w 107"/>
                <a:gd name="T7" fmla="*/ 101 h 111"/>
                <a:gd name="T8" fmla="*/ 11 w 107"/>
                <a:gd name="T9" fmla="*/ 111 h 111"/>
              </a:gdLst>
              <a:ahLst/>
              <a:cxnLst>
                <a:cxn ang="0">
                  <a:pos x="T0" y="T1"/>
                </a:cxn>
                <a:cxn ang="0">
                  <a:pos x="T2" y="T3"/>
                </a:cxn>
                <a:cxn ang="0">
                  <a:pos x="T4" y="T5"/>
                </a:cxn>
                <a:cxn ang="0">
                  <a:pos x="T6" y="T7"/>
                </a:cxn>
                <a:cxn ang="0">
                  <a:pos x="T8" y="T9"/>
                </a:cxn>
              </a:cxnLst>
              <a:rect l="0" t="0" r="r" b="b"/>
              <a:pathLst>
                <a:path w="107" h="111">
                  <a:moveTo>
                    <a:pt x="11" y="111"/>
                  </a:moveTo>
                  <a:lnTo>
                    <a:pt x="107" y="11"/>
                  </a:lnTo>
                  <a:lnTo>
                    <a:pt x="96" y="0"/>
                  </a:lnTo>
                  <a:lnTo>
                    <a:pt x="0" y="101"/>
                  </a:lnTo>
                  <a:lnTo>
                    <a:pt x="11" y="1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6" name="Freeform 64">
              <a:extLst>
                <a:ext uri="{FF2B5EF4-FFF2-40B4-BE49-F238E27FC236}">
                  <a16:creationId xmlns:a16="http://schemas.microsoft.com/office/drawing/2014/main" id="{3E94CC66-3CC4-DA4A-B609-168BF808D1EE}"/>
                </a:ext>
              </a:extLst>
            </p:cNvPr>
            <p:cNvSpPr>
              <a:spLocks/>
            </p:cNvSpPr>
            <p:nvPr/>
          </p:nvSpPr>
          <p:spPr bwMode="auto">
            <a:xfrm>
              <a:off x="6756401" y="687388"/>
              <a:ext cx="141288" cy="196850"/>
            </a:xfrm>
            <a:custGeom>
              <a:avLst/>
              <a:gdLst>
                <a:gd name="T0" fmla="*/ 89 w 89"/>
                <a:gd name="T1" fmla="*/ 8 h 124"/>
                <a:gd name="T2" fmla="*/ 77 w 89"/>
                <a:gd name="T3" fmla="*/ 0 h 124"/>
                <a:gd name="T4" fmla="*/ 0 w 89"/>
                <a:gd name="T5" fmla="*/ 116 h 124"/>
                <a:gd name="T6" fmla="*/ 11 w 89"/>
                <a:gd name="T7" fmla="*/ 124 h 124"/>
                <a:gd name="T8" fmla="*/ 89 w 89"/>
                <a:gd name="T9" fmla="*/ 8 h 124"/>
              </a:gdLst>
              <a:ahLst/>
              <a:cxnLst>
                <a:cxn ang="0">
                  <a:pos x="T0" y="T1"/>
                </a:cxn>
                <a:cxn ang="0">
                  <a:pos x="T2" y="T3"/>
                </a:cxn>
                <a:cxn ang="0">
                  <a:pos x="T4" y="T5"/>
                </a:cxn>
                <a:cxn ang="0">
                  <a:pos x="T6" y="T7"/>
                </a:cxn>
                <a:cxn ang="0">
                  <a:pos x="T8" y="T9"/>
                </a:cxn>
              </a:cxnLst>
              <a:rect l="0" t="0" r="r" b="b"/>
              <a:pathLst>
                <a:path w="89" h="124">
                  <a:moveTo>
                    <a:pt x="89" y="8"/>
                  </a:moveTo>
                  <a:lnTo>
                    <a:pt x="77" y="0"/>
                  </a:lnTo>
                  <a:lnTo>
                    <a:pt x="0" y="116"/>
                  </a:lnTo>
                  <a:lnTo>
                    <a:pt x="11" y="124"/>
                  </a:lnTo>
                  <a:lnTo>
                    <a:pt x="8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7" name="Freeform 65">
              <a:extLst>
                <a:ext uri="{FF2B5EF4-FFF2-40B4-BE49-F238E27FC236}">
                  <a16:creationId xmlns:a16="http://schemas.microsoft.com/office/drawing/2014/main" id="{DD784382-C225-ED42-888B-CE0EC46B9255}"/>
                </a:ext>
              </a:extLst>
            </p:cNvPr>
            <p:cNvSpPr>
              <a:spLocks/>
            </p:cNvSpPr>
            <p:nvPr/>
          </p:nvSpPr>
          <p:spPr bwMode="auto">
            <a:xfrm>
              <a:off x="6450013" y="495300"/>
              <a:ext cx="125413" cy="206375"/>
            </a:xfrm>
            <a:custGeom>
              <a:avLst/>
              <a:gdLst>
                <a:gd name="T0" fmla="*/ 79 w 79"/>
                <a:gd name="T1" fmla="*/ 8 h 130"/>
                <a:gd name="T2" fmla="*/ 66 w 79"/>
                <a:gd name="T3" fmla="*/ 0 h 130"/>
                <a:gd name="T4" fmla="*/ 0 w 79"/>
                <a:gd name="T5" fmla="*/ 122 h 130"/>
                <a:gd name="T6" fmla="*/ 12 w 79"/>
                <a:gd name="T7" fmla="*/ 130 h 130"/>
                <a:gd name="T8" fmla="*/ 79 w 79"/>
                <a:gd name="T9" fmla="*/ 8 h 130"/>
              </a:gdLst>
              <a:ahLst/>
              <a:cxnLst>
                <a:cxn ang="0">
                  <a:pos x="T0" y="T1"/>
                </a:cxn>
                <a:cxn ang="0">
                  <a:pos x="T2" y="T3"/>
                </a:cxn>
                <a:cxn ang="0">
                  <a:pos x="T4" y="T5"/>
                </a:cxn>
                <a:cxn ang="0">
                  <a:pos x="T6" y="T7"/>
                </a:cxn>
                <a:cxn ang="0">
                  <a:pos x="T8" y="T9"/>
                </a:cxn>
              </a:cxnLst>
              <a:rect l="0" t="0" r="r" b="b"/>
              <a:pathLst>
                <a:path w="79" h="130">
                  <a:moveTo>
                    <a:pt x="79" y="8"/>
                  </a:moveTo>
                  <a:lnTo>
                    <a:pt x="66" y="0"/>
                  </a:lnTo>
                  <a:lnTo>
                    <a:pt x="0" y="122"/>
                  </a:lnTo>
                  <a:lnTo>
                    <a:pt x="12" y="130"/>
                  </a:lnTo>
                  <a:lnTo>
                    <a:pt x="7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8" name="Freeform 66">
              <a:extLst>
                <a:ext uri="{FF2B5EF4-FFF2-40B4-BE49-F238E27FC236}">
                  <a16:creationId xmlns:a16="http://schemas.microsoft.com/office/drawing/2014/main" id="{1737219A-6375-284E-991D-2D1B3D1C969E}"/>
                </a:ext>
              </a:extLst>
            </p:cNvPr>
            <p:cNvSpPr>
              <a:spLocks/>
            </p:cNvSpPr>
            <p:nvPr/>
          </p:nvSpPr>
          <p:spPr bwMode="auto">
            <a:xfrm>
              <a:off x="6126163" y="331788"/>
              <a:ext cx="107950" cy="212725"/>
            </a:xfrm>
            <a:custGeom>
              <a:avLst/>
              <a:gdLst>
                <a:gd name="T0" fmla="*/ 68 w 68"/>
                <a:gd name="T1" fmla="*/ 7 h 134"/>
                <a:gd name="T2" fmla="*/ 55 w 68"/>
                <a:gd name="T3" fmla="*/ 0 h 134"/>
                <a:gd name="T4" fmla="*/ 0 w 68"/>
                <a:gd name="T5" fmla="*/ 129 h 134"/>
                <a:gd name="T6" fmla="*/ 14 w 68"/>
                <a:gd name="T7" fmla="*/ 134 h 134"/>
                <a:gd name="T8" fmla="*/ 68 w 68"/>
                <a:gd name="T9" fmla="*/ 7 h 134"/>
              </a:gdLst>
              <a:ahLst/>
              <a:cxnLst>
                <a:cxn ang="0">
                  <a:pos x="T0" y="T1"/>
                </a:cxn>
                <a:cxn ang="0">
                  <a:pos x="T2" y="T3"/>
                </a:cxn>
                <a:cxn ang="0">
                  <a:pos x="T4" y="T5"/>
                </a:cxn>
                <a:cxn ang="0">
                  <a:pos x="T6" y="T7"/>
                </a:cxn>
                <a:cxn ang="0">
                  <a:pos x="T8" y="T9"/>
                </a:cxn>
              </a:cxnLst>
              <a:rect l="0" t="0" r="r" b="b"/>
              <a:pathLst>
                <a:path w="68" h="134">
                  <a:moveTo>
                    <a:pt x="68" y="7"/>
                  </a:moveTo>
                  <a:lnTo>
                    <a:pt x="55" y="0"/>
                  </a:lnTo>
                  <a:lnTo>
                    <a:pt x="0" y="129"/>
                  </a:lnTo>
                  <a:lnTo>
                    <a:pt x="14" y="134"/>
                  </a:lnTo>
                  <a:lnTo>
                    <a:pt x="68"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89" name="Freeform 67">
              <a:extLst>
                <a:ext uri="{FF2B5EF4-FFF2-40B4-BE49-F238E27FC236}">
                  <a16:creationId xmlns:a16="http://schemas.microsoft.com/office/drawing/2014/main" id="{E0545C04-3FBE-8442-8DF6-3DE11687211F}"/>
                </a:ext>
              </a:extLst>
            </p:cNvPr>
            <p:cNvSpPr>
              <a:spLocks/>
            </p:cNvSpPr>
            <p:nvPr/>
          </p:nvSpPr>
          <p:spPr bwMode="auto">
            <a:xfrm>
              <a:off x="5791201" y="201613"/>
              <a:ext cx="92075" cy="217488"/>
            </a:xfrm>
            <a:custGeom>
              <a:avLst/>
              <a:gdLst>
                <a:gd name="T0" fmla="*/ 58 w 58"/>
                <a:gd name="T1" fmla="*/ 5 h 137"/>
                <a:gd name="T2" fmla="*/ 44 w 58"/>
                <a:gd name="T3" fmla="*/ 0 h 137"/>
                <a:gd name="T4" fmla="*/ 0 w 58"/>
                <a:gd name="T5" fmla="*/ 132 h 137"/>
                <a:gd name="T6" fmla="*/ 14 w 58"/>
                <a:gd name="T7" fmla="*/ 137 h 137"/>
                <a:gd name="T8" fmla="*/ 58 w 58"/>
                <a:gd name="T9" fmla="*/ 5 h 137"/>
              </a:gdLst>
              <a:ahLst/>
              <a:cxnLst>
                <a:cxn ang="0">
                  <a:pos x="T0" y="T1"/>
                </a:cxn>
                <a:cxn ang="0">
                  <a:pos x="T2" y="T3"/>
                </a:cxn>
                <a:cxn ang="0">
                  <a:pos x="T4" y="T5"/>
                </a:cxn>
                <a:cxn ang="0">
                  <a:pos x="T6" y="T7"/>
                </a:cxn>
                <a:cxn ang="0">
                  <a:pos x="T8" y="T9"/>
                </a:cxn>
              </a:cxnLst>
              <a:rect l="0" t="0" r="r" b="b"/>
              <a:pathLst>
                <a:path w="58" h="137">
                  <a:moveTo>
                    <a:pt x="58" y="5"/>
                  </a:moveTo>
                  <a:lnTo>
                    <a:pt x="44" y="0"/>
                  </a:lnTo>
                  <a:lnTo>
                    <a:pt x="0" y="132"/>
                  </a:lnTo>
                  <a:lnTo>
                    <a:pt x="14" y="137"/>
                  </a:lnTo>
                  <a:lnTo>
                    <a:pt x="58"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0" name="Freeform 68">
              <a:extLst>
                <a:ext uri="{FF2B5EF4-FFF2-40B4-BE49-F238E27FC236}">
                  <a16:creationId xmlns:a16="http://schemas.microsoft.com/office/drawing/2014/main" id="{A25F7359-EBE6-0941-A745-3D70D0BF516C}"/>
                </a:ext>
              </a:extLst>
            </p:cNvPr>
            <p:cNvSpPr>
              <a:spLocks/>
            </p:cNvSpPr>
            <p:nvPr/>
          </p:nvSpPr>
          <p:spPr bwMode="auto">
            <a:xfrm>
              <a:off x="5446713" y="101600"/>
              <a:ext cx="71438" cy="220663"/>
            </a:xfrm>
            <a:custGeom>
              <a:avLst/>
              <a:gdLst>
                <a:gd name="T0" fmla="*/ 0 w 45"/>
                <a:gd name="T1" fmla="*/ 136 h 139"/>
                <a:gd name="T2" fmla="*/ 14 w 45"/>
                <a:gd name="T3" fmla="*/ 139 h 139"/>
                <a:gd name="T4" fmla="*/ 45 w 45"/>
                <a:gd name="T5" fmla="*/ 3 h 139"/>
                <a:gd name="T6" fmla="*/ 31 w 45"/>
                <a:gd name="T7" fmla="*/ 0 h 139"/>
                <a:gd name="T8" fmla="*/ 0 w 45"/>
                <a:gd name="T9" fmla="*/ 136 h 139"/>
              </a:gdLst>
              <a:ahLst/>
              <a:cxnLst>
                <a:cxn ang="0">
                  <a:pos x="T0" y="T1"/>
                </a:cxn>
                <a:cxn ang="0">
                  <a:pos x="T2" y="T3"/>
                </a:cxn>
                <a:cxn ang="0">
                  <a:pos x="T4" y="T5"/>
                </a:cxn>
                <a:cxn ang="0">
                  <a:pos x="T6" y="T7"/>
                </a:cxn>
                <a:cxn ang="0">
                  <a:pos x="T8" y="T9"/>
                </a:cxn>
              </a:cxnLst>
              <a:rect l="0" t="0" r="r" b="b"/>
              <a:pathLst>
                <a:path w="45" h="139">
                  <a:moveTo>
                    <a:pt x="0" y="136"/>
                  </a:moveTo>
                  <a:lnTo>
                    <a:pt x="14" y="139"/>
                  </a:lnTo>
                  <a:lnTo>
                    <a:pt x="45" y="3"/>
                  </a:lnTo>
                  <a:lnTo>
                    <a:pt x="31" y="0"/>
                  </a:lnTo>
                  <a:lnTo>
                    <a:pt x="0"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1" name="Freeform 69">
              <a:extLst>
                <a:ext uri="{FF2B5EF4-FFF2-40B4-BE49-F238E27FC236}">
                  <a16:creationId xmlns:a16="http://schemas.microsoft.com/office/drawing/2014/main" id="{68BC090B-81B0-9648-8970-C7A023CA8567}"/>
                </a:ext>
              </a:extLst>
            </p:cNvPr>
            <p:cNvSpPr>
              <a:spLocks/>
            </p:cNvSpPr>
            <p:nvPr/>
          </p:nvSpPr>
          <p:spPr bwMode="auto">
            <a:xfrm>
              <a:off x="5094288" y="34925"/>
              <a:ext cx="53975" cy="223838"/>
            </a:xfrm>
            <a:custGeom>
              <a:avLst/>
              <a:gdLst>
                <a:gd name="T0" fmla="*/ 0 w 34"/>
                <a:gd name="T1" fmla="*/ 138 h 141"/>
                <a:gd name="T2" fmla="*/ 16 w 34"/>
                <a:gd name="T3" fmla="*/ 141 h 141"/>
                <a:gd name="T4" fmla="*/ 34 w 34"/>
                <a:gd name="T5" fmla="*/ 3 h 141"/>
                <a:gd name="T6" fmla="*/ 19 w 34"/>
                <a:gd name="T7" fmla="*/ 0 h 141"/>
                <a:gd name="T8" fmla="*/ 0 w 34"/>
                <a:gd name="T9" fmla="*/ 138 h 141"/>
              </a:gdLst>
              <a:ahLst/>
              <a:cxnLst>
                <a:cxn ang="0">
                  <a:pos x="T0" y="T1"/>
                </a:cxn>
                <a:cxn ang="0">
                  <a:pos x="T2" y="T3"/>
                </a:cxn>
                <a:cxn ang="0">
                  <a:pos x="T4" y="T5"/>
                </a:cxn>
                <a:cxn ang="0">
                  <a:pos x="T6" y="T7"/>
                </a:cxn>
                <a:cxn ang="0">
                  <a:pos x="T8" y="T9"/>
                </a:cxn>
              </a:cxnLst>
              <a:rect l="0" t="0" r="r" b="b"/>
              <a:pathLst>
                <a:path w="34" h="141">
                  <a:moveTo>
                    <a:pt x="0" y="138"/>
                  </a:moveTo>
                  <a:lnTo>
                    <a:pt x="16" y="141"/>
                  </a:lnTo>
                  <a:lnTo>
                    <a:pt x="34" y="3"/>
                  </a:lnTo>
                  <a:lnTo>
                    <a:pt x="19" y="0"/>
                  </a:lnTo>
                  <a:lnTo>
                    <a:pt x="0"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2" name="Freeform 70">
              <a:extLst>
                <a:ext uri="{FF2B5EF4-FFF2-40B4-BE49-F238E27FC236}">
                  <a16:creationId xmlns:a16="http://schemas.microsoft.com/office/drawing/2014/main" id="{5B6824B8-0919-EA41-980D-BF36A32C3341}"/>
                </a:ext>
              </a:extLst>
            </p:cNvPr>
            <p:cNvSpPr>
              <a:spLocks/>
            </p:cNvSpPr>
            <p:nvPr/>
          </p:nvSpPr>
          <p:spPr bwMode="auto">
            <a:xfrm>
              <a:off x="4740276" y="3175"/>
              <a:ext cx="31750" cy="220663"/>
            </a:xfrm>
            <a:custGeom>
              <a:avLst/>
              <a:gdLst>
                <a:gd name="T0" fmla="*/ 0 w 20"/>
                <a:gd name="T1" fmla="*/ 139 h 139"/>
                <a:gd name="T2" fmla="*/ 13 w 20"/>
                <a:gd name="T3" fmla="*/ 139 h 139"/>
                <a:gd name="T4" fmla="*/ 20 w 20"/>
                <a:gd name="T5" fmla="*/ 1 h 139"/>
                <a:gd name="T6" fmla="*/ 6 w 20"/>
                <a:gd name="T7" fmla="*/ 0 h 139"/>
                <a:gd name="T8" fmla="*/ 0 w 20"/>
                <a:gd name="T9" fmla="*/ 139 h 139"/>
              </a:gdLst>
              <a:ahLst/>
              <a:cxnLst>
                <a:cxn ang="0">
                  <a:pos x="T0" y="T1"/>
                </a:cxn>
                <a:cxn ang="0">
                  <a:pos x="T2" y="T3"/>
                </a:cxn>
                <a:cxn ang="0">
                  <a:pos x="T4" y="T5"/>
                </a:cxn>
                <a:cxn ang="0">
                  <a:pos x="T6" y="T7"/>
                </a:cxn>
                <a:cxn ang="0">
                  <a:pos x="T8" y="T9"/>
                </a:cxn>
              </a:cxnLst>
              <a:rect l="0" t="0" r="r" b="b"/>
              <a:pathLst>
                <a:path w="20" h="139">
                  <a:moveTo>
                    <a:pt x="0" y="139"/>
                  </a:moveTo>
                  <a:lnTo>
                    <a:pt x="13" y="139"/>
                  </a:lnTo>
                  <a:lnTo>
                    <a:pt x="20" y="1"/>
                  </a:lnTo>
                  <a:lnTo>
                    <a:pt x="6" y="0"/>
                  </a:lnTo>
                  <a:lnTo>
                    <a:pt x="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3" name="Freeform 71">
              <a:extLst>
                <a:ext uri="{FF2B5EF4-FFF2-40B4-BE49-F238E27FC236}">
                  <a16:creationId xmlns:a16="http://schemas.microsoft.com/office/drawing/2014/main" id="{7209D8D8-0D50-884D-99E5-2E1CE1FE2E4F}"/>
                </a:ext>
              </a:extLst>
            </p:cNvPr>
            <p:cNvSpPr>
              <a:spLocks/>
            </p:cNvSpPr>
            <p:nvPr/>
          </p:nvSpPr>
          <p:spPr bwMode="auto">
            <a:xfrm>
              <a:off x="4371976" y="3175"/>
              <a:ext cx="31750" cy="220663"/>
            </a:xfrm>
            <a:custGeom>
              <a:avLst/>
              <a:gdLst>
                <a:gd name="T0" fmla="*/ 20 w 20"/>
                <a:gd name="T1" fmla="*/ 139 h 139"/>
                <a:gd name="T2" fmla="*/ 14 w 20"/>
                <a:gd name="T3" fmla="*/ 0 h 139"/>
                <a:gd name="T4" fmla="*/ 0 w 20"/>
                <a:gd name="T5" fmla="*/ 1 h 139"/>
                <a:gd name="T6" fmla="*/ 7 w 20"/>
                <a:gd name="T7" fmla="*/ 139 h 139"/>
                <a:gd name="T8" fmla="*/ 20 w 20"/>
                <a:gd name="T9" fmla="*/ 139 h 139"/>
              </a:gdLst>
              <a:ahLst/>
              <a:cxnLst>
                <a:cxn ang="0">
                  <a:pos x="T0" y="T1"/>
                </a:cxn>
                <a:cxn ang="0">
                  <a:pos x="T2" y="T3"/>
                </a:cxn>
                <a:cxn ang="0">
                  <a:pos x="T4" y="T5"/>
                </a:cxn>
                <a:cxn ang="0">
                  <a:pos x="T6" y="T7"/>
                </a:cxn>
                <a:cxn ang="0">
                  <a:pos x="T8" y="T9"/>
                </a:cxn>
              </a:cxnLst>
              <a:rect l="0" t="0" r="r" b="b"/>
              <a:pathLst>
                <a:path w="20" h="139">
                  <a:moveTo>
                    <a:pt x="20" y="139"/>
                  </a:moveTo>
                  <a:lnTo>
                    <a:pt x="14" y="0"/>
                  </a:lnTo>
                  <a:lnTo>
                    <a:pt x="0" y="1"/>
                  </a:lnTo>
                  <a:lnTo>
                    <a:pt x="7" y="139"/>
                  </a:lnTo>
                  <a:lnTo>
                    <a:pt x="2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4" name="Freeform 72">
              <a:extLst>
                <a:ext uri="{FF2B5EF4-FFF2-40B4-BE49-F238E27FC236}">
                  <a16:creationId xmlns:a16="http://schemas.microsoft.com/office/drawing/2014/main" id="{C6254A68-E906-0E49-8979-BD37F4075401}"/>
                </a:ext>
              </a:extLst>
            </p:cNvPr>
            <p:cNvSpPr>
              <a:spLocks/>
            </p:cNvSpPr>
            <p:nvPr/>
          </p:nvSpPr>
          <p:spPr bwMode="auto">
            <a:xfrm>
              <a:off x="3995738" y="34925"/>
              <a:ext cx="53975" cy="223838"/>
            </a:xfrm>
            <a:custGeom>
              <a:avLst/>
              <a:gdLst>
                <a:gd name="T0" fmla="*/ 34 w 34"/>
                <a:gd name="T1" fmla="*/ 138 h 141"/>
                <a:gd name="T2" fmla="*/ 14 w 34"/>
                <a:gd name="T3" fmla="*/ 0 h 141"/>
                <a:gd name="T4" fmla="*/ 0 w 34"/>
                <a:gd name="T5" fmla="*/ 3 h 141"/>
                <a:gd name="T6" fmla="*/ 18 w 34"/>
                <a:gd name="T7" fmla="*/ 141 h 141"/>
                <a:gd name="T8" fmla="*/ 34 w 34"/>
                <a:gd name="T9" fmla="*/ 138 h 141"/>
              </a:gdLst>
              <a:ahLst/>
              <a:cxnLst>
                <a:cxn ang="0">
                  <a:pos x="T0" y="T1"/>
                </a:cxn>
                <a:cxn ang="0">
                  <a:pos x="T2" y="T3"/>
                </a:cxn>
                <a:cxn ang="0">
                  <a:pos x="T4" y="T5"/>
                </a:cxn>
                <a:cxn ang="0">
                  <a:pos x="T6" y="T7"/>
                </a:cxn>
                <a:cxn ang="0">
                  <a:pos x="T8" y="T9"/>
                </a:cxn>
              </a:cxnLst>
              <a:rect l="0" t="0" r="r" b="b"/>
              <a:pathLst>
                <a:path w="34" h="141">
                  <a:moveTo>
                    <a:pt x="34" y="138"/>
                  </a:moveTo>
                  <a:lnTo>
                    <a:pt x="14" y="0"/>
                  </a:lnTo>
                  <a:lnTo>
                    <a:pt x="0" y="3"/>
                  </a:lnTo>
                  <a:lnTo>
                    <a:pt x="18" y="141"/>
                  </a:lnTo>
                  <a:lnTo>
                    <a:pt x="34"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5" name="Freeform 73">
              <a:extLst>
                <a:ext uri="{FF2B5EF4-FFF2-40B4-BE49-F238E27FC236}">
                  <a16:creationId xmlns:a16="http://schemas.microsoft.com/office/drawing/2014/main" id="{C3EEB713-6867-0F47-8624-9B85911B9270}"/>
                </a:ext>
              </a:extLst>
            </p:cNvPr>
            <p:cNvSpPr>
              <a:spLocks/>
            </p:cNvSpPr>
            <p:nvPr/>
          </p:nvSpPr>
          <p:spPr bwMode="auto">
            <a:xfrm>
              <a:off x="3260726" y="201613"/>
              <a:ext cx="92075" cy="217488"/>
            </a:xfrm>
            <a:custGeom>
              <a:avLst/>
              <a:gdLst>
                <a:gd name="T0" fmla="*/ 58 w 58"/>
                <a:gd name="T1" fmla="*/ 132 h 137"/>
                <a:gd name="T2" fmla="*/ 14 w 58"/>
                <a:gd name="T3" fmla="*/ 0 h 137"/>
                <a:gd name="T4" fmla="*/ 0 w 58"/>
                <a:gd name="T5" fmla="*/ 5 h 137"/>
                <a:gd name="T6" fmla="*/ 44 w 58"/>
                <a:gd name="T7" fmla="*/ 137 h 137"/>
                <a:gd name="T8" fmla="*/ 58 w 58"/>
                <a:gd name="T9" fmla="*/ 132 h 137"/>
              </a:gdLst>
              <a:ahLst/>
              <a:cxnLst>
                <a:cxn ang="0">
                  <a:pos x="T0" y="T1"/>
                </a:cxn>
                <a:cxn ang="0">
                  <a:pos x="T2" y="T3"/>
                </a:cxn>
                <a:cxn ang="0">
                  <a:pos x="T4" y="T5"/>
                </a:cxn>
                <a:cxn ang="0">
                  <a:pos x="T6" y="T7"/>
                </a:cxn>
                <a:cxn ang="0">
                  <a:pos x="T8" y="T9"/>
                </a:cxn>
              </a:cxnLst>
              <a:rect l="0" t="0" r="r" b="b"/>
              <a:pathLst>
                <a:path w="58" h="137">
                  <a:moveTo>
                    <a:pt x="58" y="132"/>
                  </a:moveTo>
                  <a:lnTo>
                    <a:pt x="14" y="0"/>
                  </a:lnTo>
                  <a:lnTo>
                    <a:pt x="0" y="5"/>
                  </a:lnTo>
                  <a:lnTo>
                    <a:pt x="44" y="137"/>
                  </a:lnTo>
                  <a:lnTo>
                    <a:pt x="58"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6" name="Freeform 74">
              <a:extLst>
                <a:ext uri="{FF2B5EF4-FFF2-40B4-BE49-F238E27FC236}">
                  <a16:creationId xmlns:a16="http://schemas.microsoft.com/office/drawing/2014/main" id="{3172B39B-382C-2249-B9EF-896D92EC01F8}"/>
                </a:ext>
              </a:extLst>
            </p:cNvPr>
            <p:cNvSpPr>
              <a:spLocks/>
            </p:cNvSpPr>
            <p:nvPr/>
          </p:nvSpPr>
          <p:spPr bwMode="auto">
            <a:xfrm>
              <a:off x="2909888" y="331788"/>
              <a:ext cx="107950" cy="212725"/>
            </a:xfrm>
            <a:custGeom>
              <a:avLst/>
              <a:gdLst>
                <a:gd name="T0" fmla="*/ 68 w 68"/>
                <a:gd name="T1" fmla="*/ 129 h 134"/>
                <a:gd name="T2" fmla="*/ 13 w 68"/>
                <a:gd name="T3" fmla="*/ 0 h 134"/>
                <a:gd name="T4" fmla="*/ 0 w 68"/>
                <a:gd name="T5" fmla="*/ 7 h 134"/>
                <a:gd name="T6" fmla="*/ 54 w 68"/>
                <a:gd name="T7" fmla="*/ 134 h 134"/>
                <a:gd name="T8" fmla="*/ 68 w 68"/>
                <a:gd name="T9" fmla="*/ 129 h 134"/>
              </a:gdLst>
              <a:ahLst/>
              <a:cxnLst>
                <a:cxn ang="0">
                  <a:pos x="T0" y="T1"/>
                </a:cxn>
                <a:cxn ang="0">
                  <a:pos x="T2" y="T3"/>
                </a:cxn>
                <a:cxn ang="0">
                  <a:pos x="T4" y="T5"/>
                </a:cxn>
                <a:cxn ang="0">
                  <a:pos x="T6" y="T7"/>
                </a:cxn>
                <a:cxn ang="0">
                  <a:pos x="T8" y="T9"/>
                </a:cxn>
              </a:cxnLst>
              <a:rect l="0" t="0" r="r" b="b"/>
              <a:pathLst>
                <a:path w="68" h="134">
                  <a:moveTo>
                    <a:pt x="68" y="129"/>
                  </a:moveTo>
                  <a:lnTo>
                    <a:pt x="13" y="0"/>
                  </a:lnTo>
                  <a:lnTo>
                    <a:pt x="0" y="7"/>
                  </a:lnTo>
                  <a:lnTo>
                    <a:pt x="54" y="134"/>
                  </a:lnTo>
                  <a:lnTo>
                    <a:pt x="68"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7" name="Freeform 75">
              <a:extLst>
                <a:ext uri="{FF2B5EF4-FFF2-40B4-BE49-F238E27FC236}">
                  <a16:creationId xmlns:a16="http://schemas.microsoft.com/office/drawing/2014/main" id="{B9C60CC9-C160-6346-ABC5-E3BF202D3407}"/>
                </a:ext>
              </a:extLst>
            </p:cNvPr>
            <p:cNvSpPr>
              <a:spLocks/>
            </p:cNvSpPr>
            <p:nvPr/>
          </p:nvSpPr>
          <p:spPr bwMode="auto">
            <a:xfrm>
              <a:off x="2568576" y="495300"/>
              <a:ext cx="125413" cy="206375"/>
            </a:xfrm>
            <a:custGeom>
              <a:avLst/>
              <a:gdLst>
                <a:gd name="T0" fmla="*/ 79 w 79"/>
                <a:gd name="T1" fmla="*/ 122 h 130"/>
                <a:gd name="T2" fmla="*/ 13 w 79"/>
                <a:gd name="T3" fmla="*/ 0 h 130"/>
                <a:gd name="T4" fmla="*/ 0 w 79"/>
                <a:gd name="T5" fmla="*/ 8 h 130"/>
                <a:gd name="T6" fmla="*/ 67 w 79"/>
                <a:gd name="T7" fmla="*/ 130 h 130"/>
                <a:gd name="T8" fmla="*/ 79 w 79"/>
                <a:gd name="T9" fmla="*/ 122 h 130"/>
              </a:gdLst>
              <a:ahLst/>
              <a:cxnLst>
                <a:cxn ang="0">
                  <a:pos x="T0" y="T1"/>
                </a:cxn>
                <a:cxn ang="0">
                  <a:pos x="T2" y="T3"/>
                </a:cxn>
                <a:cxn ang="0">
                  <a:pos x="T4" y="T5"/>
                </a:cxn>
                <a:cxn ang="0">
                  <a:pos x="T6" y="T7"/>
                </a:cxn>
                <a:cxn ang="0">
                  <a:pos x="T8" y="T9"/>
                </a:cxn>
              </a:cxnLst>
              <a:rect l="0" t="0" r="r" b="b"/>
              <a:pathLst>
                <a:path w="79" h="130">
                  <a:moveTo>
                    <a:pt x="79" y="122"/>
                  </a:moveTo>
                  <a:lnTo>
                    <a:pt x="13" y="0"/>
                  </a:lnTo>
                  <a:lnTo>
                    <a:pt x="0" y="8"/>
                  </a:lnTo>
                  <a:lnTo>
                    <a:pt x="67" y="130"/>
                  </a:lnTo>
                  <a:lnTo>
                    <a:pt x="79"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8" name="Freeform 76">
              <a:extLst>
                <a:ext uri="{FF2B5EF4-FFF2-40B4-BE49-F238E27FC236}">
                  <a16:creationId xmlns:a16="http://schemas.microsoft.com/office/drawing/2014/main" id="{8B5A7971-8B45-024F-A361-1D2C7527B60C}"/>
                </a:ext>
              </a:extLst>
            </p:cNvPr>
            <p:cNvSpPr>
              <a:spLocks/>
            </p:cNvSpPr>
            <p:nvPr/>
          </p:nvSpPr>
          <p:spPr bwMode="auto">
            <a:xfrm>
              <a:off x="2246313" y="687388"/>
              <a:ext cx="141288" cy="196850"/>
            </a:xfrm>
            <a:custGeom>
              <a:avLst/>
              <a:gdLst>
                <a:gd name="T0" fmla="*/ 89 w 89"/>
                <a:gd name="T1" fmla="*/ 116 h 124"/>
                <a:gd name="T2" fmla="*/ 12 w 89"/>
                <a:gd name="T3" fmla="*/ 0 h 124"/>
                <a:gd name="T4" fmla="*/ 0 w 89"/>
                <a:gd name="T5" fmla="*/ 8 h 124"/>
                <a:gd name="T6" fmla="*/ 76 w 89"/>
                <a:gd name="T7" fmla="*/ 124 h 124"/>
                <a:gd name="T8" fmla="*/ 89 w 89"/>
                <a:gd name="T9" fmla="*/ 116 h 124"/>
              </a:gdLst>
              <a:ahLst/>
              <a:cxnLst>
                <a:cxn ang="0">
                  <a:pos x="T0" y="T1"/>
                </a:cxn>
                <a:cxn ang="0">
                  <a:pos x="T2" y="T3"/>
                </a:cxn>
                <a:cxn ang="0">
                  <a:pos x="T4" y="T5"/>
                </a:cxn>
                <a:cxn ang="0">
                  <a:pos x="T6" y="T7"/>
                </a:cxn>
                <a:cxn ang="0">
                  <a:pos x="T8" y="T9"/>
                </a:cxn>
              </a:cxnLst>
              <a:rect l="0" t="0" r="r" b="b"/>
              <a:pathLst>
                <a:path w="89" h="124">
                  <a:moveTo>
                    <a:pt x="89" y="116"/>
                  </a:moveTo>
                  <a:lnTo>
                    <a:pt x="12" y="0"/>
                  </a:lnTo>
                  <a:lnTo>
                    <a:pt x="0" y="8"/>
                  </a:lnTo>
                  <a:lnTo>
                    <a:pt x="76" y="124"/>
                  </a:lnTo>
                  <a:lnTo>
                    <a:pt x="89"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99" name="Freeform 77">
              <a:extLst>
                <a:ext uri="{FF2B5EF4-FFF2-40B4-BE49-F238E27FC236}">
                  <a16:creationId xmlns:a16="http://schemas.microsoft.com/office/drawing/2014/main" id="{AA330E0F-DC4E-2D47-A76E-281FFE98A12A}"/>
                </a:ext>
              </a:extLst>
            </p:cNvPr>
            <p:cNvSpPr>
              <a:spLocks/>
            </p:cNvSpPr>
            <p:nvPr/>
          </p:nvSpPr>
          <p:spPr bwMode="auto">
            <a:xfrm>
              <a:off x="1941513" y="909638"/>
              <a:ext cx="157163" cy="187325"/>
            </a:xfrm>
            <a:custGeom>
              <a:avLst/>
              <a:gdLst>
                <a:gd name="T0" fmla="*/ 99 w 99"/>
                <a:gd name="T1" fmla="*/ 108 h 118"/>
                <a:gd name="T2" fmla="*/ 12 w 99"/>
                <a:gd name="T3" fmla="*/ 0 h 118"/>
                <a:gd name="T4" fmla="*/ 0 w 99"/>
                <a:gd name="T5" fmla="*/ 9 h 118"/>
                <a:gd name="T6" fmla="*/ 87 w 99"/>
                <a:gd name="T7" fmla="*/ 118 h 118"/>
                <a:gd name="T8" fmla="*/ 99 w 99"/>
                <a:gd name="T9" fmla="*/ 108 h 118"/>
              </a:gdLst>
              <a:ahLst/>
              <a:cxnLst>
                <a:cxn ang="0">
                  <a:pos x="T0" y="T1"/>
                </a:cxn>
                <a:cxn ang="0">
                  <a:pos x="T2" y="T3"/>
                </a:cxn>
                <a:cxn ang="0">
                  <a:pos x="T4" y="T5"/>
                </a:cxn>
                <a:cxn ang="0">
                  <a:pos x="T6" y="T7"/>
                </a:cxn>
                <a:cxn ang="0">
                  <a:pos x="T8" y="T9"/>
                </a:cxn>
              </a:cxnLst>
              <a:rect l="0" t="0" r="r" b="b"/>
              <a:pathLst>
                <a:path w="99" h="118">
                  <a:moveTo>
                    <a:pt x="99" y="108"/>
                  </a:moveTo>
                  <a:lnTo>
                    <a:pt x="12" y="0"/>
                  </a:lnTo>
                  <a:lnTo>
                    <a:pt x="0" y="9"/>
                  </a:lnTo>
                  <a:lnTo>
                    <a:pt x="87" y="118"/>
                  </a:lnTo>
                  <a:lnTo>
                    <a:pt x="99"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0" name="Freeform 78">
              <a:extLst>
                <a:ext uri="{FF2B5EF4-FFF2-40B4-BE49-F238E27FC236}">
                  <a16:creationId xmlns:a16="http://schemas.microsoft.com/office/drawing/2014/main" id="{CED65C9E-F66B-694F-AFE8-0BF1498C69C2}"/>
                </a:ext>
              </a:extLst>
            </p:cNvPr>
            <p:cNvSpPr>
              <a:spLocks/>
            </p:cNvSpPr>
            <p:nvPr/>
          </p:nvSpPr>
          <p:spPr bwMode="auto">
            <a:xfrm>
              <a:off x="1657351" y="1155700"/>
              <a:ext cx="169863" cy="176213"/>
            </a:xfrm>
            <a:custGeom>
              <a:avLst/>
              <a:gdLst>
                <a:gd name="T0" fmla="*/ 107 w 107"/>
                <a:gd name="T1" fmla="*/ 101 h 111"/>
                <a:gd name="T2" fmla="*/ 11 w 107"/>
                <a:gd name="T3" fmla="*/ 0 h 111"/>
                <a:gd name="T4" fmla="*/ 0 w 107"/>
                <a:gd name="T5" fmla="*/ 11 h 111"/>
                <a:gd name="T6" fmla="*/ 96 w 107"/>
                <a:gd name="T7" fmla="*/ 111 h 111"/>
                <a:gd name="T8" fmla="*/ 107 w 107"/>
                <a:gd name="T9" fmla="*/ 101 h 111"/>
              </a:gdLst>
              <a:ahLst/>
              <a:cxnLst>
                <a:cxn ang="0">
                  <a:pos x="T0" y="T1"/>
                </a:cxn>
                <a:cxn ang="0">
                  <a:pos x="T2" y="T3"/>
                </a:cxn>
                <a:cxn ang="0">
                  <a:pos x="T4" y="T5"/>
                </a:cxn>
                <a:cxn ang="0">
                  <a:pos x="T6" y="T7"/>
                </a:cxn>
                <a:cxn ang="0">
                  <a:pos x="T8" y="T9"/>
                </a:cxn>
              </a:cxnLst>
              <a:rect l="0" t="0" r="r" b="b"/>
              <a:pathLst>
                <a:path w="107" h="111">
                  <a:moveTo>
                    <a:pt x="107" y="101"/>
                  </a:moveTo>
                  <a:lnTo>
                    <a:pt x="11" y="0"/>
                  </a:lnTo>
                  <a:lnTo>
                    <a:pt x="0" y="11"/>
                  </a:lnTo>
                  <a:lnTo>
                    <a:pt x="96" y="111"/>
                  </a:lnTo>
                  <a:lnTo>
                    <a:pt x="107"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1" name="Freeform 79">
              <a:extLst>
                <a:ext uri="{FF2B5EF4-FFF2-40B4-BE49-F238E27FC236}">
                  <a16:creationId xmlns:a16="http://schemas.microsoft.com/office/drawing/2014/main" id="{D7717EA6-2D7A-8D4B-8EFF-FC1B3EAADB21}"/>
                </a:ext>
              </a:extLst>
            </p:cNvPr>
            <p:cNvSpPr>
              <a:spLocks/>
            </p:cNvSpPr>
            <p:nvPr/>
          </p:nvSpPr>
          <p:spPr bwMode="auto">
            <a:xfrm>
              <a:off x="1398588" y="1428750"/>
              <a:ext cx="182563" cy="161925"/>
            </a:xfrm>
            <a:custGeom>
              <a:avLst/>
              <a:gdLst>
                <a:gd name="T0" fmla="*/ 115 w 115"/>
                <a:gd name="T1" fmla="*/ 92 h 102"/>
                <a:gd name="T2" fmla="*/ 10 w 115"/>
                <a:gd name="T3" fmla="*/ 0 h 102"/>
                <a:gd name="T4" fmla="*/ 0 w 115"/>
                <a:gd name="T5" fmla="*/ 11 h 102"/>
                <a:gd name="T6" fmla="*/ 104 w 115"/>
                <a:gd name="T7" fmla="*/ 102 h 102"/>
                <a:gd name="T8" fmla="*/ 115 w 115"/>
                <a:gd name="T9" fmla="*/ 92 h 102"/>
              </a:gdLst>
              <a:ahLst/>
              <a:cxnLst>
                <a:cxn ang="0">
                  <a:pos x="T0" y="T1"/>
                </a:cxn>
                <a:cxn ang="0">
                  <a:pos x="T2" y="T3"/>
                </a:cxn>
                <a:cxn ang="0">
                  <a:pos x="T4" y="T5"/>
                </a:cxn>
                <a:cxn ang="0">
                  <a:pos x="T6" y="T7"/>
                </a:cxn>
                <a:cxn ang="0">
                  <a:pos x="T8" y="T9"/>
                </a:cxn>
              </a:cxnLst>
              <a:rect l="0" t="0" r="r" b="b"/>
              <a:pathLst>
                <a:path w="115" h="102">
                  <a:moveTo>
                    <a:pt x="115" y="92"/>
                  </a:moveTo>
                  <a:lnTo>
                    <a:pt x="10" y="0"/>
                  </a:lnTo>
                  <a:lnTo>
                    <a:pt x="0" y="11"/>
                  </a:lnTo>
                  <a:lnTo>
                    <a:pt x="104" y="102"/>
                  </a:lnTo>
                  <a:lnTo>
                    <a:pt x="115"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2" name="Freeform 80">
              <a:extLst>
                <a:ext uri="{FF2B5EF4-FFF2-40B4-BE49-F238E27FC236}">
                  <a16:creationId xmlns:a16="http://schemas.microsoft.com/office/drawing/2014/main" id="{8996EE55-3BBC-B04C-A3CA-BE9D08C0DFFF}"/>
                </a:ext>
              </a:extLst>
            </p:cNvPr>
            <p:cNvSpPr>
              <a:spLocks/>
            </p:cNvSpPr>
            <p:nvPr/>
          </p:nvSpPr>
          <p:spPr bwMode="auto">
            <a:xfrm>
              <a:off x="1165226" y="1722438"/>
              <a:ext cx="192088" cy="149225"/>
            </a:xfrm>
            <a:custGeom>
              <a:avLst/>
              <a:gdLst>
                <a:gd name="T0" fmla="*/ 121 w 121"/>
                <a:gd name="T1" fmla="*/ 82 h 94"/>
                <a:gd name="T2" fmla="*/ 8 w 121"/>
                <a:gd name="T3" fmla="*/ 0 h 94"/>
                <a:gd name="T4" fmla="*/ 0 w 121"/>
                <a:gd name="T5" fmla="*/ 12 h 94"/>
                <a:gd name="T6" fmla="*/ 112 w 121"/>
                <a:gd name="T7" fmla="*/ 94 h 94"/>
                <a:gd name="T8" fmla="*/ 121 w 121"/>
                <a:gd name="T9" fmla="*/ 82 h 94"/>
              </a:gdLst>
              <a:ahLst/>
              <a:cxnLst>
                <a:cxn ang="0">
                  <a:pos x="T0" y="T1"/>
                </a:cxn>
                <a:cxn ang="0">
                  <a:pos x="T2" y="T3"/>
                </a:cxn>
                <a:cxn ang="0">
                  <a:pos x="T4" y="T5"/>
                </a:cxn>
                <a:cxn ang="0">
                  <a:pos x="T6" y="T7"/>
                </a:cxn>
                <a:cxn ang="0">
                  <a:pos x="T8" y="T9"/>
                </a:cxn>
              </a:cxnLst>
              <a:rect l="0" t="0" r="r" b="b"/>
              <a:pathLst>
                <a:path w="121" h="94">
                  <a:moveTo>
                    <a:pt x="121" y="82"/>
                  </a:moveTo>
                  <a:lnTo>
                    <a:pt x="8" y="0"/>
                  </a:lnTo>
                  <a:lnTo>
                    <a:pt x="0" y="12"/>
                  </a:lnTo>
                  <a:lnTo>
                    <a:pt x="112" y="94"/>
                  </a:lnTo>
                  <a:lnTo>
                    <a:pt x="121"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3" name="Freeform 81">
              <a:extLst>
                <a:ext uri="{FF2B5EF4-FFF2-40B4-BE49-F238E27FC236}">
                  <a16:creationId xmlns:a16="http://schemas.microsoft.com/office/drawing/2014/main" id="{67D7BBF1-8B86-9F46-9955-BA56F8CD2701}"/>
                </a:ext>
              </a:extLst>
            </p:cNvPr>
            <p:cNvSpPr>
              <a:spLocks/>
            </p:cNvSpPr>
            <p:nvPr/>
          </p:nvSpPr>
          <p:spPr bwMode="auto">
            <a:xfrm>
              <a:off x="957263" y="2036763"/>
              <a:ext cx="200025" cy="133350"/>
            </a:xfrm>
            <a:custGeom>
              <a:avLst/>
              <a:gdLst>
                <a:gd name="T0" fmla="*/ 126 w 126"/>
                <a:gd name="T1" fmla="*/ 72 h 84"/>
                <a:gd name="T2" fmla="*/ 7 w 126"/>
                <a:gd name="T3" fmla="*/ 0 h 84"/>
                <a:gd name="T4" fmla="*/ 0 w 126"/>
                <a:gd name="T5" fmla="*/ 13 h 84"/>
                <a:gd name="T6" fmla="*/ 120 w 126"/>
                <a:gd name="T7" fmla="*/ 84 h 84"/>
                <a:gd name="T8" fmla="*/ 126 w 126"/>
                <a:gd name="T9" fmla="*/ 72 h 84"/>
              </a:gdLst>
              <a:ahLst/>
              <a:cxnLst>
                <a:cxn ang="0">
                  <a:pos x="T0" y="T1"/>
                </a:cxn>
                <a:cxn ang="0">
                  <a:pos x="T2" y="T3"/>
                </a:cxn>
                <a:cxn ang="0">
                  <a:pos x="T4" y="T5"/>
                </a:cxn>
                <a:cxn ang="0">
                  <a:pos x="T6" y="T7"/>
                </a:cxn>
                <a:cxn ang="0">
                  <a:pos x="T8" y="T9"/>
                </a:cxn>
              </a:cxnLst>
              <a:rect l="0" t="0" r="r" b="b"/>
              <a:pathLst>
                <a:path w="126" h="84">
                  <a:moveTo>
                    <a:pt x="126" y="72"/>
                  </a:moveTo>
                  <a:lnTo>
                    <a:pt x="7" y="0"/>
                  </a:lnTo>
                  <a:lnTo>
                    <a:pt x="0" y="13"/>
                  </a:lnTo>
                  <a:lnTo>
                    <a:pt x="120" y="84"/>
                  </a:lnTo>
                  <a:lnTo>
                    <a:pt x="126"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4" name="Freeform 82">
              <a:extLst>
                <a:ext uri="{FF2B5EF4-FFF2-40B4-BE49-F238E27FC236}">
                  <a16:creationId xmlns:a16="http://schemas.microsoft.com/office/drawing/2014/main" id="{9DB9F552-F8E5-6243-8917-9B6ECF9F3FE3}"/>
                </a:ext>
              </a:extLst>
            </p:cNvPr>
            <p:cNvSpPr>
              <a:spLocks/>
            </p:cNvSpPr>
            <p:nvPr/>
          </p:nvSpPr>
          <p:spPr bwMode="auto">
            <a:xfrm>
              <a:off x="633413" y="2714625"/>
              <a:ext cx="214313" cy="98425"/>
            </a:xfrm>
            <a:custGeom>
              <a:avLst/>
              <a:gdLst>
                <a:gd name="T0" fmla="*/ 135 w 135"/>
                <a:gd name="T1" fmla="*/ 50 h 62"/>
                <a:gd name="T2" fmla="*/ 4 w 135"/>
                <a:gd name="T3" fmla="*/ 0 h 62"/>
                <a:gd name="T4" fmla="*/ 0 w 135"/>
                <a:gd name="T5" fmla="*/ 14 h 62"/>
                <a:gd name="T6" fmla="*/ 130 w 135"/>
                <a:gd name="T7" fmla="*/ 62 h 62"/>
                <a:gd name="T8" fmla="*/ 135 w 135"/>
                <a:gd name="T9" fmla="*/ 50 h 62"/>
              </a:gdLst>
              <a:ahLst/>
              <a:cxnLst>
                <a:cxn ang="0">
                  <a:pos x="T0" y="T1"/>
                </a:cxn>
                <a:cxn ang="0">
                  <a:pos x="T2" y="T3"/>
                </a:cxn>
                <a:cxn ang="0">
                  <a:pos x="T4" y="T5"/>
                </a:cxn>
                <a:cxn ang="0">
                  <a:pos x="T6" y="T7"/>
                </a:cxn>
                <a:cxn ang="0">
                  <a:pos x="T8" y="T9"/>
                </a:cxn>
              </a:cxnLst>
              <a:rect l="0" t="0" r="r" b="b"/>
              <a:pathLst>
                <a:path w="135" h="62">
                  <a:moveTo>
                    <a:pt x="135" y="50"/>
                  </a:moveTo>
                  <a:lnTo>
                    <a:pt x="4" y="0"/>
                  </a:lnTo>
                  <a:lnTo>
                    <a:pt x="0" y="14"/>
                  </a:lnTo>
                  <a:lnTo>
                    <a:pt x="130" y="62"/>
                  </a:lnTo>
                  <a:lnTo>
                    <a:pt x="135" y="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5" name="Freeform 83">
              <a:extLst>
                <a:ext uri="{FF2B5EF4-FFF2-40B4-BE49-F238E27FC236}">
                  <a16:creationId xmlns:a16="http://schemas.microsoft.com/office/drawing/2014/main" id="{0D542A0F-48CC-5742-A13E-1E5EB0BF58F2}"/>
                </a:ext>
              </a:extLst>
            </p:cNvPr>
            <p:cNvSpPr>
              <a:spLocks/>
            </p:cNvSpPr>
            <p:nvPr/>
          </p:nvSpPr>
          <p:spPr bwMode="auto">
            <a:xfrm>
              <a:off x="517526" y="3074988"/>
              <a:ext cx="219075" cy="77788"/>
            </a:xfrm>
            <a:custGeom>
              <a:avLst/>
              <a:gdLst>
                <a:gd name="T0" fmla="*/ 138 w 138"/>
                <a:gd name="T1" fmla="*/ 37 h 49"/>
                <a:gd name="T2" fmla="*/ 3 w 138"/>
                <a:gd name="T3" fmla="*/ 0 h 49"/>
                <a:gd name="T4" fmla="*/ 0 w 138"/>
                <a:gd name="T5" fmla="*/ 14 h 49"/>
                <a:gd name="T6" fmla="*/ 133 w 138"/>
                <a:gd name="T7" fmla="*/ 49 h 49"/>
                <a:gd name="T8" fmla="*/ 138 w 138"/>
                <a:gd name="T9" fmla="*/ 37 h 49"/>
              </a:gdLst>
              <a:ahLst/>
              <a:cxnLst>
                <a:cxn ang="0">
                  <a:pos x="T0" y="T1"/>
                </a:cxn>
                <a:cxn ang="0">
                  <a:pos x="T2" y="T3"/>
                </a:cxn>
                <a:cxn ang="0">
                  <a:pos x="T4" y="T5"/>
                </a:cxn>
                <a:cxn ang="0">
                  <a:pos x="T6" y="T7"/>
                </a:cxn>
                <a:cxn ang="0">
                  <a:pos x="T8" y="T9"/>
                </a:cxn>
              </a:cxnLst>
              <a:rect l="0" t="0" r="r" b="b"/>
              <a:pathLst>
                <a:path w="138" h="49">
                  <a:moveTo>
                    <a:pt x="138" y="37"/>
                  </a:moveTo>
                  <a:lnTo>
                    <a:pt x="3" y="0"/>
                  </a:lnTo>
                  <a:lnTo>
                    <a:pt x="0" y="14"/>
                  </a:lnTo>
                  <a:lnTo>
                    <a:pt x="133" y="49"/>
                  </a:lnTo>
                  <a:lnTo>
                    <a:pt x="138"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6" name="Freeform 84">
              <a:extLst>
                <a:ext uri="{FF2B5EF4-FFF2-40B4-BE49-F238E27FC236}">
                  <a16:creationId xmlns:a16="http://schemas.microsoft.com/office/drawing/2014/main" id="{656AC09A-63DE-BB45-8748-319F1B4E86B8}"/>
                </a:ext>
              </a:extLst>
            </p:cNvPr>
            <p:cNvSpPr>
              <a:spLocks/>
            </p:cNvSpPr>
            <p:nvPr/>
          </p:nvSpPr>
          <p:spPr bwMode="auto">
            <a:xfrm>
              <a:off x="433388" y="3441700"/>
              <a:ext cx="222250" cy="61913"/>
            </a:xfrm>
            <a:custGeom>
              <a:avLst/>
              <a:gdLst>
                <a:gd name="T0" fmla="*/ 140 w 140"/>
                <a:gd name="T1" fmla="*/ 25 h 39"/>
                <a:gd name="T2" fmla="*/ 3 w 140"/>
                <a:gd name="T3" fmla="*/ 0 h 39"/>
                <a:gd name="T4" fmla="*/ 0 w 140"/>
                <a:gd name="T5" fmla="*/ 14 h 39"/>
                <a:gd name="T6" fmla="*/ 136 w 140"/>
                <a:gd name="T7" fmla="*/ 39 h 39"/>
                <a:gd name="T8" fmla="*/ 140 w 140"/>
                <a:gd name="T9" fmla="*/ 25 h 39"/>
              </a:gdLst>
              <a:ahLst/>
              <a:cxnLst>
                <a:cxn ang="0">
                  <a:pos x="T0" y="T1"/>
                </a:cxn>
                <a:cxn ang="0">
                  <a:pos x="T2" y="T3"/>
                </a:cxn>
                <a:cxn ang="0">
                  <a:pos x="T4" y="T5"/>
                </a:cxn>
                <a:cxn ang="0">
                  <a:pos x="T6" y="T7"/>
                </a:cxn>
                <a:cxn ang="0">
                  <a:pos x="T8" y="T9"/>
                </a:cxn>
              </a:cxnLst>
              <a:rect l="0" t="0" r="r" b="b"/>
              <a:pathLst>
                <a:path w="140" h="39">
                  <a:moveTo>
                    <a:pt x="140" y="25"/>
                  </a:moveTo>
                  <a:lnTo>
                    <a:pt x="3" y="0"/>
                  </a:lnTo>
                  <a:lnTo>
                    <a:pt x="0" y="14"/>
                  </a:lnTo>
                  <a:lnTo>
                    <a:pt x="136" y="39"/>
                  </a:lnTo>
                  <a:lnTo>
                    <a:pt x="140"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7" name="Freeform 85">
              <a:extLst>
                <a:ext uri="{FF2B5EF4-FFF2-40B4-BE49-F238E27FC236}">
                  <a16:creationId xmlns:a16="http://schemas.microsoft.com/office/drawing/2014/main" id="{6AEEE578-B291-8240-8380-1FA65AD9048F}"/>
                </a:ext>
              </a:extLst>
            </p:cNvPr>
            <p:cNvSpPr>
              <a:spLocks/>
            </p:cNvSpPr>
            <p:nvPr/>
          </p:nvSpPr>
          <p:spPr bwMode="auto">
            <a:xfrm>
              <a:off x="384176" y="3816350"/>
              <a:ext cx="222250" cy="41275"/>
            </a:xfrm>
            <a:custGeom>
              <a:avLst/>
              <a:gdLst>
                <a:gd name="T0" fmla="*/ 140 w 140"/>
                <a:gd name="T1" fmla="*/ 12 h 26"/>
                <a:gd name="T2" fmla="*/ 1 w 140"/>
                <a:gd name="T3" fmla="*/ 0 h 26"/>
                <a:gd name="T4" fmla="*/ 0 w 140"/>
                <a:gd name="T5" fmla="*/ 14 h 26"/>
                <a:gd name="T6" fmla="*/ 138 w 140"/>
                <a:gd name="T7" fmla="*/ 26 h 26"/>
                <a:gd name="T8" fmla="*/ 140 w 140"/>
                <a:gd name="T9" fmla="*/ 12 h 26"/>
              </a:gdLst>
              <a:ahLst/>
              <a:cxnLst>
                <a:cxn ang="0">
                  <a:pos x="T0" y="T1"/>
                </a:cxn>
                <a:cxn ang="0">
                  <a:pos x="T2" y="T3"/>
                </a:cxn>
                <a:cxn ang="0">
                  <a:pos x="T4" y="T5"/>
                </a:cxn>
                <a:cxn ang="0">
                  <a:pos x="T6" y="T7"/>
                </a:cxn>
                <a:cxn ang="0">
                  <a:pos x="T8" y="T9"/>
                </a:cxn>
              </a:cxnLst>
              <a:rect l="0" t="0" r="r" b="b"/>
              <a:pathLst>
                <a:path w="140" h="26">
                  <a:moveTo>
                    <a:pt x="140" y="12"/>
                  </a:moveTo>
                  <a:lnTo>
                    <a:pt x="1" y="0"/>
                  </a:lnTo>
                  <a:lnTo>
                    <a:pt x="0" y="14"/>
                  </a:lnTo>
                  <a:lnTo>
                    <a:pt x="138" y="26"/>
                  </a:lnTo>
                  <a:lnTo>
                    <a:pt x="14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8" name="Rectangle 86">
              <a:extLst>
                <a:ext uri="{FF2B5EF4-FFF2-40B4-BE49-F238E27FC236}">
                  <a16:creationId xmlns:a16="http://schemas.microsoft.com/office/drawing/2014/main" id="{06F34D29-D33E-D54B-AD28-622B98BCC1AA}"/>
                </a:ext>
              </a:extLst>
            </p:cNvPr>
            <p:cNvSpPr>
              <a:spLocks noChangeArrowheads="1"/>
            </p:cNvSpPr>
            <p:nvPr/>
          </p:nvSpPr>
          <p:spPr bwMode="auto">
            <a:xfrm>
              <a:off x="366713" y="4192588"/>
              <a:ext cx="222250" cy="22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09" name="Freeform 87">
              <a:extLst>
                <a:ext uri="{FF2B5EF4-FFF2-40B4-BE49-F238E27FC236}">
                  <a16:creationId xmlns:a16="http://schemas.microsoft.com/office/drawing/2014/main" id="{1BA118CC-FCF5-3B43-9BAF-8AC7E0B214DF}"/>
                </a:ext>
              </a:extLst>
            </p:cNvPr>
            <p:cNvSpPr>
              <a:spLocks/>
            </p:cNvSpPr>
            <p:nvPr/>
          </p:nvSpPr>
          <p:spPr bwMode="auto">
            <a:xfrm>
              <a:off x="384176" y="4546600"/>
              <a:ext cx="222250" cy="44450"/>
            </a:xfrm>
            <a:custGeom>
              <a:avLst/>
              <a:gdLst>
                <a:gd name="T0" fmla="*/ 138 w 140"/>
                <a:gd name="T1" fmla="*/ 0 h 28"/>
                <a:gd name="T2" fmla="*/ 0 w 140"/>
                <a:gd name="T3" fmla="*/ 14 h 28"/>
                <a:gd name="T4" fmla="*/ 1 w 140"/>
                <a:gd name="T5" fmla="*/ 28 h 28"/>
                <a:gd name="T6" fmla="*/ 140 w 140"/>
                <a:gd name="T7" fmla="*/ 16 h 28"/>
                <a:gd name="T8" fmla="*/ 138 w 140"/>
                <a:gd name="T9" fmla="*/ 0 h 28"/>
              </a:gdLst>
              <a:ahLst/>
              <a:cxnLst>
                <a:cxn ang="0">
                  <a:pos x="T0" y="T1"/>
                </a:cxn>
                <a:cxn ang="0">
                  <a:pos x="T2" y="T3"/>
                </a:cxn>
                <a:cxn ang="0">
                  <a:pos x="T4" y="T5"/>
                </a:cxn>
                <a:cxn ang="0">
                  <a:pos x="T6" y="T7"/>
                </a:cxn>
                <a:cxn ang="0">
                  <a:pos x="T8" y="T9"/>
                </a:cxn>
              </a:cxnLst>
              <a:rect l="0" t="0" r="r" b="b"/>
              <a:pathLst>
                <a:path w="140" h="28">
                  <a:moveTo>
                    <a:pt x="138" y="0"/>
                  </a:moveTo>
                  <a:lnTo>
                    <a:pt x="0" y="14"/>
                  </a:lnTo>
                  <a:lnTo>
                    <a:pt x="1" y="28"/>
                  </a:lnTo>
                  <a:lnTo>
                    <a:pt x="140" y="16"/>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0" name="Freeform 88">
              <a:extLst>
                <a:ext uri="{FF2B5EF4-FFF2-40B4-BE49-F238E27FC236}">
                  <a16:creationId xmlns:a16="http://schemas.microsoft.com/office/drawing/2014/main" id="{1BA1F1F3-BBD1-114B-9D3B-89170D494BEB}"/>
                </a:ext>
              </a:extLst>
            </p:cNvPr>
            <p:cNvSpPr>
              <a:spLocks/>
            </p:cNvSpPr>
            <p:nvPr/>
          </p:nvSpPr>
          <p:spPr bwMode="auto">
            <a:xfrm>
              <a:off x="433388" y="4902200"/>
              <a:ext cx="222250" cy="61913"/>
            </a:xfrm>
            <a:custGeom>
              <a:avLst/>
              <a:gdLst>
                <a:gd name="T0" fmla="*/ 136 w 140"/>
                <a:gd name="T1" fmla="*/ 0 h 39"/>
                <a:gd name="T2" fmla="*/ 0 w 140"/>
                <a:gd name="T3" fmla="*/ 25 h 39"/>
                <a:gd name="T4" fmla="*/ 3 w 140"/>
                <a:gd name="T5" fmla="*/ 39 h 39"/>
                <a:gd name="T6" fmla="*/ 140 w 140"/>
                <a:gd name="T7" fmla="*/ 14 h 39"/>
                <a:gd name="T8" fmla="*/ 136 w 140"/>
                <a:gd name="T9" fmla="*/ 0 h 39"/>
              </a:gdLst>
              <a:ahLst/>
              <a:cxnLst>
                <a:cxn ang="0">
                  <a:pos x="T0" y="T1"/>
                </a:cxn>
                <a:cxn ang="0">
                  <a:pos x="T2" y="T3"/>
                </a:cxn>
                <a:cxn ang="0">
                  <a:pos x="T4" y="T5"/>
                </a:cxn>
                <a:cxn ang="0">
                  <a:pos x="T6" y="T7"/>
                </a:cxn>
                <a:cxn ang="0">
                  <a:pos x="T8" y="T9"/>
                </a:cxn>
              </a:cxnLst>
              <a:rect l="0" t="0" r="r" b="b"/>
              <a:pathLst>
                <a:path w="140" h="39">
                  <a:moveTo>
                    <a:pt x="136" y="0"/>
                  </a:moveTo>
                  <a:lnTo>
                    <a:pt x="0" y="25"/>
                  </a:lnTo>
                  <a:lnTo>
                    <a:pt x="3" y="39"/>
                  </a:lnTo>
                  <a:lnTo>
                    <a:pt x="140" y="14"/>
                  </a:lnTo>
                  <a:lnTo>
                    <a:pt x="1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1" name="Freeform 89">
              <a:extLst>
                <a:ext uri="{FF2B5EF4-FFF2-40B4-BE49-F238E27FC236}">
                  <a16:creationId xmlns:a16="http://schemas.microsoft.com/office/drawing/2014/main" id="{0DAE7C12-D336-144B-A154-487B5E602961}"/>
                </a:ext>
              </a:extLst>
            </p:cNvPr>
            <p:cNvSpPr>
              <a:spLocks/>
            </p:cNvSpPr>
            <p:nvPr/>
          </p:nvSpPr>
          <p:spPr bwMode="auto">
            <a:xfrm>
              <a:off x="517526" y="5251450"/>
              <a:ext cx="219075" cy="80963"/>
            </a:xfrm>
            <a:custGeom>
              <a:avLst/>
              <a:gdLst>
                <a:gd name="T0" fmla="*/ 133 w 138"/>
                <a:gd name="T1" fmla="*/ 0 h 51"/>
                <a:gd name="T2" fmla="*/ 0 w 138"/>
                <a:gd name="T3" fmla="*/ 38 h 51"/>
                <a:gd name="T4" fmla="*/ 3 w 138"/>
                <a:gd name="T5" fmla="*/ 51 h 51"/>
                <a:gd name="T6" fmla="*/ 138 w 138"/>
                <a:gd name="T7" fmla="*/ 14 h 51"/>
                <a:gd name="T8" fmla="*/ 133 w 138"/>
                <a:gd name="T9" fmla="*/ 0 h 51"/>
              </a:gdLst>
              <a:ahLst/>
              <a:cxnLst>
                <a:cxn ang="0">
                  <a:pos x="T0" y="T1"/>
                </a:cxn>
                <a:cxn ang="0">
                  <a:pos x="T2" y="T3"/>
                </a:cxn>
                <a:cxn ang="0">
                  <a:pos x="T4" y="T5"/>
                </a:cxn>
                <a:cxn ang="0">
                  <a:pos x="T6" y="T7"/>
                </a:cxn>
                <a:cxn ang="0">
                  <a:pos x="T8" y="T9"/>
                </a:cxn>
              </a:cxnLst>
              <a:rect l="0" t="0" r="r" b="b"/>
              <a:pathLst>
                <a:path w="138" h="51">
                  <a:moveTo>
                    <a:pt x="133" y="0"/>
                  </a:moveTo>
                  <a:lnTo>
                    <a:pt x="0" y="38"/>
                  </a:lnTo>
                  <a:lnTo>
                    <a:pt x="3" y="51"/>
                  </a:lnTo>
                  <a:lnTo>
                    <a:pt x="138" y="14"/>
                  </a:lnTo>
                  <a:lnTo>
                    <a:pt x="13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2" name="Freeform 90">
              <a:extLst>
                <a:ext uri="{FF2B5EF4-FFF2-40B4-BE49-F238E27FC236}">
                  <a16:creationId xmlns:a16="http://schemas.microsoft.com/office/drawing/2014/main" id="{15940F5F-C00E-1449-837D-BBC409E1A964}"/>
                </a:ext>
              </a:extLst>
            </p:cNvPr>
            <p:cNvSpPr>
              <a:spLocks/>
            </p:cNvSpPr>
            <p:nvPr/>
          </p:nvSpPr>
          <p:spPr bwMode="auto">
            <a:xfrm>
              <a:off x="633413" y="5591175"/>
              <a:ext cx="214313" cy="98425"/>
            </a:xfrm>
            <a:custGeom>
              <a:avLst/>
              <a:gdLst>
                <a:gd name="T0" fmla="*/ 130 w 135"/>
                <a:gd name="T1" fmla="*/ 0 h 62"/>
                <a:gd name="T2" fmla="*/ 0 w 135"/>
                <a:gd name="T3" fmla="*/ 49 h 62"/>
                <a:gd name="T4" fmla="*/ 4 w 135"/>
                <a:gd name="T5" fmla="*/ 62 h 62"/>
                <a:gd name="T6" fmla="*/ 135 w 135"/>
                <a:gd name="T7" fmla="*/ 14 h 62"/>
                <a:gd name="T8" fmla="*/ 130 w 135"/>
                <a:gd name="T9" fmla="*/ 0 h 62"/>
              </a:gdLst>
              <a:ahLst/>
              <a:cxnLst>
                <a:cxn ang="0">
                  <a:pos x="T0" y="T1"/>
                </a:cxn>
                <a:cxn ang="0">
                  <a:pos x="T2" y="T3"/>
                </a:cxn>
                <a:cxn ang="0">
                  <a:pos x="T4" y="T5"/>
                </a:cxn>
                <a:cxn ang="0">
                  <a:pos x="T6" y="T7"/>
                </a:cxn>
                <a:cxn ang="0">
                  <a:pos x="T8" y="T9"/>
                </a:cxn>
              </a:cxnLst>
              <a:rect l="0" t="0" r="r" b="b"/>
              <a:pathLst>
                <a:path w="135" h="62">
                  <a:moveTo>
                    <a:pt x="130" y="0"/>
                  </a:moveTo>
                  <a:lnTo>
                    <a:pt x="0" y="49"/>
                  </a:lnTo>
                  <a:lnTo>
                    <a:pt x="4" y="62"/>
                  </a:lnTo>
                  <a:lnTo>
                    <a:pt x="135" y="14"/>
                  </a:lnTo>
                  <a:lnTo>
                    <a:pt x="13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3" name="Freeform 91">
              <a:extLst>
                <a:ext uri="{FF2B5EF4-FFF2-40B4-BE49-F238E27FC236}">
                  <a16:creationId xmlns:a16="http://schemas.microsoft.com/office/drawing/2014/main" id="{E31C2A96-DE0B-F048-9BED-E0ACFEB1064E}"/>
                </a:ext>
              </a:extLst>
            </p:cNvPr>
            <p:cNvSpPr>
              <a:spLocks/>
            </p:cNvSpPr>
            <p:nvPr/>
          </p:nvSpPr>
          <p:spPr bwMode="auto">
            <a:xfrm>
              <a:off x="957263" y="6234113"/>
              <a:ext cx="203200" cy="133350"/>
            </a:xfrm>
            <a:custGeom>
              <a:avLst/>
              <a:gdLst>
                <a:gd name="T0" fmla="*/ 120 w 128"/>
                <a:gd name="T1" fmla="*/ 0 h 84"/>
                <a:gd name="T2" fmla="*/ 0 w 128"/>
                <a:gd name="T3" fmla="*/ 72 h 84"/>
                <a:gd name="T4" fmla="*/ 7 w 128"/>
                <a:gd name="T5" fmla="*/ 84 h 84"/>
                <a:gd name="T6" fmla="*/ 128 w 128"/>
                <a:gd name="T7" fmla="*/ 13 h 84"/>
                <a:gd name="T8" fmla="*/ 120 w 128"/>
                <a:gd name="T9" fmla="*/ 0 h 84"/>
              </a:gdLst>
              <a:ahLst/>
              <a:cxnLst>
                <a:cxn ang="0">
                  <a:pos x="T0" y="T1"/>
                </a:cxn>
                <a:cxn ang="0">
                  <a:pos x="T2" y="T3"/>
                </a:cxn>
                <a:cxn ang="0">
                  <a:pos x="T4" y="T5"/>
                </a:cxn>
                <a:cxn ang="0">
                  <a:pos x="T6" y="T7"/>
                </a:cxn>
                <a:cxn ang="0">
                  <a:pos x="T8" y="T9"/>
                </a:cxn>
              </a:cxnLst>
              <a:rect l="0" t="0" r="r" b="b"/>
              <a:pathLst>
                <a:path w="128" h="84">
                  <a:moveTo>
                    <a:pt x="120" y="0"/>
                  </a:moveTo>
                  <a:lnTo>
                    <a:pt x="0" y="72"/>
                  </a:lnTo>
                  <a:lnTo>
                    <a:pt x="7" y="84"/>
                  </a:lnTo>
                  <a:lnTo>
                    <a:pt x="128" y="13"/>
                  </a:lnTo>
                  <a:lnTo>
                    <a:pt x="1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4" name="Freeform 92">
              <a:extLst>
                <a:ext uri="{FF2B5EF4-FFF2-40B4-BE49-F238E27FC236}">
                  <a16:creationId xmlns:a16="http://schemas.microsoft.com/office/drawing/2014/main" id="{D84A588C-CF71-FC4C-AE3B-C2E9AC1C73F9}"/>
                </a:ext>
              </a:extLst>
            </p:cNvPr>
            <p:cNvSpPr>
              <a:spLocks/>
            </p:cNvSpPr>
            <p:nvPr/>
          </p:nvSpPr>
          <p:spPr bwMode="auto">
            <a:xfrm>
              <a:off x="1165226" y="6535738"/>
              <a:ext cx="192088" cy="147638"/>
            </a:xfrm>
            <a:custGeom>
              <a:avLst/>
              <a:gdLst>
                <a:gd name="T0" fmla="*/ 112 w 121"/>
                <a:gd name="T1" fmla="*/ 0 h 93"/>
                <a:gd name="T2" fmla="*/ 0 w 121"/>
                <a:gd name="T3" fmla="*/ 80 h 93"/>
                <a:gd name="T4" fmla="*/ 8 w 121"/>
                <a:gd name="T5" fmla="*/ 93 h 93"/>
                <a:gd name="T6" fmla="*/ 121 w 121"/>
                <a:gd name="T7" fmla="*/ 11 h 93"/>
                <a:gd name="T8" fmla="*/ 112 w 121"/>
                <a:gd name="T9" fmla="*/ 0 h 93"/>
              </a:gdLst>
              <a:ahLst/>
              <a:cxnLst>
                <a:cxn ang="0">
                  <a:pos x="T0" y="T1"/>
                </a:cxn>
                <a:cxn ang="0">
                  <a:pos x="T2" y="T3"/>
                </a:cxn>
                <a:cxn ang="0">
                  <a:pos x="T4" y="T5"/>
                </a:cxn>
                <a:cxn ang="0">
                  <a:pos x="T6" y="T7"/>
                </a:cxn>
                <a:cxn ang="0">
                  <a:pos x="T8" y="T9"/>
                </a:cxn>
              </a:cxnLst>
              <a:rect l="0" t="0" r="r" b="b"/>
              <a:pathLst>
                <a:path w="121" h="93">
                  <a:moveTo>
                    <a:pt x="112" y="0"/>
                  </a:moveTo>
                  <a:lnTo>
                    <a:pt x="0" y="80"/>
                  </a:lnTo>
                  <a:lnTo>
                    <a:pt x="8" y="93"/>
                  </a:lnTo>
                  <a:lnTo>
                    <a:pt x="121" y="11"/>
                  </a:lnTo>
                  <a:lnTo>
                    <a:pt x="1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5" name="Freeform 93">
              <a:extLst>
                <a:ext uri="{FF2B5EF4-FFF2-40B4-BE49-F238E27FC236}">
                  <a16:creationId xmlns:a16="http://schemas.microsoft.com/office/drawing/2014/main" id="{F35CBBEA-0CDC-304E-83C6-BE1F735BB154}"/>
                </a:ext>
              </a:extLst>
            </p:cNvPr>
            <p:cNvSpPr>
              <a:spLocks/>
            </p:cNvSpPr>
            <p:nvPr/>
          </p:nvSpPr>
          <p:spPr bwMode="auto">
            <a:xfrm>
              <a:off x="7786688" y="6535738"/>
              <a:ext cx="192088" cy="147638"/>
            </a:xfrm>
            <a:custGeom>
              <a:avLst/>
              <a:gdLst>
                <a:gd name="T0" fmla="*/ 0 w 121"/>
                <a:gd name="T1" fmla="*/ 11 h 93"/>
                <a:gd name="T2" fmla="*/ 113 w 121"/>
                <a:gd name="T3" fmla="*/ 93 h 93"/>
                <a:gd name="T4" fmla="*/ 121 w 121"/>
                <a:gd name="T5" fmla="*/ 82 h 93"/>
                <a:gd name="T6" fmla="*/ 9 w 121"/>
                <a:gd name="T7" fmla="*/ 0 h 93"/>
                <a:gd name="T8" fmla="*/ 0 w 121"/>
                <a:gd name="T9" fmla="*/ 11 h 93"/>
              </a:gdLst>
              <a:ahLst/>
              <a:cxnLst>
                <a:cxn ang="0">
                  <a:pos x="T0" y="T1"/>
                </a:cxn>
                <a:cxn ang="0">
                  <a:pos x="T2" y="T3"/>
                </a:cxn>
                <a:cxn ang="0">
                  <a:pos x="T4" y="T5"/>
                </a:cxn>
                <a:cxn ang="0">
                  <a:pos x="T6" y="T7"/>
                </a:cxn>
                <a:cxn ang="0">
                  <a:pos x="T8" y="T9"/>
                </a:cxn>
              </a:cxnLst>
              <a:rect l="0" t="0" r="r" b="b"/>
              <a:pathLst>
                <a:path w="121" h="93">
                  <a:moveTo>
                    <a:pt x="0" y="11"/>
                  </a:moveTo>
                  <a:lnTo>
                    <a:pt x="113" y="93"/>
                  </a:lnTo>
                  <a:lnTo>
                    <a:pt x="121" y="82"/>
                  </a:lnTo>
                  <a:lnTo>
                    <a:pt x="9" y="0"/>
                  </a:lnTo>
                  <a:lnTo>
                    <a:pt x="0"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6" name="Freeform 94">
              <a:extLst>
                <a:ext uri="{FF2B5EF4-FFF2-40B4-BE49-F238E27FC236}">
                  <a16:creationId xmlns:a16="http://schemas.microsoft.com/office/drawing/2014/main" id="{C7FB69B0-4F87-2D41-878E-B5521C4E8813}"/>
                </a:ext>
              </a:extLst>
            </p:cNvPr>
            <p:cNvSpPr>
              <a:spLocks/>
            </p:cNvSpPr>
            <p:nvPr/>
          </p:nvSpPr>
          <p:spPr bwMode="auto">
            <a:xfrm>
              <a:off x="7986713" y="6234113"/>
              <a:ext cx="200025" cy="133350"/>
            </a:xfrm>
            <a:custGeom>
              <a:avLst/>
              <a:gdLst>
                <a:gd name="T0" fmla="*/ 0 w 126"/>
                <a:gd name="T1" fmla="*/ 13 h 84"/>
                <a:gd name="T2" fmla="*/ 119 w 126"/>
                <a:gd name="T3" fmla="*/ 84 h 84"/>
                <a:gd name="T4" fmla="*/ 126 w 126"/>
                <a:gd name="T5" fmla="*/ 72 h 84"/>
                <a:gd name="T6" fmla="*/ 6 w 126"/>
                <a:gd name="T7" fmla="*/ 0 h 84"/>
                <a:gd name="T8" fmla="*/ 0 w 126"/>
                <a:gd name="T9" fmla="*/ 13 h 84"/>
              </a:gdLst>
              <a:ahLst/>
              <a:cxnLst>
                <a:cxn ang="0">
                  <a:pos x="T0" y="T1"/>
                </a:cxn>
                <a:cxn ang="0">
                  <a:pos x="T2" y="T3"/>
                </a:cxn>
                <a:cxn ang="0">
                  <a:pos x="T4" y="T5"/>
                </a:cxn>
                <a:cxn ang="0">
                  <a:pos x="T6" y="T7"/>
                </a:cxn>
                <a:cxn ang="0">
                  <a:pos x="T8" y="T9"/>
                </a:cxn>
              </a:cxnLst>
              <a:rect l="0" t="0" r="r" b="b"/>
              <a:pathLst>
                <a:path w="126" h="84">
                  <a:moveTo>
                    <a:pt x="0" y="13"/>
                  </a:moveTo>
                  <a:lnTo>
                    <a:pt x="119" y="84"/>
                  </a:lnTo>
                  <a:lnTo>
                    <a:pt x="126" y="72"/>
                  </a:lnTo>
                  <a:lnTo>
                    <a:pt x="6" y="0"/>
                  </a:ln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7" name="Freeform 95">
              <a:extLst>
                <a:ext uri="{FF2B5EF4-FFF2-40B4-BE49-F238E27FC236}">
                  <a16:creationId xmlns:a16="http://schemas.microsoft.com/office/drawing/2014/main" id="{6C36B0E2-00F7-6448-B699-CE10AF54553E}"/>
                </a:ext>
              </a:extLst>
            </p:cNvPr>
            <p:cNvSpPr>
              <a:spLocks/>
            </p:cNvSpPr>
            <p:nvPr/>
          </p:nvSpPr>
          <p:spPr bwMode="auto">
            <a:xfrm>
              <a:off x="8156576" y="5919788"/>
              <a:ext cx="209550" cy="117475"/>
            </a:xfrm>
            <a:custGeom>
              <a:avLst/>
              <a:gdLst>
                <a:gd name="T0" fmla="*/ 0 w 132"/>
                <a:gd name="T1" fmla="*/ 14 h 74"/>
                <a:gd name="T2" fmla="*/ 126 w 132"/>
                <a:gd name="T3" fmla="*/ 74 h 74"/>
                <a:gd name="T4" fmla="*/ 132 w 132"/>
                <a:gd name="T5" fmla="*/ 60 h 74"/>
                <a:gd name="T6" fmla="*/ 6 w 132"/>
                <a:gd name="T7" fmla="*/ 0 h 74"/>
                <a:gd name="T8" fmla="*/ 0 w 132"/>
                <a:gd name="T9" fmla="*/ 14 h 74"/>
              </a:gdLst>
              <a:ahLst/>
              <a:cxnLst>
                <a:cxn ang="0">
                  <a:pos x="T0" y="T1"/>
                </a:cxn>
                <a:cxn ang="0">
                  <a:pos x="T2" y="T3"/>
                </a:cxn>
                <a:cxn ang="0">
                  <a:pos x="T4" y="T5"/>
                </a:cxn>
                <a:cxn ang="0">
                  <a:pos x="T6" y="T7"/>
                </a:cxn>
                <a:cxn ang="0">
                  <a:pos x="T8" y="T9"/>
                </a:cxn>
              </a:cxnLst>
              <a:rect l="0" t="0" r="r" b="b"/>
              <a:pathLst>
                <a:path w="132" h="74">
                  <a:moveTo>
                    <a:pt x="0" y="14"/>
                  </a:moveTo>
                  <a:lnTo>
                    <a:pt x="126" y="74"/>
                  </a:lnTo>
                  <a:lnTo>
                    <a:pt x="132" y="60"/>
                  </a:lnTo>
                  <a:lnTo>
                    <a:pt x="6"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8" name="Freeform 96">
              <a:extLst>
                <a:ext uri="{FF2B5EF4-FFF2-40B4-BE49-F238E27FC236}">
                  <a16:creationId xmlns:a16="http://schemas.microsoft.com/office/drawing/2014/main" id="{B0D803AC-180D-3547-9C0C-E412D8315F0C}"/>
                </a:ext>
              </a:extLst>
            </p:cNvPr>
            <p:cNvSpPr>
              <a:spLocks/>
            </p:cNvSpPr>
            <p:nvPr/>
          </p:nvSpPr>
          <p:spPr bwMode="auto">
            <a:xfrm>
              <a:off x="8296276" y="5591175"/>
              <a:ext cx="214313" cy="98425"/>
            </a:xfrm>
            <a:custGeom>
              <a:avLst/>
              <a:gdLst>
                <a:gd name="T0" fmla="*/ 0 w 135"/>
                <a:gd name="T1" fmla="*/ 14 h 62"/>
                <a:gd name="T2" fmla="*/ 131 w 135"/>
                <a:gd name="T3" fmla="*/ 62 h 62"/>
                <a:gd name="T4" fmla="*/ 135 w 135"/>
                <a:gd name="T5" fmla="*/ 49 h 62"/>
                <a:gd name="T6" fmla="*/ 5 w 135"/>
                <a:gd name="T7" fmla="*/ 0 h 62"/>
                <a:gd name="T8" fmla="*/ 0 w 135"/>
                <a:gd name="T9" fmla="*/ 14 h 62"/>
              </a:gdLst>
              <a:ahLst/>
              <a:cxnLst>
                <a:cxn ang="0">
                  <a:pos x="T0" y="T1"/>
                </a:cxn>
                <a:cxn ang="0">
                  <a:pos x="T2" y="T3"/>
                </a:cxn>
                <a:cxn ang="0">
                  <a:pos x="T4" y="T5"/>
                </a:cxn>
                <a:cxn ang="0">
                  <a:pos x="T6" y="T7"/>
                </a:cxn>
                <a:cxn ang="0">
                  <a:pos x="T8" y="T9"/>
                </a:cxn>
              </a:cxnLst>
              <a:rect l="0" t="0" r="r" b="b"/>
              <a:pathLst>
                <a:path w="135" h="62">
                  <a:moveTo>
                    <a:pt x="0" y="14"/>
                  </a:moveTo>
                  <a:lnTo>
                    <a:pt x="131" y="62"/>
                  </a:lnTo>
                  <a:lnTo>
                    <a:pt x="135" y="49"/>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19" name="Freeform 97">
              <a:extLst>
                <a:ext uri="{FF2B5EF4-FFF2-40B4-BE49-F238E27FC236}">
                  <a16:creationId xmlns:a16="http://schemas.microsoft.com/office/drawing/2014/main" id="{5E92937A-30E0-A248-BFC8-6765BDBE6DAE}"/>
                </a:ext>
              </a:extLst>
            </p:cNvPr>
            <p:cNvSpPr>
              <a:spLocks/>
            </p:cNvSpPr>
            <p:nvPr/>
          </p:nvSpPr>
          <p:spPr bwMode="auto">
            <a:xfrm>
              <a:off x="8407401" y="5251450"/>
              <a:ext cx="219075" cy="80963"/>
            </a:xfrm>
            <a:custGeom>
              <a:avLst/>
              <a:gdLst>
                <a:gd name="T0" fmla="*/ 0 w 138"/>
                <a:gd name="T1" fmla="*/ 14 h 51"/>
                <a:gd name="T2" fmla="*/ 135 w 138"/>
                <a:gd name="T3" fmla="*/ 51 h 51"/>
                <a:gd name="T4" fmla="*/ 138 w 138"/>
                <a:gd name="T5" fmla="*/ 38 h 51"/>
                <a:gd name="T6" fmla="*/ 5 w 138"/>
                <a:gd name="T7" fmla="*/ 0 h 51"/>
                <a:gd name="T8" fmla="*/ 0 w 138"/>
                <a:gd name="T9" fmla="*/ 14 h 51"/>
              </a:gdLst>
              <a:ahLst/>
              <a:cxnLst>
                <a:cxn ang="0">
                  <a:pos x="T0" y="T1"/>
                </a:cxn>
                <a:cxn ang="0">
                  <a:pos x="T2" y="T3"/>
                </a:cxn>
                <a:cxn ang="0">
                  <a:pos x="T4" y="T5"/>
                </a:cxn>
                <a:cxn ang="0">
                  <a:pos x="T6" y="T7"/>
                </a:cxn>
                <a:cxn ang="0">
                  <a:pos x="T8" y="T9"/>
                </a:cxn>
              </a:cxnLst>
              <a:rect l="0" t="0" r="r" b="b"/>
              <a:pathLst>
                <a:path w="138" h="51">
                  <a:moveTo>
                    <a:pt x="0" y="14"/>
                  </a:moveTo>
                  <a:lnTo>
                    <a:pt x="135" y="51"/>
                  </a:lnTo>
                  <a:lnTo>
                    <a:pt x="138" y="38"/>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0" name="Freeform 98">
              <a:extLst>
                <a:ext uri="{FF2B5EF4-FFF2-40B4-BE49-F238E27FC236}">
                  <a16:creationId xmlns:a16="http://schemas.microsoft.com/office/drawing/2014/main" id="{1CB3B51E-F462-1746-8530-A56CD4C151D7}"/>
                </a:ext>
              </a:extLst>
            </p:cNvPr>
            <p:cNvSpPr>
              <a:spLocks/>
            </p:cNvSpPr>
            <p:nvPr/>
          </p:nvSpPr>
          <p:spPr bwMode="auto">
            <a:xfrm>
              <a:off x="8488363" y="4902200"/>
              <a:ext cx="222250" cy="61913"/>
            </a:xfrm>
            <a:custGeom>
              <a:avLst/>
              <a:gdLst>
                <a:gd name="T0" fmla="*/ 0 w 140"/>
                <a:gd name="T1" fmla="*/ 14 h 39"/>
                <a:gd name="T2" fmla="*/ 137 w 140"/>
                <a:gd name="T3" fmla="*/ 39 h 39"/>
                <a:gd name="T4" fmla="*/ 140 w 140"/>
                <a:gd name="T5" fmla="*/ 25 h 39"/>
                <a:gd name="T6" fmla="*/ 4 w 140"/>
                <a:gd name="T7" fmla="*/ 0 h 39"/>
                <a:gd name="T8" fmla="*/ 0 w 140"/>
                <a:gd name="T9" fmla="*/ 14 h 39"/>
              </a:gdLst>
              <a:ahLst/>
              <a:cxnLst>
                <a:cxn ang="0">
                  <a:pos x="T0" y="T1"/>
                </a:cxn>
                <a:cxn ang="0">
                  <a:pos x="T2" y="T3"/>
                </a:cxn>
                <a:cxn ang="0">
                  <a:pos x="T4" y="T5"/>
                </a:cxn>
                <a:cxn ang="0">
                  <a:pos x="T6" y="T7"/>
                </a:cxn>
                <a:cxn ang="0">
                  <a:pos x="T8" y="T9"/>
                </a:cxn>
              </a:cxnLst>
              <a:rect l="0" t="0" r="r" b="b"/>
              <a:pathLst>
                <a:path w="140" h="39">
                  <a:moveTo>
                    <a:pt x="0" y="14"/>
                  </a:moveTo>
                  <a:lnTo>
                    <a:pt x="137" y="39"/>
                  </a:lnTo>
                  <a:lnTo>
                    <a:pt x="140" y="25"/>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1" name="Freeform 99">
              <a:extLst>
                <a:ext uri="{FF2B5EF4-FFF2-40B4-BE49-F238E27FC236}">
                  <a16:creationId xmlns:a16="http://schemas.microsoft.com/office/drawing/2014/main" id="{829E7B51-7CCF-1D4B-B991-030B1A8318C3}"/>
                </a:ext>
              </a:extLst>
            </p:cNvPr>
            <p:cNvSpPr>
              <a:spLocks/>
            </p:cNvSpPr>
            <p:nvPr/>
          </p:nvSpPr>
          <p:spPr bwMode="auto">
            <a:xfrm>
              <a:off x="8537576" y="4546600"/>
              <a:ext cx="222250" cy="44450"/>
            </a:xfrm>
            <a:custGeom>
              <a:avLst/>
              <a:gdLst>
                <a:gd name="T0" fmla="*/ 0 w 140"/>
                <a:gd name="T1" fmla="*/ 16 h 28"/>
                <a:gd name="T2" fmla="*/ 139 w 140"/>
                <a:gd name="T3" fmla="*/ 28 h 28"/>
                <a:gd name="T4" fmla="*/ 140 w 140"/>
                <a:gd name="T5" fmla="*/ 14 h 28"/>
                <a:gd name="T6" fmla="*/ 2 w 140"/>
                <a:gd name="T7" fmla="*/ 0 h 28"/>
                <a:gd name="T8" fmla="*/ 0 w 140"/>
                <a:gd name="T9" fmla="*/ 16 h 28"/>
              </a:gdLst>
              <a:ahLst/>
              <a:cxnLst>
                <a:cxn ang="0">
                  <a:pos x="T0" y="T1"/>
                </a:cxn>
                <a:cxn ang="0">
                  <a:pos x="T2" y="T3"/>
                </a:cxn>
                <a:cxn ang="0">
                  <a:pos x="T4" y="T5"/>
                </a:cxn>
                <a:cxn ang="0">
                  <a:pos x="T6" y="T7"/>
                </a:cxn>
                <a:cxn ang="0">
                  <a:pos x="T8" y="T9"/>
                </a:cxn>
              </a:cxnLst>
              <a:rect l="0" t="0" r="r" b="b"/>
              <a:pathLst>
                <a:path w="140" h="28">
                  <a:moveTo>
                    <a:pt x="0" y="16"/>
                  </a:moveTo>
                  <a:lnTo>
                    <a:pt x="139" y="28"/>
                  </a:lnTo>
                  <a:lnTo>
                    <a:pt x="140" y="14"/>
                  </a:lnTo>
                  <a:lnTo>
                    <a:pt x="2" y="0"/>
                  </a:ln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2" name="Freeform 100">
              <a:extLst>
                <a:ext uri="{FF2B5EF4-FFF2-40B4-BE49-F238E27FC236}">
                  <a16:creationId xmlns:a16="http://schemas.microsoft.com/office/drawing/2014/main" id="{5D8B8DC9-F719-6D46-8491-6A4A8AA15F72}"/>
                </a:ext>
              </a:extLst>
            </p:cNvPr>
            <p:cNvSpPr>
              <a:spLocks/>
            </p:cNvSpPr>
            <p:nvPr/>
          </p:nvSpPr>
          <p:spPr bwMode="auto">
            <a:xfrm>
              <a:off x="7553326" y="6572250"/>
              <a:ext cx="339725" cy="285750"/>
            </a:xfrm>
            <a:custGeom>
              <a:avLst/>
              <a:gdLst>
                <a:gd name="T0" fmla="*/ 206 w 214"/>
                <a:gd name="T1" fmla="*/ 141 h 180"/>
                <a:gd name="T2" fmla="*/ 34 w 214"/>
                <a:gd name="T3" fmla="*/ 5 h 180"/>
                <a:gd name="T4" fmla="*/ 34 w 214"/>
                <a:gd name="T5" fmla="*/ 5 h 180"/>
                <a:gd name="T6" fmla="*/ 28 w 214"/>
                <a:gd name="T7" fmla="*/ 2 h 180"/>
                <a:gd name="T8" fmla="*/ 18 w 214"/>
                <a:gd name="T9" fmla="*/ 0 h 180"/>
                <a:gd name="T10" fmla="*/ 11 w 214"/>
                <a:gd name="T11" fmla="*/ 3 h 180"/>
                <a:gd name="T12" fmla="*/ 4 w 214"/>
                <a:gd name="T13" fmla="*/ 8 h 180"/>
                <a:gd name="T14" fmla="*/ 4 w 214"/>
                <a:gd name="T15" fmla="*/ 8 h 180"/>
                <a:gd name="T16" fmla="*/ 0 w 214"/>
                <a:gd name="T17" fmla="*/ 16 h 180"/>
                <a:gd name="T18" fmla="*/ 0 w 214"/>
                <a:gd name="T19" fmla="*/ 25 h 180"/>
                <a:gd name="T20" fmla="*/ 3 w 214"/>
                <a:gd name="T21" fmla="*/ 33 h 180"/>
                <a:gd name="T22" fmla="*/ 7 w 214"/>
                <a:gd name="T23" fmla="*/ 39 h 180"/>
                <a:gd name="T24" fmla="*/ 180 w 214"/>
                <a:gd name="T25" fmla="*/ 175 h 180"/>
                <a:gd name="T26" fmla="*/ 180 w 214"/>
                <a:gd name="T27" fmla="*/ 175 h 180"/>
                <a:gd name="T28" fmla="*/ 186 w 214"/>
                <a:gd name="T29" fmla="*/ 178 h 180"/>
                <a:gd name="T30" fmla="*/ 192 w 214"/>
                <a:gd name="T31" fmla="*/ 180 h 180"/>
                <a:gd name="T32" fmla="*/ 192 w 214"/>
                <a:gd name="T33" fmla="*/ 180 h 180"/>
                <a:gd name="T34" fmla="*/ 197 w 214"/>
                <a:gd name="T35" fmla="*/ 180 h 180"/>
                <a:gd name="T36" fmla="*/ 201 w 214"/>
                <a:gd name="T37" fmla="*/ 178 h 180"/>
                <a:gd name="T38" fmla="*/ 206 w 214"/>
                <a:gd name="T39" fmla="*/ 175 h 180"/>
                <a:gd name="T40" fmla="*/ 209 w 214"/>
                <a:gd name="T41" fmla="*/ 172 h 180"/>
                <a:gd name="T42" fmla="*/ 209 w 214"/>
                <a:gd name="T43" fmla="*/ 172 h 180"/>
                <a:gd name="T44" fmla="*/ 214 w 214"/>
                <a:gd name="T45" fmla="*/ 164 h 180"/>
                <a:gd name="T46" fmla="*/ 214 w 214"/>
                <a:gd name="T47" fmla="*/ 157 h 180"/>
                <a:gd name="T48" fmla="*/ 211 w 214"/>
                <a:gd name="T49" fmla="*/ 149 h 180"/>
                <a:gd name="T50" fmla="*/ 206 w 214"/>
                <a:gd name="T51" fmla="*/ 141 h 180"/>
                <a:gd name="T52" fmla="*/ 206 w 214"/>
                <a:gd name="T53" fmla="*/ 14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06" y="141"/>
                  </a:moveTo>
                  <a:lnTo>
                    <a:pt x="34" y="5"/>
                  </a:lnTo>
                  <a:lnTo>
                    <a:pt x="34" y="5"/>
                  </a:lnTo>
                  <a:lnTo>
                    <a:pt x="28" y="2"/>
                  </a:lnTo>
                  <a:lnTo>
                    <a:pt x="18" y="0"/>
                  </a:lnTo>
                  <a:lnTo>
                    <a:pt x="11" y="3"/>
                  </a:lnTo>
                  <a:lnTo>
                    <a:pt x="4" y="8"/>
                  </a:lnTo>
                  <a:lnTo>
                    <a:pt x="4" y="8"/>
                  </a:lnTo>
                  <a:lnTo>
                    <a:pt x="0" y="16"/>
                  </a:lnTo>
                  <a:lnTo>
                    <a:pt x="0" y="25"/>
                  </a:lnTo>
                  <a:lnTo>
                    <a:pt x="3" y="33"/>
                  </a:lnTo>
                  <a:lnTo>
                    <a:pt x="7" y="39"/>
                  </a:lnTo>
                  <a:lnTo>
                    <a:pt x="180" y="175"/>
                  </a:lnTo>
                  <a:lnTo>
                    <a:pt x="180" y="175"/>
                  </a:lnTo>
                  <a:lnTo>
                    <a:pt x="186" y="178"/>
                  </a:lnTo>
                  <a:lnTo>
                    <a:pt x="192" y="180"/>
                  </a:lnTo>
                  <a:lnTo>
                    <a:pt x="192" y="180"/>
                  </a:lnTo>
                  <a:lnTo>
                    <a:pt x="197" y="180"/>
                  </a:lnTo>
                  <a:lnTo>
                    <a:pt x="201" y="178"/>
                  </a:lnTo>
                  <a:lnTo>
                    <a:pt x="206" y="175"/>
                  </a:lnTo>
                  <a:lnTo>
                    <a:pt x="209" y="172"/>
                  </a:lnTo>
                  <a:lnTo>
                    <a:pt x="209" y="172"/>
                  </a:lnTo>
                  <a:lnTo>
                    <a:pt x="214" y="164"/>
                  </a:lnTo>
                  <a:lnTo>
                    <a:pt x="214" y="157"/>
                  </a:lnTo>
                  <a:lnTo>
                    <a:pt x="211" y="149"/>
                  </a:lnTo>
                  <a:lnTo>
                    <a:pt x="206" y="141"/>
                  </a:lnTo>
                  <a:lnTo>
                    <a:pt x="206" y="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3" name="Freeform 101">
              <a:extLst>
                <a:ext uri="{FF2B5EF4-FFF2-40B4-BE49-F238E27FC236}">
                  <a16:creationId xmlns:a16="http://schemas.microsoft.com/office/drawing/2014/main" id="{EBEC79D8-BDBD-FE40-9FBD-A9BD3893550C}"/>
                </a:ext>
              </a:extLst>
            </p:cNvPr>
            <p:cNvSpPr>
              <a:spLocks/>
            </p:cNvSpPr>
            <p:nvPr/>
          </p:nvSpPr>
          <p:spPr bwMode="auto">
            <a:xfrm>
              <a:off x="8296276" y="3233738"/>
              <a:ext cx="406400" cy="146050"/>
            </a:xfrm>
            <a:custGeom>
              <a:avLst/>
              <a:gdLst>
                <a:gd name="T0" fmla="*/ 2 w 256"/>
                <a:gd name="T1" fmla="*/ 75 h 92"/>
                <a:gd name="T2" fmla="*/ 2 w 256"/>
                <a:gd name="T3" fmla="*/ 75 h 92"/>
                <a:gd name="T4" fmla="*/ 3 w 256"/>
                <a:gd name="T5" fmla="*/ 81 h 92"/>
                <a:gd name="T6" fmla="*/ 8 w 256"/>
                <a:gd name="T7" fmla="*/ 87 h 92"/>
                <a:gd name="T8" fmla="*/ 14 w 256"/>
                <a:gd name="T9" fmla="*/ 90 h 92"/>
                <a:gd name="T10" fmla="*/ 22 w 256"/>
                <a:gd name="T11" fmla="*/ 92 h 92"/>
                <a:gd name="T12" fmla="*/ 22 w 256"/>
                <a:gd name="T13" fmla="*/ 92 h 92"/>
                <a:gd name="T14" fmla="*/ 27 w 256"/>
                <a:gd name="T15" fmla="*/ 90 h 92"/>
                <a:gd name="T16" fmla="*/ 241 w 256"/>
                <a:gd name="T17" fmla="*/ 42 h 92"/>
                <a:gd name="T18" fmla="*/ 241 w 256"/>
                <a:gd name="T19" fmla="*/ 42 h 92"/>
                <a:gd name="T20" fmla="*/ 249 w 256"/>
                <a:gd name="T21" fmla="*/ 39 h 92"/>
                <a:gd name="T22" fmla="*/ 253 w 256"/>
                <a:gd name="T23" fmla="*/ 33 h 92"/>
                <a:gd name="T24" fmla="*/ 256 w 256"/>
                <a:gd name="T25" fmla="*/ 25 h 92"/>
                <a:gd name="T26" fmla="*/ 256 w 256"/>
                <a:gd name="T27" fmla="*/ 16 h 92"/>
                <a:gd name="T28" fmla="*/ 256 w 256"/>
                <a:gd name="T29" fmla="*/ 16 h 92"/>
                <a:gd name="T30" fmla="*/ 253 w 256"/>
                <a:gd name="T31" fmla="*/ 8 h 92"/>
                <a:gd name="T32" fmla="*/ 247 w 256"/>
                <a:gd name="T33" fmla="*/ 4 h 92"/>
                <a:gd name="T34" fmla="*/ 239 w 256"/>
                <a:gd name="T35" fmla="*/ 0 h 92"/>
                <a:gd name="T36" fmla="*/ 232 w 256"/>
                <a:gd name="T37" fmla="*/ 0 h 92"/>
                <a:gd name="T38" fmla="*/ 17 w 256"/>
                <a:gd name="T39" fmla="*/ 49 h 92"/>
                <a:gd name="T40" fmla="*/ 17 w 256"/>
                <a:gd name="T41" fmla="*/ 49 h 92"/>
                <a:gd name="T42" fmla="*/ 10 w 256"/>
                <a:gd name="T43" fmla="*/ 53 h 92"/>
                <a:gd name="T44" fmla="*/ 3 w 256"/>
                <a:gd name="T45" fmla="*/ 58 h 92"/>
                <a:gd name="T46" fmla="*/ 0 w 256"/>
                <a:gd name="T47" fmla="*/ 66 h 92"/>
                <a:gd name="T48" fmla="*/ 2 w 256"/>
                <a:gd name="T49" fmla="*/ 75 h 92"/>
                <a:gd name="T50" fmla="*/ 2 w 256"/>
                <a:gd name="T51"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2" y="75"/>
                  </a:moveTo>
                  <a:lnTo>
                    <a:pt x="2" y="75"/>
                  </a:lnTo>
                  <a:lnTo>
                    <a:pt x="3" y="81"/>
                  </a:lnTo>
                  <a:lnTo>
                    <a:pt x="8" y="87"/>
                  </a:lnTo>
                  <a:lnTo>
                    <a:pt x="14" y="90"/>
                  </a:lnTo>
                  <a:lnTo>
                    <a:pt x="22" y="92"/>
                  </a:lnTo>
                  <a:lnTo>
                    <a:pt x="22" y="92"/>
                  </a:lnTo>
                  <a:lnTo>
                    <a:pt x="27" y="90"/>
                  </a:lnTo>
                  <a:lnTo>
                    <a:pt x="241" y="42"/>
                  </a:lnTo>
                  <a:lnTo>
                    <a:pt x="241" y="42"/>
                  </a:lnTo>
                  <a:lnTo>
                    <a:pt x="249" y="39"/>
                  </a:lnTo>
                  <a:lnTo>
                    <a:pt x="253" y="33"/>
                  </a:lnTo>
                  <a:lnTo>
                    <a:pt x="256" y="25"/>
                  </a:lnTo>
                  <a:lnTo>
                    <a:pt x="256" y="16"/>
                  </a:lnTo>
                  <a:lnTo>
                    <a:pt x="256" y="16"/>
                  </a:lnTo>
                  <a:lnTo>
                    <a:pt x="253" y="8"/>
                  </a:lnTo>
                  <a:lnTo>
                    <a:pt x="247" y="4"/>
                  </a:lnTo>
                  <a:lnTo>
                    <a:pt x="239" y="0"/>
                  </a:lnTo>
                  <a:lnTo>
                    <a:pt x="232" y="0"/>
                  </a:lnTo>
                  <a:lnTo>
                    <a:pt x="17" y="49"/>
                  </a:lnTo>
                  <a:lnTo>
                    <a:pt x="17" y="49"/>
                  </a:lnTo>
                  <a:lnTo>
                    <a:pt x="10" y="53"/>
                  </a:lnTo>
                  <a:lnTo>
                    <a:pt x="3" y="58"/>
                  </a:lnTo>
                  <a:lnTo>
                    <a:pt x="0" y="66"/>
                  </a:lnTo>
                  <a:lnTo>
                    <a:pt x="2" y="75"/>
                  </a:lnTo>
                  <a:lnTo>
                    <a:pt x="2"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4" name="Freeform 102">
              <a:extLst>
                <a:ext uri="{FF2B5EF4-FFF2-40B4-BE49-F238E27FC236}">
                  <a16:creationId xmlns:a16="http://schemas.microsoft.com/office/drawing/2014/main" id="{A2E5A73D-7F3F-A645-BAE4-91960D279034}"/>
                </a:ext>
              </a:extLst>
            </p:cNvPr>
            <p:cNvSpPr>
              <a:spLocks/>
            </p:cNvSpPr>
            <p:nvPr/>
          </p:nvSpPr>
          <p:spPr bwMode="auto">
            <a:xfrm>
              <a:off x="6210301" y="382588"/>
              <a:ext cx="219075" cy="381000"/>
            </a:xfrm>
            <a:custGeom>
              <a:avLst/>
              <a:gdLst>
                <a:gd name="T0" fmla="*/ 126 w 138"/>
                <a:gd name="T1" fmla="*/ 1 h 240"/>
                <a:gd name="T2" fmla="*/ 126 w 138"/>
                <a:gd name="T3" fmla="*/ 1 h 240"/>
                <a:gd name="T4" fmla="*/ 118 w 138"/>
                <a:gd name="T5" fmla="*/ 0 h 240"/>
                <a:gd name="T6" fmla="*/ 110 w 138"/>
                <a:gd name="T7" fmla="*/ 1 h 240"/>
                <a:gd name="T8" fmla="*/ 102 w 138"/>
                <a:gd name="T9" fmla="*/ 4 h 240"/>
                <a:gd name="T10" fmla="*/ 98 w 138"/>
                <a:gd name="T11" fmla="*/ 12 h 240"/>
                <a:gd name="T12" fmla="*/ 3 w 138"/>
                <a:gd name="T13" fmla="*/ 209 h 240"/>
                <a:gd name="T14" fmla="*/ 3 w 138"/>
                <a:gd name="T15" fmla="*/ 209 h 240"/>
                <a:gd name="T16" fmla="*/ 0 w 138"/>
                <a:gd name="T17" fmla="*/ 217 h 240"/>
                <a:gd name="T18" fmla="*/ 2 w 138"/>
                <a:gd name="T19" fmla="*/ 225 h 240"/>
                <a:gd name="T20" fmla="*/ 6 w 138"/>
                <a:gd name="T21" fmla="*/ 232 h 240"/>
                <a:gd name="T22" fmla="*/ 12 w 138"/>
                <a:gd name="T23" fmla="*/ 237 h 240"/>
                <a:gd name="T24" fmla="*/ 12 w 138"/>
                <a:gd name="T25" fmla="*/ 237 h 240"/>
                <a:gd name="T26" fmla="*/ 17 w 138"/>
                <a:gd name="T27" fmla="*/ 238 h 240"/>
                <a:gd name="T28" fmla="*/ 22 w 138"/>
                <a:gd name="T29" fmla="*/ 240 h 240"/>
                <a:gd name="T30" fmla="*/ 22 w 138"/>
                <a:gd name="T31" fmla="*/ 240 h 240"/>
                <a:gd name="T32" fmla="*/ 28 w 138"/>
                <a:gd name="T33" fmla="*/ 238 h 240"/>
                <a:gd name="T34" fmla="*/ 33 w 138"/>
                <a:gd name="T35" fmla="*/ 237 h 240"/>
                <a:gd name="T36" fmla="*/ 37 w 138"/>
                <a:gd name="T37" fmla="*/ 232 h 240"/>
                <a:gd name="T38" fmla="*/ 42 w 138"/>
                <a:gd name="T39" fmla="*/ 228 h 240"/>
                <a:gd name="T40" fmla="*/ 137 w 138"/>
                <a:gd name="T41" fmla="*/ 31 h 240"/>
                <a:gd name="T42" fmla="*/ 137 w 138"/>
                <a:gd name="T43" fmla="*/ 31 h 240"/>
                <a:gd name="T44" fmla="*/ 138 w 138"/>
                <a:gd name="T45" fmla="*/ 21 h 240"/>
                <a:gd name="T46" fmla="*/ 138 w 138"/>
                <a:gd name="T47" fmla="*/ 13 h 240"/>
                <a:gd name="T48" fmla="*/ 133 w 138"/>
                <a:gd name="T49" fmla="*/ 6 h 240"/>
                <a:gd name="T50" fmla="*/ 126 w 138"/>
                <a:gd name="T51" fmla="*/ 1 h 240"/>
                <a:gd name="T52" fmla="*/ 126 w 138"/>
                <a:gd name="T53" fmla="*/ 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26" y="1"/>
                  </a:moveTo>
                  <a:lnTo>
                    <a:pt x="126" y="1"/>
                  </a:lnTo>
                  <a:lnTo>
                    <a:pt x="118" y="0"/>
                  </a:lnTo>
                  <a:lnTo>
                    <a:pt x="110" y="1"/>
                  </a:lnTo>
                  <a:lnTo>
                    <a:pt x="102" y="4"/>
                  </a:lnTo>
                  <a:lnTo>
                    <a:pt x="98" y="12"/>
                  </a:lnTo>
                  <a:lnTo>
                    <a:pt x="3" y="209"/>
                  </a:lnTo>
                  <a:lnTo>
                    <a:pt x="3" y="209"/>
                  </a:lnTo>
                  <a:lnTo>
                    <a:pt x="0" y="217"/>
                  </a:lnTo>
                  <a:lnTo>
                    <a:pt x="2" y="225"/>
                  </a:lnTo>
                  <a:lnTo>
                    <a:pt x="6" y="232"/>
                  </a:lnTo>
                  <a:lnTo>
                    <a:pt x="12" y="237"/>
                  </a:lnTo>
                  <a:lnTo>
                    <a:pt x="12" y="237"/>
                  </a:lnTo>
                  <a:lnTo>
                    <a:pt x="17" y="238"/>
                  </a:lnTo>
                  <a:lnTo>
                    <a:pt x="22" y="240"/>
                  </a:lnTo>
                  <a:lnTo>
                    <a:pt x="22" y="240"/>
                  </a:lnTo>
                  <a:lnTo>
                    <a:pt x="28" y="238"/>
                  </a:lnTo>
                  <a:lnTo>
                    <a:pt x="33" y="237"/>
                  </a:lnTo>
                  <a:lnTo>
                    <a:pt x="37" y="232"/>
                  </a:lnTo>
                  <a:lnTo>
                    <a:pt x="42" y="228"/>
                  </a:lnTo>
                  <a:lnTo>
                    <a:pt x="137" y="31"/>
                  </a:lnTo>
                  <a:lnTo>
                    <a:pt x="137" y="31"/>
                  </a:lnTo>
                  <a:lnTo>
                    <a:pt x="138" y="21"/>
                  </a:lnTo>
                  <a:lnTo>
                    <a:pt x="138" y="13"/>
                  </a:lnTo>
                  <a:lnTo>
                    <a:pt x="133" y="6"/>
                  </a:lnTo>
                  <a:lnTo>
                    <a:pt x="126" y="1"/>
                  </a:lnTo>
                  <a:lnTo>
                    <a:pt x="126"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5" name="Freeform 103">
              <a:extLst>
                <a:ext uri="{FF2B5EF4-FFF2-40B4-BE49-F238E27FC236}">
                  <a16:creationId xmlns:a16="http://schemas.microsoft.com/office/drawing/2014/main" id="{AC0D0FBB-8FA7-A14A-8065-D94D8C8C9BBF}"/>
                </a:ext>
              </a:extLst>
            </p:cNvPr>
            <p:cNvSpPr>
              <a:spLocks/>
            </p:cNvSpPr>
            <p:nvPr/>
          </p:nvSpPr>
          <p:spPr bwMode="auto">
            <a:xfrm>
              <a:off x="2714626" y="382588"/>
              <a:ext cx="219075" cy="381000"/>
            </a:xfrm>
            <a:custGeom>
              <a:avLst/>
              <a:gdLst>
                <a:gd name="T0" fmla="*/ 135 w 138"/>
                <a:gd name="T1" fmla="*/ 209 h 240"/>
                <a:gd name="T2" fmla="*/ 40 w 138"/>
                <a:gd name="T3" fmla="*/ 12 h 240"/>
                <a:gd name="T4" fmla="*/ 40 w 138"/>
                <a:gd name="T5" fmla="*/ 12 h 240"/>
                <a:gd name="T6" fmla="*/ 36 w 138"/>
                <a:gd name="T7" fmla="*/ 4 h 240"/>
                <a:gd name="T8" fmla="*/ 28 w 138"/>
                <a:gd name="T9" fmla="*/ 1 h 240"/>
                <a:gd name="T10" fmla="*/ 20 w 138"/>
                <a:gd name="T11" fmla="*/ 0 h 240"/>
                <a:gd name="T12" fmla="*/ 12 w 138"/>
                <a:gd name="T13" fmla="*/ 1 h 240"/>
                <a:gd name="T14" fmla="*/ 12 w 138"/>
                <a:gd name="T15" fmla="*/ 1 h 240"/>
                <a:gd name="T16" fmla="*/ 5 w 138"/>
                <a:gd name="T17" fmla="*/ 6 h 240"/>
                <a:gd name="T18" fmla="*/ 0 w 138"/>
                <a:gd name="T19" fmla="*/ 13 h 240"/>
                <a:gd name="T20" fmla="*/ 0 w 138"/>
                <a:gd name="T21" fmla="*/ 21 h 240"/>
                <a:gd name="T22" fmla="*/ 1 w 138"/>
                <a:gd name="T23" fmla="*/ 31 h 240"/>
                <a:gd name="T24" fmla="*/ 96 w 138"/>
                <a:gd name="T25" fmla="*/ 228 h 240"/>
                <a:gd name="T26" fmla="*/ 96 w 138"/>
                <a:gd name="T27" fmla="*/ 228 h 240"/>
                <a:gd name="T28" fmla="*/ 101 w 138"/>
                <a:gd name="T29" fmla="*/ 232 h 240"/>
                <a:gd name="T30" fmla="*/ 105 w 138"/>
                <a:gd name="T31" fmla="*/ 237 h 240"/>
                <a:gd name="T32" fmla="*/ 110 w 138"/>
                <a:gd name="T33" fmla="*/ 238 h 240"/>
                <a:gd name="T34" fmla="*/ 116 w 138"/>
                <a:gd name="T35" fmla="*/ 240 h 240"/>
                <a:gd name="T36" fmla="*/ 116 w 138"/>
                <a:gd name="T37" fmla="*/ 240 h 240"/>
                <a:gd name="T38" fmla="*/ 121 w 138"/>
                <a:gd name="T39" fmla="*/ 238 h 240"/>
                <a:gd name="T40" fmla="*/ 126 w 138"/>
                <a:gd name="T41" fmla="*/ 237 h 240"/>
                <a:gd name="T42" fmla="*/ 126 w 138"/>
                <a:gd name="T43" fmla="*/ 237 h 240"/>
                <a:gd name="T44" fmla="*/ 132 w 138"/>
                <a:gd name="T45" fmla="*/ 232 h 240"/>
                <a:gd name="T46" fmla="*/ 136 w 138"/>
                <a:gd name="T47" fmla="*/ 225 h 240"/>
                <a:gd name="T48" fmla="*/ 138 w 138"/>
                <a:gd name="T49" fmla="*/ 217 h 240"/>
                <a:gd name="T50" fmla="*/ 135 w 138"/>
                <a:gd name="T51" fmla="*/ 209 h 240"/>
                <a:gd name="T52" fmla="*/ 135 w 138"/>
                <a:gd name="T53"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35" y="209"/>
                  </a:moveTo>
                  <a:lnTo>
                    <a:pt x="40" y="12"/>
                  </a:lnTo>
                  <a:lnTo>
                    <a:pt x="40" y="12"/>
                  </a:lnTo>
                  <a:lnTo>
                    <a:pt x="36" y="4"/>
                  </a:lnTo>
                  <a:lnTo>
                    <a:pt x="28" y="1"/>
                  </a:lnTo>
                  <a:lnTo>
                    <a:pt x="20" y="0"/>
                  </a:lnTo>
                  <a:lnTo>
                    <a:pt x="12" y="1"/>
                  </a:lnTo>
                  <a:lnTo>
                    <a:pt x="12" y="1"/>
                  </a:lnTo>
                  <a:lnTo>
                    <a:pt x="5" y="6"/>
                  </a:lnTo>
                  <a:lnTo>
                    <a:pt x="0" y="13"/>
                  </a:lnTo>
                  <a:lnTo>
                    <a:pt x="0" y="21"/>
                  </a:lnTo>
                  <a:lnTo>
                    <a:pt x="1" y="31"/>
                  </a:lnTo>
                  <a:lnTo>
                    <a:pt x="96" y="228"/>
                  </a:lnTo>
                  <a:lnTo>
                    <a:pt x="96" y="228"/>
                  </a:lnTo>
                  <a:lnTo>
                    <a:pt x="101" y="232"/>
                  </a:lnTo>
                  <a:lnTo>
                    <a:pt x="105" y="237"/>
                  </a:lnTo>
                  <a:lnTo>
                    <a:pt x="110" y="238"/>
                  </a:lnTo>
                  <a:lnTo>
                    <a:pt x="116" y="240"/>
                  </a:lnTo>
                  <a:lnTo>
                    <a:pt x="116" y="240"/>
                  </a:lnTo>
                  <a:lnTo>
                    <a:pt x="121" y="238"/>
                  </a:lnTo>
                  <a:lnTo>
                    <a:pt x="126" y="237"/>
                  </a:lnTo>
                  <a:lnTo>
                    <a:pt x="126" y="237"/>
                  </a:lnTo>
                  <a:lnTo>
                    <a:pt x="132" y="232"/>
                  </a:lnTo>
                  <a:lnTo>
                    <a:pt x="136" y="225"/>
                  </a:lnTo>
                  <a:lnTo>
                    <a:pt x="138" y="217"/>
                  </a:lnTo>
                  <a:lnTo>
                    <a:pt x="135" y="209"/>
                  </a:lnTo>
                  <a:lnTo>
                    <a:pt x="135" y="20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6" name="Freeform 104">
              <a:extLst>
                <a:ext uri="{FF2B5EF4-FFF2-40B4-BE49-F238E27FC236}">
                  <a16:creationId xmlns:a16="http://schemas.microsoft.com/office/drawing/2014/main" id="{FF9395EE-F11E-E74F-9FF0-CCE56520C13F}"/>
                </a:ext>
              </a:extLst>
            </p:cNvPr>
            <p:cNvSpPr>
              <a:spLocks/>
            </p:cNvSpPr>
            <p:nvPr/>
          </p:nvSpPr>
          <p:spPr bwMode="auto">
            <a:xfrm>
              <a:off x="441326" y="3233738"/>
              <a:ext cx="406400" cy="146050"/>
            </a:xfrm>
            <a:custGeom>
              <a:avLst/>
              <a:gdLst>
                <a:gd name="T0" fmla="*/ 15 w 256"/>
                <a:gd name="T1" fmla="*/ 42 h 92"/>
                <a:gd name="T2" fmla="*/ 229 w 256"/>
                <a:gd name="T3" fmla="*/ 90 h 92"/>
                <a:gd name="T4" fmla="*/ 229 w 256"/>
                <a:gd name="T5" fmla="*/ 90 h 92"/>
                <a:gd name="T6" fmla="*/ 234 w 256"/>
                <a:gd name="T7" fmla="*/ 92 h 92"/>
                <a:gd name="T8" fmla="*/ 234 w 256"/>
                <a:gd name="T9" fmla="*/ 92 h 92"/>
                <a:gd name="T10" fmla="*/ 242 w 256"/>
                <a:gd name="T11" fmla="*/ 90 h 92"/>
                <a:gd name="T12" fmla="*/ 248 w 256"/>
                <a:gd name="T13" fmla="*/ 87 h 92"/>
                <a:gd name="T14" fmla="*/ 253 w 256"/>
                <a:gd name="T15" fmla="*/ 81 h 92"/>
                <a:gd name="T16" fmla="*/ 254 w 256"/>
                <a:gd name="T17" fmla="*/ 75 h 92"/>
                <a:gd name="T18" fmla="*/ 254 w 256"/>
                <a:gd name="T19" fmla="*/ 75 h 92"/>
                <a:gd name="T20" fmla="*/ 256 w 256"/>
                <a:gd name="T21" fmla="*/ 66 h 92"/>
                <a:gd name="T22" fmla="*/ 253 w 256"/>
                <a:gd name="T23" fmla="*/ 58 h 92"/>
                <a:gd name="T24" fmla="*/ 246 w 256"/>
                <a:gd name="T25" fmla="*/ 53 h 92"/>
                <a:gd name="T26" fmla="*/ 239 w 256"/>
                <a:gd name="T27" fmla="*/ 49 h 92"/>
                <a:gd name="T28" fmla="*/ 24 w 256"/>
                <a:gd name="T29" fmla="*/ 0 h 92"/>
                <a:gd name="T30" fmla="*/ 24 w 256"/>
                <a:gd name="T31" fmla="*/ 0 h 92"/>
                <a:gd name="T32" fmla="*/ 17 w 256"/>
                <a:gd name="T33" fmla="*/ 0 h 92"/>
                <a:gd name="T34" fmla="*/ 9 w 256"/>
                <a:gd name="T35" fmla="*/ 4 h 92"/>
                <a:gd name="T36" fmla="*/ 3 w 256"/>
                <a:gd name="T37" fmla="*/ 8 h 92"/>
                <a:gd name="T38" fmla="*/ 0 w 256"/>
                <a:gd name="T39" fmla="*/ 16 h 92"/>
                <a:gd name="T40" fmla="*/ 0 w 256"/>
                <a:gd name="T41" fmla="*/ 16 h 92"/>
                <a:gd name="T42" fmla="*/ 0 w 256"/>
                <a:gd name="T43" fmla="*/ 25 h 92"/>
                <a:gd name="T44" fmla="*/ 3 w 256"/>
                <a:gd name="T45" fmla="*/ 33 h 92"/>
                <a:gd name="T46" fmla="*/ 7 w 256"/>
                <a:gd name="T47" fmla="*/ 39 h 92"/>
                <a:gd name="T48" fmla="*/ 15 w 256"/>
                <a:gd name="T49" fmla="*/ 42 h 92"/>
                <a:gd name="T50" fmla="*/ 15 w 256"/>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15" y="42"/>
                  </a:moveTo>
                  <a:lnTo>
                    <a:pt x="229" y="90"/>
                  </a:lnTo>
                  <a:lnTo>
                    <a:pt x="229" y="90"/>
                  </a:lnTo>
                  <a:lnTo>
                    <a:pt x="234" y="92"/>
                  </a:lnTo>
                  <a:lnTo>
                    <a:pt x="234" y="92"/>
                  </a:lnTo>
                  <a:lnTo>
                    <a:pt x="242" y="90"/>
                  </a:lnTo>
                  <a:lnTo>
                    <a:pt x="248" y="87"/>
                  </a:lnTo>
                  <a:lnTo>
                    <a:pt x="253" y="81"/>
                  </a:lnTo>
                  <a:lnTo>
                    <a:pt x="254" y="75"/>
                  </a:lnTo>
                  <a:lnTo>
                    <a:pt x="254" y="75"/>
                  </a:lnTo>
                  <a:lnTo>
                    <a:pt x="256" y="66"/>
                  </a:lnTo>
                  <a:lnTo>
                    <a:pt x="253" y="58"/>
                  </a:lnTo>
                  <a:lnTo>
                    <a:pt x="246" y="53"/>
                  </a:lnTo>
                  <a:lnTo>
                    <a:pt x="239" y="49"/>
                  </a:lnTo>
                  <a:lnTo>
                    <a:pt x="24" y="0"/>
                  </a:lnTo>
                  <a:lnTo>
                    <a:pt x="24" y="0"/>
                  </a:lnTo>
                  <a:lnTo>
                    <a:pt x="17" y="0"/>
                  </a:lnTo>
                  <a:lnTo>
                    <a:pt x="9" y="4"/>
                  </a:lnTo>
                  <a:lnTo>
                    <a:pt x="3" y="8"/>
                  </a:lnTo>
                  <a:lnTo>
                    <a:pt x="0" y="16"/>
                  </a:lnTo>
                  <a:lnTo>
                    <a:pt x="0" y="16"/>
                  </a:lnTo>
                  <a:lnTo>
                    <a:pt x="0" y="25"/>
                  </a:lnTo>
                  <a:lnTo>
                    <a:pt x="3" y="33"/>
                  </a:lnTo>
                  <a:lnTo>
                    <a:pt x="7" y="39"/>
                  </a:lnTo>
                  <a:lnTo>
                    <a:pt x="15" y="42"/>
                  </a:lnTo>
                  <a:lnTo>
                    <a:pt x="15" y="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27" name="Freeform 105">
              <a:extLst>
                <a:ext uri="{FF2B5EF4-FFF2-40B4-BE49-F238E27FC236}">
                  <a16:creationId xmlns:a16="http://schemas.microsoft.com/office/drawing/2014/main" id="{5249CAC8-48B8-B94E-97BC-7B729C252853}"/>
                </a:ext>
              </a:extLst>
            </p:cNvPr>
            <p:cNvSpPr>
              <a:spLocks/>
            </p:cNvSpPr>
            <p:nvPr/>
          </p:nvSpPr>
          <p:spPr bwMode="auto">
            <a:xfrm>
              <a:off x="1250951" y="6572250"/>
              <a:ext cx="339725" cy="285750"/>
            </a:xfrm>
            <a:custGeom>
              <a:avLst/>
              <a:gdLst>
                <a:gd name="T0" fmla="*/ 210 w 214"/>
                <a:gd name="T1" fmla="*/ 8 h 180"/>
                <a:gd name="T2" fmla="*/ 210 w 214"/>
                <a:gd name="T3" fmla="*/ 8 h 180"/>
                <a:gd name="T4" fmla="*/ 203 w 214"/>
                <a:gd name="T5" fmla="*/ 3 h 180"/>
                <a:gd name="T6" fmla="*/ 196 w 214"/>
                <a:gd name="T7" fmla="*/ 0 h 180"/>
                <a:gd name="T8" fmla="*/ 186 w 214"/>
                <a:gd name="T9" fmla="*/ 2 h 180"/>
                <a:gd name="T10" fmla="*/ 180 w 214"/>
                <a:gd name="T11" fmla="*/ 5 h 180"/>
                <a:gd name="T12" fmla="*/ 8 w 214"/>
                <a:gd name="T13" fmla="*/ 141 h 180"/>
                <a:gd name="T14" fmla="*/ 8 w 214"/>
                <a:gd name="T15" fmla="*/ 141 h 180"/>
                <a:gd name="T16" fmla="*/ 3 w 214"/>
                <a:gd name="T17" fmla="*/ 149 h 180"/>
                <a:gd name="T18" fmla="*/ 0 w 214"/>
                <a:gd name="T19" fmla="*/ 157 h 180"/>
                <a:gd name="T20" fmla="*/ 0 w 214"/>
                <a:gd name="T21" fmla="*/ 164 h 180"/>
                <a:gd name="T22" fmla="*/ 5 w 214"/>
                <a:gd name="T23" fmla="*/ 172 h 180"/>
                <a:gd name="T24" fmla="*/ 5 w 214"/>
                <a:gd name="T25" fmla="*/ 172 h 180"/>
                <a:gd name="T26" fmla="*/ 8 w 214"/>
                <a:gd name="T27" fmla="*/ 175 h 180"/>
                <a:gd name="T28" fmla="*/ 13 w 214"/>
                <a:gd name="T29" fmla="*/ 178 h 180"/>
                <a:gd name="T30" fmla="*/ 17 w 214"/>
                <a:gd name="T31" fmla="*/ 180 h 180"/>
                <a:gd name="T32" fmla="*/ 22 w 214"/>
                <a:gd name="T33" fmla="*/ 180 h 180"/>
                <a:gd name="T34" fmla="*/ 22 w 214"/>
                <a:gd name="T35" fmla="*/ 180 h 180"/>
                <a:gd name="T36" fmla="*/ 28 w 214"/>
                <a:gd name="T37" fmla="*/ 178 h 180"/>
                <a:gd name="T38" fmla="*/ 34 w 214"/>
                <a:gd name="T39" fmla="*/ 175 h 180"/>
                <a:gd name="T40" fmla="*/ 207 w 214"/>
                <a:gd name="T41" fmla="*/ 39 h 180"/>
                <a:gd name="T42" fmla="*/ 207 w 214"/>
                <a:gd name="T43" fmla="*/ 39 h 180"/>
                <a:gd name="T44" fmla="*/ 211 w 214"/>
                <a:gd name="T45" fmla="*/ 33 h 180"/>
                <a:gd name="T46" fmla="*/ 214 w 214"/>
                <a:gd name="T47" fmla="*/ 25 h 180"/>
                <a:gd name="T48" fmla="*/ 214 w 214"/>
                <a:gd name="T49" fmla="*/ 16 h 180"/>
                <a:gd name="T50" fmla="*/ 210 w 214"/>
                <a:gd name="T51" fmla="*/ 8 h 180"/>
                <a:gd name="T52" fmla="*/ 210 w 214"/>
                <a:gd name="T53"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10" y="8"/>
                  </a:moveTo>
                  <a:lnTo>
                    <a:pt x="210" y="8"/>
                  </a:lnTo>
                  <a:lnTo>
                    <a:pt x="203" y="3"/>
                  </a:lnTo>
                  <a:lnTo>
                    <a:pt x="196" y="0"/>
                  </a:lnTo>
                  <a:lnTo>
                    <a:pt x="186" y="2"/>
                  </a:lnTo>
                  <a:lnTo>
                    <a:pt x="180" y="5"/>
                  </a:lnTo>
                  <a:lnTo>
                    <a:pt x="8" y="141"/>
                  </a:lnTo>
                  <a:lnTo>
                    <a:pt x="8" y="141"/>
                  </a:lnTo>
                  <a:lnTo>
                    <a:pt x="3" y="149"/>
                  </a:lnTo>
                  <a:lnTo>
                    <a:pt x="0" y="157"/>
                  </a:lnTo>
                  <a:lnTo>
                    <a:pt x="0" y="164"/>
                  </a:lnTo>
                  <a:lnTo>
                    <a:pt x="5" y="172"/>
                  </a:lnTo>
                  <a:lnTo>
                    <a:pt x="5" y="172"/>
                  </a:lnTo>
                  <a:lnTo>
                    <a:pt x="8" y="175"/>
                  </a:lnTo>
                  <a:lnTo>
                    <a:pt x="13" y="178"/>
                  </a:lnTo>
                  <a:lnTo>
                    <a:pt x="17" y="180"/>
                  </a:lnTo>
                  <a:lnTo>
                    <a:pt x="22" y="180"/>
                  </a:lnTo>
                  <a:lnTo>
                    <a:pt x="22" y="180"/>
                  </a:lnTo>
                  <a:lnTo>
                    <a:pt x="28" y="178"/>
                  </a:lnTo>
                  <a:lnTo>
                    <a:pt x="34" y="175"/>
                  </a:lnTo>
                  <a:lnTo>
                    <a:pt x="207" y="39"/>
                  </a:lnTo>
                  <a:lnTo>
                    <a:pt x="207" y="39"/>
                  </a:lnTo>
                  <a:lnTo>
                    <a:pt x="211" y="33"/>
                  </a:lnTo>
                  <a:lnTo>
                    <a:pt x="214" y="25"/>
                  </a:lnTo>
                  <a:lnTo>
                    <a:pt x="214" y="16"/>
                  </a:lnTo>
                  <a:lnTo>
                    <a:pt x="210" y="8"/>
                  </a:lnTo>
                  <a:lnTo>
                    <a:pt x="21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grpSp>
      <p:sp>
        <p:nvSpPr>
          <p:cNvPr id="364" name="Oval 363">
            <a:extLst>
              <a:ext uri="{FF2B5EF4-FFF2-40B4-BE49-F238E27FC236}">
                <a16:creationId xmlns:a16="http://schemas.microsoft.com/office/drawing/2014/main" id="{F010B7E1-523C-0542-B230-7CA3B5A47E6D}"/>
              </a:ext>
            </a:extLst>
          </p:cNvPr>
          <p:cNvSpPr/>
          <p:nvPr userDrawn="1"/>
        </p:nvSpPr>
        <p:spPr>
          <a:xfrm>
            <a:off x="6572772" y="2619818"/>
            <a:ext cx="1209560" cy="1209560"/>
          </a:xfrm>
          <a:prstGeom prst="ellipse">
            <a:avLst/>
          </a:prstGeom>
          <a:solidFill>
            <a:srgbClr val="383838">
              <a:alpha val="54000"/>
            </a:srgb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376" name="Group 375" title="Dial 3">
            <a:extLst>
              <a:ext uri="{FF2B5EF4-FFF2-40B4-BE49-F238E27FC236}">
                <a16:creationId xmlns:a16="http://schemas.microsoft.com/office/drawing/2014/main" id="{07C27BD4-163B-4D43-AEAB-F713DFD02588}"/>
              </a:ext>
            </a:extLst>
          </p:cNvPr>
          <p:cNvGrpSpPr/>
          <p:nvPr userDrawn="1"/>
        </p:nvGrpSpPr>
        <p:grpSpPr>
          <a:xfrm rot="10800000">
            <a:off x="6457820" y="2571882"/>
            <a:ext cx="997787" cy="997528"/>
            <a:chOff x="2743197" y="1600202"/>
            <a:chExt cx="3657598" cy="3657604"/>
          </a:xfrm>
          <a:effectLst/>
        </p:grpSpPr>
        <p:grpSp>
          <p:nvGrpSpPr>
            <p:cNvPr id="377" name="Group 376">
              <a:extLst>
                <a:ext uri="{FF2B5EF4-FFF2-40B4-BE49-F238E27FC236}">
                  <a16:creationId xmlns:a16="http://schemas.microsoft.com/office/drawing/2014/main" id="{D5A1FE02-27FC-134E-9D7B-4817A3A4EBFA}"/>
                </a:ext>
              </a:extLst>
            </p:cNvPr>
            <p:cNvGrpSpPr/>
            <p:nvPr/>
          </p:nvGrpSpPr>
          <p:grpSpPr>
            <a:xfrm>
              <a:off x="2743197" y="1600202"/>
              <a:ext cx="3657598" cy="3657604"/>
              <a:chOff x="2743200" y="1600200"/>
              <a:chExt cx="3657600" cy="3657602"/>
            </a:xfrm>
          </p:grpSpPr>
          <p:pic>
            <p:nvPicPr>
              <p:cNvPr id="379" name="Picture 378" descr="knob.png">
                <a:extLst>
                  <a:ext uri="{FF2B5EF4-FFF2-40B4-BE49-F238E27FC236}">
                    <a16:creationId xmlns:a16="http://schemas.microsoft.com/office/drawing/2014/main" id="{64D24B49-3F08-8A4D-AD32-FF6A5568E4E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600200"/>
                <a:ext cx="3657600" cy="3657602"/>
              </a:xfrm>
              <a:prstGeom prst="rect">
                <a:avLst/>
              </a:prstGeom>
              <a:effectLst/>
            </p:spPr>
          </p:pic>
          <p:sp>
            <p:nvSpPr>
              <p:cNvPr id="380" name="Oval 379">
                <a:extLst>
                  <a:ext uri="{FF2B5EF4-FFF2-40B4-BE49-F238E27FC236}">
                    <a16:creationId xmlns:a16="http://schemas.microsoft.com/office/drawing/2014/main" id="{14212028-C516-9149-9039-C7B765D18B5A}"/>
                  </a:ext>
                </a:extLst>
              </p:cNvPr>
              <p:cNvSpPr/>
              <p:nvPr/>
            </p:nvSpPr>
            <p:spPr>
              <a:xfrm>
                <a:off x="2743200" y="1600200"/>
                <a:ext cx="3657600" cy="3657600"/>
              </a:xfrm>
              <a:prstGeom prst="ellipse">
                <a:avLst/>
              </a:prstGeom>
              <a:noFill/>
              <a:ln w="38100" cmpd="sng">
                <a:gradFill flip="none" rotWithShape="1">
                  <a:gsLst>
                    <a:gs pos="74000">
                      <a:srgbClr val="FFFFFF"/>
                    </a:gs>
                    <a:gs pos="100000">
                      <a:srgbClr val="484848"/>
                    </a:gs>
                    <a:gs pos="0">
                      <a:srgbClr val="A7A7A7"/>
                    </a:gs>
                    <a:gs pos="65000">
                      <a:srgbClr val="3E3E3E"/>
                    </a:gs>
                  </a:gsLst>
                  <a:lin ang="120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78" name="Oval 377">
              <a:extLst>
                <a:ext uri="{FF2B5EF4-FFF2-40B4-BE49-F238E27FC236}">
                  <a16:creationId xmlns:a16="http://schemas.microsoft.com/office/drawing/2014/main" id="{CC8C1220-335D-FF44-8FD0-A015CA5AB01D}"/>
                </a:ext>
              </a:extLst>
            </p:cNvPr>
            <p:cNvSpPr/>
            <p:nvPr/>
          </p:nvSpPr>
          <p:spPr>
            <a:xfrm>
              <a:off x="5486399" y="3047999"/>
              <a:ext cx="762000" cy="762001"/>
            </a:xfrm>
            <a:prstGeom prst="ellipse">
              <a:avLst/>
            </a:prstGeom>
            <a:gradFill>
              <a:gsLst>
                <a:gs pos="16000">
                  <a:srgbClr val="FFFFFF">
                    <a:alpha val="57000"/>
                  </a:srgbClr>
                </a:gs>
                <a:gs pos="100000">
                  <a:srgbClr val="3E3E3E">
                    <a:alpha val="36000"/>
                  </a:srgbClr>
                </a:gs>
                <a:gs pos="7000">
                  <a:srgbClr val="FFFFF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32" name="Rounded Rectangle 331">
            <a:extLst>
              <a:ext uri="{FF2B5EF4-FFF2-40B4-BE49-F238E27FC236}">
                <a16:creationId xmlns:a16="http://schemas.microsoft.com/office/drawing/2014/main" id="{ADEB3E4E-73DE-9F46-B3F5-CBC44DC72F37}"/>
              </a:ext>
            </a:extLst>
          </p:cNvPr>
          <p:cNvSpPr/>
          <p:nvPr userDrawn="1"/>
        </p:nvSpPr>
        <p:spPr>
          <a:xfrm>
            <a:off x="4352926" y="1361760"/>
            <a:ext cx="511178" cy="914639"/>
          </a:xfrm>
          <a:prstGeom prst="roundRect">
            <a:avLst>
              <a:gd name="adj" fmla="val 3922"/>
            </a:avLst>
          </a:prstGeom>
          <a:solidFill>
            <a:schemeClr val="tx2">
              <a:lumMod val="50000"/>
            </a:schemeClr>
          </a:solidFill>
          <a:ln w="28575" cmpd="sng">
            <a:gradFill flip="none" rotWithShape="1">
              <a:gsLst>
                <a:gs pos="0">
                  <a:srgbClr val="404040"/>
                </a:gs>
                <a:gs pos="100000">
                  <a:srgbClr val="ACACAC"/>
                </a:gs>
              </a:gsLst>
              <a:lin ang="0" scaled="0"/>
              <a:tileRect/>
            </a:gradFill>
          </a:ln>
          <a:effectLst>
            <a:innerShdw blurRad="28575" dist="25400" dir="13500000">
              <a:srgbClr val="000000">
                <a:alpha val="18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grpSp>
        <p:nvGrpSpPr>
          <p:cNvPr id="333" name="Group 332">
            <a:extLst>
              <a:ext uri="{FF2B5EF4-FFF2-40B4-BE49-F238E27FC236}">
                <a16:creationId xmlns:a16="http://schemas.microsoft.com/office/drawing/2014/main" id="{D0F2FFB9-DF5D-574E-8681-B2BA79AD74ED}"/>
              </a:ext>
            </a:extLst>
          </p:cNvPr>
          <p:cNvGrpSpPr/>
          <p:nvPr userDrawn="1"/>
        </p:nvGrpSpPr>
        <p:grpSpPr>
          <a:xfrm>
            <a:off x="4389811" y="1623952"/>
            <a:ext cx="426863" cy="613751"/>
            <a:chOff x="5435598" y="2269836"/>
            <a:chExt cx="152400" cy="845897"/>
          </a:xfrm>
        </p:grpSpPr>
        <p:sp>
          <p:nvSpPr>
            <p:cNvPr id="334" name="Rounded Rectangle 333">
              <a:extLst>
                <a:ext uri="{FF2B5EF4-FFF2-40B4-BE49-F238E27FC236}">
                  <a16:creationId xmlns:a16="http://schemas.microsoft.com/office/drawing/2014/main" id="{37C49C69-2219-A040-AFFF-208CB6118E08}"/>
                </a:ext>
              </a:extLst>
            </p:cNvPr>
            <p:cNvSpPr/>
            <p:nvPr/>
          </p:nvSpPr>
          <p:spPr bwMode="auto">
            <a:xfrm>
              <a:off x="5435598" y="3039533"/>
              <a:ext cx="152400" cy="76200"/>
            </a:xfrm>
            <a:prstGeom prst="round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5" name="Rounded Rectangle 334">
              <a:extLst>
                <a:ext uri="{FF2B5EF4-FFF2-40B4-BE49-F238E27FC236}">
                  <a16:creationId xmlns:a16="http://schemas.microsoft.com/office/drawing/2014/main" id="{956B4129-07FF-E94F-91CB-4227414C6262}"/>
                </a:ext>
              </a:extLst>
            </p:cNvPr>
            <p:cNvSpPr/>
            <p:nvPr/>
          </p:nvSpPr>
          <p:spPr bwMode="auto">
            <a:xfrm>
              <a:off x="5435598" y="2943320"/>
              <a:ext cx="152400" cy="76200"/>
            </a:xfrm>
            <a:prstGeom prst="roundRect">
              <a:avLst/>
            </a:prstGeom>
            <a:solidFill>
              <a:schemeClr val="accent3">
                <a:alpha val="3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6" name="Rounded Rectangle 335">
              <a:extLst>
                <a:ext uri="{FF2B5EF4-FFF2-40B4-BE49-F238E27FC236}">
                  <a16:creationId xmlns:a16="http://schemas.microsoft.com/office/drawing/2014/main" id="{DB12D9DE-946F-C040-B2F4-89373D7C828F}"/>
                </a:ext>
              </a:extLst>
            </p:cNvPr>
            <p:cNvSpPr/>
            <p:nvPr/>
          </p:nvSpPr>
          <p:spPr bwMode="auto">
            <a:xfrm>
              <a:off x="5435598" y="2847108"/>
              <a:ext cx="152400" cy="76200"/>
            </a:xfrm>
            <a:prstGeom prst="roundRect">
              <a:avLst/>
            </a:prstGeom>
            <a:solidFill>
              <a:schemeClr val="accent3">
                <a:alpha val="4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7" name="Rounded Rectangle 336">
              <a:extLst>
                <a:ext uri="{FF2B5EF4-FFF2-40B4-BE49-F238E27FC236}">
                  <a16:creationId xmlns:a16="http://schemas.microsoft.com/office/drawing/2014/main" id="{BA9BBC70-659D-4F4D-A3BF-34FA43E62462}"/>
                </a:ext>
              </a:extLst>
            </p:cNvPr>
            <p:cNvSpPr/>
            <p:nvPr/>
          </p:nvSpPr>
          <p:spPr bwMode="auto">
            <a:xfrm>
              <a:off x="5435598" y="2750896"/>
              <a:ext cx="152400" cy="76200"/>
            </a:xfrm>
            <a:prstGeom prst="roundRect">
              <a:avLst/>
            </a:prstGeom>
            <a:solidFill>
              <a:schemeClr val="accent3">
                <a:alpha val="5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8" name="Rounded Rectangle 337">
              <a:extLst>
                <a:ext uri="{FF2B5EF4-FFF2-40B4-BE49-F238E27FC236}">
                  <a16:creationId xmlns:a16="http://schemas.microsoft.com/office/drawing/2014/main" id="{AF0ECDA9-6935-E44B-971A-3DA84493D174}"/>
                </a:ext>
              </a:extLst>
            </p:cNvPr>
            <p:cNvSpPr/>
            <p:nvPr/>
          </p:nvSpPr>
          <p:spPr bwMode="auto">
            <a:xfrm>
              <a:off x="5435598" y="2654684"/>
              <a:ext cx="152400" cy="76200"/>
            </a:xfrm>
            <a:prstGeom prst="roundRect">
              <a:avLst/>
            </a:prstGeom>
            <a:solidFill>
              <a:schemeClr val="accent3">
                <a:alpha val="6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39" name="Rounded Rectangle 338">
              <a:extLst>
                <a:ext uri="{FF2B5EF4-FFF2-40B4-BE49-F238E27FC236}">
                  <a16:creationId xmlns:a16="http://schemas.microsoft.com/office/drawing/2014/main" id="{06FE9871-36FC-554B-B517-299473F3656C}"/>
                </a:ext>
              </a:extLst>
            </p:cNvPr>
            <p:cNvSpPr/>
            <p:nvPr/>
          </p:nvSpPr>
          <p:spPr bwMode="auto">
            <a:xfrm>
              <a:off x="5435598" y="2558472"/>
              <a:ext cx="152400" cy="76200"/>
            </a:xfrm>
            <a:prstGeom prst="roundRect">
              <a:avLst/>
            </a:prstGeom>
            <a:solidFill>
              <a:schemeClr val="accent3">
                <a:alpha val="8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dirty="0">
                <a:latin typeface="Arial" panose="020B0604020202020204" pitchFamily="34" charset="0"/>
                <a:cs typeface="Arial" panose="020B0604020202020204" pitchFamily="34" charset="0"/>
              </a:endParaRPr>
            </a:p>
          </p:txBody>
        </p:sp>
        <p:sp>
          <p:nvSpPr>
            <p:cNvPr id="340" name="Rounded Rectangle 339">
              <a:extLst>
                <a:ext uri="{FF2B5EF4-FFF2-40B4-BE49-F238E27FC236}">
                  <a16:creationId xmlns:a16="http://schemas.microsoft.com/office/drawing/2014/main" id="{7E19FF85-D6CE-B243-9334-F389D674481E}"/>
                </a:ext>
              </a:extLst>
            </p:cNvPr>
            <p:cNvSpPr/>
            <p:nvPr/>
          </p:nvSpPr>
          <p:spPr bwMode="auto">
            <a:xfrm>
              <a:off x="5435598" y="246226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1" name="Rounded Rectangle 340">
              <a:extLst>
                <a:ext uri="{FF2B5EF4-FFF2-40B4-BE49-F238E27FC236}">
                  <a16:creationId xmlns:a16="http://schemas.microsoft.com/office/drawing/2014/main" id="{1FC88A4C-471A-144C-AD33-7324E70BF6EB}"/>
                </a:ext>
              </a:extLst>
            </p:cNvPr>
            <p:cNvSpPr/>
            <p:nvPr/>
          </p:nvSpPr>
          <p:spPr bwMode="auto">
            <a:xfrm>
              <a:off x="5435598" y="2366048"/>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342" name="Rounded Rectangle 341">
              <a:extLst>
                <a:ext uri="{FF2B5EF4-FFF2-40B4-BE49-F238E27FC236}">
                  <a16:creationId xmlns:a16="http://schemas.microsoft.com/office/drawing/2014/main" id="{DD2D15FE-7438-2E4B-9785-D34630462DA0}"/>
                </a:ext>
              </a:extLst>
            </p:cNvPr>
            <p:cNvSpPr/>
            <p:nvPr/>
          </p:nvSpPr>
          <p:spPr bwMode="auto">
            <a:xfrm>
              <a:off x="5435598" y="2269836"/>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grpSp>
      <p:sp>
        <p:nvSpPr>
          <p:cNvPr id="7" name="Oval 6">
            <a:extLst>
              <a:ext uri="{FF2B5EF4-FFF2-40B4-BE49-F238E27FC236}">
                <a16:creationId xmlns:a16="http://schemas.microsoft.com/office/drawing/2014/main" id="{91BD77CA-A3B3-A44E-81FE-AD598F7A9A11}"/>
              </a:ext>
            </a:extLst>
          </p:cNvPr>
          <p:cNvSpPr/>
          <p:nvPr userDrawn="1"/>
        </p:nvSpPr>
        <p:spPr>
          <a:xfrm>
            <a:off x="3969328" y="2426239"/>
            <a:ext cx="1288472" cy="1288809"/>
          </a:xfrm>
          <a:prstGeom prst="ellipse">
            <a:avLst/>
          </a:prstGeom>
          <a:gradFill>
            <a:gsLst>
              <a:gs pos="0">
                <a:srgbClr val="101010">
                  <a:alpha val="25000"/>
                </a:srgbClr>
              </a:gs>
              <a:gs pos="46000">
                <a:srgbClr val="FFFFFF"/>
              </a:gs>
            </a:gsLst>
            <a:lin ang="3180000" scaled="0"/>
          </a:gradFill>
          <a:ln>
            <a:noFill/>
          </a:ln>
          <a:effectLst>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sp>
        <p:nvSpPr>
          <p:cNvPr id="363" name="Oval 362">
            <a:extLst>
              <a:ext uri="{FF2B5EF4-FFF2-40B4-BE49-F238E27FC236}">
                <a16:creationId xmlns:a16="http://schemas.microsoft.com/office/drawing/2014/main" id="{2F0C29F3-DC4C-704F-8AA0-7AF2E10C09F6}"/>
              </a:ext>
            </a:extLst>
          </p:cNvPr>
          <p:cNvSpPr/>
          <p:nvPr userDrawn="1"/>
        </p:nvSpPr>
        <p:spPr>
          <a:xfrm>
            <a:off x="4171847" y="2619818"/>
            <a:ext cx="1209560" cy="1209560"/>
          </a:xfrm>
          <a:prstGeom prst="ellipse">
            <a:avLst/>
          </a:prstGeom>
          <a:solidFill>
            <a:srgbClr val="383838">
              <a:alpha val="54000"/>
            </a:srgb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128" name="Group 127">
            <a:extLst>
              <a:ext uri="{FF2B5EF4-FFF2-40B4-BE49-F238E27FC236}">
                <a16:creationId xmlns:a16="http://schemas.microsoft.com/office/drawing/2014/main" id="{882664CE-1D98-6B48-9E6C-B952492265E3}"/>
              </a:ext>
            </a:extLst>
          </p:cNvPr>
          <p:cNvGrpSpPr/>
          <p:nvPr userDrawn="1"/>
        </p:nvGrpSpPr>
        <p:grpSpPr>
          <a:xfrm>
            <a:off x="3897313" y="2357431"/>
            <a:ext cx="1436688" cy="1171784"/>
            <a:chOff x="366713" y="0"/>
            <a:chExt cx="8410575" cy="6858000"/>
          </a:xfrm>
          <a:solidFill>
            <a:schemeClr val="accent3">
              <a:lumMod val="50000"/>
            </a:schemeClr>
          </a:solidFill>
        </p:grpSpPr>
        <p:sp>
          <p:nvSpPr>
            <p:cNvPr id="129" name="Freeform 5">
              <a:extLst>
                <a:ext uri="{FF2B5EF4-FFF2-40B4-BE49-F238E27FC236}">
                  <a16:creationId xmlns:a16="http://schemas.microsoft.com/office/drawing/2014/main" id="{00473635-1A93-064E-9FA6-D2C9A9CE45F5}"/>
                </a:ext>
              </a:extLst>
            </p:cNvPr>
            <p:cNvSpPr>
              <a:spLocks/>
            </p:cNvSpPr>
            <p:nvPr/>
          </p:nvSpPr>
          <p:spPr bwMode="auto">
            <a:xfrm>
              <a:off x="7889876" y="6388100"/>
              <a:ext cx="196850" cy="139700"/>
            </a:xfrm>
            <a:custGeom>
              <a:avLst/>
              <a:gdLst>
                <a:gd name="T0" fmla="*/ 0 w 124"/>
                <a:gd name="T1" fmla="*/ 12 h 88"/>
                <a:gd name="T2" fmla="*/ 117 w 124"/>
                <a:gd name="T3" fmla="*/ 88 h 88"/>
                <a:gd name="T4" fmla="*/ 124 w 124"/>
                <a:gd name="T5" fmla="*/ 76 h 88"/>
                <a:gd name="T6" fmla="*/ 8 w 124"/>
                <a:gd name="T7" fmla="*/ 0 h 88"/>
                <a:gd name="T8" fmla="*/ 0 w 124"/>
                <a:gd name="T9" fmla="*/ 12 h 88"/>
              </a:gdLst>
              <a:ahLst/>
              <a:cxnLst>
                <a:cxn ang="0">
                  <a:pos x="T0" y="T1"/>
                </a:cxn>
                <a:cxn ang="0">
                  <a:pos x="T2" y="T3"/>
                </a:cxn>
                <a:cxn ang="0">
                  <a:pos x="T4" y="T5"/>
                </a:cxn>
                <a:cxn ang="0">
                  <a:pos x="T6" y="T7"/>
                </a:cxn>
                <a:cxn ang="0">
                  <a:pos x="T8" y="T9"/>
                </a:cxn>
              </a:cxnLst>
              <a:rect l="0" t="0" r="r" b="b"/>
              <a:pathLst>
                <a:path w="124" h="88">
                  <a:moveTo>
                    <a:pt x="0" y="12"/>
                  </a:moveTo>
                  <a:lnTo>
                    <a:pt x="117" y="88"/>
                  </a:lnTo>
                  <a:lnTo>
                    <a:pt x="124" y="7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0" name="Freeform 6">
              <a:extLst>
                <a:ext uri="{FF2B5EF4-FFF2-40B4-BE49-F238E27FC236}">
                  <a16:creationId xmlns:a16="http://schemas.microsoft.com/office/drawing/2014/main" id="{F5406317-BB52-A247-AADD-303139B3EF4D}"/>
                </a:ext>
              </a:extLst>
            </p:cNvPr>
            <p:cNvSpPr>
              <a:spLocks/>
            </p:cNvSpPr>
            <p:nvPr/>
          </p:nvSpPr>
          <p:spPr bwMode="auto">
            <a:xfrm>
              <a:off x="8072438" y="6080125"/>
              <a:ext cx="207963" cy="125413"/>
            </a:xfrm>
            <a:custGeom>
              <a:avLst/>
              <a:gdLst>
                <a:gd name="T0" fmla="*/ 0 w 131"/>
                <a:gd name="T1" fmla="*/ 12 h 79"/>
                <a:gd name="T2" fmla="*/ 124 w 131"/>
                <a:gd name="T3" fmla="*/ 79 h 79"/>
                <a:gd name="T4" fmla="*/ 131 w 131"/>
                <a:gd name="T5" fmla="*/ 66 h 79"/>
                <a:gd name="T6" fmla="*/ 8 w 131"/>
                <a:gd name="T7" fmla="*/ 0 h 79"/>
                <a:gd name="T8" fmla="*/ 0 w 131"/>
                <a:gd name="T9" fmla="*/ 12 h 79"/>
              </a:gdLst>
              <a:ahLst/>
              <a:cxnLst>
                <a:cxn ang="0">
                  <a:pos x="T0" y="T1"/>
                </a:cxn>
                <a:cxn ang="0">
                  <a:pos x="T2" y="T3"/>
                </a:cxn>
                <a:cxn ang="0">
                  <a:pos x="T4" y="T5"/>
                </a:cxn>
                <a:cxn ang="0">
                  <a:pos x="T6" y="T7"/>
                </a:cxn>
                <a:cxn ang="0">
                  <a:pos x="T8" y="T9"/>
                </a:cxn>
              </a:cxnLst>
              <a:rect l="0" t="0" r="r" b="b"/>
              <a:pathLst>
                <a:path w="131" h="79">
                  <a:moveTo>
                    <a:pt x="0" y="12"/>
                  </a:moveTo>
                  <a:lnTo>
                    <a:pt x="124" y="79"/>
                  </a:lnTo>
                  <a:lnTo>
                    <a:pt x="131" y="6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1" name="Freeform 7">
              <a:extLst>
                <a:ext uri="{FF2B5EF4-FFF2-40B4-BE49-F238E27FC236}">
                  <a16:creationId xmlns:a16="http://schemas.microsoft.com/office/drawing/2014/main" id="{E3549CD7-7CA2-7940-BD60-14A599F4CAA3}"/>
                </a:ext>
              </a:extLst>
            </p:cNvPr>
            <p:cNvSpPr>
              <a:spLocks/>
            </p:cNvSpPr>
            <p:nvPr/>
          </p:nvSpPr>
          <p:spPr bwMode="auto">
            <a:xfrm>
              <a:off x="8229601" y="5756275"/>
              <a:ext cx="212725" cy="109538"/>
            </a:xfrm>
            <a:custGeom>
              <a:avLst/>
              <a:gdLst>
                <a:gd name="T0" fmla="*/ 0 w 134"/>
                <a:gd name="T1" fmla="*/ 14 h 69"/>
                <a:gd name="T2" fmla="*/ 128 w 134"/>
                <a:gd name="T3" fmla="*/ 69 h 69"/>
                <a:gd name="T4" fmla="*/ 134 w 134"/>
                <a:gd name="T5" fmla="*/ 56 h 69"/>
                <a:gd name="T6" fmla="*/ 5 w 134"/>
                <a:gd name="T7" fmla="*/ 0 h 69"/>
                <a:gd name="T8" fmla="*/ 0 w 134"/>
                <a:gd name="T9" fmla="*/ 14 h 69"/>
              </a:gdLst>
              <a:ahLst/>
              <a:cxnLst>
                <a:cxn ang="0">
                  <a:pos x="T0" y="T1"/>
                </a:cxn>
                <a:cxn ang="0">
                  <a:pos x="T2" y="T3"/>
                </a:cxn>
                <a:cxn ang="0">
                  <a:pos x="T4" y="T5"/>
                </a:cxn>
                <a:cxn ang="0">
                  <a:pos x="T6" y="T7"/>
                </a:cxn>
                <a:cxn ang="0">
                  <a:pos x="T8" y="T9"/>
                </a:cxn>
              </a:cxnLst>
              <a:rect l="0" t="0" r="r" b="b"/>
              <a:pathLst>
                <a:path w="134" h="69">
                  <a:moveTo>
                    <a:pt x="0" y="14"/>
                  </a:moveTo>
                  <a:lnTo>
                    <a:pt x="128" y="69"/>
                  </a:lnTo>
                  <a:lnTo>
                    <a:pt x="134" y="56"/>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2" name="Freeform 8">
              <a:extLst>
                <a:ext uri="{FF2B5EF4-FFF2-40B4-BE49-F238E27FC236}">
                  <a16:creationId xmlns:a16="http://schemas.microsoft.com/office/drawing/2014/main" id="{5B7F3E67-DD2F-B84F-93AD-0AA8EAD08023}"/>
                </a:ext>
              </a:extLst>
            </p:cNvPr>
            <p:cNvSpPr>
              <a:spLocks/>
            </p:cNvSpPr>
            <p:nvPr/>
          </p:nvSpPr>
          <p:spPr bwMode="auto">
            <a:xfrm>
              <a:off x="8356601" y="5421313"/>
              <a:ext cx="215900" cy="92075"/>
            </a:xfrm>
            <a:custGeom>
              <a:avLst/>
              <a:gdLst>
                <a:gd name="T0" fmla="*/ 0 w 136"/>
                <a:gd name="T1" fmla="*/ 14 h 58"/>
                <a:gd name="T2" fmla="*/ 133 w 136"/>
                <a:gd name="T3" fmla="*/ 58 h 58"/>
                <a:gd name="T4" fmla="*/ 136 w 136"/>
                <a:gd name="T5" fmla="*/ 44 h 58"/>
                <a:gd name="T6" fmla="*/ 4 w 136"/>
                <a:gd name="T7" fmla="*/ 0 h 58"/>
                <a:gd name="T8" fmla="*/ 0 w 136"/>
                <a:gd name="T9" fmla="*/ 14 h 58"/>
              </a:gdLst>
              <a:ahLst/>
              <a:cxnLst>
                <a:cxn ang="0">
                  <a:pos x="T0" y="T1"/>
                </a:cxn>
                <a:cxn ang="0">
                  <a:pos x="T2" y="T3"/>
                </a:cxn>
                <a:cxn ang="0">
                  <a:pos x="T4" y="T5"/>
                </a:cxn>
                <a:cxn ang="0">
                  <a:pos x="T6" y="T7"/>
                </a:cxn>
                <a:cxn ang="0">
                  <a:pos x="T8" y="T9"/>
                </a:cxn>
              </a:cxnLst>
              <a:rect l="0" t="0" r="r" b="b"/>
              <a:pathLst>
                <a:path w="136" h="58">
                  <a:moveTo>
                    <a:pt x="0" y="14"/>
                  </a:moveTo>
                  <a:lnTo>
                    <a:pt x="133" y="58"/>
                  </a:lnTo>
                  <a:lnTo>
                    <a:pt x="136" y="44"/>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3" name="Freeform 9">
              <a:extLst>
                <a:ext uri="{FF2B5EF4-FFF2-40B4-BE49-F238E27FC236}">
                  <a16:creationId xmlns:a16="http://schemas.microsoft.com/office/drawing/2014/main" id="{71AEF9DB-CC43-D04B-9DFA-3E9C57EC656E}"/>
                </a:ext>
              </a:extLst>
            </p:cNvPr>
            <p:cNvSpPr>
              <a:spLocks/>
            </p:cNvSpPr>
            <p:nvPr/>
          </p:nvSpPr>
          <p:spPr bwMode="auto">
            <a:xfrm>
              <a:off x="8451851" y="5076825"/>
              <a:ext cx="222250" cy="71438"/>
            </a:xfrm>
            <a:custGeom>
              <a:avLst/>
              <a:gdLst>
                <a:gd name="T0" fmla="*/ 0 w 140"/>
                <a:gd name="T1" fmla="*/ 14 h 45"/>
                <a:gd name="T2" fmla="*/ 137 w 140"/>
                <a:gd name="T3" fmla="*/ 45 h 45"/>
                <a:gd name="T4" fmla="*/ 140 w 140"/>
                <a:gd name="T5" fmla="*/ 31 h 45"/>
                <a:gd name="T6" fmla="*/ 3 w 140"/>
                <a:gd name="T7" fmla="*/ 0 h 45"/>
                <a:gd name="T8" fmla="*/ 0 w 140"/>
                <a:gd name="T9" fmla="*/ 14 h 45"/>
              </a:gdLst>
              <a:ahLst/>
              <a:cxnLst>
                <a:cxn ang="0">
                  <a:pos x="T0" y="T1"/>
                </a:cxn>
                <a:cxn ang="0">
                  <a:pos x="T2" y="T3"/>
                </a:cxn>
                <a:cxn ang="0">
                  <a:pos x="T4" y="T5"/>
                </a:cxn>
                <a:cxn ang="0">
                  <a:pos x="T6" y="T7"/>
                </a:cxn>
                <a:cxn ang="0">
                  <a:pos x="T8" y="T9"/>
                </a:cxn>
              </a:cxnLst>
              <a:rect l="0" t="0" r="r" b="b"/>
              <a:pathLst>
                <a:path w="140" h="45">
                  <a:moveTo>
                    <a:pt x="0" y="14"/>
                  </a:moveTo>
                  <a:lnTo>
                    <a:pt x="137" y="45"/>
                  </a:lnTo>
                  <a:lnTo>
                    <a:pt x="140" y="31"/>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4" name="Freeform 10">
              <a:extLst>
                <a:ext uri="{FF2B5EF4-FFF2-40B4-BE49-F238E27FC236}">
                  <a16:creationId xmlns:a16="http://schemas.microsoft.com/office/drawing/2014/main" id="{8CE9D4AA-CC23-0C40-99B1-2559B7A51067}"/>
                </a:ext>
              </a:extLst>
            </p:cNvPr>
            <p:cNvSpPr>
              <a:spLocks/>
            </p:cNvSpPr>
            <p:nvPr/>
          </p:nvSpPr>
          <p:spPr bwMode="auto">
            <a:xfrm>
              <a:off x="8516938" y="4727575"/>
              <a:ext cx="223838" cy="50800"/>
            </a:xfrm>
            <a:custGeom>
              <a:avLst/>
              <a:gdLst>
                <a:gd name="T0" fmla="*/ 0 w 141"/>
                <a:gd name="T1" fmla="*/ 14 h 32"/>
                <a:gd name="T2" fmla="*/ 138 w 141"/>
                <a:gd name="T3" fmla="*/ 32 h 32"/>
                <a:gd name="T4" fmla="*/ 141 w 141"/>
                <a:gd name="T5" fmla="*/ 18 h 32"/>
                <a:gd name="T6" fmla="*/ 3 w 141"/>
                <a:gd name="T7" fmla="*/ 0 h 32"/>
                <a:gd name="T8" fmla="*/ 0 w 141"/>
                <a:gd name="T9" fmla="*/ 14 h 32"/>
              </a:gdLst>
              <a:ahLst/>
              <a:cxnLst>
                <a:cxn ang="0">
                  <a:pos x="T0" y="T1"/>
                </a:cxn>
                <a:cxn ang="0">
                  <a:pos x="T2" y="T3"/>
                </a:cxn>
                <a:cxn ang="0">
                  <a:pos x="T4" y="T5"/>
                </a:cxn>
                <a:cxn ang="0">
                  <a:pos x="T6" y="T7"/>
                </a:cxn>
                <a:cxn ang="0">
                  <a:pos x="T8" y="T9"/>
                </a:cxn>
              </a:cxnLst>
              <a:rect l="0" t="0" r="r" b="b"/>
              <a:pathLst>
                <a:path w="141" h="32">
                  <a:moveTo>
                    <a:pt x="0" y="14"/>
                  </a:moveTo>
                  <a:lnTo>
                    <a:pt x="138" y="32"/>
                  </a:lnTo>
                  <a:lnTo>
                    <a:pt x="141" y="18"/>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5" name="Freeform 11">
              <a:extLst>
                <a:ext uri="{FF2B5EF4-FFF2-40B4-BE49-F238E27FC236}">
                  <a16:creationId xmlns:a16="http://schemas.microsoft.com/office/drawing/2014/main" id="{DA66A03D-811A-F849-9B45-DD883307E0F5}"/>
                </a:ext>
              </a:extLst>
            </p:cNvPr>
            <p:cNvSpPr>
              <a:spLocks/>
            </p:cNvSpPr>
            <p:nvPr/>
          </p:nvSpPr>
          <p:spPr bwMode="auto">
            <a:xfrm>
              <a:off x="8550276" y="4370388"/>
              <a:ext cx="222250" cy="31750"/>
            </a:xfrm>
            <a:custGeom>
              <a:avLst/>
              <a:gdLst>
                <a:gd name="T0" fmla="*/ 0 w 140"/>
                <a:gd name="T1" fmla="*/ 14 h 20"/>
                <a:gd name="T2" fmla="*/ 140 w 140"/>
                <a:gd name="T3" fmla="*/ 20 h 20"/>
                <a:gd name="T4" fmla="*/ 140 w 140"/>
                <a:gd name="T5" fmla="*/ 6 h 20"/>
                <a:gd name="T6" fmla="*/ 0 w 140"/>
                <a:gd name="T7" fmla="*/ 0 h 20"/>
                <a:gd name="T8" fmla="*/ 0 w 140"/>
                <a:gd name="T9" fmla="*/ 14 h 20"/>
              </a:gdLst>
              <a:ahLst/>
              <a:cxnLst>
                <a:cxn ang="0">
                  <a:pos x="T0" y="T1"/>
                </a:cxn>
                <a:cxn ang="0">
                  <a:pos x="T2" y="T3"/>
                </a:cxn>
                <a:cxn ang="0">
                  <a:pos x="T4" y="T5"/>
                </a:cxn>
                <a:cxn ang="0">
                  <a:pos x="T6" y="T7"/>
                </a:cxn>
                <a:cxn ang="0">
                  <a:pos x="T8" y="T9"/>
                </a:cxn>
              </a:cxnLst>
              <a:rect l="0" t="0" r="r" b="b"/>
              <a:pathLst>
                <a:path w="140" h="20">
                  <a:moveTo>
                    <a:pt x="0" y="14"/>
                  </a:moveTo>
                  <a:lnTo>
                    <a:pt x="140" y="20"/>
                  </a:lnTo>
                  <a:lnTo>
                    <a:pt x="140" y="6"/>
                  </a:lnTo>
                  <a:lnTo>
                    <a:pt x="0"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6" name="Freeform 12">
              <a:extLst>
                <a:ext uri="{FF2B5EF4-FFF2-40B4-BE49-F238E27FC236}">
                  <a16:creationId xmlns:a16="http://schemas.microsoft.com/office/drawing/2014/main" id="{69CD192A-5E3E-0042-BD08-EF42F05BD998}"/>
                </a:ext>
              </a:extLst>
            </p:cNvPr>
            <p:cNvSpPr>
              <a:spLocks/>
            </p:cNvSpPr>
            <p:nvPr/>
          </p:nvSpPr>
          <p:spPr bwMode="auto">
            <a:xfrm>
              <a:off x="8550276" y="4003675"/>
              <a:ext cx="222250" cy="31750"/>
            </a:xfrm>
            <a:custGeom>
              <a:avLst/>
              <a:gdLst>
                <a:gd name="T0" fmla="*/ 0 w 140"/>
                <a:gd name="T1" fmla="*/ 20 h 20"/>
                <a:gd name="T2" fmla="*/ 140 w 140"/>
                <a:gd name="T3" fmla="*/ 14 h 20"/>
                <a:gd name="T4" fmla="*/ 140 w 140"/>
                <a:gd name="T5" fmla="*/ 0 h 20"/>
                <a:gd name="T6" fmla="*/ 0 w 140"/>
                <a:gd name="T7" fmla="*/ 6 h 20"/>
                <a:gd name="T8" fmla="*/ 0 w 140"/>
                <a:gd name="T9" fmla="*/ 20 h 20"/>
              </a:gdLst>
              <a:ahLst/>
              <a:cxnLst>
                <a:cxn ang="0">
                  <a:pos x="T0" y="T1"/>
                </a:cxn>
                <a:cxn ang="0">
                  <a:pos x="T2" y="T3"/>
                </a:cxn>
                <a:cxn ang="0">
                  <a:pos x="T4" y="T5"/>
                </a:cxn>
                <a:cxn ang="0">
                  <a:pos x="T6" y="T7"/>
                </a:cxn>
                <a:cxn ang="0">
                  <a:pos x="T8" y="T9"/>
                </a:cxn>
              </a:cxnLst>
              <a:rect l="0" t="0" r="r" b="b"/>
              <a:pathLst>
                <a:path w="140" h="20">
                  <a:moveTo>
                    <a:pt x="0" y="20"/>
                  </a:moveTo>
                  <a:lnTo>
                    <a:pt x="140" y="14"/>
                  </a:lnTo>
                  <a:lnTo>
                    <a:pt x="140" y="0"/>
                  </a:lnTo>
                  <a:lnTo>
                    <a:pt x="0" y="6"/>
                  </a:lnTo>
                  <a:lnTo>
                    <a:pt x="0"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7" name="Freeform 13">
              <a:extLst>
                <a:ext uri="{FF2B5EF4-FFF2-40B4-BE49-F238E27FC236}">
                  <a16:creationId xmlns:a16="http://schemas.microsoft.com/office/drawing/2014/main" id="{65577FD7-B61F-964B-9AF5-19D01ED90B87}"/>
                </a:ext>
              </a:extLst>
            </p:cNvPr>
            <p:cNvSpPr>
              <a:spLocks/>
            </p:cNvSpPr>
            <p:nvPr/>
          </p:nvSpPr>
          <p:spPr bwMode="auto">
            <a:xfrm>
              <a:off x="8516938" y="3625850"/>
              <a:ext cx="223838" cy="53975"/>
            </a:xfrm>
            <a:custGeom>
              <a:avLst/>
              <a:gdLst>
                <a:gd name="T0" fmla="*/ 3 w 141"/>
                <a:gd name="T1" fmla="*/ 34 h 34"/>
                <a:gd name="T2" fmla="*/ 141 w 141"/>
                <a:gd name="T3" fmla="*/ 16 h 34"/>
                <a:gd name="T4" fmla="*/ 138 w 141"/>
                <a:gd name="T5" fmla="*/ 0 h 34"/>
                <a:gd name="T6" fmla="*/ 0 w 141"/>
                <a:gd name="T7" fmla="*/ 20 h 34"/>
                <a:gd name="T8" fmla="*/ 3 w 141"/>
                <a:gd name="T9" fmla="*/ 34 h 34"/>
              </a:gdLst>
              <a:ahLst/>
              <a:cxnLst>
                <a:cxn ang="0">
                  <a:pos x="T0" y="T1"/>
                </a:cxn>
                <a:cxn ang="0">
                  <a:pos x="T2" y="T3"/>
                </a:cxn>
                <a:cxn ang="0">
                  <a:pos x="T4" y="T5"/>
                </a:cxn>
                <a:cxn ang="0">
                  <a:pos x="T6" y="T7"/>
                </a:cxn>
                <a:cxn ang="0">
                  <a:pos x="T8" y="T9"/>
                </a:cxn>
              </a:cxnLst>
              <a:rect l="0" t="0" r="r" b="b"/>
              <a:pathLst>
                <a:path w="141" h="34">
                  <a:moveTo>
                    <a:pt x="3" y="34"/>
                  </a:moveTo>
                  <a:lnTo>
                    <a:pt x="141" y="16"/>
                  </a:lnTo>
                  <a:lnTo>
                    <a:pt x="138" y="0"/>
                  </a:lnTo>
                  <a:lnTo>
                    <a:pt x="0" y="20"/>
                  </a:lnTo>
                  <a:lnTo>
                    <a:pt x="3" y="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8" name="Freeform 14">
              <a:extLst>
                <a:ext uri="{FF2B5EF4-FFF2-40B4-BE49-F238E27FC236}">
                  <a16:creationId xmlns:a16="http://schemas.microsoft.com/office/drawing/2014/main" id="{2641D954-D4E7-C54A-9C3F-F36764B27C50}"/>
                </a:ext>
              </a:extLst>
            </p:cNvPr>
            <p:cNvSpPr>
              <a:spLocks/>
            </p:cNvSpPr>
            <p:nvPr/>
          </p:nvSpPr>
          <p:spPr bwMode="auto">
            <a:xfrm>
              <a:off x="8356601" y="2892425"/>
              <a:ext cx="215900" cy="90488"/>
            </a:xfrm>
            <a:custGeom>
              <a:avLst/>
              <a:gdLst>
                <a:gd name="T0" fmla="*/ 4 w 136"/>
                <a:gd name="T1" fmla="*/ 57 h 57"/>
                <a:gd name="T2" fmla="*/ 136 w 136"/>
                <a:gd name="T3" fmla="*/ 14 h 57"/>
                <a:gd name="T4" fmla="*/ 133 w 136"/>
                <a:gd name="T5" fmla="*/ 0 h 57"/>
                <a:gd name="T6" fmla="*/ 0 w 136"/>
                <a:gd name="T7" fmla="*/ 43 h 57"/>
                <a:gd name="T8" fmla="*/ 4 w 136"/>
                <a:gd name="T9" fmla="*/ 57 h 57"/>
              </a:gdLst>
              <a:ahLst/>
              <a:cxnLst>
                <a:cxn ang="0">
                  <a:pos x="T0" y="T1"/>
                </a:cxn>
                <a:cxn ang="0">
                  <a:pos x="T2" y="T3"/>
                </a:cxn>
                <a:cxn ang="0">
                  <a:pos x="T4" y="T5"/>
                </a:cxn>
                <a:cxn ang="0">
                  <a:pos x="T6" y="T7"/>
                </a:cxn>
                <a:cxn ang="0">
                  <a:pos x="T8" y="T9"/>
                </a:cxn>
              </a:cxnLst>
              <a:rect l="0" t="0" r="r" b="b"/>
              <a:pathLst>
                <a:path w="136" h="57">
                  <a:moveTo>
                    <a:pt x="4" y="57"/>
                  </a:moveTo>
                  <a:lnTo>
                    <a:pt x="136" y="14"/>
                  </a:lnTo>
                  <a:lnTo>
                    <a:pt x="133" y="0"/>
                  </a:lnTo>
                  <a:lnTo>
                    <a:pt x="0" y="43"/>
                  </a:lnTo>
                  <a:lnTo>
                    <a:pt x="4" y="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39" name="Freeform 15">
              <a:extLst>
                <a:ext uri="{FF2B5EF4-FFF2-40B4-BE49-F238E27FC236}">
                  <a16:creationId xmlns:a16="http://schemas.microsoft.com/office/drawing/2014/main" id="{AAA7470F-BA02-D44C-9183-222E5C05A6DE}"/>
                </a:ext>
              </a:extLst>
            </p:cNvPr>
            <p:cNvSpPr>
              <a:spLocks/>
            </p:cNvSpPr>
            <p:nvPr/>
          </p:nvSpPr>
          <p:spPr bwMode="auto">
            <a:xfrm>
              <a:off x="8229601" y="2540000"/>
              <a:ext cx="212725" cy="107950"/>
            </a:xfrm>
            <a:custGeom>
              <a:avLst/>
              <a:gdLst>
                <a:gd name="T0" fmla="*/ 5 w 134"/>
                <a:gd name="T1" fmla="*/ 68 h 68"/>
                <a:gd name="T2" fmla="*/ 134 w 134"/>
                <a:gd name="T3" fmla="*/ 14 h 68"/>
                <a:gd name="T4" fmla="*/ 128 w 134"/>
                <a:gd name="T5" fmla="*/ 0 h 68"/>
                <a:gd name="T6" fmla="*/ 0 w 134"/>
                <a:gd name="T7" fmla="*/ 54 h 68"/>
                <a:gd name="T8" fmla="*/ 5 w 134"/>
                <a:gd name="T9" fmla="*/ 68 h 68"/>
              </a:gdLst>
              <a:ahLst/>
              <a:cxnLst>
                <a:cxn ang="0">
                  <a:pos x="T0" y="T1"/>
                </a:cxn>
                <a:cxn ang="0">
                  <a:pos x="T2" y="T3"/>
                </a:cxn>
                <a:cxn ang="0">
                  <a:pos x="T4" y="T5"/>
                </a:cxn>
                <a:cxn ang="0">
                  <a:pos x="T6" y="T7"/>
                </a:cxn>
                <a:cxn ang="0">
                  <a:pos x="T8" y="T9"/>
                </a:cxn>
              </a:cxnLst>
              <a:rect l="0" t="0" r="r" b="b"/>
              <a:pathLst>
                <a:path w="134" h="68">
                  <a:moveTo>
                    <a:pt x="5" y="68"/>
                  </a:moveTo>
                  <a:lnTo>
                    <a:pt x="134" y="14"/>
                  </a:lnTo>
                  <a:lnTo>
                    <a:pt x="128" y="0"/>
                  </a:lnTo>
                  <a:lnTo>
                    <a:pt x="0" y="54"/>
                  </a:lnTo>
                  <a:lnTo>
                    <a:pt x="5" y="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0" name="Freeform 16">
              <a:extLst>
                <a:ext uri="{FF2B5EF4-FFF2-40B4-BE49-F238E27FC236}">
                  <a16:creationId xmlns:a16="http://schemas.microsoft.com/office/drawing/2014/main" id="{CF05FABD-1A15-7745-9A94-4511664DFF00}"/>
                </a:ext>
              </a:extLst>
            </p:cNvPr>
            <p:cNvSpPr>
              <a:spLocks/>
            </p:cNvSpPr>
            <p:nvPr/>
          </p:nvSpPr>
          <p:spPr bwMode="auto">
            <a:xfrm>
              <a:off x="8072438" y="2200275"/>
              <a:ext cx="207963" cy="125413"/>
            </a:xfrm>
            <a:custGeom>
              <a:avLst/>
              <a:gdLst>
                <a:gd name="T0" fmla="*/ 8 w 131"/>
                <a:gd name="T1" fmla="*/ 79 h 79"/>
                <a:gd name="T2" fmla="*/ 131 w 131"/>
                <a:gd name="T3" fmla="*/ 14 h 79"/>
                <a:gd name="T4" fmla="*/ 124 w 131"/>
                <a:gd name="T5" fmla="*/ 0 h 79"/>
                <a:gd name="T6" fmla="*/ 0 w 131"/>
                <a:gd name="T7" fmla="*/ 66 h 79"/>
                <a:gd name="T8" fmla="*/ 8 w 131"/>
                <a:gd name="T9" fmla="*/ 79 h 79"/>
              </a:gdLst>
              <a:ahLst/>
              <a:cxnLst>
                <a:cxn ang="0">
                  <a:pos x="T0" y="T1"/>
                </a:cxn>
                <a:cxn ang="0">
                  <a:pos x="T2" y="T3"/>
                </a:cxn>
                <a:cxn ang="0">
                  <a:pos x="T4" y="T5"/>
                </a:cxn>
                <a:cxn ang="0">
                  <a:pos x="T6" y="T7"/>
                </a:cxn>
                <a:cxn ang="0">
                  <a:pos x="T8" y="T9"/>
                </a:cxn>
              </a:cxnLst>
              <a:rect l="0" t="0" r="r" b="b"/>
              <a:pathLst>
                <a:path w="131" h="79">
                  <a:moveTo>
                    <a:pt x="8" y="79"/>
                  </a:moveTo>
                  <a:lnTo>
                    <a:pt x="131" y="14"/>
                  </a:lnTo>
                  <a:lnTo>
                    <a:pt x="124" y="0"/>
                  </a:lnTo>
                  <a:lnTo>
                    <a:pt x="0" y="66"/>
                  </a:lnTo>
                  <a:lnTo>
                    <a:pt x="8" y="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1" name="Freeform 17">
              <a:extLst>
                <a:ext uri="{FF2B5EF4-FFF2-40B4-BE49-F238E27FC236}">
                  <a16:creationId xmlns:a16="http://schemas.microsoft.com/office/drawing/2014/main" id="{57557AC8-7F07-6543-B168-BE76157D479F}"/>
                </a:ext>
              </a:extLst>
            </p:cNvPr>
            <p:cNvSpPr>
              <a:spLocks/>
            </p:cNvSpPr>
            <p:nvPr/>
          </p:nvSpPr>
          <p:spPr bwMode="auto">
            <a:xfrm>
              <a:off x="7889876" y="1876425"/>
              <a:ext cx="196850" cy="141288"/>
            </a:xfrm>
            <a:custGeom>
              <a:avLst/>
              <a:gdLst>
                <a:gd name="T0" fmla="*/ 8 w 124"/>
                <a:gd name="T1" fmla="*/ 89 h 89"/>
                <a:gd name="T2" fmla="*/ 124 w 124"/>
                <a:gd name="T3" fmla="*/ 13 h 89"/>
                <a:gd name="T4" fmla="*/ 117 w 124"/>
                <a:gd name="T5" fmla="*/ 0 h 89"/>
                <a:gd name="T6" fmla="*/ 0 w 124"/>
                <a:gd name="T7" fmla="*/ 78 h 89"/>
                <a:gd name="T8" fmla="*/ 8 w 124"/>
                <a:gd name="T9" fmla="*/ 89 h 89"/>
              </a:gdLst>
              <a:ahLst/>
              <a:cxnLst>
                <a:cxn ang="0">
                  <a:pos x="T0" y="T1"/>
                </a:cxn>
                <a:cxn ang="0">
                  <a:pos x="T2" y="T3"/>
                </a:cxn>
                <a:cxn ang="0">
                  <a:pos x="T4" y="T5"/>
                </a:cxn>
                <a:cxn ang="0">
                  <a:pos x="T6" y="T7"/>
                </a:cxn>
                <a:cxn ang="0">
                  <a:pos x="T8" y="T9"/>
                </a:cxn>
              </a:cxnLst>
              <a:rect l="0" t="0" r="r" b="b"/>
              <a:pathLst>
                <a:path w="124" h="89">
                  <a:moveTo>
                    <a:pt x="8" y="89"/>
                  </a:moveTo>
                  <a:lnTo>
                    <a:pt x="124" y="13"/>
                  </a:lnTo>
                  <a:lnTo>
                    <a:pt x="117" y="0"/>
                  </a:lnTo>
                  <a:lnTo>
                    <a:pt x="0" y="78"/>
                  </a:lnTo>
                  <a:lnTo>
                    <a:pt x="8" y="8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2" name="Freeform 18">
              <a:extLst>
                <a:ext uri="{FF2B5EF4-FFF2-40B4-BE49-F238E27FC236}">
                  <a16:creationId xmlns:a16="http://schemas.microsoft.com/office/drawing/2014/main" id="{995D101F-F2E2-E742-B63B-1926A2A11724}"/>
                </a:ext>
              </a:extLst>
            </p:cNvPr>
            <p:cNvSpPr>
              <a:spLocks/>
            </p:cNvSpPr>
            <p:nvPr/>
          </p:nvSpPr>
          <p:spPr bwMode="auto">
            <a:xfrm>
              <a:off x="7678738" y="1574800"/>
              <a:ext cx="187325" cy="153988"/>
            </a:xfrm>
            <a:custGeom>
              <a:avLst/>
              <a:gdLst>
                <a:gd name="T0" fmla="*/ 9 w 118"/>
                <a:gd name="T1" fmla="*/ 97 h 97"/>
                <a:gd name="T2" fmla="*/ 118 w 118"/>
                <a:gd name="T3" fmla="*/ 10 h 97"/>
                <a:gd name="T4" fmla="*/ 109 w 118"/>
                <a:gd name="T5" fmla="*/ 0 h 97"/>
                <a:gd name="T6" fmla="*/ 0 w 118"/>
                <a:gd name="T7" fmla="*/ 86 h 97"/>
                <a:gd name="T8" fmla="*/ 9 w 118"/>
                <a:gd name="T9" fmla="*/ 97 h 97"/>
              </a:gdLst>
              <a:ahLst/>
              <a:cxnLst>
                <a:cxn ang="0">
                  <a:pos x="T0" y="T1"/>
                </a:cxn>
                <a:cxn ang="0">
                  <a:pos x="T2" y="T3"/>
                </a:cxn>
                <a:cxn ang="0">
                  <a:pos x="T4" y="T5"/>
                </a:cxn>
                <a:cxn ang="0">
                  <a:pos x="T6" y="T7"/>
                </a:cxn>
                <a:cxn ang="0">
                  <a:pos x="T8" y="T9"/>
                </a:cxn>
              </a:cxnLst>
              <a:rect l="0" t="0" r="r" b="b"/>
              <a:pathLst>
                <a:path w="118" h="97">
                  <a:moveTo>
                    <a:pt x="9" y="97"/>
                  </a:moveTo>
                  <a:lnTo>
                    <a:pt x="118" y="10"/>
                  </a:lnTo>
                  <a:lnTo>
                    <a:pt x="109" y="0"/>
                  </a:lnTo>
                  <a:lnTo>
                    <a:pt x="0" y="86"/>
                  </a:lnTo>
                  <a:lnTo>
                    <a:pt x="9"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3" name="Freeform 19">
              <a:extLst>
                <a:ext uri="{FF2B5EF4-FFF2-40B4-BE49-F238E27FC236}">
                  <a16:creationId xmlns:a16="http://schemas.microsoft.com/office/drawing/2014/main" id="{C7C40C70-D394-684A-B42D-859D9BE6D613}"/>
                </a:ext>
              </a:extLst>
            </p:cNvPr>
            <p:cNvSpPr>
              <a:spLocks/>
            </p:cNvSpPr>
            <p:nvPr/>
          </p:nvSpPr>
          <p:spPr bwMode="auto">
            <a:xfrm>
              <a:off x="7442201" y="1289050"/>
              <a:ext cx="177800" cy="169863"/>
            </a:xfrm>
            <a:custGeom>
              <a:avLst/>
              <a:gdLst>
                <a:gd name="T0" fmla="*/ 11 w 112"/>
                <a:gd name="T1" fmla="*/ 107 h 107"/>
                <a:gd name="T2" fmla="*/ 112 w 112"/>
                <a:gd name="T3" fmla="*/ 10 h 107"/>
                <a:gd name="T4" fmla="*/ 101 w 112"/>
                <a:gd name="T5" fmla="*/ 0 h 107"/>
                <a:gd name="T6" fmla="*/ 0 w 112"/>
                <a:gd name="T7" fmla="*/ 97 h 107"/>
                <a:gd name="T8" fmla="*/ 11 w 112"/>
                <a:gd name="T9" fmla="*/ 107 h 107"/>
              </a:gdLst>
              <a:ahLst/>
              <a:cxnLst>
                <a:cxn ang="0">
                  <a:pos x="T0" y="T1"/>
                </a:cxn>
                <a:cxn ang="0">
                  <a:pos x="T2" y="T3"/>
                </a:cxn>
                <a:cxn ang="0">
                  <a:pos x="T4" y="T5"/>
                </a:cxn>
                <a:cxn ang="0">
                  <a:pos x="T6" y="T7"/>
                </a:cxn>
                <a:cxn ang="0">
                  <a:pos x="T8" y="T9"/>
                </a:cxn>
              </a:cxnLst>
              <a:rect l="0" t="0" r="r" b="b"/>
              <a:pathLst>
                <a:path w="112" h="107">
                  <a:moveTo>
                    <a:pt x="11" y="107"/>
                  </a:moveTo>
                  <a:lnTo>
                    <a:pt x="112" y="10"/>
                  </a:lnTo>
                  <a:lnTo>
                    <a:pt x="101" y="0"/>
                  </a:lnTo>
                  <a:lnTo>
                    <a:pt x="0" y="97"/>
                  </a:lnTo>
                  <a:lnTo>
                    <a:pt x="11"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4" name="Freeform 20">
              <a:extLst>
                <a:ext uri="{FF2B5EF4-FFF2-40B4-BE49-F238E27FC236}">
                  <a16:creationId xmlns:a16="http://schemas.microsoft.com/office/drawing/2014/main" id="{8090CC43-9B90-B149-B3E5-2276C3742264}"/>
                </a:ext>
              </a:extLst>
            </p:cNvPr>
            <p:cNvSpPr>
              <a:spLocks/>
            </p:cNvSpPr>
            <p:nvPr/>
          </p:nvSpPr>
          <p:spPr bwMode="auto">
            <a:xfrm>
              <a:off x="7183438" y="1030288"/>
              <a:ext cx="161925" cy="180975"/>
            </a:xfrm>
            <a:custGeom>
              <a:avLst/>
              <a:gdLst>
                <a:gd name="T0" fmla="*/ 11 w 102"/>
                <a:gd name="T1" fmla="*/ 114 h 114"/>
                <a:gd name="T2" fmla="*/ 102 w 102"/>
                <a:gd name="T3" fmla="*/ 9 h 114"/>
                <a:gd name="T4" fmla="*/ 92 w 102"/>
                <a:gd name="T5" fmla="*/ 0 h 114"/>
                <a:gd name="T6" fmla="*/ 0 w 102"/>
                <a:gd name="T7" fmla="*/ 105 h 114"/>
                <a:gd name="T8" fmla="*/ 11 w 102"/>
                <a:gd name="T9" fmla="*/ 114 h 114"/>
              </a:gdLst>
              <a:ahLst/>
              <a:cxnLst>
                <a:cxn ang="0">
                  <a:pos x="T0" y="T1"/>
                </a:cxn>
                <a:cxn ang="0">
                  <a:pos x="T2" y="T3"/>
                </a:cxn>
                <a:cxn ang="0">
                  <a:pos x="T4" y="T5"/>
                </a:cxn>
                <a:cxn ang="0">
                  <a:pos x="T6" y="T7"/>
                </a:cxn>
                <a:cxn ang="0">
                  <a:pos x="T8" y="T9"/>
                </a:cxn>
              </a:cxnLst>
              <a:rect l="0" t="0" r="r" b="b"/>
              <a:pathLst>
                <a:path w="102" h="114">
                  <a:moveTo>
                    <a:pt x="11" y="114"/>
                  </a:moveTo>
                  <a:lnTo>
                    <a:pt x="102" y="9"/>
                  </a:lnTo>
                  <a:lnTo>
                    <a:pt x="92" y="0"/>
                  </a:lnTo>
                  <a:lnTo>
                    <a:pt x="0" y="105"/>
                  </a:lnTo>
                  <a:lnTo>
                    <a:pt x="11" y="1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5" name="Freeform 21">
              <a:extLst>
                <a:ext uri="{FF2B5EF4-FFF2-40B4-BE49-F238E27FC236}">
                  <a16:creationId xmlns:a16="http://schemas.microsoft.com/office/drawing/2014/main" id="{03528560-9EFE-174C-A20C-32D3D4F447DD}"/>
                </a:ext>
              </a:extLst>
            </p:cNvPr>
            <p:cNvSpPr>
              <a:spLocks/>
            </p:cNvSpPr>
            <p:nvPr/>
          </p:nvSpPr>
          <p:spPr bwMode="auto">
            <a:xfrm>
              <a:off x="6905626" y="795338"/>
              <a:ext cx="147638" cy="192088"/>
            </a:xfrm>
            <a:custGeom>
              <a:avLst/>
              <a:gdLst>
                <a:gd name="T0" fmla="*/ 93 w 93"/>
                <a:gd name="T1" fmla="*/ 8 h 121"/>
                <a:gd name="T2" fmla="*/ 80 w 93"/>
                <a:gd name="T3" fmla="*/ 0 h 121"/>
                <a:gd name="T4" fmla="*/ 0 w 93"/>
                <a:gd name="T5" fmla="*/ 112 h 121"/>
                <a:gd name="T6" fmla="*/ 10 w 93"/>
                <a:gd name="T7" fmla="*/ 121 h 121"/>
                <a:gd name="T8" fmla="*/ 93 w 93"/>
                <a:gd name="T9" fmla="*/ 8 h 121"/>
              </a:gdLst>
              <a:ahLst/>
              <a:cxnLst>
                <a:cxn ang="0">
                  <a:pos x="T0" y="T1"/>
                </a:cxn>
                <a:cxn ang="0">
                  <a:pos x="T2" y="T3"/>
                </a:cxn>
                <a:cxn ang="0">
                  <a:pos x="T4" y="T5"/>
                </a:cxn>
                <a:cxn ang="0">
                  <a:pos x="T6" y="T7"/>
                </a:cxn>
                <a:cxn ang="0">
                  <a:pos x="T8" y="T9"/>
                </a:cxn>
              </a:cxnLst>
              <a:rect l="0" t="0" r="r" b="b"/>
              <a:pathLst>
                <a:path w="93" h="121">
                  <a:moveTo>
                    <a:pt x="93" y="8"/>
                  </a:moveTo>
                  <a:lnTo>
                    <a:pt x="80" y="0"/>
                  </a:lnTo>
                  <a:lnTo>
                    <a:pt x="0" y="112"/>
                  </a:lnTo>
                  <a:lnTo>
                    <a:pt x="10" y="121"/>
                  </a:lnTo>
                  <a:lnTo>
                    <a:pt x="93"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6" name="Freeform 22">
              <a:extLst>
                <a:ext uri="{FF2B5EF4-FFF2-40B4-BE49-F238E27FC236}">
                  <a16:creationId xmlns:a16="http://schemas.microsoft.com/office/drawing/2014/main" id="{B385B6B4-6686-5540-B3B7-8316D83CA516}"/>
                </a:ext>
              </a:extLst>
            </p:cNvPr>
            <p:cNvSpPr>
              <a:spLocks/>
            </p:cNvSpPr>
            <p:nvPr/>
          </p:nvSpPr>
          <p:spPr bwMode="auto">
            <a:xfrm>
              <a:off x="6604001" y="588963"/>
              <a:ext cx="133350" cy="201613"/>
            </a:xfrm>
            <a:custGeom>
              <a:avLst/>
              <a:gdLst>
                <a:gd name="T0" fmla="*/ 84 w 84"/>
                <a:gd name="T1" fmla="*/ 8 h 127"/>
                <a:gd name="T2" fmla="*/ 72 w 84"/>
                <a:gd name="T3" fmla="*/ 0 h 127"/>
                <a:gd name="T4" fmla="*/ 0 w 84"/>
                <a:gd name="T5" fmla="*/ 119 h 127"/>
                <a:gd name="T6" fmla="*/ 13 w 84"/>
                <a:gd name="T7" fmla="*/ 127 h 127"/>
                <a:gd name="T8" fmla="*/ 84 w 84"/>
                <a:gd name="T9" fmla="*/ 8 h 127"/>
              </a:gdLst>
              <a:ahLst/>
              <a:cxnLst>
                <a:cxn ang="0">
                  <a:pos x="T0" y="T1"/>
                </a:cxn>
                <a:cxn ang="0">
                  <a:pos x="T2" y="T3"/>
                </a:cxn>
                <a:cxn ang="0">
                  <a:pos x="T4" y="T5"/>
                </a:cxn>
                <a:cxn ang="0">
                  <a:pos x="T6" y="T7"/>
                </a:cxn>
                <a:cxn ang="0">
                  <a:pos x="T8" y="T9"/>
                </a:cxn>
              </a:cxnLst>
              <a:rect l="0" t="0" r="r" b="b"/>
              <a:pathLst>
                <a:path w="84" h="127">
                  <a:moveTo>
                    <a:pt x="84" y="8"/>
                  </a:moveTo>
                  <a:lnTo>
                    <a:pt x="72" y="0"/>
                  </a:lnTo>
                  <a:lnTo>
                    <a:pt x="0" y="119"/>
                  </a:lnTo>
                  <a:lnTo>
                    <a:pt x="13" y="127"/>
                  </a:lnTo>
                  <a:lnTo>
                    <a:pt x="84"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7" name="Freeform 23">
              <a:extLst>
                <a:ext uri="{FF2B5EF4-FFF2-40B4-BE49-F238E27FC236}">
                  <a16:creationId xmlns:a16="http://schemas.microsoft.com/office/drawing/2014/main" id="{07711A3E-89A7-454C-AFC5-2E32B2952ABB}"/>
                </a:ext>
              </a:extLst>
            </p:cNvPr>
            <p:cNvSpPr>
              <a:spLocks/>
            </p:cNvSpPr>
            <p:nvPr/>
          </p:nvSpPr>
          <p:spPr bwMode="auto">
            <a:xfrm>
              <a:off x="5961063" y="263525"/>
              <a:ext cx="98425" cy="214313"/>
            </a:xfrm>
            <a:custGeom>
              <a:avLst/>
              <a:gdLst>
                <a:gd name="T0" fmla="*/ 62 w 62"/>
                <a:gd name="T1" fmla="*/ 5 h 135"/>
                <a:gd name="T2" fmla="*/ 48 w 62"/>
                <a:gd name="T3" fmla="*/ 0 h 135"/>
                <a:gd name="T4" fmla="*/ 0 w 62"/>
                <a:gd name="T5" fmla="*/ 130 h 135"/>
                <a:gd name="T6" fmla="*/ 13 w 62"/>
                <a:gd name="T7" fmla="*/ 135 h 135"/>
                <a:gd name="T8" fmla="*/ 62 w 62"/>
                <a:gd name="T9" fmla="*/ 5 h 135"/>
              </a:gdLst>
              <a:ahLst/>
              <a:cxnLst>
                <a:cxn ang="0">
                  <a:pos x="T0" y="T1"/>
                </a:cxn>
                <a:cxn ang="0">
                  <a:pos x="T2" y="T3"/>
                </a:cxn>
                <a:cxn ang="0">
                  <a:pos x="T4" y="T5"/>
                </a:cxn>
                <a:cxn ang="0">
                  <a:pos x="T6" y="T7"/>
                </a:cxn>
                <a:cxn ang="0">
                  <a:pos x="T8" y="T9"/>
                </a:cxn>
              </a:cxnLst>
              <a:rect l="0" t="0" r="r" b="b"/>
              <a:pathLst>
                <a:path w="62" h="135">
                  <a:moveTo>
                    <a:pt x="62" y="5"/>
                  </a:moveTo>
                  <a:lnTo>
                    <a:pt x="48" y="0"/>
                  </a:lnTo>
                  <a:lnTo>
                    <a:pt x="0" y="130"/>
                  </a:lnTo>
                  <a:lnTo>
                    <a:pt x="13" y="135"/>
                  </a:lnTo>
                  <a:lnTo>
                    <a:pt x="6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8" name="Freeform 24">
              <a:extLst>
                <a:ext uri="{FF2B5EF4-FFF2-40B4-BE49-F238E27FC236}">
                  <a16:creationId xmlns:a16="http://schemas.microsoft.com/office/drawing/2014/main" id="{4F1E61DF-12B4-3642-81A8-09FDA6E34961}"/>
                </a:ext>
              </a:extLst>
            </p:cNvPr>
            <p:cNvSpPr>
              <a:spLocks/>
            </p:cNvSpPr>
            <p:nvPr/>
          </p:nvSpPr>
          <p:spPr bwMode="auto">
            <a:xfrm>
              <a:off x="5621338" y="147638"/>
              <a:ext cx="79375" cy="219075"/>
            </a:xfrm>
            <a:custGeom>
              <a:avLst/>
              <a:gdLst>
                <a:gd name="T0" fmla="*/ 50 w 50"/>
                <a:gd name="T1" fmla="*/ 3 h 138"/>
                <a:gd name="T2" fmla="*/ 37 w 50"/>
                <a:gd name="T3" fmla="*/ 0 h 138"/>
                <a:gd name="T4" fmla="*/ 0 w 50"/>
                <a:gd name="T5" fmla="*/ 134 h 138"/>
                <a:gd name="T6" fmla="*/ 14 w 50"/>
                <a:gd name="T7" fmla="*/ 138 h 138"/>
                <a:gd name="T8" fmla="*/ 50 w 50"/>
                <a:gd name="T9" fmla="*/ 3 h 138"/>
              </a:gdLst>
              <a:ahLst/>
              <a:cxnLst>
                <a:cxn ang="0">
                  <a:pos x="T0" y="T1"/>
                </a:cxn>
                <a:cxn ang="0">
                  <a:pos x="T2" y="T3"/>
                </a:cxn>
                <a:cxn ang="0">
                  <a:pos x="T4" y="T5"/>
                </a:cxn>
                <a:cxn ang="0">
                  <a:pos x="T6" y="T7"/>
                </a:cxn>
                <a:cxn ang="0">
                  <a:pos x="T8" y="T9"/>
                </a:cxn>
              </a:cxnLst>
              <a:rect l="0" t="0" r="r" b="b"/>
              <a:pathLst>
                <a:path w="50" h="138">
                  <a:moveTo>
                    <a:pt x="50" y="3"/>
                  </a:moveTo>
                  <a:lnTo>
                    <a:pt x="37" y="0"/>
                  </a:lnTo>
                  <a:lnTo>
                    <a:pt x="0" y="134"/>
                  </a:lnTo>
                  <a:lnTo>
                    <a:pt x="14" y="138"/>
                  </a:lnTo>
                  <a:lnTo>
                    <a:pt x="5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49" name="Freeform 25">
              <a:extLst>
                <a:ext uri="{FF2B5EF4-FFF2-40B4-BE49-F238E27FC236}">
                  <a16:creationId xmlns:a16="http://schemas.microsoft.com/office/drawing/2014/main" id="{FD9E9D00-AA87-FE4B-BFFA-3EF0F5B95A18}"/>
                </a:ext>
              </a:extLst>
            </p:cNvPr>
            <p:cNvSpPr>
              <a:spLocks/>
            </p:cNvSpPr>
            <p:nvPr/>
          </p:nvSpPr>
          <p:spPr bwMode="auto">
            <a:xfrm>
              <a:off x="5272088" y="63500"/>
              <a:ext cx="61913" cy="222250"/>
            </a:xfrm>
            <a:custGeom>
              <a:avLst/>
              <a:gdLst>
                <a:gd name="T0" fmla="*/ 39 w 39"/>
                <a:gd name="T1" fmla="*/ 3 h 140"/>
                <a:gd name="T2" fmla="*/ 25 w 39"/>
                <a:gd name="T3" fmla="*/ 0 h 140"/>
                <a:gd name="T4" fmla="*/ 0 w 39"/>
                <a:gd name="T5" fmla="*/ 138 h 140"/>
                <a:gd name="T6" fmla="*/ 14 w 39"/>
                <a:gd name="T7" fmla="*/ 140 h 140"/>
                <a:gd name="T8" fmla="*/ 39 w 39"/>
                <a:gd name="T9" fmla="*/ 3 h 140"/>
              </a:gdLst>
              <a:ahLst/>
              <a:cxnLst>
                <a:cxn ang="0">
                  <a:pos x="T0" y="T1"/>
                </a:cxn>
                <a:cxn ang="0">
                  <a:pos x="T2" y="T3"/>
                </a:cxn>
                <a:cxn ang="0">
                  <a:pos x="T4" y="T5"/>
                </a:cxn>
                <a:cxn ang="0">
                  <a:pos x="T6" y="T7"/>
                </a:cxn>
                <a:cxn ang="0">
                  <a:pos x="T8" y="T9"/>
                </a:cxn>
              </a:cxnLst>
              <a:rect l="0" t="0" r="r" b="b"/>
              <a:pathLst>
                <a:path w="39" h="140">
                  <a:moveTo>
                    <a:pt x="39" y="3"/>
                  </a:moveTo>
                  <a:lnTo>
                    <a:pt x="25" y="0"/>
                  </a:lnTo>
                  <a:lnTo>
                    <a:pt x="0" y="138"/>
                  </a:lnTo>
                  <a:lnTo>
                    <a:pt x="14" y="140"/>
                  </a:lnTo>
                  <a:lnTo>
                    <a:pt x="39"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0" name="Freeform 26">
              <a:extLst>
                <a:ext uri="{FF2B5EF4-FFF2-40B4-BE49-F238E27FC236}">
                  <a16:creationId xmlns:a16="http://schemas.microsoft.com/office/drawing/2014/main" id="{1B72927E-085C-C541-AF62-FAF493FBE2CB}"/>
                </a:ext>
              </a:extLst>
            </p:cNvPr>
            <p:cNvSpPr>
              <a:spLocks/>
            </p:cNvSpPr>
            <p:nvPr/>
          </p:nvSpPr>
          <p:spPr bwMode="auto">
            <a:xfrm>
              <a:off x="4916488" y="14288"/>
              <a:ext cx="44450" cy="222250"/>
            </a:xfrm>
            <a:custGeom>
              <a:avLst/>
              <a:gdLst>
                <a:gd name="T0" fmla="*/ 28 w 28"/>
                <a:gd name="T1" fmla="*/ 2 h 140"/>
                <a:gd name="T2" fmla="*/ 13 w 28"/>
                <a:gd name="T3" fmla="*/ 0 h 140"/>
                <a:gd name="T4" fmla="*/ 0 w 28"/>
                <a:gd name="T5" fmla="*/ 140 h 140"/>
                <a:gd name="T6" fmla="*/ 14 w 28"/>
                <a:gd name="T7" fmla="*/ 140 h 140"/>
                <a:gd name="T8" fmla="*/ 28 w 28"/>
                <a:gd name="T9" fmla="*/ 2 h 140"/>
              </a:gdLst>
              <a:ahLst/>
              <a:cxnLst>
                <a:cxn ang="0">
                  <a:pos x="T0" y="T1"/>
                </a:cxn>
                <a:cxn ang="0">
                  <a:pos x="T2" y="T3"/>
                </a:cxn>
                <a:cxn ang="0">
                  <a:pos x="T4" y="T5"/>
                </a:cxn>
                <a:cxn ang="0">
                  <a:pos x="T6" y="T7"/>
                </a:cxn>
                <a:cxn ang="0">
                  <a:pos x="T8" y="T9"/>
                </a:cxn>
              </a:cxnLst>
              <a:rect l="0" t="0" r="r" b="b"/>
              <a:pathLst>
                <a:path w="28" h="140">
                  <a:moveTo>
                    <a:pt x="28" y="2"/>
                  </a:moveTo>
                  <a:lnTo>
                    <a:pt x="13" y="0"/>
                  </a:lnTo>
                  <a:lnTo>
                    <a:pt x="0" y="140"/>
                  </a:lnTo>
                  <a:lnTo>
                    <a:pt x="14" y="140"/>
                  </a:lnTo>
                  <a:lnTo>
                    <a:pt x="28"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1" name="Rectangle 27">
              <a:extLst>
                <a:ext uri="{FF2B5EF4-FFF2-40B4-BE49-F238E27FC236}">
                  <a16:creationId xmlns:a16="http://schemas.microsoft.com/office/drawing/2014/main" id="{02E32350-8F41-C74A-9485-2F4BCA3BEEEC}"/>
                </a:ext>
              </a:extLst>
            </p:cNvPr>
            <p:cNvSpPr>
              <a:spLocks noChangeArrowheads="1"/>
            </p:cNvSpPr>
            <p:nvPr/>
          </p:nvSpPr>
          <p:spPr bwMode="auto">
            <a:xfrm>
              <a:off x="4559301" y="0"/>
              <a:ext cx="25400" cy="2190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2" name="Freeform 28">
              <a:extLst>
                <a:ext uri="{FF2B5EF4-FFF2-40B4-BE49-F238E27FC236}">
                  <a16:creationId xmlns:a16="http://schemas.microsoft.com/office/drawing/2014/main" id="{8343D30B-19B2-7044-946C-86BFA532EEC6}"/>
                </a:ext>
              </a:extLst>
            </p:cNvPr>
            <p:cNvSpPr>
              <a:spLocks/>
            </p:cNvSpPr>
            <p:nvPr/>
          </p:nvSpPr>
          <p:spPr bwMode="auto">
            <a:xfrm>
              <a:off x="4183063" y="14288"/>
              <a:ext cx="44450" cy="222250"/>
            </a:xfrm>
            <a:custGeom>
              <a:avLst/>
              <a:gdLst>
                <a:gd name="T0" fmla="*/ 28 w 28"/>
                <a:gd name="T1" fmla="*/ 140 h 140"/>
                <a:gd name="T2" fmla="*/ 15 w 28"/>
                <a:gd name="T3" fmla="*/ 0 h 140"/>
                <a:gd name="T4" fmla="*/ 0 w 28"/>
                <a:gd name="T5" fmla="*/ 2 h 140"/>
                <a:gd name="T6" fmla="*/ 12 w 28"/>
                <a:gd name="T7" fmla="*/ 140 h 140"/>
                <a:gd name="T8" fmla="*/ 28 w 28"/>
                <a:gd name="T9" fmla="*/ 140 h 140"/>
              </a:gdLst>
              <a:ahLst/>
              <a:cxnLst>
                <a:cxn ang="0">
                  <a:pos x="T0" y="T1"/>
                </a:cxn>
                <a:cxn ang="0">
                  <a:pos x="T2" y="T3"/>
                </a:cxn>
                <a:cxn ang="0">
                  <a:pos x="T4" y="T5"/>
                </a:cxn>
                <a:cxn ang="0">
                  <a:pos x="T6" y="T7"/>
                </a:cxn>
                <a:cxn ang="0">
                  <a:pos x="T8" y="T9"/>
                </a:cxn>
              </a:cxnLst>
              <a:rect l="0" t="0" r="r" b="b"/>
              <a:pathLst>
                <a:path w="28" h="140">
                  <a:moveTo>
                    <a:pt x="28" y="140"/>
                  </a:moveTo>
                  <a:lnTo>
                    <a:pt x="15" y="0"/>
                  </a:lnTo>
                  <a:lnTo>
                    <a:pt x="0" y="2"/>
                  </a:lnTo>
                  <a:lnTo>
                    <a:pt x="12" y="140"/>
                  </a:lnTo>
                  <a:lnTo>
                    <a:pt x="28" y="1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3" name="Freeform 29">
              <a:extLst>
                <a:ext uri="{FF2B5EF4-FFF2-40B4-BE49-F238E27FC236}">
                  <a16:creationId xmlns:a16="http://schemas.microsoft.com/office/drawing/2014/main" id="{52596184-DB51-5744-99CC-77056DB68160}"/>
                </a:ext>
              </a:extLst>
            </p:cNvPr>
            <p:cNvSpPr>
              <a:spLocks/>
            </p:cNvSpPr>
            <p:nvPr/>
          </p:nvSpPr>
          <p:spPr bwMode="auto">
            <a:xfrm>
              <a:off x="3810001" y="63500"/>
              <a:ext cx="61913" cy="222250"/>
            </a:xfrm>
            <a:custGeom>
              <a:avLst/>
              <a:gdLst>
                <a:gd name="T0" fmla="*/ 39 w 39"/>
                <a:gd name="T1" fmla="*/ 138 h 140"/>
                <a:gd name="T2" fmla="*/ 14 w 39"/>
                <a:gd name="T3" fmla="*/ 0 h 140"/>
                <a:gd name="T4" fmla="*/ 0 w 39"/>
                <a:gd name="T5" fmla="*/ 3 h 140"/>
                <a:gd name="T6" fmla="*/ 25 w 39"/>
                <a:gd name="T7" fmla="*/ 140 h 140"/>
                <a:gd name="T8" fmla="*/ 39 w 39"/>
                <a:gd name="T9" fmla="*/ 138 h 140"/>
              </a:gdLst>
              <a:ahLst/>
              <a:cxnLst>
                <a:cxn ang="0">
                  <a:pos x="T0" y="T1"/>
                </a:cxn>
                <a:cxn ang="0">
                  <a:pos x="T2" y="T3"/>
                </a:cxn>
                <a:cxn ang="0">
                  <a:pos x="T4" y="T5"/>
                </a:cxn>
                <a:cxn ang="0">
                  <a:pos x="T6" y="T7"/>
                </a:cxn>
                <a:cxn ang="0">
                  <a:pos x="T8" y="T9"/>
                </a:cxn>
              </a:cxnLst>
              <a:rect l="0" t="0" r="r" b="b"/>
              <a:pathLst>
                <a:path w="39" h="140">
                  <a:moveTo>
                    <a:pt x="39" y="138"/>
                  </a:moveTo>
                  <a:lnTo>
                    <a:pt x="14" y="0"/>
                  </a:lnTo>
                  <a:lnTo>
                    <a:pt x="0" y="3"/>
                  </a:lnTo>
                  <a:lnTo>
                    <a:pt x="25" y="140"/>
                  </a:lnTo>
                  <a:lnTo>
                    <a:pt x="39"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4" name="Freeform 30">
              <a:extLst>
                <a:ext uri="{FF2B5EF4-FFF2-40B4-BE49-F238E27FC236}">
                  <a16:creationId xmlns:a16="http://schemas.microsoft.com/office/drawing/2014/main" id="{3739916B-3B9F-E34E-A3CF-FEC7718D6E5D}"/>
                </a:ext>
              </a:extLst>
            </p:cNvPr>
            <p:cNvSpPr>
              <a:spLocks/>
            </p:cNvSpPr>
            <p:nvPr/>
          </p:nvSpPr>
          <p:spPr bwMode="auto">
            <a:xfrm>
              <a:off x="3443288" y="147638"/>
              <a:ext cx="79375" cy="219075"/>
            </a:xfrm>
            <a:custGeom>
              <a:avLst/>
              <a:gdLst>
                <a:gd name="T0" fmla="*/ 50 w 50"/>
                <a:gd name="T1" fmla="*/ 134 h 138"/>
                <a:gd name="T2" fmla="*/ 13 w 50"/>
                <a:gd name="T3" fmla="*/ 0 h 138"/>
                <a:gd name="T4" fmla="*/ 0 w 50"/>
                <a:gd name="T5" fmla="*/ 3 h 138"/>
                <a:gd name="T6" fmla="*/ 36 w 50"/>
                <a:gd name="T7" fmla="*/ 138 h 138"/>
                <a:gd name="T8" fmla="*/ 50 w 50"/>
                <a:gd name="T9" fmla="*/ 134 h 138"/>
              </a:gdLst>
              <a:ahLst/>
              <a:cxnLst>
                <a:cxn ang="0">
                  <a:pos x="T0" y="T1"/>
                </a:cxn>
                <a:cxn ang="0">
                  <a:pos x="T2" y="T3"/>
                </a:cxn>
                <a:cxn ang="0">
                  <a:pos x="T4" y="T5"/>
                </a:cxn>
                <a:cxn ang="0">
                  <a:pos x="T6" y="T7"/>
                </a:cxn>
                <a:cxn ang="0">
                  <a:pos x="T8" y="T9"/>
                </a:cxn>
              </a:cxnLst>
              <a:rect l="0" t="0" r="r" b="b"/>
              <a:pathLst>
                <a:path w="50" h="138">
                  <a:moveTo>
                    <a:pt x="50" y="134"/>
                  </a:moveTo>
                  <a:lnTo>
                    <a:pt x="13" y="0"/>
                  </a:lnTo>
                  <a:lnTo>
                    <a:pt x="0" y="3"/>
                  </a:lnTo>
                  <a:lnTo>
                    <a:pt x="36" y="138"/>
                  </a:lnTo>
                  <a:lnTo>
                    <a:pt x="50"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5" name="Freeform 31">
              <a:extLst>
                <a:ext uri="{FF2B5EF4-FFF2-40B4-BE49-F238E27FC236}">
                  <a16:creationId xmlns:a16="http://schemas.microsoft.com/office/drawing/2014/main" id="{5B051B7A-2258-A54C-A641-498A71C157D8}"/>
                </a:ext>
              </a:extLst>
            </p:cNvPr>
            <p:cNvSpPr>
              <a:spLocks/>
            </p:cNvSpPr>
            <p:nvPr/>
          </p:nvSpPr>
          <p:spPr bwMode="auto">
            <a:xfrm>
              <a:off x="3084513" y="263525"/>
              <a:ext cx="98425" cy="214313"/>
            </a:xfrm>
            <a:custGeom>
              <a:avLst/>
              <a:gdLst>
                <a:gd name="T0" fmla="*/ 62 w 62"/>
                <a:gd name="T1" fmla="*/ 130 h 135"/>
                <a:gd name="T2" fmla="*/ 14 w 62"/>
                <a:gd name="T3" fmla="*/ 0 h 135"/>
                <a:gd name="T4" fmla="*/ 0 w 62"/>
                <a:gd name="T5" fmla="*/ 5 h 135"/>
                <a:gd name="T6" fmla="*/ 49 w 62"/>
                <a:gd name="T7" fmla="*/ 135 h 135"/>
                <a:gd name="T8" fmla="*/ 62 w 62"/>
                <a:gd name="T9" fmla="*/ 130 h 135"/>
              </a:gdLst>
              <a:ahLst/>
              <a:cxnLst>
                <a:cxn ang="0">
                  <a:pos x="T0" y="T1"/>
                </a:cxn>
                <a:cxn ang="0">
                  <a:pos x="T2" y="T3"/>
                </a:cxn>
                <a:cxn ang="0">
                  <a:pos x="T4" y="T5"/>
                </a:cxn>
                <a:cxn ang="0">
                  <a:pos x="T6" y="T7"/>
                </a:cxn>
                <a:cxn ang="0">
                  <a:pos x="T8" y="T9"/>
                </a:cxn>
              </a:cxnLst>
              <a:rect l="0" t="0" r="r" b="b"/>
              <a:pathLst>
                <a:path w="62" h="135">
                  <a:moveTo>
                    <a:pt x="62" y="130"/>
                  </a:moveTo>
                  <a:lnTo>
                    <a:pt x="14" y="0"/>
                  </a:lnTo>
                  <a:lnTo>
                    <a:pt x="0" y="5"/>
                  </a:lnTo>
                  <a:lnTo>
                    <a:pt x="49" y="135"/>
                  </a:lnTo>
                  <a:lnTo>
                    <a:pt x="62"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6" name="Freeform 32">
              <a:extLst>
                <a:ext uri="{FF2B5EF4-FFF2-40B4-BE49-F238E27FC236}">
                  <a16:creationId xmlns:a16="http://schemas.microsoft.com/office/drawing/2014/main" id="{7E5FBD77-6E3C-DF4B-8BBB-258BE1B1434F}"/>
                </a:ext>
              </a:extLst>
            </p:cNvPr>
            <p:cNvSpPr>
              <a:spLocks/>
            </p:cNvSpPr>
            <p:nvPr/>
          </p:nvSpPr>
          <p:spPr bwMode="auto">
            <a:xfrm>
              <a:off x="2406651" y="588963"/>
              <a:ext cx="133350" cy="201613"/>
            </a:xfrm>
            <a:custGeom>
              <a:avLst/>
              <a:gdLst>
                <a:gd name="T0" fmla="*/ 84 w 84"/>
                <a:gd name="T1" fmla="*/ 119 h 127"/>
                <a:gd name="T2" fmla="*/ 12 w 84"/>
                <a:gd name="T3" fmla="*/ 0 h 127"/>
                <a:gd name="T4" fmla="*/ 0 w 84"/>
                <a:gd name="T5" fmla="*/ 8 h 127"/>
                <a:gd name="T6" fmla="*/ 71 w 84"/>
                <a:gd name="T7" fmla="*/ 127 h 127"/>
                <a:gd name="T8" fmla="*/ 84 w 84"/>
                <a:gd name="T9" fmla="*/ 119 h 127"/>
              </a:gdLst>
              <a:ahLst/>
              <a:cxnLst>
                <a:cxn ang="0">
                  <a:pos x="T0" y="T1"/>
                </a:cxn>
                <a:cxn ang="0">
                  <a:pos x="T2" y="T3"/>
                </a:cxn>
                <a:cxn ang="0">
                  <a:pos x="T4" y="T5"/>
                </a:cxn>
                <a:cxn ang="0">
                  <a:pos x="T6" y="T7"/>
                </a:cxn>
                <a:cxn ang="0">
                  <a:pos x="T8" y="T9"/>
                </a:cxn>
              </a:cxnLst>
              <a:rect l="0" t="0" r="r" b="b"/>
              <a:pathLst>
                <a:path w="84" h="127">
                  <a:moveTo>
                    <a:pt x="84" y="119"/>
                  </a:moveTo>
                  <a:lnTo>
                    <a:pt x="12" y="0"/>
                  </a:lnTo>
                  <a:lnTo>
                    <a:pt x="0" y="8"/>
                  </a:lnTo>
                  <a:lnTo>
                    <a:pt x="71" y="127"/>
                  </a:lnTo>
                  <a:lnTo>
                    <a:pt x="84"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7" name="Freeform 33">
              <a:extLst>
                <a:ext uri="{FF2B5EF4-FFF2-40B4-BE49-F238E27FC236}">
                  <a16:creationId xmlns:a16="http://schemas.microsoft.com/office/drawing/2014/main" id="{06D4DB3C-8AA3-F14E-80AF-E6F443F6F000}"/>
                </a:ext>
              </a:extLst>
            </p:cNvPr>
            <p:cNvSpPr>
              <a:spLocks/>
            </p:cNvSpPr>
            <p:nvPr/>
          </p:nvSpPr>
          <p:spPr bwMode="auto">
            <a:xfrm>
              <a:off x="2090738" y="795338"/>
              <a:ext cx="147638" cy="192088"/>
            </a:xfrm>
            <a:custGeom>
              <a:avLst/>
              <a:gdLst>
                <a:gd name="T0" fmla="*/ 93 w 93"/>
                <a:gd name="T1" fmla="*/ 112 h 121"/>
                <a:gd name="T2" fmla="*/ 13 w 93"/>
                <a:gd name="T3" fmla="*/ 0 h 121"/>
                <a:gd name="T4" fmla="*/ 0 w 93"/>
                <a:gd name="T5" fmla="*/ 8 h 121"/>
                <a:gd name="T6" fmla="*/ 83 w 93"/>
                <a:gd name="T7" fmla="*/ 121 h 121"/>
                <a:gd name="T8" fmla="*/ 93 w 93"/>
                <a:gd name="T9" fmla="*/ 112 h 121"/>
              </a:gdLst>
              <a:ahLst/>
              <a:cxnLst>
                <a:cxn ang="0">
                  <a:pos x="T0" y="T1"/>
                </a:cxn>
                <a:cxn ang="0">
                  <a:pos x="T2" y="T3"/>
                </a:cxn>
                <a:cxn ang="0">
                  <a:pos x="T4" y="T5"/>
                </a:cxn>
                <a:cxn ang="0">
                  <a:pos x="T6" y="T7"/>
                </a:cxn>
                <a:cxn ang="0">
                  <a:pos x="T8" y="T9"/>
                </a:cxn>
              </a:cxnLst>
              <a:rect l="0" t="0" r="r" b="b"/>
              <a:pathLst>
                <a:path w="93" h="121">
                  <a:moveTo>
                    <a:pt x="93" y="112"/>
                  </a:moveTo>
                  <a:lnTo>
                    <a:pt x="13" y="0"/>
                  </a:lnTo>
                  <a:lnTo>
                    <a:pt x="0" y="8"/>
                  </a:lnTo>
                  <a:lnTo>
                    <a:pt x="83" y="121"/>
                  </a:lnTo>
                  <a:lnTo>
                    <a:pt x="93"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8" name="Freeform 34">
              <a:extLst>
                <a:ext uri="{FF2B5EF4-FFF2-40B4-BE49-F238E27FC236}">
                  <a16:creationId xmlns:a16="http://schemas.microsoft.com/office/drawing/2014/main" id="{4B784F20-E7AA-CC4D-AF1B-BD1996C6BAD6}"/>
                </a:ext>
              </a:extLst>
            </p:cNvPr>
            <p:cNvSpPr>
              <a:spLocks/>
            </p:cNvSpPr>
            <p:nvPr/>
          </p:nvSpPr>
          <p:spPr bwMode="auto">
            <a:xfrm>
              <a:off x="1798638" y="1030288"/>
              <a:ext cx="161925" cy="180975"/>
            </a:xfrm>
            <a:custGeom>
              <a:avLst/>
              <a:gdLst>
                <a:gd name="T0" fmla="*/ 102 w 102"/>
                <a:gd name="T1" fmla="*/ 105 h 114"/>
                <a:gd name="T2" fmla="*/ 10 w 102"/>
                <a:gd name="T3" fmla="*/ 0 h 114"/>
                <a:gd name="T4" fmla="*/ 0 w 102"/>
                <a:gd name="T5" fmla="*/ 9 h 114"/>
                <a:gd name="T6" fmla="*/ 91 w 102"/>
                <a:gd name="T7" fmla="*/ 114 h 114"/>
                <a:gd name="T8" fmla="*/ 102 w 102"/>
                <a:gd name="T9" fmla="*/ 105 h 114"/>
              </a:gdLst>
              <a:ahLst/>
              <a:cxnLst>
                <a:cxn ang="0">
                  <a:pos x="T0" y="T1"/>
                </a:cxn>
                <a:cxn ang="0">
                  <a:pos x="T2" y="T3"/>
                </a:cxn>
                <a:cxn ang="0">
                  <a:pos x="T4" y="T5"/>
                </a:cxn>
                <a:cxn ang="0">
                  <a:pos x="T6" y="T7"/>
                </a:cxn>
                <a:cxn ang="0">
                  <a:pos x="T8" y="T9"/>
                </a:cxn>
              </a:cxnLst>
              <a:rect l="0" t="0" r="r" b="b"/>
              <a:pathLst>
                <a:path w="102" h="114">
                  <a:moveTo>
                    <a:pt x="102" y="105"/>
                  </a:moveTo>
                  <a:lnTo>
                    <a:pt x="10" y="0"/>
                  </a:lnTo>
                  <a:lnTo>
                    <a:pt x="0" y="9"/>
                  </a:lnTo>
                  <a:lnTo>
                    <a:pt x="91" y="114"/>
                  </a:lnTo>
                  <a:lnTo>
                    <a:pt x="10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59" name="Freeform 35">
              <a:extLst>
                <a:ext uri="{FF2B5EF4-FFF2-40B4-BE49-F238E27FC236}">
                  <a16:creationId xmlns:a16="http://schemas.microsoft.com/office/drawing/2014/main" id="{1CFDF2DC-B68F-9649-96F0-447EBEBEF3EF}"/>
                </a:ext>
              </a:extLst>
            </p:cNvPr>
            <p:cNvSpPr>
              <a:spLocks/>
            </p:cNvSpPr>
            <p:nvPr/>
          </p:nvSpPr>
          <p:spPr bwMode="auto">
            <a:xfrm>
              <a:off x="1524001" y="1289050"/>
              <a:ext cx="177800" cy="169863"/>
            </a:xfrm>
            <a:custGeom>
              <a:avLst/>
              <a:gdLst>
                <a:gd name="T0" fmla="*/ 112 w 112"/>
                <a:gd name="T1" fmla="*/ 97 h 107"/>
                <a:gd name="T2" fmla="*/ 11 w 112"/>
                <a:gd name="T3" fmla="*/ 0 h 107"/>
                <a:gd name="T4" fmla="*/ 0 w 112"/>
                <a:gd name="T5" fmla="*/ 10 h 107"/>
                <a:gd name="T6" fmla="*/ 101 w 112"/>
                <a:gd name="T7" fmla="*/ 107 h 107"/>
                <a:gd name="T8" fmla="*/ 112 w 112"/>
                <a:gd name="T9" fmla="*/ 97 h 107"/>
              </a:gdLst>
              <a:ahLst/>
              <a:cxnLst>
                <a:cxn ang="0">
                  <a:pos x="T0" y="T1"/>
                </a:cxn>
                <a:cxn ang="0">
                  <a:pos x="T2" y="T3"/>
                </a:cxn>
                <a:cxn ang="0">
                  <a:pos x="T4" y="T5"/>
                </a:cxn>
                <a:cxn ang="0">
                  <a:pos x="T6" y="T7"/>
                </a:cxn>
                <a:cxn ang="0">
                  <a:pos x="T8" y="T9"/>
                </a:cxn>
              </a:cxnLst>
              <a:rect l="0" t="0" r="r" b="b"/>
              <a:pathLst>
                <a:path w="112" h="107">
                  <a:moveTo>
                    <a:pt x="112" y="97"/>
                  </a:moveTo>
                  <a:lnTo>
                    <a:pt x="11" y="0"/>
                  </a:lnTo>
                  <a:lnTo>
                    <a:pt x="0" y="10"/>
                  </a:lnTo>
                  <a:lnTo>
                    <a:pt x="101" y="107"/>
                  </a:lnTo>
                  <a:lnTo>
                    <a:pt x="112"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0" name="Freeform 36">
              <a:extLst>
                <a:ext uri="{FF2B5EF4-FFF2-40B4-BE49-F238E27FC236}">
                  <a16:creationId xmlns:a16="http://schemas.microsoft.com/office/drawing/2014/main" id="{3D267F84-5E10-514C-BDD1-B6AB519A19F7}"/>
                </a:ext>
              </a:extLst>
            </p:cNvPr>
            <p:cNvSpPr>
              <a:spLocks/>
            </p:cNvSpPr>
            <p:nvPr/>
          </p:nvSpPr>
          <p:spPr bwMode="auto">
            <a:xfrm>
              <a:off x="1277938" y="1574800"/>
              <a:ext cx="187325" cy="153988"/>
            </a:xfrm>
            <a:custGeom>
              <a:avLst/>
              <a:gdLst>
                <a:gd name="T0" fmla="*/ 118 w 118"/>
                <a:gd name="T1" fmla="*/ 86 h 97"/>
                <a:gd name="T2" fmla="*/ 9 w 118"/>
                <a:gd name="T3" fmla="*/ 0 h 97"/>
                <a:gd name="T4" fmla="*/ 0 w 118"/>
                <a:gd name="T5" fmla="*/ 10 h 97"/>
                <a:gd name="T6" fmla="*/ 109 w 118"/>
                <a:gd name="T7" fmla="*/ 97 h 97"/>
                <a:gd name="T8" fmla="*/ 118 w 118"/>
                <a:gd name="T9" fmla="*/ 86 h 97"/>
              </a:gdLst>
              <a:ahLst/>
              <a:cxnLst>
                <a:cxn ang="0">
                  <a:pos x="T0" y="T1"/>
                </a:cxn>
                <a:cxn ang="0">
                  <a:pos x="T2" y="T3"/>
                </a:cxn>
                <a:cxn ang="0">
                  <a:pos x="T4" y="T5"/>
                </a:cxn>
                <a:cxn ang="0">
                  <a:pos x="T6" y="T7"/>
                </a:cxn>
                <a:cxn ang="0">
                  <a:pos x="T8" y="T9"/>
                </a:cxn>
              </a:cxnLst>
              <a:rect l="0" t="0" r="r" b="b"/>
              <a:pathLst>
                <a:path w="118" h="97">
                  <a:moveTo>
                    <a:pt x="118" y="86"/>
                  </a:moveTo>
                  <a:lnTo>
                    <a:pt x="9" y="0"/>
                  </a:lnTo>
                  <a:lnTo>
                    <a:pt x="0" y="10"/>
                  </a:lnTo>
                  <a:lnTo>
                    <a:pt x="109" y="97"/>
                  </a:lnTo>
                  <a:lnTo>
                    <a:pt x="118"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1" name="Freeform 37">
              <a:extLst>
                <a:ext uri="{FF2B5EF4-FFF2-40B4-BE49-F238E27FC236}">
                  <a16:creationId xmlns:a16="http://schemas.microsoft.com/office/drawing/2014/main" id="{FC003D79-9DF7-6444-91AB-44D4D05896E3}"/>
                </a:ext>
              </a:extLst>
            </p:cNvPr>
            <p:cNvSpPr>
              <a:spLocks/>
            </p:cNvSpPr>
            <p:nvPr/>
          </p:nvSpPr>
          <p:spPr bwMode="auto">
            <a:xfrm>
              <a:off x="1057276" y="1876425"/>
              <a:ext cx="196850" cy="141288"/>
            </a:xfrm>
            <a:custGeom>
              <a:avLst/>
              <a:gdLst>
                <a:gd name="T0" fmla="*/ 124 w 124"/>
                <a:gd name="T1" fmla="*/ 78 h 89"/>
                <a:gd name="T2" fmla="*/ 7 w 124"/>
                <a:gd name="T3" fmla="*/ 0 h 89"/>
                <a:gd name="T4" fmla="*/ 0 w 124"/>
                <a:gd name="T5" fmla="*/ 13 h 89"/>
                <a:gd name="T6" fmla="*/ 116 w 124"/>
                <a:gd name="T7" fmla="*/ 89 h 89"/>
                <a:gd name="T8" fmla="*/ 124 w 124"/>
                <a:gd name="T9" fmla="*/ 78 h 89"/>
              </a:gdLst>
              <a:ahLst/>
              <a:cxnLst>
                <a:cxn ang="0">
                  <a:pos x="T0" y="T1"/>
                </a:cxn>
                <a:cxn ang="0">
                  <a:pos x="T2" y="T3"/>
                </a:cxn>
                <a:cxn ang="0">
                  <a:pos x="T4" y="T5"/>
                </a:cxn>
                <a:cxn ang="0">
                  <a:pos x="T6" y="T7"/>
                </a:cxn>
                <a:cxn ang="0">
                  <a:pos x="T8" y="T9"/>
                </a:cxn>
              </a:cxnLst>
              <a:rect l="0" t="0" r="r" b="b"/>
              <a:pathLst>
                <a:path w="124" h="89">
                  <a:moveTo>
                    <a:pt x="124" y="78"/>
                  </a:moveTo>
                  <a:lnTo>
                    <a:pt x="7" y="0"/>
                  </a:lnTo>
                  <a:lnTo>
                    <a:pt x="0" y="13"/>
                  </a:lnTo>
                  <a:lnTo>
                    <a:pt x="116" y="89"/>
                  </a:lnTo>
                  <a:lnTo>
                    <a:pt x="124"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2" name="Freeform 38">
              <a:extLst>
                <a:ext uri="{FF2B5EF4-FFF2-40B4-BE49-F238E27FC236}">
                  <a16:creationId xmlns:a16="http://schemas.microsoft.com/office/drawing/2014/main" id="{2F31E56B-154E-7141-B107-0EFFD133B834}"/>
                </a:ext>
              </a:extLst>
            </p:cNvPr>
            <p:cNvSpPr>
              <a:spLocks/>
            </p:cNvSpPr>
            <p:nvPr/>
          </p:nvSpPr>
          <p:spPr bwMode="auto">
            <a:xfrm>
              <a:off x="863601" y="2200275"/>
              <a:ext cx="207963" cy="125413"/>
            </a:xfrm>
            <a:custGeom>
              <a:avLst/>
              <a:gdLst>
                <a:gd name="T0" fmla="*/ 131 w 131"/>
                <a:gd name="T1" fmla="*/ 66 h 79"/>
                <a:gd name="T2" fmla="*/ 7 w 131"/>
                <a:gd name="T3" fmla="*/ 0 h 79"/>
                <a:gd name="T4" fmla="*/ 0 w 131"/>
                <a:gd name="T5" fmla="*/ 14 h 79"/>
                <a:gd name="T6" fmla="*/ 123 w 131"/>
                <a:gd name="T7" fmla="*/ 79 h 79"/>
                <a:gd name="T8" fmla="*/ 131 w 131"/>
                <a:gd name="T9" fmla="*/ 66 h 79"/>
              </a:gdLst>
              <a:ahLst/>
              <a:cxnLst>
                <a:cxn ang="0">
                  <a:pos x="T0" y="T1"/>
                </a:cxn>
                <a:cxn ang="0">
                  <a:pos x="T2" y="T3"/>
                </a:cxn>
                <a:cxn ang="0">
                  <a:pos x="T4" y="T5"/>
                </a:cxn>
                <a:cxn ang="0">
                  <a:pos x="T6" y="T7"/>
                </a:cxn>
                <a:cxn ang="0">
                  <a:pos x="T8" y="T9"/>
                </a:cxn>
              </a:cxnLst>
              <a:rect l="0" t="0" r="r" b="b"/>
              <a:pathLst>
                <a:path w="131" h="79">
                  <a:moveTo>
                    <a:pt x="131" y="66"/>
                  </a:moveTo>
                  <a:lnTo>
                    <a:pt x="7" y="0"/>
                  </a:lnTo>
                  <a:lnTo>
                    <a:pt x="0" y="14"/>
                  </a:lnTo>
                  <a:lnTo>
                    <a:pt x="123" y="79"/>
                  </a:lnTo>
                  <a:lnTo>
                    <a:pt x="131" y="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3" name="Freeform 39">
              <a:extLst>
                <a:ext uri="{FF2B5EF4-FFF2-40B4-BE49-F238E27FC236}">
                  <a16:creationId xmlns:a16="http://schemas.microsoft.com/office/drawing/2014/main" id="{FA2E8179-93BE-1843-B494-88035DDA0A5D}"/>
                </a:ext>
              </a:extLst>
            </p:cNvPr>
            <p:cNvSpPr>
              <a:spLocks/>
            </p:cNvSpPr>
            <p:nvPr/>
          </p:nvSpPr>
          <p:spPr bwMode="auto">
            <a:xfrm>
              <a:off x="701676" y="2540000"/>
              <a:ext cx="212725" cy="107950"/>
            </a:xfrm>
            <a:custGeom>
              <a:avLst/>
              <a:gdLst>
                <a:gd name="T0" fmla="*/ 134 w 134"/>
                <a:gd name="T1" fmla="*/ 56 h 68"/>
                <a:gd name="T2" fmla="*/ 6 w 134"/>
                <a:gd name="T3" fmla="*/ 0 h 68"/>
                <a:gd name="T4" fmla="*/ 0 w 134"/>
                <a:gd name="T5" fmla="*/ 14 h 68"/>
                <a:gd name="T6" fmla="*/ 129 w 134"/>
                <a:gd name="T7" fmla="*/ 68 h 68"/>
                <a:gd name="T8" fmla="*/ 134 w 134"/>
                <a:gd name="T9" fmla="*/ 56 h 68"/>
              </a:gdLst>
              <a:ahLst/>
              <a:cxnLst>
                <a:cxn ang="0">
                  <a:pos x="T0" y="T1"/>
                </a:cxn>
                <a:cxn ang="0">
                  <a:pos x="T2" y="T3"/>
                </a:cxn>
                <a:cxn ang="0">
                  <a:pos x="T4" y="T5"/>
                </a:cxn>
                <a:cxn ang="0">
                  <a:pos x="T6" y="T7"/>
                </a:cxn>
                <a:cxn ang="0">
                  <a:pos x="T8" y="T9"/>
                </a:cxn>
              </a:cxnLst>
              <a:rect l="0" t="0" r="r" b="b"/>
              <a:pathLst>
                <a:path w="134" h="68">
                  <a:moveTo>
                    <a:pt x="134" y="56"/>
                  </a:moveTo>
                  <a:lnTo>
                    <a:pt x="6" y="0"/>
                  </a:lnTo>
                  <a:lnTo>
                    <a:pt x="0" y="14"/>
                  </a:lnTo>
                  <a:lnTo>
                    <a:pt x="129" y="68"/>
                  </a:lnTo>
                  <a:lnTo>
                    <a:pt x="1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4" name="Freeform 40">
              <a:extLst>
                <a:ext uri="{FF2B5EF4-FFF2-40B4-BE49-F238E27FC236}">
                  <a16:creationId xmlns:a16="http://schemas.microsoft.com/office/drawing/2014/main" id="{1F503AB6-7501-5045-8151-50AFD246B6F3}"/>
                </a:ext>
              </a:extLst>
            </p:cNvPr>
            <p:cNvSpPr>
              <a:spLocks/>
            </p:cNvSpPr>
            <p:nvPr/>
          </p:nvSpPr>
          <p:spPr bwMode="auto">
            <a:xfrm>
              <a:off x="571501" y="2892425"/>
              <a:ext cx="215900" cy="90488"/>
            </a:xfrm>
            <a:custGeom>
              <a:avLst/>
              <a:gdLst>
                <a:gd name="T0" fmla="*/ 136 w 136"/>
                <a:gd name="T1" fmla="*/ 43 h 57"/>
                <a:gd name="T2" fmla="*/ 3 w 136"/>
                <a:gd name="T3" fmla="*/ 0 h 57"/>
                <a:gd name="T4" fmla="*/ 0 w 136"/>
                <a:gd name="T5" fmla="*/ 14 h 57"/>
                <a:gd name="T6" fmla="*/ 132 w 136"/>
                <a:gd name="T7" fmla="*/ 57 h 57"/>
                <a:gd name="T8" fmla="*/ 136 w 136"/>
                <a:gd name="T9" fmla="*/ 43 h 57"/>
              </a:gdLst>
              <a:ahLst/>
              <a:cxnLst>
                <a:cxn ang="0">
                  <a:pos x="T0" y="T1"/>
                </a:cxn>
                <a:cxn ang="0">
                  <a:pos x="T2" y="T3"/>
                </a:cxn>
                <a:cxn ang="0">
                  <a:pos x="T4" y="T5"/>
                </a:cxn>
                <a:cxn ang="0">
                  <a:pos x="T6" y="T7"/>
                </a:cxn>
                <a:cxn ang="0">
                  <a:pos x="T8" y="T9"/>
                </a:cxn>
              </a:cxnLst>
              <a:rect l="0" t="0" r="r" b="b"/>
              <a:pathLst>
                <a:path w="136" h="57">
                  <a:moveTo>
                    <a:pt x="136" y="43"/>
                  </a:moveTo>
                  <a:lnTo>
                    <a:pt x="3" y="0"/>
                  </a:lnTo>
                  <a:lnTo>
                    <a:pt x="0" y="14"/>
                  </a:lnTo>
                  <a:lnTo>
                    <a:pt x="132" y="57"/>
                  </a:lnTo>
                  <a:lnTo>
                    <a:pt x="136" y="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5" name="Freeform 41">
              <a:extLst>
                <a:ext uri="{FF2B5EF4-FFF2-40B4-BE49-F238E27FC236}">
                  <a16:creationId xmlns:a16="http://schemas.microsoft.com/office/drawing/2014/main" id="{DFF34851-CD4C-9048-B975-B7CEFA09DB0A}"/>
                </a:ext>
              </a:extLst>
            </p:cNvPr>
            <p:cNvSpPr>
              <a:spLocks/>
            </p:cNvSpPr>
            <p:nvPr/>
          </p:nvSpPr>
          <p:spPr bwMode="auto">
            <a:xfrm>
              <a:off x="403226" y="3625850"/>
              <a:ext cx="223838" cy="53975"/>
            </a:xfrm>
            <a:custGeom>
              <a:avLst/>
              <a:gdLst>
                <a:gd name="T0" fmla="*/ 141 w 141"/>
                <a:gd name="T1" fmla="*/ 20 h 34"/>
                <a:gd name="T2" fmla="*/ 3 w 141"/>
                <a:gd name="T3" fmla="*/ 0 h 34"/>
                <a:gd name="T4" fmla="*/ 0 w 141"/>
                <a:gd name="T5" fmla="*/ 16 h 34"/>
                <a:gd name="T6" fmla="*/ 138 w 141"/>
                <a:gd name="T7" fmla="*/ 34 h 34"/>
                <a:gd name="T8" fmla="*/ 141 w 141"/>
                <a:gd name="T9" fmla="*/ 20 h 34"/>
              </a:gdLst>
              <a:ahLst/>
              <a:cxnLst>
                <a:cxn ang="0">
                  <a:pos x="T0" y="T1"/>
                </a:cxn>
                <a:cxn ang="0">
                  <a:pos x="T2" y="T3"/>
                </a:cxn>
                <a:cxn ang="0">
                  <a:pos x="T4" y="T5"/>
                </a:cxn>
                <a:cxn ang="0">
                  <a:pos x="T6" y="T7"/>
                </a:cxn>
                <a:cxn ang="0">
                  <a:pos x="T8" y="T9"/>
                </a:cxn>
              </a:cxnLst>
              <a:rect l="0" t="0" r="r" b="b"/>
              <a:pathLst>
                <a:path w="141" h="34">
                  <a:moveTo>
                    <a:pt x="141" y="20"/>
                  </a:moveTo>
                  <a:lnTo>
                    <a:pt x="3" y="0"/>
                  </a:lnTo>
                  <a:lnTo>
                    <a:pt x="0" y="16"/>
                  </a:lnTo>
                  <a:lnTo>
                    <a:pt x="138" y="34"/>
                  </a:lnTo>
                  <a:lnTo>
                    <a:pt x="14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6" name="Freeform 42">
              <a:extLst>
                <a:ext uri="{FF2B5EF4-FFF2-40B4-BE49-F238E27FC236}">
                  <a16:creationId xmlns:a16="http://schemas.microsoft.com/office/drawing/2014/main" id="{30D15E45-8761-3845-BA07-0EB0F12C2577}"/>
                </a:ext>
              </a:extLst>
            </p:cNvPr>
            <p:cNvSpPr>
              <a:spLocks/>
            </p:cNvSpPr>
            <p:nvPr/>
          </p:nvSpPr>
          <p:spPr bwMode="auto">
            <a:xfrm>
              <a:off x="371476" y="4003675"/>
              <a:ext cx="222250" cy="31750"/>
            </a:xfrm>
            <a:custGeom>
              <a:avLst/>
              <a:gdLst>
                <a:gd name="T0" fmla="*/ 140 w 140"/>
                <a:gd name="T1" fmla="*/ 6 h 20"/>
                <a:gd name="T2" fmla="*/ 0 w 140"/>
                <a:gd name="T3" fmla="*/ 0 h 20"/>
                <a:gd name="T4" fmla="*/ 0 w 140"/>
                <a:gd name="T5" fmla="*/ 14 h 20"/>
                <a:gd name="T6" fmla="*/ 140 w 140"/>
                <a:gd name="T7" fmla="*/ 20 h 20"/>
                <a:gd name="T8" fmla="*/ 140 w 140"/>
                <a:gd name="T9" fmla="*/ 6 h 20"/>
              </a:gdLst>
              <a:ahLst/>
              <a:cxnLst>
                <a:cxn ang="0">
                  <a:pos x="T0" y="T1"/>
                </a:cxn>
                <a:cxn ang="0">
                  <a:pos x="T2" y="T3"/>
                </a:cxn>
                <a:cxn ang="0">
                  <a:pos x="T4" y="T5"/>
                </a:cxn>
                <a:cxn ang="0">
                  <a:pos x="T6" y="T7"/>
                </a:cxn>
                <a:cxn ang="0">
                  <a:pos x="T8" y="T9"/>
                </a:cxn>
              </a:cxnLst>
              <a:rect l="0" t="0" r="r" b="b"/>
              <a:pathLst>
                <a:path w="140" h="20">
                  <a:moveTo>
                    <a:pt x="140" y="6"/>
                  </a:moveTo>
                  <a:lnTo>
                    <a:pt x="0" y="0"/>
                  </a:lnTo>
                  <a:lnTo>
                    <a:pt x="0" y="14"/>
                  </a:lnTo>
                  <a:lnTo>
                    <a:pt x="140" y="20"/>
                  </a:lnTo>
                  <a:lnTo>
                    <a:pt x="140" y="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7" name="Freeform 43">
              <a:extLst>
                <a:ext uri="{FF2B5EF4-FFF2-40B4-BE49-F238E27FC236}">
                  <a16:creationId xmlns:a16="http://schemas.microsoft.com/office/drawing/2014/main" id="{9A0E8E27-9312-7E47-9094-EEE3B9B7EDE2}"/>
                </a:ext>
              </a:extLst>
            </p:cNvPr>
            <p:cNvSpPr>
              <a:spLocks/>
            </p:cNvSpPr>
            <p:nvPr/>
          </p:nvSpPr>
          <p:spPr bwMode="auto">
            <a:xfrm>
              <a:off x="371476" y="4370388"/>
              <a:ext cx="222250" cy="31750"/>
            </a:xfrm>
            <a:custGeom>
              <a:avLst/>
              <a:gdLst>
                <a:gd name="T0" fmla="*/ 140 w 140"/>
                <a:gd name="T1" fmla="*/ 0 h 20"/>
                <a:gd name="T2" fmla="*/ 0 w 140"/>
                <a:gd name="T3" fmla="*/ 6 h 20"/>
                <a:gd name="T4" fmla="*/ 0 w 140"/>
                <a:gd name="T5" fmla="*/ 20 h 20"/>
                <a:gd name="T6" fmla="*/ 140 w 140"/>
                <a:gd name="T7" fmla="*/ 14 h 20"/>
                <a:gd name="T8" fmla="*/ 140 w 140"/>
                <a:gd name="T9" fmla="*/ 0 h 20"/>
              </a:gdLst>
              <a:ahLst/>
              <a:cxnLst>
                <a:cxn ang="0">
                  <a:pos x="T0" y="T1"/>
                </a:cxn>
                <a:cxn ang="0">
                  <a:pos x="T2" y="T3"/>
                </a:cxn>
                <a:cxn ang="0">
                  <a:pos x="T4" y="T5"/>
                </a:cxn>
                <a:cxn ang="0">
                  <a:pos x="T6" y="T7"/>
                </a:cxn>
                <a:cxn ang="0">
                  <a:pos x="T8" y="T9"/>
                </a:cxn>
              </a:cxnLst>
              <a:rect l="0" t="0" r="r" b="b"/>
              <a:pathLst>
                <a:path w="140" h="20">
                  <a:moveTo>
                    <a:pt x="140" y="0"/>
                  </a:moveTo>
                  <a:lnTo>
                    <a:pt x="0" y="6"/>
                  </a:lnTo>
                  <a:lnTo>
                    <a:pt x="0" y="20"/>
                  </a:lnTo>
                  <a:lnTo>
                    <a:pt x="140" y="14"/>
                  </a:lnTo>
                  <a:lnTo>
                    <a:pt x="14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8" name="Freeform 44">
              <a:extLst>
                <a:ext uri="{FF2B5EF4-FFF2-40B4-BE49-F238E27FC236}">
                  <a16:creationId xmlns:a16="http://schemas.microsoft.com/office/drawing/2014/main" id="{216D5917-4352-E643-A6EF-459D6EDB03B2}"/>
                </a:ext>
              </a:extLst>
            </p:cNvPr>
            <p:cNvSpPr>
              <a:spLocks/>
            </p:cNvSpPr>
            <p:nvPr/>
          </p:nvSpPr>
          <p:spPr bwMode="auto">
            <a:xfrm>
              <a:off x="403226" y="4727575"/>
              <a:ext cx="223838" cy="50800"/>
            </a:xfrm>
            <a:custGeom>
              <a:avLst/>
              <a:gdLst>
                <a:gd name="T0" fmla="*/ 138 w 141"/>
                <a:gd name="T1" fmla="*/ 0 h 32"/>
                <a:gd name="T2" fmla="*/ 0 w 141"/>
                <a:gd name="T3" fmla="*/ 18 h 32"/>
                <a:gd name="T4" fmla="*/ 2 w 141"/>
                <a:gd name="T5" fmla="*/ 32 h 32"/>
                <a:gd name="T6" fmla="*/ 141 w 141"/>
                <a:gd name="T7" fmla="*/ 14 h 32"/>
                <a:gd name="T8" fmla="*/ 138 w 141"/>
                <a:gd name="T9" fmla="*/ 0 h 32"/>
              </a:gdLst>
              <a:ahLst/>
              <a:cxnLst>
                <a:cxn ang="0">
                  <a:pos x="T0" y="T1"/>
                </a:cxn>
                <a:cxn ang="0">
                  <a:pos x="T2" y="T3"/>
                </a:cxn>
                <a:cxn ang="0">
                  <a:pos x="T4" y="T5"/>
                </a:cxn>
                <a:cxn ang="0">
                  <a:pos x="T6" y="T7"/>
                </a:cxn>
                <a:cxn ang="0">
                  <a:pos x="T8" y="T9"/>
                </a:cxn>
              </a:cxnLst>
              <a:rect l="0" t="0" r="r" b="b"/>
              <a:pathLst>
                <a:path w="141" h="32">
                  <a:moveTo>
                    <a:pt x="138" y="0"/>
                  </a:moveTo>
                  <a:lnTo>
                    <a:pt x="0" y="18"/>
                  </a:lnTo>
                  <a:lnTo>
                    <a:pt x="2" y="32"/>
                  </a:lnTo>
                  <a:lnTo>
                    <a:pt x="141" y="14"/>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69" name="Freeform 45">
              <a:extLst>
                <a:ext uri="{FF2B5EF4-FFF2-40B4-BE49-F238E27FC236}">
                  <a16:creationId xmlns:a16="http://schemas.microsoft.com/office/drawing/2014/main" id="{6DDB6559-66FF-1745-9A70-61D10448C47B}"/>
                </a:ext>
              </a:extLst>
            </p:cNvPr>
            <p:cNvSpPr>
              <a:spLocks/>
            </p:cNvSpPr>
            <p:nvPr/>
          </p:nvSpPr>
          <p:spPr bwMode="auto">
            <a:xfrm>
              <a:off x="469901" y="5076825"/>
              <a:ext cx="222250" cy="71438"/>
            </a:xfrm>
            <a:custGeom>
              <a:avLst/>
              <a:gdLst>
                <a:gd name="T0" fmla="*/ 137 w 140"/>
                <a:gd name="T1" fmla="*/ 0 h 45"/>
                <a:gd name="T2" fmla="*/ 0 w 140"/>
                <a:gd name="T3" fmla="*/ 31 h 45"/>
                <a:gd name="T4" fmla="*/ 3 w 140"/>
                <a:gd name="T5" fmla="*/ 45 h 45"/>
                <a:gd name="T6" fmla="*/ 140 w 140"/>
                <a:gd name="T7" fmla="*/ 14 h 45"/>
                <a:gd name="T8" fmla="*/ 137 w 140"/>
                <a:gd name="T9" fmla="*/ 0 h 45"/>
              </a:gdLst>
              <a:ahLst/>
              <a:cxnLst>
                <a:cxn ang="0">
                  <a:pos x="T0" y="T1"/>
                </a:cxn>
                <a:cxn ang="0">
                  <a:pos x="T2" y="T3"/>
                </a:cxn>
                <a:cxn ang="0">
                  <a:pos x="T4" y="T5"/>
                </a:cxn>
                <a:cxn ang="0">
                  <a:pos x="T6" y="T7"/>
                </a:cxn>
                <a:cxn ang="0">
                  <a:pos x="T8" y="T9"/>
                </a:cxn>
              </a:cxnLst>
              <a:rect l="0" t="0" r="r" b="b"/>
              <a:pathLst>
                <a:path w="140" h="45">
                  <a:moveTo>
                    <a:pt x="137" y="0"/>
                  </a:moveTo>
                  <a:lnTo>
                    <a:pt x="0" y="31"/>
                  </a:lnTo>
                  <a:lnTo>
                    <a:pt x="3" y="45"/>
                  </a:lnTo>
                  <a:lnTo>
                    <a:pt x="140" y="14"/>
                  </a:lnTo>
                  <a:lnTo>
                    <a:pt x="13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0" name="Freeform 46">
              <a:extLst>
                <a:ext uri="{FF2B5EF4-FFF2-40B4-BE49-F238E27FC236}">
                  <a16:creationId xmlns:a16="http://schemas.microsoft.com/office/drawing/2014/main" id="{CA897165-850E-D145-B2C8-661AC0178270}"/>
                </a:ext>
              </a:extLst>
            </p:cNvPr>
            <p:cNvSpPr>
              <a:spLocks/>
            </p:cNvSpPr>
            <p:nvPr/>
          </p:nvSpPr>
          <p:spPr bwMode="auto">
            <a:xfrm>
              <a:off x="571501" y="5421313"/>
              <a:ext cx="215900" cy="92075"/>
            </a:xfrm>
            <a:custGeom>
              <a:avLst/>
              <a:gdLst>
                <a:gd name="T0" fmla="*/ 132 w 136"/>
                <a:gd name="T1" fmla="*/ 0 h 58"/>
                <a:gd name="T2" fmla="*/ 0 w 136"/>
                <a:gd name="T3" fmla="*/ 44 h 58"/>
                <a:gd name="T4" fmla="*/ 3 w 136"/>
                <a:gd name="T5" fmla="*/ 58 h 58"/>
                <a:gd name="T6" fmla="*/ 136 w 136"/>
                <a:gd name="T7" fmla="*/ 14 h 58"/>
                <a:gd name="T8" fmla="*/ 132 w 136"/>
                <a:gd name="T9" fmla="*/ 0 h 58"/>
              </a:gdLst>
              <a:ahLst/>
              <a:cxnLst>
                <a:cxn ang="0">
                  <a:pos x="T0" y="T1"/>
                </a:cxn>
                <a:cxn ang="0">
                  <a:pos x="T2" y="T3"/>
                </a:cxn>
                <a:cxn ang="0">
                  <a:pos x="T4" y="T5"/>
                </a:cxn>
                <a:cxn ang="0">
                  <a:pos x="T6" y="T7"/>
                </a:cxn>
                <a:cxn ang="0">
                  <a:pos x="T8" y="T9"/>
                </a:cxn>
              </a:cxnLst>
              <a:rect l="0" t="0" r="r" b="b"/>
              <a:pathLst>
                <a:path w="136" h="58">
                  <a:moveTo>
                    <a:pt x="132" y="0"/>
                  </a:moveTo>
                  <a:lnTo>
                    <a:pt x="0" y="44"/>
                  </a:lnTo>
                  <a:lnTo>
                    <a:pt x="3" y="58"/>
                  </a:lnTo>
                  <a:lnTo>
                    <a:pt x="136" y="14"/>
                  </a:lnTo>
                  <a:lnTo>
                    <a:pt x="13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1" name="Freeform 47">
              <a:extLst>
                <a:ext uri="{FF2B5EF4-FFF2-40B4-BE49-F238E27FC236}">
                  <a16:creationId xmlns:a16="http://schemas.microsoft.com/office/drawing/2014/main" id="{DD79C724-0314-3041-A0B3-67A814E2C376}"/>
                </a:ext>
              </a:extLst>
            </p:cNvPr>
            <p:cNvSpPr>
              <a:spLocks/>
            </p:cNvSpPr>
            <p:nvPr/>
          </p:nvSpPr>
          <p:spPr bwMode="auto">
            <a:xfrm>
              <a:off x="701676" y="5756275"/>
              <a:ext cx="212725" cy="109538"/>
            </a:xfrm>
            <a:custGeom>
              <a:avLst/>
              <a:gdLst>
                <a:gd name="T0" fmla="*/ 129 w 134"/>
                <a:gd name="T1" fmla="*/ 0 h 69"/>
                <a:gd name="T2" fmla="*/ 0 w 134"/>
                <a:gd name="T3" fmla="*/ 56 h 69"/>
                <a:gd name="T4" fmla="*/ 6 w 134"/>
                <a:gd name="T5" fmla="*/ 69 h 69"/>
                <a:gd name="T6" fmla="*/ 134 w 134"/>
                <a:gd name="T7" fmla="*/ 14 h 69"/>
                <a:gd name="T8" fmla="*/ 129 w 134"/>
                <a:gd name="T9" fmla="*/ 0 h 69"/>
              </a:gdLst>
              <a:ahLst/>
              <a:cxnLst>
                <a:cxn ang="0">
                  <a:pos x="T0" y="T1"/>
                </a:cxn>
                <a:cxn ang="0">
                  <a:pos x="T2" y="T3"/>
                </a:cxn>
                <a:cxn ang="0">
                  <a:pos x="T4" y="T5"/>
                </a:cxn>
                <a:cxn ang="0">
                  <a:pos x="T6" y="T7"/>
                </a:cxn>
                <a:cxn ang="0">
                  <a:pos x="T8" y="T9"/>
                </a:cxn>
              </a:cxnLst>
              <a:rect l="0" t="0" r="r" b="b"/>
              <a:pathLst>
                <a:path w="134" h="69">
                  <a:moveTo>
                    <a:pt x="129" y="0"/>
                  </a:moveTo>
                  <a:lnTo>
                    <a:pt x="0" y="56"/>
                  </a:lnTo>
                  <a:lnTo>
                    <a:pt x="6" y="69"/>
                  </a:lnTo>
                  <a:lnTo>
                    <a:pt x="134" y="14"/>
                  </a:lnTo>
                  <a:lnTo>
                    <a:pt x="12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2" name="Freeform 48">
              <a:extLst>
                <a:ext uri="{FF2B5EF4-FFF2-40B4-BE49-F238E27FC236}">
                  <a16:creationId xmlns:a16="http://schemas.microsoft.com/office/drawing/2014/main" id="{50E13C25-76AA-AA4E-9430-372D83D4499B}"/>
                </a:ext>
              </a:extLst>
            </p:cNvPr>
            <p:cNvSpPr>
              <a:spLocks/>
            </p:cNvSpPr>
            <p:nvPr/>
          </p:nvSpPr>
          <p:spPr bwMode="auto">
            <a:xfrm>
              <a:off x="863601" y="6080125"/>
              <a:ext cx="207963" cy="125413"/>
            </a:xfrm>
            <a:custGeom>
              <a:avLst/>
              <a:gdLst>
                <a:gd name="T0" fmla="*/ 123 w 131"/>
                <a:gd name="T1" fmla="*/ 0 h 79"/>
                <a:gd name="T2" fmla="*/ 0 w 131"/>
                <a:gd name="T3" fmla="*/ 66 h 79"/>
                <a:gd name="T4" fmla="*/ 7 w 131"/>
                <a:gd name="T5" fmla="*/ 79 h 79"/>
                <a:gd name="T6" fmla="*/ 131 w 131"/>
                <a:gd name="T7" fmla="*/ 12 h 79"/>
                <a:gd name="T8" fmla="*/ 123 w 131"/>
                <a:gd name="T9" fmla="*/ 0 h 79"/>
              </a:gdLst>
              <a:ahLst/>
              <a:cxnLst>
                <a:cxn ang="0">
                  <a:pos x="T0" y="T1"/>
                </a:cxn>
                <a:cxn ang="0">
                  <a:pos x="T2" y="T3"/>
                </a:cxn>
                <a:cxn ang="0">
                  <a:pos x="T4" y="T5"/>
                </a:cxn>
                <a:cxn ang="0">
                  <a:pos x="T6" y="T7"/>
                </a:cxn>
                <a:cxn ang="0">
                  <a:pos x="T8" y="T9"/>
                </a:cxn>
              </a:cxnLst>
              <a:rect l="0" t="0" r="r" b="b"/>
              <a:pathLst>
                <a:path w="131" h="79">
                  <a:moveTo>
                    <a:pt x="123" y="0"/>
                  </a:moveTo>
                  <a:lnTo>
                    <a:pt x="0" y="66"/>
                  </a:lnTo>
                  <a:lnTo>
                    <a:pt x="7" y="79"/>
                  </a:lnTo>
                  <a:lnTo>
                    <a:pt x="131" y="12"/>
                  </a:lnTo>
                  <a:lnTo>
                    <a:pt x="1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3" name="Freeform 49">
              <a:extLst>
                <a:ext uri="{FF2B5EF4-FFF2-40B4-BE49-F238E27FC236}">
                  <a16:creationId xmlns:a16="http://schemas.microsoft.com/office/drawing/2014/main" id="{C117D35E-18F6-E54A-9766-0669518B8836}"/>
                </a:ext>
              </a:extLst>
            </p:cNvPr>
            <p:cNvSpPr>
              <a:spLocks/>
            </p:cNvSpPr>
            <p:nvPr/>
          </p:nvSpPr>
          <p:spPr bwMode="auto">
            <a:xfrm>
              <a:off x="1057276" y="6388100"/>
              <a:ext cx="196850" cy="139700"/>
            </a:xfrm>
            <a:custGeom>
              <a:avLst/>
              <a:gdLst>
                <a:gd name="T0" fmla="*/ 116 w 124"/>
                <a:gd name="T1" fmla="*/ 0 h 88"/>
                <a:gd name="T2" fmla="*/ 0 w 124"/>
                <a:gd name="T3" fmla="*/ 76 h 88"/>
                <a:gd name="T4" fmla="*/ 7 w 124"/>
                <a:gd name="T5" fmla="*/ 88 h 88"/>
                <a:gd name="T6" fmla="*/ 124 w 124"/>
                <a:gd name="T7" fmla="*/ 12 h 88"/>
                <a:gd name="T8" fmla="*/ 116 w 124"/>
                <a:gd name="T9" fmla="*/ 0 h 88"/>
              </a:gdLst>
              <a:ahLst/>
              <a:cxnLst>
                <a:cxn ang="0">
                  <a:pos x="T0" y="T1"/>
                </a:cxn>
                <a:cxn ang="0">
                  <a:pos x="T2" y="T3"/>
                </a:cxn>
                <a:cxn ang="0">
                  <a:pos x="T4" y="T5"/>
                </a:cxn>
                <a:cxn ang="0">
                  <a:pos x="T6" y="T7"/>
                </a:cxn>
                <a:cxn ang="0">
                  <a:pos x="T8" y="T9"/>
                </a:cxn>
              </a:cxnLst>
              <a:rect l="0" t="0" r="r" b="b"/>
              <a:pathLst>
                <a:path w="124" h="88">
                  <a:moveTo>
                    <a:pt x="116" y="0"/>
                  </a:moveTo>
                  <a:lnTo>
                    <a:pt x="0" y="76"/>
                  </a:lnTo>
                  <a:lnTo>
                    <a:pt x="7" y="88"/>
                  </a:lnTo>
                  <a:lnTo>
                    <a:pt x="124" y="12"/>
                  </a:lnTo>
                  <a:lnTo>
                    <a:pt x="1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4" name="Freeform 50">
              <a:extLst>
                <a:ext uri="{FF2B5EF4-FFF2-40B4-BE49-F238E27FC236}">
                  <a16:creationId xmlns:a16="http://schemas.microsoft.com/office/drawing/2014/main" id="{A6AB01C4-369B-F74D-B2F5-651822815FEC}"/>
                </a:ext>
              </a:extLst>
            </p:cNvPr>
            <p:cNvSpPr>
              <a:spLocks/>
            </p:cNvSpPr>
            <p:nvPr/>
          </p:nvSpPr>
          <p:spPr bwMode="auto">
            <a:xfrm>
              <a:off x="7045326" y="909638"/>
              <a:ext cx="157163" cy="187325"/>
            </a:xfrm>
            <a:custGeom>
              <a:avLst/>
              <a:gdLst>
                <a:gd name="T0" fmla="*/ 12 w 99"/>
                <a:gd name="T1" fmla="*/ 118 h 118"/>
                <a:gd name="T2" fmla="*/ 99 w 99"/>
                <a:gd name="T3" fmla="*/ 9 h 118"/>
                <a:gd name="T4" fmla="*/ 87 w 99"/>
                <a:gd name="T5" fmla="*/ 0 h 118"/>
                <a:gd name="T6" fmla="*/ 0 w 99"/>
                <a:gd name="T7" fmla="*/ 108 h 118"/>
                <a:gd name="T8" fmla="*/ 12 w 99"/>
                <a:gd name="T9" fmla="*/ 118 h 118"/>
              </a:gdLst>
              <a:ahLst/>
              <a:cxnLst>
                <a:cxn ang="0">
                  <a:pos x="T0" y="T1"/>
                </a:cxn>
                <a:cxn ang="0">
                  <a:pos x="T2" y="T3"/>
                </a:cxn>
                <a:cxn ang="0">
                  <a:pos x="T4" y="T5"/>
                </a:cxn>
                <a:cxn ang="0">
                  <a:pos x="T6" y="T7"/>
                </a:cxn>
                <a:cxn ang="0">
                  <a:pos x="T8" y="T9"/>
                </a:cxn>
              </a:cxnLst>
              <a:rect l="0" t="0" r="r" b="b"/>
              <a:pathLst>
                <a:path w="99" h="118">
                  <a:moveTo>
                    <a:pt x="12" y="118"/>
                  </a:moveTo>
                  <a:lnTo>
                    <a:pt x="99" y="9"/>
                  </a:lnTo>
                  <a:lnTo>
                    <a:pt x="87" y="0"/>
                  </a:lnTo>
                  <a:lnTo>
                    <a:pt x="0" y="108"/>
                  </a:lnTo>
                  <a:lnTo>
                    <a:pt x="12"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5" name="Freeform 51">
              <a:extLst>
                <a:ext uri="{FF2B5EF4-FFF2-40B4-BE49-F238E27FC236}">
                  <a16:creationId xmlns:a16="http://schemas.microsoft.com/office/drawing/2014/main" id="{509BE5FF-427E-4A4F-A854-35479EB3088B}"/>
                </a:ext>
              </a:extLst>
            </p:cNvPr>
            <p:cNvSpPr>
              <a:spLocks/>
            </p:cNvSpPr>
            <p:nvPr/>
          </p:nvSpPr>
          <p:spPr bwMode="auto">
            <a:xfrm>
              <a:off x="8555038" y="4189413"/>
              <a:ext cx="222250" cy="25400"/>
            </a:xfrm>
            <a:custGeom>
              <a:avLst/>
              <a:gdLst>
                <a:gd name="T0" fmla="*/ 0 w 140"/>
                <a:gd name="T1" fmla="*/ 0 h 16"/>
                <a:gd name="T2" fmla="*/ 0 w 140"/>
                <a:gd name="T3" fmla="*/ 16 h 16"/>
                <a:gd name="T4" fmla="*/ 140 w 140"/>
                <a:gd name="T5" fmla="*/ 16 h 16"/>
                <a:gd name="T6" fmla="*/ 140 w 140"/>
                <a:gd name="T7" fmla="*/ 2 h 16"/>
                <a:gd name="T8" fmla="*/ 0 w 140"/>
                <a:gd name="T9" fmla="*/ 0 h 16"/>
              </a:gdLst>
              <a:ahLst/>
              <a:cxnLst>
                <a:cxn ang="0">
                  <a:pos x="T0" y="T1"/>
                </a:cxn>
                <a:cxn ang="0">
                  <a:pos x="T2" y="T3"/>
                </a:cxn>
                <a:cxn ang="0">
                  <a:pos x="T4" y="T5"/>
                </a:cxn>
                <a:cxn ang="0">
                  <a:pos x="T6" y="T7"/>
                </a:cxn>
                <a:cxn ang="0">
                  <a:pos x="T8" y="T9"/>
                </a:cxn>
              </a:cxnLst>
              <a:rect l="0" t="0" r="r" b="b"/>
              <a:pathLst>
                <a:path w="140" h="16">
                  <a:moveTo>
                    <a:pt x="0" y="0"/>
                  </a:moveTo>
                  <a:lnTo>
                    <a:pt x="0" y="16"/>
                  </a:lnTo>
                  <a:lnTo>
                    <a:pt x="140" y="16"/>
                  </a:lnTo>
                  <a:lnTo>
                    <a:pt x="140" y="2"/>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6" name="Freeform 52">
              <a:extLst>
                <a:ext uri="{FF2B5EF4-FFF2-40B4-BE49-F238E27FC236}">
                  <a16:creationId xmlns:a16="http://schemas.microsoft.com/office/drawing/2014/main" id="{FEC5BF1E-B808-2345-A212-68E33DD0C1DC}"/>
                </a:ext>
              </a:extLst>
            </p:cNvPr>
            <p:cNvSpPr>
              <a:spLocks/>
            </p:cNvSpPr>
            <p:nvPr/>
          </p:nvSpPr>
          <p:spPr bwMode="auto">
            <a:xfrm>
              <a:off x="3625851" y="101600"/>
              <a:ext cx="71438" cy="220663"/>
            </a:xfrm>
            <a:custGeom>
              <a:avLst/>
              <a:gdLst>
                <a:gd name="T0" fmla="*/ 45 w 45"/>
                <a:gd name="T1" fmla="*/ 136 h 139"/>
                <a:gd name="T2" fmla="*/ 14 w 45"/>
                <a:gd name="T3" fmla="*/ 0 h 139"/>
                <a:gd name="T4" fmla="*/ 0 w 45"/>
                <a:gd name="T5" fmla="*/ 3 h 139"/>
                <a:gd name="T6" fmla="*/ 31 w 45"/>
                <a:gd name="T7" fmla="*/ 139 h 139"/>
                <a:gd name="T8" fmla="*/ 45 w 45"/>
                <a:gd name="T9" fmla="*/ 136 h 139"/>
              </a:gdLst>
              <a:ahLst/>
              <a:cxnLst>
                <a:cxn ang="0">
                  <a:pos x="T0" y="T1"/>
                </a:cxn>
                <a:cxn ang="0">
                  <a:pos x="T2" y="T3"/>
                </a:cxn>
                <a:cxn ang="0">
                  <a:pos x="T4" y="T5"/>
                </a:cxn>
                <a:cxn ang="0">
                  <a:pos x="T6" y="T7"/>
                </a:cxn>
                <a:cxn ang="0">
                  <a:pos x="T8" y="T9"/>
                </a:cxn>
              </a:cxnLst>
              <a:rect l="0" t="0" r="r" b="b"/>
              <a:pathLst>
                <a:path w="45" h="139">
                  <a:moveTo>
                    <a:pt x="45" y="136"/>
                  </a:moveTo>
                  <a:lnTo>
                    <a:pt x="14" y="0"/>
                  </a:lnTo>
                  <a:lnTo>
                    <a:pt x="0" y="3"/>
                  </a:lnTo>
                  <a:lnTo>
                    <a:pt x="31" y="139"/>
                  </a:lnTo>
                  <a:lnTo>
                    <a:pt x="45"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7" name="Freeform 53">
              <a:extLst>
                <a:ext uri="{FF2B5EF4-FFF2-40B4-BE49-F238E27FC236}">
                  <a16:creationId xmlns:a16="http://schemas.microsoft.com/office/drawing/2014/main" id="{28CFD2C0-3F5F-2345-B33D-980E9CA5605E}"/>
                </a:ext>
              </a:extLst>
            </p:cNvPr>
            <p:cNvSpPr>
              <a:spLocks/>
            </p:cNvSpPr>
            <p:nvPr/>
          </p:nvSpPr>
          <p:spPr bwMode="auto">
            <a:xfrm>
              <a:off x="777876" y="2370138"/>
              <a:ext cx="209550" cy="115888"/>
            </a:xfrm>
            <a:custGeom>
              <a:avLst/>
              <a:gdLst>
                <a:gd name="T0" fmla="*/ 132 w 132"/>
                <a:gd name="T1" fmla="*/ 60 h 73"/>
                <a:gd name="T2" fmla="*/ 6 w 132"/>
                <a:gd name="T3" fmla="*/ 0 h 73"/>
                <a:gd name="T4" fmla="*/ 0 w 132"/>
                <a:gd name="T5" fmla="*/ 12 h 73"/>
                <a:gd name="T6" fmla="*/ 126 w 132"/>
                <a:gd name="T7" fmla="*/ 73 h 73"/>
                <a:gd name="T8" fmla="*/ 132 w 132"/>
                <a:gd name="T9" fmla="*/ 60 h 73"/>
              </a:gdLst>
              <a:ahLst/>
              <a:cxnLst>
                <a:cxn ang="0">
                  <a:pos x="T0" y="T1"/>
                </a:cxn>
                <a:cxn ang="0">
                  <a:pos x="T2" y="T3"/>
                </a:cxn>
                <a:cxn ang="0">
                  <a:pos x="T4" y="T5"/>
                </a:cxn>
                <a:cxn ang="0">
                  <a:pos x="T6" y="T7"/>
                </a:cxn>
                <a:cxn ang="0">
                  <a:pos x="T8" y="T9"/>
                </a:cxn>
              </a:cxnLst>
              <a:rect l="0" t="0" r="r" b="b"/>
              <a:pathLst>
                <a:path w="132" h="73">
                  <a:moveTo>
                    <a:pt x="132" y="60"/>
                  </a:moveTo>
                  <a:lnTo>
                    <a:pt x="6" y="0"/>
                  </a:lnTo>
                  <a:lnTo>
                    <a:pt x="0" y="12"/>
                  </a:lnTo>
                  <a:lnTo>
                    <a:pt x="126" y="73"/>
                  </a:lnTo>
                  <a:lnTo>
                    <a:pt x="132" y="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8" name="Freeform 54">
              <a:extLst>
                <a:ext uri="{FF2B5EF4-FFF2-40B4-BE49-F238E27FC236}">
                  <a16:creationId xmlns:a16="http://schemas.microsoft.com/office/drawing/2014/main" id="{1E696B18-6C35-DF44-81EE-44A8D9AE92ED}"/>
                </a:ext>
              </a:extLst>
            </p:cNvPr>
            <p:cNvSpPr>
              <a:spLocks/>
            </p:cNvSpPr>
            <p:nvPr/>
          </p:nvSpPr>
          <p:spPr bwMode="auto">
            <a:xfrm>
              <a:off x="777876" y="5919788"/>
              <a:ext cx="209550" cy="117475"/>
            </a:xfrm>
            <a:custGeom>
              <a:avLst/>
              <a:gdLst>
                <a:gd name="T0" fmla="*/ 126 w 132"/>
                <a:gd name="T1" fmla="*/ 0 h 74"/>
                <a:gd name="T2" fmla="*/ 0 w 132"/>
                <a:gd name="T3" fmla="*/ 60 h 74"/>
                <a:gd name="T4" fmla="*/ 6 w 132"/>
                <a:gd name="T5" fmla="*/ 74 h 74"/>
                <a:gd name="T6" fmla="*/ 132 w 132"/>
                <a:gd name="T7" fmla="*/ 14 h 74"/>
                <a:gd name="T8" fmla="*/ 126 w 132"/>
                <a:gd name="T9" fmla="*/ 0 h 74"/>
              </a:gdLst>
              <a:ahLst/>
              <a:cxnLst>
                <a:cxn ang="0">
                  <a:pos x="T0" y="T1"/>
                </a:cxn>
                <a:cxn ang="0">
                  <a:pos x="T2" y="T3"/>
                </a:cxn>
                <a:cxn ang="0">
                  <a:pos x="T4" y="T5"/>
                </a:cxn>
                <a:cxn ang="0">
                  <a:pos x="T6" y="T7"/>
                </a:cxn>
                <a:cxn ang="0">
                  <a:pos x="T8" y="T9"/>
                </a:cxn>
              </a:cxnLst>
              <a:rect l="0" t="0" r="r" b="b"/>
              <a:pathLst>
                <a:path w="132" h="74">
                  <a:moveTo>
                    <a:pt x="126" y="0"/>
                  </a:moveTo>
                  <a:lnTo>
                    <a:pt x="0" y="60"/>
                  </a:lnTo>
                  <a:lnTo>
                    <a:pt x="6" y="74"/>
                  </a:lnTo>
                  <a:lnTo>
                    <a:pt x="132" y="14"/>
                  </a:lnTo>
                  <a:lnTo>
                    <a:pt x="1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79" name="Freeform 55">
              <a:extLst>
                <a:ext uri="{FF2B5EF4-FFF2-40B4-BE49-F238E27FC236}">
                  <a16:creationId xmlns:a16="http://schemas.microsoft.com/office/drawing/2014/main" id="{B306B35D-A86F-5842-8E2C-4C01626DE020}"/>
                </a:ext>
              </a:extLst>
            </p:cNvPr>
            <p:cNvSpPr>
              <a:spLocks/>
            </p:cNvSpPr>
            <p:nvPr/>
          </p:nvSpPr>
          <p:spPr bwMode="auto">
            <a:xfrm>
              <a:off x="8537576" y="3816350"/>
              <a:ext cx="222250" cy="41275"/>
            </a:xfrm>
            <a:custGeom>
              <a:avLst/>
              <a:gdLst>
                <a:gd name="T0" fmla="*/ 2 w 140"/>
                <a:gd name="T1" fmla="*/ 26 h 26"/>
                <a:gd name="T2" fmla="*/ 140 w 140"/>
                <a:gd name="T3" fmla="*/ 14 h 26"/>
                <a:gd name="T4" fmla="*/ 139 w 140"/>
                <a:gd name="T5" fmla="*/ 0 h 26"/>
                <a:gd name="T6" fmla="*/ 0 w 140"/>
                <a:gd name="T7" fmla="*/ 12 h 26"/>
                <a:gd name="T8" fmla="*/ 2 w 140"/>
                <a:gd name="T9" fmla="*/ 26 h 26"/>
              </a:gdLst>
              <a:ahLst/>
              <a:cxnLst>
                <a:cxn ang="0">
                  <a:pos x="T0" y="T1"/>
                </a:cxn>
                <a:cxn ang="0">
                  <a:pos x="T2" y="T3"/>
                </a:cxn>
                <a:cxn ang="0">
                  <a:pos x="T4" y="T5"/>
                </a:cxn>
                <a:cxn ang="0">
                  <a:pos x="T6" y="T7"/>
                </a:cxn>
                <a:cxn ang="0">
                  <a:pos x="T8" y="T9"/>
                </a:cxn>
              </a:cxnLst>
              <a:rect l="0" t="0" r="r" b="b"/>
              <a:pathLst>
                <a:path w="140" h="26">
                  <a:moveTo>
                    <a:pt x="2" y="26"/>
                  </a:moveTo>
                  <a:lnTo>
                    <a:pt x="140" y="14"/>
                  </a:lnTo>
                  <a:lnTo>
                    <a:pt x="139" y="0"/>
                  </a:lnTo>
                  <a:lnTo>
                    <a:pt x="0" y="12"/>
                  </a:lnTo>
                  <a:lnTo>
                    <a:pt x="2"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0" name="Freeform 56">
              <a:extLst>
                <a:ext uri="{FF2B5EF4-FFF2-40B4-BE49-F238E27FC236}">
                  <a16:creationId xmlns:a16="http://schemas.microsoft.com/office/drawing/2014/main" id="{903EADF3-B726-714D-B7F6-6ADDF67932B2}"/>
                </a:ext>
              </a:extLst>
            </p:cNvPr>
            <p:cNvSpPr>
              <a:spLocks/>
            </p:cNvSpPr>
            <p:nvPr/>
          </p:nvSpPr>
          <p:spPr bwMode="auto">
            <a:xfrm>
              <a:off x="8488363" y="3441700"/>
              <a:ext cx="222250" cy="61913"/>
            </a:xfrm>
            <a:custGeom>
              <a:avLst/>
              <a:gdLst>
                <a:gd name="T0" fmla="*/ 4 w 140"/>
                <a:gd name="T1" fmla="*/ 39 h 39"/>
                <a:gd name="T2" fmla="*/ 140 w 140"/>
                <a:gd name="T3" fmla="*/ 14 h 39"/>
                <a:gd name="T4" fmla="*/ 137 w 140"/>
                <a:gd name="T5" fmla="*/ 0 h 39"/>
                <a:gd name="T6" fmla="*/ 0 w 140"/>
                <a:gd name="T7" fmla="*/ 25 h 39"/>
                <a:gd name="T8" fmla="*/ 4 w 140"/>
                <a:gd name="T9" fmla="*/ 39 h 39"/>
              </a:gdLst>
              <a:ahLst/>
              <a:cxnLst>
                <a:cxn ang="0">
                  <a:pos x="T0" y="T1"/>
                </a:cxn>
                <a:cxn ang="0">
                  <a:pos x="T2" y="T3"/>
                </a:cxn>
                <a:cxn ang="0">
                  <a:pos x="T4" y="T5"/>
                </a:cxn>
                <a:cxn ang="0">
                  <a:pos x="T6" y="T7"/>
                </a:cxn>
                <a:cxn ang="0">
                  <a:pos x="T8" y="T9"/>
                </a:cxn>
              </a:cxnLst>
              <a:rect l="0" t="0" r="r" b="b"/>
              <a:pathLst>
                <a:path w="140" h="39">
                  <a:moveTo>
                    <a:pt x="4" y="39"/>
                  </a:moveTo>
                  <a:lnTo>
                    <a:pt x="140" y="14"/>
                  </a:lnTo>
                  <a:lnTo>
                    <a:pt x="137" y="0"/>
                  </a:lnTo>
                  <a:lnTo>
                    <a:pt x="0" y="25"/>
                  </a:lnTo>
                  <a:lnTo>
                    <a:pt x="4"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1" name="Freeform 57">
              <a:extLst>
                <a:ext uri="{FF2B5EF4-FFF2-40B4-BE49-F238E27FC236}">
                  <a16:creationId xmlns:a16="http://schemas.microsoft.com/office/drawing/2014/main" id="{73908E0A-93E2-2541-8799-4808115AF356}"/>
                </a:ext>
              </a:extLst>
            </p:cNvPr>
            <p:cNvSpPr>
              <a:spLocks/>
            </p:cNvSpPr>
            <p:nvPr/>
          </p:nvSpPr>
          <p:spPr bwMode="auto">
            <a:xfrm>
              <a:off x="8407401" y="3074988"/>
              <a:ext cx="219075" cy="77788"/>
            </a:xfrm>
            <a:custGeom>
              <a:avLst/>
              <a:gdLst>
                <a:gd name="T0" fmla="*/ 5 w 138"/>
                <a:gd name="T1" fmla="*/ 49 h 49"/>
                <a:gd name="T2" fmla="*/ 138 w 138"/>
                <a:gd name="T3" fmla="*/ 14 h 49"/>
                <a:gd name="T4" fmla="*/ 135 w 138"/>
                <a:gd name="T5" fmla="*/ 0 h 49"/>
                <a:gd name="T6" fmla="*/ 0 w 138"/>
                <a:gd name="T7" fmla="*/ 37 h 49"/>
                <a:gd name="T8" fmla="*/ 5 w 138"/>
                <a:gd name="T9" fmla="*/ 49 h 49"/>
              </a:gdLst>
              <a:ahLst/>
              <a:cxnLst>
                <a:cxn ang="0">
                  <a:pos x="T0" y="T1"/>
                </a:cxn>
                <a:cxn ang="0">
                  <a:pos x="T2" y="T3"/>
                </a:cxn>
                <a:cxn ang="0">
                  <a:pos x="T4" y="T5"/>
                </a:cxn>
                <a:cxn ang="0">
                  <a:pos x="T6" y="T7"/>
                </a:cxn>
                <a:cxn ang="0">
                  <a:pos x="T8" y="T9"/>
                </a:cxn>
              </a:cxnLst>
              <a:rect l="0" t="0" r="r" b="b"/>
              <a:pathLst>
                <a:path w="138" h="49">
                  <a:moveTo>
                    <a:pt x="5" y="49"/>
                  </a:moveTo>
                  <a:lnTo>
                    <a:pt x="138" y="14"/>
                  </a:lnTo>
                  <a:lnTo>
                    <a:pt x="135" y="0"/>
                  </a:lnTo>
                  <a:lnTo>
                    <a:pt x="0" y="37"/>
                  </a:lnTo>
                  <a:lnTo>
                    <a:pt x="5"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2" name="Freeform 58">
              <a:extLst>
                <a:ext uri="{FF2B5EF4-FFF2-40B4-BE49-F238E27FC236}">
                  <a16:creationId xmlns:a16="http://schemas.microsoft.com/office/drawing/2014/main" id="{FFF2B5E9-ADE3-9B45-8607-45E73599B48C}"/>
                </a:ext>
              </a:extLst>
            </p:cNvPr>
            <p:cNvSpPr>
              <a:spLocks/>
            </p:cNvSpPr>
            <p:nvPr/>
          </p:nvSpPr>
          <p:spPr bwMode="auto">
            <a:xfrm>
              <a:off x="8296276" y="2714625"/>
              <a:ext cx="214313" cy="98425"/>
            </a:xfrm>
            <a:custGeom>
              <a:avLst/>
              <a:gdLst>
                <a:gd name="T0" fmla="*/ 5 w 135"/>
                <a:gd name="T1" fmla="*/ 62 h 62"/>
                <a:gd name="T2" fmla="*/ 135 w 135"/>
                <a:gd name="T3" fmla="*/ 14 h 62"/>
                <a:gd name="T4" fmla="*/ 131 w 135"/>
                <a:gd name="T5" fmla="*/ 0 h 62"/>
                <a:gd name="T6" fmla="*/ 0 w 135"/>
                <a:gd name="T7" fmla="*/ 50 h 62"/>
                <a:gd name="T8" fmla="*/ 5 w 135"/>
                <a:gd name="T9" fmla="*/ 62 h 62"/>
              </a:gdLst>
              <a:ahLst/>
              <a:cxnLst>
                <a:cxn ang="0">
                  <a:pos x="T0" y="T1"/>
                </a:cxn>
                <a:cxn ang="0">
                  <a:pos x="T2" y="T3"/>
                </a:cxn>
                <a:cxn ang="0">
                  <a:pos x="T4" y="T5"/>
                </a:cxn>
                <a:cxn ang="0">
                  <a:pos x="T6" y="T7"/>
                </a:cxn>
                <a:cxn ang="0">
                  <a:pos x="T8" y="T9"/>
                </a:cxn>
              </a:cxnLst>
              <a:rect l="0" t="0" r="r" b="b"/>
              <a:pathLst>
                <a:path w="135" h="62">
                  <a:moveTo>
                    <a:pt x="5" y="62"/>
                  </a:moveTo>
                  <a:lnTo>
                    <a:pt x="135" y="14"/>
                  </a:lnTo>
                  <a:lnTo>
                    <a:pt x="131" y="0"/>
                  </a:lnTo>
                  <a:lnTo>
                    <a:pt x="0" y="50"/>
                  </a:lnTo>
                  <a:lnTo>
                    <a:pt x="5"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3" name="Freeform 59">
              <a:extLst>
                <a:ext uri="{FF2B5EF4-FFF2-40B4-BE49-F238E27FC236}">
                  <a16:creationId xmlns:a16="http://schemas.microsoft.com/office/drawing/2014/main" id="{2BD9847A-ED1A-4345-BB67-9D966B41E234}"/>
                </a:ext>
              </a:extLst>
            </p:cNvPr>
            <p:cNvSpPr>
              <a:spLocks/>
            </p:cNvSpPr>
            <p:nvPr/>
          </p:nvSpPr>
          <p:spPr bwMode="auto">
            <a:xfrm>
              <a:off x="8156576" y="2370138"/>
              <a:ext cx="209550" cy="115888"/>
            </a:xfrm>
            <a:custGeom>
              <a:avLst/>
              <a:gdLst>
                <a:gd name="T0" fmla="*/ 6 w 132"/>
                <a:gd name="T1" fmla="*/ 73 h 73"/>
                <a:gd name="T2" fmla="*/ 132 w 132"/>
                <a:gd name="T3" fmla="*/ 12 h 73"/>
                <a:gd name="T4" fmla="*/ 126 w 132"/>
                <a:gd name="T5" fmla="*/ 0 h 73"/>
                <a:gd name="T6" fmla="*/ 0 w 132"/>
                <a:gd name="T7" fmla="*/ 59 h 73"/>
                <a:gd name="T8" fmla="*/ 6 w 132"/>
                <a:gd name="T9" fmla="*/ 73 h 73"/>
              </a:gdLst>
              <a:ahLst/>
              <a:cxnLst>
                <a:cxn ang="0">
                  <a:pos x="T0" y="T1"/>
                </a:cxn>
                <a:cxn ang="0">
                  <a:pos x="T2" y="T3"/>
                </a:cxn>
                <a:cxn ang="0">
                  <a:pos x="T4" y="T5"/>
                </a:cxn>
                <a:cxn ang="0">
                  <a:pos x="T6" y="T7"/>
                </a:cxn>
                <a:cxn ang="0">
                  <a:pos x="T8" y="T9"/>
                </a:cxn>
              </a:cxnLst>
              <a:rect l="0" t="0" r="r" b="b"/>
              <a:pathLst>
                <a:path w="132" h="73">
                  <a:moveTo>
                    <a:pt x="6" y="73"/>
                  </a:moveTo>
                  <a:lnTo>
                    <a:pt x="132" y="12"/>
                  </a:lnTo>
                  <a:lnTo>
                    <a:pt x="126" y="0"/>
                  </a:lnTo>
                  <a:lnTo>
                    <a:pt x="0" y="59"/>
                  </a:lnTo>
                  <a:lnTo>
                    <a:pt x="6"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4" name="Freeform 60">
              <a:extLst>
                <a:ext uri="{FF2B5EF4-FFF2-40B4-BE49-F238E27FC236}">
                  <a16:creationId xmlns:a16="http://schemas.microsoft.com/office/drawing/2014/main" id="{AF3E1619-1757-AE41-92BB-8D7D7A9BAED2}"/>
                </a:ext>
              </a:extLst>
            </p:cNvPr>
            <p:cNvSpPr>
              <a:spLocks/>
            </p:cNvSpPr>
            <p:nvPr/>
          </p:nvSpPr>
          <p:spPr bwMode="auto">
            <a:xfrm>
              <a:off x="7983538" y="2036763"/>
              <a:ext cx="203200" cy="133350"/>
            </a:xfrm>
            <a:custGeom>
              <a:avLst/>
              <a:gdLst>
                <a:gd name="T0" fmla="*/ 8 w 128"/>
                <a:gd name="T1" fmla="*/ 84 h 84"/>
                <a:gd name="T2" fmla="*/ 128 w 128"/>
                <a:gd name="T3" fmla="*/ 13 h 84"/>
                <a:gd name="T4" fmla="*/ 121 w 128"/>
                <a:gd name="T5" fmla="*/ 0 h 84"/>
                <a:gd name="T6" fmla="*/ 0 w 128"/>
                <a:gd name="T7" fmla="*/ 72 h 84"/>
                <a:gd name="T8" fmla="*/ 8 w 128"/>
                <a:gd name="T9" fmla="*/ 84 h 84"/>
              </a:gdLst>
              <a:ahLst/>
              <a:cxnLst>
                <a:cxn ang="0">
                  <a:pos x="T0" y="T1"/>
                </a:cxn>
                <a:cxn ang="0">
                  <a:pos x="T2" y="T3"/>
                </a:cxn>
                <a:cxn ang="0">
                  <a:pos x="T4" y="T5"/>
                </a:cxn>
                <a:cxn ang="0">
                  <a:pos x="T6" y="T7"/>
                </a:cxn>
                <a:cxn ang="0">
                  <a:pos x="T8" y="T9"/>
                </a:cxn>
              </a:cxnLst>
              <a:rect l="0" t="0" r="r" b="b"/>
              <a:pathLst>
                <a:path w="128" h="84">
                  <a:moveTo>
                    <a:pt x="8" y="84"/>
                  </a:moveTo>
                  <a:lnTo>
                    <a:pt x="128" y="13"/>
                  </a:lnTo>
                  <a:lnTo>
                    <a:pt x="121" y="0"/>
                  </a:lnTo>
                  <a:lnTo>
                    <a:pt x="0" y="72"/>
                  </a:lnTo>
                  <a:lnTo>
                    <a:pt x="8" y="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5" name="Freeform 61">
              <a:extLst>
                <a:ext uri="{FF2B5EF4-FFF2-40B4-BE49-F238E27FC236}">
                  <a16:creationId xmlns:a16="http://schemas.microsoft.com/office/drawing/2014/main" id="{E0150CAB-93B6-D541-B413-2AC69B7643B9}"/>
                </a:ext>
              </a:extLst>
            </p:cNvPr>
            <p:cNvSpPr>
              <a:spLocks/>
            </p:cNvSpPr>
            <p:nvPr/>
          </p:nvSpPr>
          <p:spPr bwMode="auto">
            <a:xfrm>
              <a:off x="7786688" y="1722438"/>
              <a:ext cx="192088" cy="149225"/>
            </a:xfrm>
            <a:custGeom>
              <a:avLst/>
              <a:gdLst>
                <a:gd name="T0" fmla="*/ 9 w 121"/>
                <a:gd name="T1" fmla="*/ 94 h 94"/>
                <a:gd name="T2" fmla="*/ 121 w 121"/>
                <a:gd name="T3" fmla="*/ 12 h 94"/>
                <a:gd name="T4" fmla="*/ 113 w 121"/>
                <a:gd name="T5" fmla="*/ 0 h 94"/>
                <a:gd name="T6" fmla="*/ 0 w 121"/>
                <a:gd name="T7" fmla="*/ 82 h 94"/>
                <a:gd name="T8" fmla="*/ 9 w 121"/>
                <a:gd name="T9" fmla="*/ 94 h 94"/>
              </a:gdLst>
              <a:ahLst/>
              <a:cxnLst>
                <a:cxn ang="0">
                  <a:pos x="T0" y="T1"/>
                </a:cxn>
                <a:cxn ang="0">
                  <a:pos x="T2" y="T3"/>
                </a:cxn>
                <a:cxn ang="0">
                  <a:pos x="T4" y="T5"/>
                </a:cxn>
                <a:cxn ang="0">
                  <a:pos x="T6" y="T7"/>
                </a:cxn>
                <a:cxn ang="0">
                  <a:pos x="T8" y="T9"/>
                </a:cxn>
              </a:cxnLst>
              <a:rect l="0" t="0" r="r" b="b"/>
              <a:pathLst>
                <a:path w="121" h="94">
                  <a:moveTo>
                    <a:pt x="9" y="94"/>
                  </a:moveTo>
                  <a:lnTo>
                    <a:pt x="121" y="12"/>
                  </a:lnTo>
                  <a:lnTo>
                    <a:pt x="113" y="0"/>
                  </a:lnTo>
                  <a:lnTo>
                    <a:pt x="0" y="82"/>
                  </a:lnTo>
                  <a:lnTo>
                    <a:pt x="9"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6" name="Freeform 62">
              <a:extLst>
                <a:ext uri="{FF2B5EF4-FFF2-40B4-BE49-F238E27FC236}">
                  <a16:creationId xmlns:a16="http://schemas.microsoft.com/office/drawing/2014/main" id="{DD1098BA-44ED-5244-8F6D-0F7FE5602109}"/>
                </a:ext>
              </a:extLst>
            </p:cNvPr>
            <p:cNvSpPr>
              <a:spLocks/>
            </p:cNvSpPr>
            <p:nvPr/>
          </p:nvSpPr>
          <p:spPr bwMode="auto">
            <a:xfrm>
              <a:off x="7562851" y="1428750"/>
              <a:ext cx="182563" cy="161925"/>
            </a:xfrm>
            <a:custGeom>
              <a:avLst/>
              <a:gdLst>
                <a:gd name="T0" fmla="*/ 11 w 115"/>
                <a:gd name="T1" fmla="*/ 102 h 102"/>
                <a:gd name="T2" fmla="*/ 115 w 115"/>
                <a:gd name="T3" fmla="*/ 11 h 102"/>
                <a:gd name="T4" fmla="*/ 105 w 115"/>
                <a:gd name="T5" fmla="*/ 0 h 102"/>
                <a:gd name="T6" fmla="*/ 0 w 115"/>
                <a:gd name="T7" fmla="*/ 92 h 102"/>
                <a:gd name="T8" fmla="*/ 11 w 115"/>
                <a:gd name="T9" fmla="*/ 102 h 102"/>
              </a:gdLst>
              <a:ahLst/>
              <a:cxnLst>
                <a:cxn ang="0">
                  <a:pos x="T0" y="T1"/>
                </a:cxn>
                <a:cxn ang="0">
                  <a:pos x="T2" y="T3"/>
                </a:cxn>
                <a:cxn ang="0">
                  <a:pos x="T4" y="T5"/>
                </a:cxn>
                <a:cxn ang="0">
                  <a:pos x="T6" y="T7"/>
                </a:cxn>
                <a:cxn ang="0">
                  <a:pos x="T8" y="T9"/>
                </a:cxn>
              </a:cxnLst>
              <a:rect l="0" t="0" r="r" b="b"/>
              <a:pathLst>
                <a:path w="115" h="102">
                  <a:moveTo>
                    <a:pt x="11" y="102"/>
                  </a:moveTo>
                  <a:lnTo>
                    <a:pt x="115" y="11"/>
                  </a:lnTo>
                  <a:lnTo>
                    <a:pt x="105" y="0"/>
                  </a:lnTo>
                  <a:lnTo>
                    <a:pt x="0" y="92"/>
                  </a:lnTo>
                  <a:lnTo>
                    <a:pt x="11"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7" name="Freeform 63">
              <a:extLst>
                <a:ext uri="{FF2B5EF4-FFF2-40B4-BE49-F238E27FC236}">
                  <a16:creationId xmlns:a16="http://schemas.microsoft.com/office/drawing/2014/main" id="{5EE5C717-A89E-7046-9CAE-7C0E42472E74}"/>
                </a:ext>
              </a:extLst>
            </p:cNvPr>
            <p:cNvSpPr>
              <a:spLocks/>
            </p:cNvSpPr>
            <p:nvPr/>
          </p:nvSpPr>
          <p:spPr bwMode="auto">
            <a:xfrm>
              <a:off x="7316788" y="1155700"/>
              <a:ext cx="169863" cy="176213"/>
            </a:xfrm>
            <a:custGeom>
              <a:avLst/>
              <a:gdLst>
                <a:gd name="T0" fmla="*/ 11 w 107"/>
                <a:gd name="T1" fmla="*/ 111 h 111"/>
                <a:gd name="T2" fmla="*/ 107 w 107"/>
                <a:gd name="T3" fmla="*/ 11 h 111"/>
                <a:gd name="T4" fmla="*/ 96 w 107"/>
                <a:gd name="T5" fmla="*/ 0 h 111"/>
                <a:gd name="T6" fmla="*/ 0 w 107"/>
                <a:gd name="T7" fmla="*/ 101 h 111"/>
                <a:gd name="T8" fmla="*/ 11 w 107"/>
                <a:gd name="T9" fmla="*/ 111 h 111"/>
              </a:gdLst>
              <a:ahLst/>
              <a:cxnLst>
                <a:cxn ang="0">
                  <a:pos x="T0" y="T1"/>
                </a:cxn>
                <a:cxn ang="0">
                  <a:pos x="T2" y="T3"/>
                </a:cxn>
                <a:cxn ang="0">
                  <a:pos x="T4" y="T5"/>
                </a:cxn>
                <a:cxn ang="0">
                  <a:pos x="T6" y="T7"/>
                </a:cxn>
                <a:cxn ang="0">
                  <a:pos x="T8" y="T9"/>
                </a:cxn>
              </a:cxnLst>
              <a:rect l="0" t="0" r="r" b="b"/>
              <a:pathLst>
                <a:path w="107" h="111">
                  <a:moveTo>
                    <a:pt x="11" y="111"/>
                  </a:moveTo>
                  <a:lnTo>
                    <a:pt x="107" y="11"/>
                  </a:lnTo>
                  <a:lnTo>
                    <a:pt x="96" y="0"/>
                  </a:lnTo>
                  <a:lnTo>
                    <a:pt x="0" y="101"/>
                  </a:lnTo>
                  <a:lnTo>
                    <a:pt x="11" y="1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8" name="Freeform 64">
              <a:extLst>
                <a:ext uri="{FF2B5EF4-FFF2-40B4-BE49-F238E27FC236}">
                  <a16:creationId xmlns:a16="http://schemas.microsoft.com/office/drawing/2014/main" id="{61A5296C-025E-A94D-8DFE-C491D0D4A887}"/>
                </a:ext>
              </a:extLst>
            </p:cNvPr>
            <p:cNvSpPr>
              <a:spLocks/>
            </p:cNvSpPr>
            <p:nvPr/>
          </p:nvSpPr>
          <p:spPr bwMode="auto">
            <a:xfrm>
              <a:off x="6756401" y="687388"/>
              <a:ext cx="141288" cy="196850"/>
            </a:xfrm>
            <a:custGeom>
              <a:avLst/>
              <a:gdLst>
                <a:gd name="T0" fmla="*/ 89 w 89"/>
                <a:gd name="T1" fmla="*/ 8 h 124"/>
                <a:gd name="T2" fmla="*/ 77 w 89"/>
                <a:gd name="T3" fmla="*/ 0 h 124"/>
                <a:gd name="T4" fmla="*/ 0 w 89"/>
                <a:gd name="T5" fmla="*/ 116 h 124"/>
                <a:gd name="T6" fmla="*/ 11 w 89"/>
                <a:gd name="T7" fmla="*/ 124 h 124"/>
                <a:gd name="T8" fmla="*/ 89 w 89"/>
                <a:gd name="T9" fmla="*/ 8 h 124"/>
              </a:gdLst>
              <a:ahLst/>
              <a:cxnLst>
                <a:cxn ang="0">
                  <a:pos x="T0" y="T1"/>
                </a:cxn>
                <a:cxn ang="0">
                  <a:pos x="T2" y="T3"/>
                </a:cxn>
                <a:cxn ang="0">
                  <a:pos x="T4" y="T5"/>
                </a:cxn>
                <a:cxn ang="0">
                  <a:pos x="T6" y="T7"/>
                </a:cxn>
                <a:cxn ang="0">
                  <a:pos x="T8" y="T9"/>
                </a:cxn>
              </a:cxnLst>
              <a:rect l="0" t="0" r="r" b="b"/>
              <a:pathLst>
                <a:path w="89" h="124">
                  <a:moveTo>
                    <a:pt x="89" y="8"/>
                  </a:moveTo>
                  <a:lnTo>
                    <a:pt x="77" y="0"/>
                  </a:lnTo>
                  <a:lnTo>
                    <a:pt x="0" y="116"/>
                  </a:lnTo>
                  <a:lnTo>
                    <a:pt x="11" y="124"/>
                  </a:lnTo>
                  <a:lnTo>
                    <a:pt x="8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89" name="Freeform 65">
              <a:extLst>
                <a:ext uri="{FF2B5EF4-FFF2-40B4-BE49-F238E27FC236}">
                  <a16:creationId xmlns:a16="http://schemas.microsoft.com/office/drawing/2014/main" id="{EF2E88A0-4FEC-7142-A03E-8BFBAB26B701}"/>
                </a:ext>
              </a:extLst>
            </p:cNvPr>
            <p:cNvSpPr>
              <a:spLocks/>
            </p:cNvSpPr>
            <p:nvPr/>
          </p:nvSpPr>
          <p:spPr bwMode="auto">
            <a:xfrm>
              <a:off x="6450013" y="495300"/>
              <a:ext cx="125413" cy="206375"/>
            </a:xfrm>
            <a:custGeom>
              <a:avLst/>
              <a:gdLst>
                <a:gd name="T0" fmla="*/ 79 w 79"/>
                <a:gd name="T1" fmla="*/ 8 h 130"/>
                <a:gd name="T2" fmla="*/ 66 w 79"/>
                <a:gd name="T3" fmla="*/ 0 h 130"/>
                <a:gd name="T4" fmla="*/ 0 w 79"/>
                <a:gd name="T5" fmla="*/ 122 h 130"/>
                <a:gd name="T6" fmla="*/ 12 w 79"/>
                <a:gd name="T7" fmla="*/ 130 h 130"/>
                <a:gd name="T8" fmla="*/ 79 w 79"/>
                <a:gd name="T9" fmla="*/ 8 h 130"/>
              </a:gdLst>
              <a:ahLst/>
              <a:cxnLst>
                <a:cxn ang="0">
                  <a:pos x="T0" y="T1"/>
                </a:cxn>
                <a:cxn ang="0">
                  <a:pos x="T2" y="T3"/>
                </a:cxn>
                <a:cxn ang="0">
                  <a:pos x="T4" y="T5"/>
                </a:cxn>
                <a:cxn ang="0">
                  <a:pos x="T6" y="T7"/>
                </a:cxn>
                <a:cxn ang="0">
                  <a:pos x="T8" y="T9"/>
                </a:cxn>
              </a:cxnLst>
              <a:rect l="0" t="0" r="r" b="b"/>
              <a:pathLst>
                <a:path w="79" h="130">
                  <a:moveTo>
                    <a:pt x="79" y="8"/>
                  </a:moveTo>
                  <a:lnTo>
                    <a:pt x="66" y="0"/>
                  </a:lnTo>
                  <a:lnTo>
                    <a:pt x="0" y="122"/>
                  </a:lnTo>
                  <a:lnTo>
                    <a:pt x="12" y="130"/>
                  </a:lnTo>
                  <a:lnTo>
                    <a:pt x="7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0" name="Freeform 66">
              <a:extLst>
                <a:ext uri="{FF2B5EF4-FFF2-40B4-BE49-F238E27FC236}">
                  <a16:creationId xmlns:a16="http://schemas.microsoft.com/office/drawing/2014/main" id="{A170B93E-4EF2-D94B-B92D-5FAF43200F02}"/>
                </a:ext>
              </a:extLst>
            </p:cNvPr>
            <p:cNvSpPr>
              <a:spLocks/>
            </p:cNvSpPr>
            <p:nvPr/>
          </p:nvSpPr>
          <p:spPr bwMode="auto">
            <a:xfrm>
              <a:off x="6126163" y="331788"/>
              <a:ext cx="107950" cy="212725"/>
            </a:xfrm>
            <a:custGeom>
              <a:avLst/>
              <a:gdLst>
                <a:gd name="T0" fmla="*/ 68 w 68"/>
                <a:gd name="T1" fmla="*/ 7 h 134"/>
                <a:gd name="T2" fmla="*/ 55 w 68"/>
                <a:gd name="T3" fmla="*/ 0 h 134"/>
                <a:gd name="T4" fmla="*/ 0 w 68"/>
                <a:gd name="T5" fmla="*/ 129 h 134"/>
                <a:gd name="T6" fmla="*/ 14 w 68"/>
                <a:gd name="T7" fmla="*/ 134 h 134"/>
                <a:gd name="T8" fmla="*/ 68 w 68"/>
                <a:gd name="T9" fmla="*/ 7 h 134"/>
              </a:gdLst>
              <a:ahLst/>
              <a:cxnLst>
                <a:cxn ang="0">
                  <a:pos x="T0" y="T1"/>
                </a:cxn>
                <a:cxn ang="0">
                  <a:pos x="T2" y="T3"/>
                </a:cxn>
                <a:cxn ang="0">
                  <a:pos x="T4" y="T5"/>
                </a:cxn>
                <a:cxn ang="0">
                  <a:pos x="T6" y="T7"/>
                </a:cxn>
                <a:cxn ang="0">
                  <a:pos x="T8" y="T9"/>
                </a:cxn>
              </a:cxnLst>
              <a:rect l="0" t="0" r="r" b="b"/>
              <a:pathLst>
                <a:path w="68" h="134">
                  <a:moveTo>
                    <a:pt x="68" y="7"/>
                  </a:moveTo>
                  <a:lnTo>
                    <a:pt x="55" y="0"/>
                  </a:lnTo>
                  <a:lnTo>
                    <a:pt x="0" y="129"/>
                  </a:lnTo>
                  <a:lnTo>
                    <a:pt x="14" y="134"/>
                  </a:lnTo>
                  <a:lnTo>
                    <a:pt x="68"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1" name="Freeform 67">
              <a:extLst>
                <a:ext uri="{FF2B5EF4-FFF2-40B4-BE49-F238E27FC236}">
                  <a16:creationId xmlns:a16="http://schemas.microsoft.com/office/drawing/2014/main" id="{CCD81805-CD42-4B45-981B-E797ED5E76E6}"/>
                </a:ext>
              </a:extLst>
            </p:cNvPr>
            <p:cNvSpPr>
              <a:spLocks/>
            </p:cNvSpPr>
            <p:nvPr/>
          </p:nvSpPr>
          <p:spPr bwMode="auto">
            <a:xfrm>
              <a:off x="5791201" y="201613"/>
              <a:ext cx="92075" cy="217488"/>
            </a:xfrm>
            <a:custGeom>
              <a:avLst/>
              <a:gdLst>
                <a:gd name="T0" fmla="*/ 58 w 58"/>
                <a:gd name="T1" fmla="*/ 5 h 137"/>
                <a:gd name="T2" fmla="*/ 44 w 58"/>
                <a:gd name="T3" fmla="*/ 0 h 137"/>
                <a:gd name="T4" fmla="*/ 0 w 58"/>
                <a:gd name="T5" fmla="*/ 132 h 137"/>
                <a:gd name="T6" fmla="*/ 14 w 58"/>
                <a:gd name="T7" fmla="*/ 137 h 137"/>
                <a:gd name="T8" fmla="*/ 58 w 58"/>
                <a:gd name="T9" fmla="*/ 5 h 137"/>
              </a:gdLst>
              <a:ahLst/>
              <a:cxnLst>
                <a:cxn ang="0">
                  <a:pos x="T0" y="T1"/>
                </a:cxn>
                <a:cxn ang="0">
                  <a:pos x="T2" y="T3"/>
                </a:cxn>
                <a:cxn ang="0">
                  <a:pos x="T4" y="T5"/>
                </a:cxn>
                <a:cxn ang="0">
                  <a:pos x="T6" y="T7"/>
                </a:cxn>
                <a:cxn ang="0">
                  <a:pos x="T8" y="T9"/>
                </a:cxn>
              </a:cxnLst>
              <a:rect l="0" t="0" r="r" b="b"/>
              <a:pathLst>
                <a:path w="58" h="137">
                  <a:moveTo>
                    <a:pt x="58" y="5"/>
                  </a:moveTo>
                  <a:lnTo>
                    <a:pt x="44" y="0"/>
                  </a:lnTo>
                  <a:lnTo>
                    <a:pt x="0" y="132"/>
                  </a:lnTo>
                  <a:lnTo>
                    <a:pt x="14" y="137"/>
                  </a:lnTo>
                  <a:lnTo>
                    <a:pt x="58"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2" name="Freeform 68">
              <a:extLst>
                <a:ext uri="{FF2B5EF4-FFF2-40B4-BE49-F238E27FC236}">
                  <a16:creationId xmlns:a16="http://schemas.microsoft.com/office/drawing/2014/main" id="{0E6A986D-F1A8-DC4F-95DA-774AD426FB41}"/>
                </a:ext>
              </a:extLst>
            </p:cNvPr>
            <p:cNvSpPr>
              <a:spLocks/>
            </p:cNvSpPr>
            <p:nvPr/>
          </p:nvSpPr>
          <p:spPr bwMode="auto">
            <a:xfrm>
              <a:off x="5446713" y="101600"/>
              <a:ext cx="71438" cy="220663"/>
            </a:xfrm>
            <a:custGeom>
              <a:avLst/>
              <a:gdLst>
                <a:gd name="T0" fmla="*/ 0 w 45"/>
                <a:gd name="T1" fmla="*/ 136 h 139"/>
                <a:gd name="T2" fmla="*/ 14 w 45"/>
                <a:gd name="T3" fmla="*/ 139 h 139"/>
                <a:gd name="T4" fmla="*/ 45 w 45"/>
                <a:gd name="T5" fmla="*/ 3 h 139"/>
                <a:gd name="T6" fmla="*/ 31 w 45"/>
                <a:gd name="T7" fmla="*/ 0 h 139"/>
                <a:gd name="T8" fmla="*/ 0 w 45"/>
                <a:gd name="T9" fmla="*/ 136 h 139"/>
              </a:gdLst>
              <a:ahLst/>
              <a:cxnLst>
                <a:cxn ang="0">
                  <a:pos x="T0" y="T1"/>
                </a:cxn>
                <a:cxn ang="0">
                  <a:pos x="T2" y="T3"/>
                </a:cxn>
                <a:cxn ang="0">
                  <a:pos x="T4" y="T5"/>
                </a:cxn>
                <a:cxn ang="0">
                  <a:pos x="T6" y="T7"/>
                </a:cxn>
                <a:cxn ang="0">
                  <a:pos x="T8" y="T9"/>
                </a:cxn>
              </a:cxnLst>
              <a:rect l="0" t="0" r="r" b="b"/>
              <a:pathLst>
                <a:path w="45" h="139">
                  <a:moveTo>
                    <a:pt x="0" y="136"/>
                  </a:moveTo>
                  <a:lnTo>
                    <a:pt x="14" y="139"/>
                  </a:lnTo>
                  <a:lnTo>
                    <a:pt x="45" y="3"/>
                  </a:lnTo>
                  <a:lnTo>
                    <a:pt x="31" y="0"/>
                  </a:lnTo>
                  <a:lnTo>
                    <a:pt x="0"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3" name="Freeform 69">
              <a:extLst>
                <a:ext uri="{FF2B5EF4-FFF2-40B4-BE49-F238E27FC236}">
                  <a16:creationId xmlns:a16="http://schemas.microsoft.com/office/drawing/2014/main" id="{260BFD26-4A5E-B945-AE08-E295D7617E13}"/>
                </a:ext>
              </a:extLst>
            </p:cNvPr>
            <p:cNvSpPr>
              <a:spLocks/>
            </p:cNvSpPr>
            <p:nvPr/>
          </p:nvSpPr>
          <p:spPr bwMode="auto">
            <a:xfrm>
              <a:off x="5094288" y="34925"/>
              <a:ext cx="53975" cy="223838"/>
            </a:xfrm>
            <a:custGeom>
              <a:avLst/>
              <a:gdLst>
                <a:gd name="T0" fmla="*/ 0 w 34"/>
                <a:gd name="T1" fmla="*/ 138 h 141"/>
                <a:gd name="T2" fmla="*/ 16 w 34"/>
                <a:gd name="T3" fmla="*/ 141 h 141"/>
                <a:gd name="T4" fmla="*/ 34 w 34"/>
                <a:gd name="T5" fmla="*/ 3 h 141"/>
                <a:gd name="T6" fmla="*/ 19 w 34"/>
                <a:gd name="T7" fmla="*/ 0 h 141"/>
                <a:gd name="T8" fmla="*/ 0 w 34"/>
                <a:gd name="T9" fmla="*/ 138 h 141"/>
              </a:gdLst>
              <a:ahLst/>
              <a:cxnLst>
                <a:cxn ang="0">
                  <a:pos x="T0" y="T1"/>
                </a:cxn>
                <a:cxn ang="0">
                  <a:pos x="T2" y="T3"/>
                </a:cxn>
                <a:cxn ang="0">
                  <a:pos x="T4" y="T5"/>
                </a:cxn>
                <a:cxn ang="0">
                  <a:pos x="T6" y="T7"/>
                </a:cxn>
                <a:cxn ang="0">
                  <a:pos x="T8" y="T9"/>
                </a:cxn>
              </a:cxnLst>
              <a:rect l="0" t="0" r="r" b="b"/>
              <a:pathLst>
                <a:path w="34" h="141">
                  <a:moveTo>
                    <a:pt x="0" y="138"/>
                  </a:moveTo>
                  <a:lnTo>
                    <a:pt x="16" y="141"/>
                  </a:lnTo>
                  <a:lnTo>
                    <a:pt x="34" y="3"/>
                  </a:lnTo>
                  <a:lnTo>
                    <a:pt x="19" y="0"/>
                  </a:lnTo>
                  <a:lnTo>
                    <a:pt x="0"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4" name="Freeform 70">
              <a:extLst>
                <a:ext uri="{FF2B5EF4-FFF2-40B4-BE49-F238E27FC236}">
                  <a16:creationId xmlns:a16="http://schemas.microsoft.com/office/drawing/2014/main" id="{19295F9A-FB65-ED40-A1A4-91FE42B596FB}"/>
                </a:ext>
              </a:extLst>
            </p:cNvPr>
            <p:cNvSpPr>
              <a:spLocks/>
            </p:cNvSpPr>
            <p:nvPr/>
          </p:nvSpPr>
          <p:spPr bwMode="auto">
            <a:xfrm>
              <a:off x="4740276" y="3175"/>
              <a:ext cx="31750" cy="220663"/>
            </a:xfrm>
            <a:custGeom>
              <a:avLst/>
              <a:gdLst>
                <a:gd name="T0" fmla="*/ 0 w 20"/>
                <a:gd name="T1" fmla="*/ 139 h 139"/>
                <a:gd name="T2" fmla="*/ 13 w 20"/>
                <a:gd name="T3" fmla="*/ 139 h 139"/>
                <a:gd name="T4" fmla="*/ 20 w 20"/>
                <a:gd name="T5" fmla="*/ 1 h 139"/>
                <a:gd name="T6" fmla="*/ 6 w 20"/>
                <a:gd name="T7" fmla="*/ 0 h 139"/>
                <a:gd name="T8" fmla="*/ 0 w 20"/>
                <a:gd name="T9" fmla="*/ 139 h 139"/>
              </a:gdLst>
              <a:ahLst/>
              <a:cxnLst>
                <a:cxn ang="0">
                  <a:pos x="T0" y="T1"/>
                </a:cxn>
                <a:cxn ang="0">
                  <a:pos x="T2" y="T3"/>
                </a:cxn>
                <a:cxn ang="0">
                  <a:pos x="T4" y="T5"/>
                </a:cxn>
                <a:cxn ang="0">
                  <a:pos x="T6" y="T7"/>
                </a:cxn>
                <a:cxn ang="0">
                  <a:pos x="T8" y="T9"/>
                </a:cxn>
              </a:cxnLst>
              <a:rect l="0" t="0" r="r" b="b"/>
              <a:pathLst>
                <a:path w="20" h="139">
                  <a:moveTo>
                    <a:pt x="0" y="139"/>
                  </a:moveTo>
                  <a:lnTo>
                    <a:pt x="13" y="139"/>
                  </a:lnTo>
                  <a:lnTo>
                    <a:pt x="20" y="1"/>
                  </a:lnTo>
                  <a:lnTo>
                    <a:pt x="6" y="0"/>
                  </a:lnTo>
                  <a:lnTo>
                    <a:pt x="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5" name="Freeform 71">
              <a:extLst>
                <a:ext uri="{FF2B5EF4-FFF2-40B4-BE49-F238E27FC236}">
                  <a16:creationId xmlns:a16="http://schemas.microsoft.com/office/drawing/2014/main" id="{3FB771E3-A738-EF44-917E-FC0E80365149}"/>
                </a:ext>
              </a:extLst>
            </p:cNvPr>
            <p:cNvSpPr>
              <a:spLocks/>
            </p:cNvSpPr>
            <p:nvPr/>
          </p:nvSpPr>
          <p:spPr bwMode="auto">
            <a:xfrm>
              <a:off x="4371976" y="3175"/>
              <a:ext cx="31750" cy="220663"/>
            </a:xfrm>
            <a:custGeom>
              <a:avLst/>
              <a:gdLst>
                <a:gd name="T0" fmla="*/ 20 w 20"/>
                <a:gd name="T1" fmla="*/ 139 h 139"/>
                <a:gd name="T2" fmla="*/ 14 w 20"/>
                <a:gd name="T3" fmla="*/ 0 h 139"/>
                <a:gd name="T4" fmla="*/ 0 w 20"/>
                <a:gd name="T5" fmla="*/ 1 h 139"/>
                <a:gd name="T6" fmla="*/ 7 w 20"/>
                <a:gd name="T7" fmla="*/ 139 h 139"/>
                <a:gd name="T8" fmla="*/ 20 w 20"/>
                <a:gd name="T9" fmla="*/ 139 h 139"/>
              </a:gdLst>
              <a:ahLst/>
              <a:cxnLst>
                <a:cxn ang="0">
                  <a:pos x="T0" y="T1"/>
                </a:cxn>
                <a:cxn ang="0">
                  <a:pos x="T2" y="T3"/>
                </a:cxn>
                <a:cxn ang="0">
                  <a:pos x="T4" y="T5"/>
                </a:cxn>
                <a:cxn ang="0">
                  <a:pos x="T6" y="T7"/>
                </a:cxn>
                <a:cxn ang="0">
                  <a:pos x="T8" y="T9"/>
                </a:cxn>
              </a:cxnLst>
              <a:rect l="0" t="0" r="r" b="b"/>
              <a:pathLst>
                <a:path w="20" h="139">
                  <a:moveTo>
                    <a:pt x="20" y="139"/>
                  </a:moveTo>
                  <a:lnTo>
                    <a:pt x="14" y="0"/>
                  </a:lnTo>
                  <a:lnTo>
                    <a:pt x="0" y="1"/>
                  </a:lnTo>
                  <a:lnTo>
                    <a:pt x="7" y="139"/>
                  </a:lnTo>
                  <a:lnTo>
                    <a:pt x="2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6" name="Freeform 72">
              <a:extLst>
                <a:ext uri="{FF2B5EF4-FFF2-40B4-BE49-F238E27FC236}">
                  <a16:creationId xmlns:a16="http://schemas.microsoft.com/office/drawing/2014/main" id="{0B534B8C-8D1A-AC4A-9F05-61DC8B176D24}"/>
                </a:ext>
              </a:extLst>
            </p:cNvPr>
            <p:cNvSpPr>
              <a:spLocks/>
            </p:cNvSpPr>
            <p:nvPr/>
          </p:nvSpPr>
          <p:spPr bwMode="auto">
            <a:xfrm>
              <a:off x="3995738" y="34925"/>
              <a:ext cx="53975" cy="223838"/>
            </a:xfrm>
            <a:custGeom>
              <a:avLst/>
              <a:gdLst>
                <a:gd name="T0" fmla="*/ 34 w 34"/>
                <a:gd name="T1" fmla="*/ 138 h 141"/>
                <a:gd name="T2" fmla="*/ 14 w 34"/>
                <a:gd name="T3" fmla="*/ 0 h 141"/>
                <a:gd name="T4" fmla="*/ 0 w 34"/>
                <a:gd name="T5" fmla="*/ 3 h 141"/>
                <a:gd name="T6" fmla="*/ 18 w 34"/>
                <a:gd name="T7" fmla="*/ 141 h 141"/>
                <a:gd name="T8" fmla="*/ 34 w 34"/>
                <a:gd name="T9" fmla="*/ 138 h 141"/>
              </a:gdLst>
              <a:ahLst/>
              <a:cxnLst>
                <a:cxn ang="0">
                  <a:pos x="T0" y="T1"/>
                </a:cxn>
                <a:cxn ang="0">
                  <a:pos x="T2" y="T3"/>
                </a:cxn>
                <a:cxn ang="0">
                  <a:pos x="T4" y="T5"/>
                </a:cxn>
                <a:cxn ang="0">
                  <a:pos x="T6" y="T7"/>
                </a:cxn>
                <a:cxn ang="0">
                  <a:pos x="T8" y="T9"/>
                </a:cxn>
              </a:cxnLst>
              <a:rect l="0" t="0" r="r" b="b"/>
              <a:pathLst>
                <a:path w="34" h="141">
                  <a:moveTo>
                    <a:pt x="34" y="138"/>
                  </a:moveTo>
                  <a:lnTo>
                    <a:pt x="14" y="0"/>
                  </a:lnTo>
                  <a:lnTo>
                    <a:pt x="0" y="3"/>
                  </a:lnTo>
                  <a:lnTo>
                    <a:pt x="18" y="141"/>
                  </a:lnTo>
                  <a:lnTo>
                    <a:pt x="34"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7" name="Freeform 73">
              <a:extLst>
                <a:ext uri="{FF2B5EF4-FFF2-40B4-BE49-F238E27FC236}">
                  <a16:creationId xmlns:a16="http://schemas.microsoft.com/office/drawing/2014/main" id="{690D0C58-A572-404B-A25A-74C203862785}"/>
                </a:ext>
              </a:extLst>
            </p:cNvPr>
            <p:cNvSpPr>
              <a:spLocks/>
            </p:cNvSpPr>
            <p:nvPr/>
          </p:nvSpPr>
          <p:spPr bwMode="auto">
            <a:xfrm>
              <a:off x="3260726" y="201613"/>
              <a:ext cx="92075" cy="217488"/>
            </a:xfrm>
            <a:custGeom>
              <a:avLst/>
              <a:gdLst>
                <a:gd name="T0" fmla="*/ 58 w 58"/>
                <a:gd name="T1" fmla="*/ 132 h 137"/>
                <a:gd name="T2" fmla="*/ 14 w 58"/>
                <a:gd name="T3" fmla="*/ 0 h 137"/>
                <a:gd name="T4" fmla="*/ 0 w 58"/>
                <a:gd name="T5" fmla="*/ 5 h 137"/>
                <a:gd name="T6" fmla="*/ 44 w 58"/>
                <a:gd name="T7" fmla="*/ 137 h 137"/>
                <a:gd name="T8" fmla="*/ 58 w 58"/>
                <a:gd name="T9" fmla="*/ 132 h 137"/>
              </a:gdLst>
              <a:ahLst/>
              <a:cxnLst>
                <a:cxn ang="0">
                  <a:pos x="T0" y="T1"/>
                </a:cxn>
                <a:cxn ang="0">
                  <a:pos x="T2" y="T3"/>
                </a:cxn>
                <a:cxn ang="0">
                  <a:pos x="T4" y="T5"/>
                </a:cxn>
                <a:cxn ang="0">
                  <a:pos x="T6" y="T7"/>
                </a:cxn>
                <a:cxn ang="0">
                  <a:pos x="T8" y="T9"/>
                </a:cxn>
              </a:cxnLst>
              <a:rect l="0" t="0" r="r" b="b"/>
              <a:pathLst>
                <a:path w="58" h="137">
                  <a:moveTo>
                    <a:pt x="58" y="132"/>
                  </a:moveTo>
                  <a:lnTo>
                    <a:pt x="14" y="0"/>
                  </a:lnTo>
                  <a:lnTo>
                    <a:pt x="0" y="5"/>
                  </a:lnTo>
                  <a:lnTo>
                    <a:pt x="44" y="137"/>
                  </a:lnTo>
                  <a:lnTo>
                    <a:pt x="58"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8" name="Freeform 74">
              <a:extLst>
                <a:ext uri="{FF2B5EF4-FFF2-40B4-BE49-F238E27FC236}">
                  <a16:creationId xmlns:a16="http://schemas.microsoft.com/office/drawing/2014/main" id="{AF966A60-EB7C-DA41-BAE0-538C2750B55C}"/>
                </a:ext>
              </a:extLst>
            </p:cNvPr>
            <p:cNvSpPr>
              <a:spLocks/>
            </p:cNvSpPr>
            <p:nvPr/>
          </p:nvSpPr>
          <p:spPr bwMode="auto">
            <a:xfrm>
              <a:off x="2909888" y="331788"/>
              <a:ext cx="107950" cy="212725"/>
            </a:xfrm>
            <a:custGeom>
              <a:avLst/>
              <a:gdLst>
                <a:gd name="T0" fmla="*/ 68 w 68"/>
                <a:gd name="T1" fmla="*/ 129 h 134"/>
                <a:gd name="T2" fmla="*/ 13 w 68"/>
                <a:gd name="T3" fmla="*/ 0 h 134"/>
                <a:gd name="T4" fmla="*/ 0 w 68"/>
                <a:gd name="T5" fmla="*/ 7 h 134"/>
                <a:gd name="T6" fmla="*/ 54 w 68"/>
                <a:gd name="T7" fmla="*/ 134 h 134"/>
                <a:gd name="T8" fmla="*/ 68 w 68"/>
                <a:gd name="T9" fmla="*/ 129 h 134"/>
              </a:gdLst>
              <a:ahLst/>
              <a:cxnLst>
                <a:cxn ang="0">
                  <a:pos x="T0" y="T1"/>
                </a:cxn>
                <a:cxn ang="0">
                  <a:pos x="T2" y="T3"/>
                </a:cxn>
                <a:cxn ang="0">
                  <a:pos x="T4" y="T5"/>
                </a:cxn>
                <a:cxn ang="0">
                  <a:pos x="T6" y="T7"/>
                </a:cxn>
                <a:cxn ang="0">
                  <a:pos x="T8" y="T9"/>
                </a:cxn>
              </a:cxnLst>
              <a:rect l="0" t="0" r="r" b="b"/>
              <a:pathLst>
                <a:path w="68" h="134">
                  <a:moveTo>
                    <a:pt x="68" y="129"/>
                  </a:moveTo>
                  <a:lnTo>
                    <a:pt x="13" y="0"/>
                  </a:lnTo>
                  <a:lnTo>
                    <a:pt x="0" y="7"/>
                  </a:lnTo>
                  <a:lnTo>
                    <a:pt x="54" y="134"/>
                  </a:lnTo>
                  <a:lnTo>
                    <a:pt x="68"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199" name="Freeform 75">
              <a:extLst>
                <a:ext uri="{FF2B5EF4-FFF2-40B4-BE49-F238E27FC236}">
                  <a16:creationId xmlns:a16="http://schemas.microsoft.com/office/drawing/2014/main" id="{D70EF692-E617-9C4D-B674-653ABA3F0165}"/>
                </a:ext>
              </a:extLst>
            </p:cNvPr>
            <p:cNvSpPr>
              <a:spLocks/>
            </p:cNvSpPr>
            <p:nvPr/>
          </p:nvSpPr>
          <p:spPr bwMode="auto">
            <a:xfrm>
              <a:off x="2568576" y="495300"/>
              <a:ext cx="125413" cy="206375"/>
            </a:xfrm>
            <a:custGeom>
              <a:avLst/>
              <a:gdLst>
                <a:gd name="T0" fmla="*/ 79 w 79"/>
                <a:gd name="T1" fmla="*/ 122 h 130"/>
                <a:gd name="T2" fmla="*/ 13 w 79"/>
                <a:gd name="T3" fmla="*/ 0 h 130"/>
                <a:gd name="T4" fmla="*/ 0 w 79"/>
                <a:gd name="T5" fmla="*/ 8 h 130"/>
                <a:gd name="T6" fmla="*/ 67 w 79"/>
                <a:gd name="T7" fmla="*/ 130 h 130"/>
                <a:gd name="T8" fmla="*/ 79 w 79"/>
                <a:gd name="T9" fmla="*/ 122 h 130"/>
              </a:gdLst>
              <a:ahLst/>
              <a:cxnLst>
                <a:cxn ang="0">
                  <a:pos x="T0" y="T1"/>
                </a:cxn>
                <a:cxn ang="0">
                  <a:pos x="T2" y="T3"/>
                </a:cxn>
                <a:cxn ang="0">
                  <a:pos x="T4" y="T5"/>
                </a:cxn>
                <a:cxn ang="0">
                  <a:pos x="T6" y="T7"/>
                </a:cxn>
                <a:cxn ang="0">
                  <a:pos x="T8" y="T9"/>
                </a:cxn>
              </a:cxnLst>
              <a:rect l="0" t="0" r="r" b="b"/>
              <a:pathLst>
                <a:path w="79" h="130">
                  <a:moveTo>
                    <a:pt x="79" y="122"/>
                  </a:moveTo>
                  <a:lnTo>
                    <a:pt x="13" y="0"/>
                  </a:lnTo>
                  <a:lnTo>
                    <a:pt x="0" y="8"/>
                  </a:lnTo>
                  <a:lnTo>
                    <a:pt x="67" y="130"/>
                  </a:lnTo>
                  <a:lnTo>
                    <a:pt x="79"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0" name="Freeform 76">
              <a:extLst>
                <a:ext uri="{FF2B5EF4-FFF2-40B4-BE49-F238E27FC236}">
                  <a16:creationId xmlns:a16="http://schemas.microsoft.com/office/drawing/2014/main" id="{E31BD54A-D06C-9C4C-BFAE-7A245EC53BE9}"/>
                </a:ext>
              </a:extLst>
            </p:cNvPr>
            <p:cNvSpPr>
              <a:spLocks/>
            </p:cNvSpPr>
            <p:nvPr/>
          </p:nvSpPr>
          <p:spPr bwMode="auto">
            <a:xfrm>
              <a:off x="2246313" y="687388"/>
              <a:ext cx="141288" cy="196850"/>
            </a:xfrm>
            <a:custGeom>
              <a:avLst/>
              <a:gdLst>
                <a:gd name="T0" fmla="*/ 89 w 89"/>
                <a:gd name="T1" fmla="*/ 116 h 124"/>
                <a:gd name="T2" fmla="*/ 12 w 89"/>
                <a:gd name="T3" fmla="*/ 0 h 124"/>
                <a:gd name="T4" fmla="*/ 0 w 89"/>
                <a:gd name="T5" fmla="*/ 8 h 124"/>
                <a:gd name="T6" fmla="*/ 76 w 89"/>
                <a:gd name="T7" fmla="*/ 124 h 124"/>
                <a:gd name="T8" fmla="*/ 89 w 89"/>
                <a:gd name="T9" fmla="*/ 116 h 124"/>
              </a:gdLst>
              <a:ahLst/>
              <a:cxnLst>
                <a:cxn ang="0">
                  <a:pos x="T0" y="T1"/>
                </a:cxn>
                <a:cxn ang="0">
                  <a:pos x="T2" y="T3"/>
                </a:cxn>
                <a:cxn ang="0">
                  <a:pos x="T4" y="T5"/>
                </a:cxn>
                <a:cxn ang="0">
                  <a:pos x="T6" y="T7"/>
                </a:cxn>
                <a:cxn ang="0">
                  <a:pos x="T8" y="T9"/>
                </a:cxn>
              </a:cxnLst>
              <a:rect l="0" t="0" r="r" b="b"/>
              <a:pathLst>
                <a:path w="89" h="124">
                  <a:moveTo>
                    <a:pt x="89" y="116"/>
                  </a:moveTo>
                  <a:lnTo>
                    <a:pt x="12" y="0"/>
                  </a:lnTo>
                  <a:lnTo>
                    <a:pt x="0" y="8"/>
                  </a:lnTo>
                  <a:lnTo>
                    <a:pt x="76" y="124"/>
                  </a:lnTo>
                  <a:lnTo>
                    <a:pt x="89"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1" name="Freeform 77">
              <a:extLst>
                <a:ext uri="{FF2B5EF4-FFF2-40B4-BE49-F238E27FC236}">
                  <a16:creationId xmlns:a16="http://schemas.microsoft.com/office/drawing/2014/main" id="{E02C4DA6-7AC6-A547-8D83-E39709A2157E}"/>
                </a:ext>
              </a:extLst>
            </p:cNvPr>
            <p:cNvSpPr>
              <a:spLocks/>
            </p:cNvSpPr>
            <p:nvPr/>
          </p:nvSpPr>
          <p:spPr bwMode="auto">
            <a:xfrm>
              <a:off x="1941513" y="909638"/>
              <a:ext cx="157163" cy="187325"/>
            </a:xfrm>
            <a:custGeom>
              <a:avLst/>
              <a:gdLst>
                <a:gd name="T0" fmla="*/ 99 w 99"/>
                <a:gd name="T1" fmla="*/ 108 h 118"/>
                <a:gd name="T2" fmla="*/ 12 w 99"/>
                <a:gd name="T3" fmla="*/ 0 h 118"/>
                <a:gd name="T4" fmla="*/ 0 w 99"/>
                <a:gd name="T5" fmla="*/ 9 h 118"/>
                <a:gd name="T6" fmla="*/ 87 w 99"/>
                <a:gd name="T7" fmla="*/ 118 h 118"/>
                <a:gd name="T8" fmla="*/ 99 w 99"/>
                <a:gd name="T9" fmla="*/ 108 h 118"/>
              </a:gdLst>
              <a:ahLst/>
              <a:cxnLst>
                <a:cxn ang="0">
                  <a:pos x="T0" y="T1"/>
                </a:cxn>
                <a:cxn ang="0">
                  <a:pos x="T2" y="T3"/>
                </a:cxn>
                <a:cxn ang="0">
                  <a:pos x="T4" y="T5"/>
                </a:cxn>
                <a:cxn ang="0">
                  <a:pos x="T6" y="T7"/>
                </a:cxn>
                <a:cxn ang="0">
                  <a:pos x="T8" y="T9"/>
                </a:cxn>
              </a:cxnLst>
              <a:rect l="0" t="0" r="r" b="b"/>
              <a:pathLst>
                <a:path w="99" h="118">
                  <a:moveTo>
                    <a:pt x="99" y="108"/>
                  </a:moveTo>
                  <a:lnTo>
                    <a:pt x="12" y="0"/>
                  </a:lnTo>
                  <a:lnTo>
                    <a:pt x="0" y="9"/>
                  </a:lnTo>
                  <a:lnTo>
                    <a:pt x="87" y="118"/>
                  </a:lnTo>
                  <a:lnTo>
                    <a:pt x="99"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2" name="Freeform 78">
              <a:extLst>
                <a:ext uri="{FF2B5EF4-FFF2-40B4-BE49-F238E27FC236}">
                  <a16:creationId xmlns:a16="http://schemas.microsoft.com/office/drawing/2014/main" id="{6045E7B0-2010-5742-935F-F2AD8D6D3D8B}"/>
                </a:ext>
              </a:extLst>
            </p:cNvPr>
            <p:cNvSpPr>
              <a:spLocks/>
            </p:cNvSpPr>
            <p:nvPr/>
          </p:nvSpPr>
          <p:spPr bwMode="auto">
            <a:xfrm>
              <a:off x="1657351" y="1155700"/>
              <a:ext cx="169863" cy="176213"/>
            </a:xfrm>
            <a:custGeom>
              <a:avLst/>
              <a:gdLst>
                <a:gd name="T0" fmla="*/ 107 w 107"/>
                <a:gd name="T1" fmla="*/ 101 h 111"/>
                <a:gd name="T2" fmla="*/ 11 w 107"/>
                <a:gd name="T3" fmla="*/ 0 h 111"/>
                <a:gd name="T4" fmla="*/ 0 w 107"/>
                <a:gd name="T5" fmla="*/ 11 h 111"/>
                <a:gd name="T6" fmla="*/ 96 w 107"/>
                <a:gd name="T7" fmla="*/ 111 h 111"/>
                <a:gd name="T8" fmla="*/ 107 w 107"/>
                <a:gd name="T9" fmla="*/ 101 h 111"/>
              </a:gdLst>
              <a:ahLst/>
              <a:cxnLst>
                <a:cxn ang="0">
                  <a:pos x="T0" y="T1"/>
                </a:cxn>
                <a:cxn ang="0">
                  <a:pos x="T2" y="T3"/>
                </a:cxn>
                <a:cxn ang="0">
                  <a:pos x="T4" y="T5"/>
                </a:cxn>
                <a:cxn ang="0">
                  <a:pos x="T6" y="T7"/>
                </a:cxn>
                <a:cxn ang="0">
                  <a:pos x="T8" y="T9"/>
                </a:cxn>
              </a:cxnLst>
              <a:rect l="0" t="0" r="r" b="b"/>
              <a:pathLst>
                <a:path w="107" h="111">
                  <a:moveTo>
                    <a:pt x="107" y="101"/>
                  </a:moveTo>
                  <a:lnTo>
                    <a:pt x="11" y="0"/>
                  </a:lnTo>
                  <a:lnTo>
                    <a:pt x="0" y="11"/>
                  </a:lnTo>
                  <a:lnTo>
                    <a:pt x="96" y="111"/>
                  </a:lnTo>
                  <a:lnTo>
                    <a:pt x="107"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3" name="Freeform 79">
              <a:extLst>
                <a:ext uri="{FF2B5EF4-FFF2-40B4-BE49-F238E27FC236}">
                  <a16:creationId xmlns:a16="http://schemas.microsoft.com/office/drawing/2014/main" id="{2114F421-6F32-A744-AFB4-60D6A52DC54F}"/>
                </a:ext>
              </a:extLst>
            </p:cNvPr>
            <p:cNvSpPr>
              <a:spLocks/>
            </p:cNvSpPr>
            <p:nvPr/>
          </p:nvSpPr>
          <p:spPr bwMode="auto">
            <a:xfrm>
              <a:off x="1398588" y="1428750"/>
              <a:ext cx="182563" cy="161925"/>
            </a:xfrm>
            <a:custGeom>
              <a:avLst/>
              <a:gdLst>
                <a:gd name="T0" fmla="*/ 115 w 115"/>
                <a:gd name="T1" fmla="*/ 92 h 102"/>
                <a:gd name="T2" fmla="*/ 10 w 115"/>
                <a:gd name="T3" fmla="*/ 0 h 102"/>
                <a:gd name="T4" fmla="*/ 0 w 115"/>
                <a:gd name="T5" fmla="*/ 11 h 102"/>
                <a:gd name="T6" fmla="*/ 104 w 115"/>
                <a:gd name="T7" fmla="*/ 102 h 102"/>
                <a:gd name="T8" fmla="*/ 115 w 115"/>
                <a:gd name="T9" fmla="*/ 92 h 102"/>
              </a:gdLst>
              <a:ahLst/>
              <a:cxnLst>
                <a:cxn ang="0">
                  <a:pos x="T0" y="T1"/>
                </a:cxn>
                <a:cxn ang="0">
                  <a:pos x="T2" y="T3"/>
                </a:cxn>
                <a:cxn ang="0">
                  <a:pos x="T4" y="T5"/>
                </a:cxn>
                <a:cxn ang="0">
                  <a:pos x="T6" y="T7"/>
                </a:cxn>
                <a:cxn ang="0">
                  <a:pos x="T8" y="T9"/>
                </a:cxn>
              </a:cxnLst>
              <a:rect l="0" t="0" r="r" b="b"/>
              <a:pathLst>
                <a:path w="115" h="102">
                  <a:moveTo>
                    <a:pt x="115" y="92"/>
                  </a:moveTo>
                  <a:lnTo>
                    <a:pt x="10" y="0"/>
                  </a:lnTo>
                  <a:lnTo>
                    <a:pt x="0" y="11"/>
                  </a:lnTo>
                  <a:lnTo>
                    <a:pt x="104" y="102"/>
                  </a:lnTo>
                  <a:lnTo>
                    <a:pt x="115"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4" name="Freeform 80">
              <a:extLst>
                <a:ext uri="{FF2B5EF4-FFF2-40B4-BE49-F238E27FC236}">
                  <a16:creationId xmlns:a16="http://schemas.microsoft.com/office/drawing/2014/main" id="{5094DB1E-F21A-2649-BCD6-D331207ECC5D}"/>
                </a:ext>
              </a:extLst>
            </p:cNvPr>
            <p:cNvSpPr>
              <a:spLocks/>
            </p:cNvSpPr>
            <p:nvPr/>
          </p:nvSpPr>
          <p:spPr bwMode="auto">
            <a:xfrm>
              <a:off x="1165226" y="1722438"/>
              <a:ext cx="192088" cy="149225"/>
            </a:xfrm>
            <a:custGeom>
              <a:avLst/>
              <a:gdLst>
                <a:gd name="T0" fmla="*/ 121 w 121"/>
                <a:gd name="T1" fmla="*/ 82 h 94"/>
                <a:gd name="T2" fmla="*/ 8 w 121"/>
                <a:gd name="T3" fmla="*/ 0 h 94"/>
                <a:gd name="T4" fmla="*/ 0 w 121"/>
                <a:gd name="T5" fmla="*/ 12 h 94"/>
                <a:gd name="T6" fmla="*/ 112 w 121"/>
                <a:gd name="T7" fmla="*/ 94 h 94"/>
                <a:gd name="T8" fmla="*/ 121 w 121"/>
                <a:gd name="T9" fmla="*/ 82 h 94"/>
              </a:gdLst>
              <a:ahLst/>
              <a:cxnLst>
                <a:cxn ang="0">
                  <a:pos x="T0" y="T1"/>
                </a:cxn>
                <a:cxn ang="0">
                  <a:pos x="T2" y="T3"/>
                </a:cxn>
                <a:cxn ang="0">
                  <a:pos x="T4" y="T5"/>
                </a:cxn>
                <a:cxn ang="0">
                  <a:pos x="T6" y="T7"/>
                </a:cxn>
                <a:cxn ang="0">
                  <a:pos x="T8" y="T9"/>
                </a:cxn>
              </a:cxnLst>
              <a:rect l="0" t="0" r="r" b="b"/>
              <a:pathLst>
                <a:path w="121" h="94">
                  <a:moveTo>
                    <a:pt x="121" y="82"/>
                  </a:moveTo>
                  <a:lnTo>
                    <a:pt x="8" y="0"/>
                  </a:lnTo>
                  <a:lnTo>
                    <a:pt x="0" y="12"/>
                  </a:lnTo>
                  <a:lnTo>
                    <a:pt x="112" y="94"/>
                  </a:lnTo>
                  <a:lnTo>
                    <a:pt x="121"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5" name="Freeform 81">
              <a:extLst>
                <a:ext uri="{FF2B5EF4-FFF2-40B4-BE49-F238E27FC236}">
                  <a16:creationId xmlns:a16="http://schemas.microsoft.com/office/drawing/2014/main" id="{92626E5A-B581-0F47-AB4B-560B32AC4D59}"/>
                </a:ext>
              </a:extLst>
            </p:cNvPr>
            <p:cNvSpPr>
              <a:spLocks/>
            </p:cNvSpPr>
            <p:nvPr/>
          </p:nvSpPr>
          <p:spPr bwMode="auto">
            <a:xfrm>
              <a:off x="957263" y="2036763"/>
              <a:ext cx="200025" cy="133350"/>
            </a:xfrm>
            <a:custGeom>
              <a:avLst/>
              <a:gdLst>
                <a:gd name="T0" fmla="*/ 126 w 126"/>
                <a:gd name="T1" fmla="*/ 72 h 84"/>
                <a:gd name="T2" fmla="*/ 7 w 126"/>
                <a:gd name="T3" fmla="*/ 0 h 84"/>
                <a:gd name="T4" fmla="*/ 0 w 126"/>
                <a:gd name="T5" fmla="*/ 13 h 84"/>
                <a:gd name="T6" fmla="*/ 120 w 126"/>
                <a:gd name="T7" fmla="*/ 84 h 84"/>
                <a:gd name="T8" fmla="*/ 126 w 126"/>
                <a:gd name="T9" fmla="*/ 72 h 84"/>
              </a:gdLst>
              <a:ahLst/>
              <a:cxnLst>
                <a:cxn ang="0">
                  <a:pos x="T0" y="T1"/>
                </a:cxn>
                <a:cxn ang="0">
                  <a:pos x="T2" y="T3"/>
                </a:cxn>
                <a:cxn ang="0">
                  <a:pos x="T4" y="T5"/>
                </a:cxn>
                <a:cxn ang="0">
                  <a:pos x="T6" y="T7"/>
                </a:cxn>
                <a:cxn ang="0">
                  <a:pos x="T8" y="T9"/>
                </a:cxn>
              </a:cxnLst>
              <a:rect l="0" t="0" r="r" b="b"/>
              <a:pathLst>
                <a:path w="126" h="84">
                  <a:moveTo>
                    <a:pt x="126" y="72"/>
                  </a:moveTo>
                  <a:lnTo>
                    <a:pt x="7" y="0"/>
                  </a:lnTo>
                  <a:lnTo>
                    <a:pt x="0" y="13"/>
                  </a:lnTo>
                  <a:lnTo>
                    <a:pt x="120" y="84"/>
                  </a:lnTo>
                  <a:lnTo>
                    <a:pt x="126"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6" name="Freeform 82">
              <a:extLst>
                <a:ext uri="{FF2B5EF4-FFF2-40B4-BE49-F238E27FC236}">
                  <a16:creationId xmlns:a16="http://schemas.microsoft.com/office/drawing/2014/main" id="{20558ACB-327B-4C48-BD13-B3F4FEF8DA5E}"/>
                </a:ext>
              </a:extLst>
            </p:cNvPr>
            <p:cNvSpPr>
              <a:spLocks/>
            </p:cNvSpPr>
            <p:nvPr/>
          </p:nvSpPr>
          <p:spPr bwMode="auto">
            <a:xfrm>
              <a:off x="633413" y="2714625"/>
              <a:ext cx="214313" cy="98425"/>
            </a:xfrm>
            <a:custGeom>
              <a:avLst/>
              <a:gdLst>
                <a:gd name="T0" fmla="*/ 135 w 135"/>
                <a:gd name="T1" fmla="*/ 50 h 62"/>
                <a:gd name="T2" fmla="*/ 4 w 135"/>
                <a:gd name="T3" fmla="*/ 0 h 62"/>
                <a:gd name="T4" fmla="*/ 0 w 135"/>
                <a:gd name="T5" fmla="*/ 14 h 62"/>
                <a:gd name="T6" fmla="*/ 130 w 135"/>
                <a:gd name="T7" fmla="*/ 62 h 62"/>
                <a:gd name="T8" fmla="*/ 135 w 135"/>
                <a:gd name="T9" fmla="*/ 50 h 62"/>
              </a:gdLst>
              <a:ahLst/>
              <a:cxnLst>
                <a:cxn ang="0">
                  <a:pos x="T0" y="T1"/>
                </a:cxn>
                <a:cxn ang="0">
                  <a:pos x="T2" y="T3"/>
                </a:cxn>
                <a:cxn ang="0">
                  <a:pos x="T4" y="T5"/>
                </a:cxn>
                <a:cxn ang="0">
                  <a:pos x="T6" y="T7"/>
                </a:cxn>
                <a:cxn ang="0">
                  <a:pos x="T8" y="T9"/>
                </a:cxn>
              </a:cxnLst>
              <a:rect l="0" t="0" r="r" b="b"/>
              <a:pathLst>
                <a:path w="135" h="62">
                  <a:moveTo>
                    <a:pt x="135" y="50"/>
                  </a:moveTo>
                  <a:lnTo>
                    <a:pt x="4" y="0"/>
                  </a:lnTo>
                  <a:lnTo>
                    <a:pt x="0" y="14"/>
                  </a:lnTo>
                  <a:lnTo>
                    <a:pt x="130" y="62"/>
                  </a:lnTo>
                  <a:lnTo>
                    <a:pt x="135" y="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7" name="Freeform 83">
              <a:extLst>
                <a:ext uri="{FF2B5EF4-FFF2-40B4-BE49-F238E27FC236}">
                  <a16:creationId xmlns:a16="http://schemas.microsoft.com/office/drawing/2014/main" id="{1184A1AC-75C3-994B-AF5A-85D570B8B993}"/>
                </a:ext>
              </a:extLst>
            </p:cNvPr>
            <p:cNvSpPr>
              <a:spLocks/>
            </p:cNvSpPr>
            <p:nvPr/>
          </p:nvSpPr>
          <p:spPr bwMode="auto">
            <a:xfrm>
              <a:off x="517526" y="3074988"/>
              <a:ext cx="219075" cy="77788"/>
            </a:xfrm>
            <a:custGeom>
              <a:avLst/>
              <a:gdLst>
                <a:gd name="T0" fmla="*/ 138 w 138"/>
                <a:gd name="T1" fmla="*/ 37 h 49"/>
                <a:gd name="T2" fmla="*/ 3 w 138"/>
                <a:gd name="T3" fmla="*/ 0 h 49"/>
                <a:gd name="T4" fmla="*/ 0 w 138"/>
                <a:gd name="T5" fmla="*/ 14 h 49"/>
                <a:gd name="T6" fmla="*/ 133 w 138"/>
                <a:gd name="T7" fmla="*/ 49 h 49"/>
                <a:gd name="T8" fmla="*/ 138 w 138"/>
                <a:gd name="T9" fmla="*/ 37 h 49"/>
              </a:gdLst>
              <a:ahLst/>
              <a:cxnLst>
                <a:cxn ang="0">
                  <a:pos x="T0" y="T1"/>
                </a:cxn>
                <a:cxn ang="0">
                  <a:pos x="T2" y="T3"/>
                </a:cxn>
                <a:cxn ang="0">
                  <a:pos x="T4" y="T5"/>
                </a:cxn>
                <a:cxn ang="0">
                  <a:pos x="T6" y="T7"/>
                </a:cxn>
                <a:cxn ang="0">
                  <a:pos x="T8" y="T9"/>
                </a:cxn>
              </a:cxnLst>
              <a:rect l="0" t="0" r="r" b="b"/>
              <a:pathLst>
                <a:path w="138" h="49">
                  <a:moveTo>
                    <a:pt x="138" y="37"/>
                  </a:moveTo>
                  <a:lnTo>
                    <a:pt x="3" y="0"/>
                  </a:lnTo>
                  <a:lnTo>
                    <a:pt x="0" y="14"/>
                  </a:lnTo>
                  <a:lnTo>
                    <a:pt x="133" y="49"/>
                  </a:lnTo>
                  <a:lnTo>
                    <a:pt x="138"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8" name="Freeform 84">
              <a:extLst>
                <a:ext uri="{FF2B5EF4-FFF2-40B4-BE49-F238E27FC236}">
                  <a16:creationId xmlns:a16="http://schemas.microsoft.com/office/drawing/2014/main" id="{94F99D75-E3D5-564D-A93B-67243ED5196A}"/>
                </a:ext>
              </a:extLst>
            </p:cNvPr>
            <p:cNvSpPr>
              <a:spLocks/>
            </p:cNvSpPr>
            <p:nvPr/>
          </p:nvSpPr>
          <p:spPr bwMode="auto">
            <a:xfrm>
              <a:off x="433388" y="3441700"/>
              <a:ext cx="222250" cy="61913"/>
            </a:xfrm>
            <a:custGeom>
              <a:avLst/>
              <a:gdLst>
                <a:gd name="T0" fmla="*/ 140 w 140"/>
                <a:gd name="T1" fmla="*/ 25 h 39"/>
                <a:gd name="T2" fmla="*/ 3 w 140"/>
                <a:gd name="T3" fmla="*/ 0 h 39"/>
                <a:gd name="T4" fmla="*/ 0 w 140"/>
                <a:gd name="T5" fmla="*/ 14 h 39"/>
                <a:gd name="T6" fmla="*/ 136 w 140"/>
                <a:gd name="T7" fmla="*/ 39 h 39"/>
                <a:gd name="T8" fmla="*/ 140 w 140"/>
                <a:gd name="T9" fmla="*/ 25 h 39"/>
              </a:gdLst>
              <a:ahLst/>
              <a:cxnLst>
                <a:cxn ang="0">
                  <a:pos x="T0" y="T1"/>
                </a:cxn>
                <a:cxn ang="0">
                  <a:pos x="T2" y="T3"/>
                </a:cxn>
                <a:cxn ang="0">
                  <a:pos x="T4" y="T5"/>
                </a:cxn>
                <a:cxn ang="0">
                  <a:pos x="T6" y="T7"/>
                </a:cxn>
                <a:cxn ang="0">
                  <a:pos x="T8" y="T9"/>
                </a:cxn>
              </a:cxnLst>
              <a:rect l="0" t="0" r="r" b="b"/>
              <a:pathLst>
                <a:path w="140" h="39">
                  <a:moveTo>
                    <a:pt x="140" y="25"/>
                  </a:moveTo>
                  <a:lnTo>
                    <a:pt x="3" y="0"/>
                  </a:lnTo>
                  <a:lnTo>
                    <a:pt x="0" y="14"/>
                  </a:lnTo>
                  <a:lnTo>
                    <a:pt x="136" y="39"/>
                  </a:lnTo>
                  <a:lnTo>
                    <a:pt x="140"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09" name="Freeform 85">
              <a:extLst>
                <a:ext uri="{FF2B5EF4-FFF2-40B4-BE49-F238E27FC236}">
                  <a16:creationId xmlns:a16="http://schemas.microsoft.com/office/drawing/2014/main" id="{B09A2207-FF3B-9F48-85A5-84682BB8236D}"/>
                </a:ext>
              </a:extLst>
            </p:cNvPr>
            <p:cNvSpPr>
              <a:spLocks/>
            </p:cNvSpPr>
            <p:nvPr/>
          </p:nvSpPr>
          <p:spPr bwMode="auto">
            <a:xfrm>
              <a:off x="384176" y="3816350"/>
              <a:ext cx="222250" cy="41275"/>
            </a:xfrm>
            <a:custGeom>
              <a:avLst/>
              <a:gdLst>
                <a:gd name="T0" fmla="*/ 140 w 140"/>
                <a:gd name="T1" fmla="*/ 12 h 26"/>
                <a:gd name="T2" fmla="*/ 1 w 140"/>
                <a:gd name="T3" fmla="*/ 0 h 26"/>
                <a:gd name="T4" fmla="*/ 0 w 140"/>
                <a:gd name="T5" fmla="*/ 14 h 26"/>
                <a:gd name="T6" fmla="*/ 138 w 140"/>
                <a:gd name="T7" fmla="*/ 26 h 26"/>
                <a:gd name="T8" fmla="*/ 140 w 140"/>
                <a:gd name="T9" fmla="*/ 12 h 26"/>
              </a:gdLst>
              <a:ahLst/>
              <a:cxnLst>
                <a:cxn ang="0">
                  <a:pos x="T0" y="T1"/>
                </a:cxn>
                <a:cxn ang="0">
                  <a:pos x="T2" y="T3"/>
                </a:cxn>
                <a:cxn ang="0">
                  <a:pos x="T4" y="T5"/>
                </a:cxn>
                <a:cxn ang="0">
                  <a:pos x="T6" y="T7"/>
                </a:cxn>
                <a:cxn ang="0">
                  <a:pos x="T8" y="T9"/>
                </a:cxn>
              </a:cxnLst>
              <a:rect l="0" t="0" r="r" b="b"/>
              <a:pathLst>
                <a:path w="140" h="26">
                  <a:moveTo>
                    <a:pt x="140" y="12"/>
                  </a:moveTo>
                  <a:lnTo>
                    <a:pt x="1" y="0"/>
                  </a:lnTo>
                  <a:lnTo>
                    <a:pt x="0" y="14"/>
                  </a:lnTo>
                  <a:lnTo>
                    <a:pt x="138" y="26"/>
                  </a:lnTo>
                  <a:lnTo>
                    <a:pt x="14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0" name="Rectangle 86">
              <a:extLst>
                <a:ext uri="{FF2B5EF4-FFF2-40B4-BE49-F238E27FC236}">
                  <a16:creationId xmlns:a16="http://schemas.microsoft.com/office/drawing/2014/main" id="{44C8A5D4-5935-3144-8E1F-7FF37F11D3E6}"/>
                </a:ext>
              </a:extLst>
            </p:cNvPr>
            <p:cNvSpPr>
              <a:spLocks noChangeArrowheads="1"/>
            </p:cNvSpPr>
            <p:nvPr/>
          </p:nvSpPr>
          <p:spPr bwMode="auto">
            <a:xfrm>
              <a:off x="366713" y="4192588"/>
              <a:ext cx="222250" cy="22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1" name="Freeform 87">
              <a:extLst>
                <a:ext uri="{FF2B5EF4-FFF2-40B4-BE49-F238E27FC236}">
                  <a16:creationId xmlns:a16="http://schemas.microsoft.com/office/drawing/2014/main" id="{88DE0F0D-8B8C-7F4E-B871-129730F04D25}"/>
                </a:ext>
              </a:extLst>
            </p:cNvPr>
            <p:cNvSpPr>
              <a:spLocks/>
            </p:cNvSpPr>
            <p:nvPr/>
          </p:nvSpPr>
          <p:spPr bwMode="auto">
            <a:xfrm>
              <a:off x="384176" y="4546600"/>
              <a:ext cx="222250" cy="44450"/>
            </a:xfrm>
            <a:custGeom>
              <a:avLst/>
              <a:gdLst>
                <a:gd name="T0" fmla="*/ 138 w 140"/>
                <a:gd name="T1" fmla="*/ 0 h 28"/>
                <a:gd name="T2" fmla="*/ 0 w 140"/>
                <a:gd name="T3" fmla="*/ 14 h 28"/>
                <a:gd name="T4" fmla="*/ 1 w 140"/>
                <a:gd name="T5" fmla="*/ 28 h 28"/>
                <a:gd name="T6" fmla="*/ 140 w 140"/>
                <a:gd name="T7" fmla="*/ 16 h 28"/>
                <a:gd name="T8" fmla="*/ 138 w 140"/>
                <a:gd name="T9" fmla="*/ 0 h 28"/>
              </a:gdLst>
              <a:ahLst/>
              <a:cxnLst>
                <a:cxn ang="0">
                  <a:pos x="T0" y="T1"/>
                </a:cxn>
                <a:cxn ang="0">
                  <a:pos x="T2" y="T3"/>
                </a:cxn>
                <a:cxn ang="0">
                  <a:pos x="T4" y="T5"/>
                </a:cxn>
                <a:cxn ang="0">
                  <a:pos x="T6" y="T7"/>
                </a:cxn>
                <a:cxn ang="0">
                  <a:pos x="T8" y="T9"/>
                </a:cxn>
              </a:cxnLst>
              <a:rect l="0" t="0" r="r" b="b"/>
              <a:pathLst>
                <a:path w="140" h="28">
                  <a:moveTo>
                    <a:pt x="138" y="0"/>
                  </a:moveTo>
                  <a:lnTo>
                    <a:pt x="0" y="14"/>
                  </a:lnTo>
                  <a:lnTo>
                    <a:pt x="1" y="28"/>
                  </a:lnTo>
                  <a:lnTo>
                    <a:pt x="140" y="16"/>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2" name="Freeform 88">
              <a:extLst>
                <a:ext uri="{FF2B5EF4-FFF2-40B4-BE49-F238E27FC236}">
                  <a16:creationId xmlns:a16="http://schemas.microsoft.com/office/drawing/2014/main" id="{74CFE2E8-9CBC-7342-93E3-7469D17FA84C}"/>
                </a:ext>
              </a:extLst>
            </p:cNvPr>
            <p:cNvSpPr>
              <a:spLocks/>
            </p:cNvSpPr>
            <p:nvPr/>
          </p:nvSpPr>
          <p:spPr bwMode="auto">
            <a:xfrm>
              <a:off x="433388" y="4902200"/>
              <a:ext cx="222250" cy="61913"/>
            </a:xfrm>
            <a:custGeom>
              <a:avLst/>
              <a:gdLst>
                <a:gd name="T0" fmla="*/ 136 w 140"/>
                <a:gd name="T1" fmla="*/ 0 h 39"/>
                <a:gd name="T2" fmla="*/ 0 w 140"/>
                <a:gd name="T3" fmla="*/ 25 h 39"/>
                <a:gd name="T4" fmla="*/ 3 w 140"/>
                <a:gd name="T5" fmla="*/ 39 h 39"/>
                <a:gd name="T6" fmla="*/ 140 w 140"/>
                <a:gd name="T7" fmla="*/ 14 h 39"/>
                <a:gd name="T8" fmla="*/ 136 w 140"/>
                <a:gd name="T9" fmla="*/ 0 h 39"/>
              </a:gdLst>
              <a:ahLst/>
              <a:cxnLst>
                <a:cxn ang="0">
                  <a:pos x="T0" y="T1"/>
                </a:cxn>
                <a:cxn ang="0">
                  <a:pos x="T2" y="T3"/>
                </a:cxn>
                <a:cxn ang="0">
                  <a:pos x="T4" y="T5"/>
                </a:cxn>
                <a:cxn ang="0">
                  <a:pos x="T6" y="T7"/>
                </a:cxn>
                <a:cxn ang="0">
                  <a:pos x="T8" y="T9"/>
                </a:cxn>
              </a:cxnLst>
              <a:rect l="0" t="0" r="r" b="b"/>
              <a:pathLst>
                <a:path w="140" h="39">
                  <a:moveTo>
                    <a:pt x="136" y="0"/>
                  </a:moveTo>
                  <a:lnTo>
                    <a:pt x="0" y="25"/>
                  </a:lnTo>
                  <a:lnTo>
                    <a:pt x="3" y="39"/>
                  </a:lnTo>
                  <a:lnTo>
                    <a:pt x="140" y="14"/>
                  </a:lnTo>
                  <a:lnTo>
                    <a:pt x="1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3" name="Freeform 89">
              <a:extLst>
                <a:ext uri="{FF2B5EF4-FFF2-40B4-BE49-F238E27FC236}">
                  <a16:creationId xmlns:a16="http://schemas.microsoft.com/office/drawing/2014/main" id="{4F0D80DF-27D8-5E48-A450-B48C76A043A3}"/>
                </a:ext>
              </a:extLst>
            </p:cNvPr>
            <p:cNvSpPr>
              <a:spLocks/>
            </p:cNvSpPr>
            <p:nvPr/>
          </p:nvSpPr>
          <p:spPr bwMode="auto">
            <a:xfrm>
              <a:off x="517526" y="5251450"/>
              <a:ext cx="219075" cy="80963"/>
            </a:xfrm>
            <a:custGeom>
              <a:avLst/>
              <a:gdLst>
                <a:gd name="T0" fmla="*/ 133 w 138"/>
                <a:gd name="T1" fmla="*/ 0 h 51"/>
                <a:gd name="T2" fmla="*/ 0 w 138"/>
                <a:gd name="T3" fmla="*/ 38 h 51"/>
                <a:gd name="T4" fmla="*/ 3 w 138"/>
                <a:gd name="T5" fmla="*/ 51 h 51"/>
                <a:gd name="T6" fmla="*/ 138 w 138"/>
                <a:gd name="T7" fmla="*/ 14 h 51"/>
                <a:gd name="T8" fmla="*/ 133 w 138"/>
                <a:gd name="T9" fmla="*/ 0 h 51"/>
              </a:gdLst>
              <a:ahLst/>
              <a:cxnLst>
                <a:cxn ang="0">
                  <a:pos x="T0" y="T1"/>
                </a:cxn>
                <a:cxn ang="0">
                  <a:pos x="T2" y="T3"/>
                </a:cxn>
                <a:cxn ang="0">
                  <a:pos x="T4" y="T5"/>
                </a:cxn>
                <a:cxn ang="0">
                  <a:pos x="T6" y="T7"/>
                </a:cxn>
                <a:cxn ang="0">
                  <a:pos x="T8" y="T9"/>
                </a:cxn>
              </a:cxnLst>
              <a:rect l="0" t="0" r="r" b="b"/>
              <a:pathLst>
                <a:path w="138" h="51">
                  <a:moveTo>
                    <a:pt x="133" y="0"/>
                  </a:moveTo>
                  <a:lnTo>
                    <a:pt x="0" y="38"/>
                  </a:lnTo>
                  <a:lnTo>
                    <a:pt x="3" y="51"/>
                  </a:lnTo>
                  <a:lnTo>
                    <a:pt x="138" y="14"/>
                  </a:lnTo>
                  <a:lnTo>
                    <a:pt x="13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4" name="Freeform 90">
              <a:extLst>
                <a:ext uri="{FF2B5EF4-FFF2-40B4-BE49-F238E27FC236}">
                  <a16:creationId xmlns:a16="http://schemas.microsoft.com/office/drawing/2014/main" id="{A7741F83-58E4-534D-873A-6DFECA86533C}"/>
                </a:ext>
              </a:extLst>
            </p:cNvPr>
            <p:cNvSpPr>
              <a:spLocks/>
            </p:cNvSpPr>
            <p:nvPr/>
          </p:nvSpPr>
          <p:spPr bwMode="auto">
            <a:xfrm>
              <a:off x="633413" y="5591175"/>
              <a:ext cx="214313" cy="98425"/>
            </a:xfrm>
            <a:custGeom>
              <a:avLst/>
              <a:gdLst>
                <a:gd name="T0" fmla="*/ 130 w 135"/>
                <a:gd name="T1" fmla="*/ 0 h 62"/>
                <a:gd name="T2" fmla="*/ 0 w 135"/>
                <a:gd name="T3" fmla="*/ 49 h 62"/>
                <a:gd name="T4" fmla="*/ 4 w 135"/>
                <a:gd name="T5" fmla="*/ 62 h 62"/>
                <a:gd name="T6" fmla="*/ 135 w 135"/>
                <a:gd name="T7" fmla="*/ 14 h 62"/>
                <a:gd name="T8" fmla="*/ 130 w 135"/>
                <a:gd name="T9" fmla="*/ 0 h 62"/>
              </a:gdLst>
              <a:ahLst/>
              <a:cxnLst>
                <a:cxn ang="0">
                  <a:pos x="T0" y="T1"/>
                </a:cxn>
                <a:cxn ang="0">
                  <a:pos x="T2" y="T3"/>
                </a:cxn>
                <a:cxn ang="0">
                  <a:pos x="T4" y="T5"/>
                </a:cxn>
                <a:cxn ang="0">
                  <a:pos x="T6" y="T7"/>
                </a:cxn>
                <a:cxn ang="0">
                  <a:pos x="T8" y="T9"/>
                </a:cxn>
              </a:cxnLst>
              <a:rect l="0" t="0" r="r" b="b"/>
              <a:pathLst>
                <a:path w="135" h="62">
                  <a:moveTo>
                    <a:pt x="130" y="0"/>
                  </a:moveTo>
                  <a:lnTo>
                    <a:pt x="0" y="49"/>
                  </a:lnTo>
                  <a:lnTo>
                    <a:pt x="4" y="62"/>
                  </a:lnTo>
                  <a:lnTo>
                    <a:pt x="135" y="14"/>
                  </a:lnTo>
                  <a:lnTo>
                    <a:pt x="13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5" name="Freeform 91">
              <a:extLst>
                <a:ext uri="{FF2B5EF4-FFF2-40B4-BE49-F238E27FC236}">
                  <a16:creationId xmlns:a16="http://schemas.microsoft.com/office/drawing/2014/main" id="{5A1D1C14-11CA-024E-ACB8-AB4AA2C21956}"/>
                </a:ext>
              </a:extLst>
            </p:cNvPr>
            <p:cNvSpPr>
              <a:spLocks/>
            </p:cNvSpPr>
            <p:nvPr/>
          </p:nvSpPr>
          <p:spPr bwMode="auto">
            <a:xfrm>
              <a:off x="957263" y="6234113"/>
              <a:ext cx="203200" cy="133350"/>
            </a:xfrm>
            <a:custGeom>
              <a:avLst/>
              <a:gdLst>
                <a:gd name="T0" fmla="*/ 120 w 128"/>
                <a:gd name="T1" fmla="*/ 0 h 84"/>
                <a:gd name="T2" fmla="*/ 0 w 128"/>
                <a:gd name="T3" fmla="*/ 72 h 84"/>
                <a:gd name="T4" fmla="*/ 7 w 128"/>
                <a:gd name="T5" fmla="*/ 84 h 84"/>
                <a:gd name="T6" fmla="*/ 128 w 128"/>
                <a:gd name="T7" fmla="*/ 13 h 84"/>
                <a:gd name="T8" fmla="*/ 120 w 128"/>
                <a:gd name="T9" fmla="*/ 0 h 84"/>
              </a:gdLst>
              <a:ahLst/>
              <a:cxnLst>
                <a:cxn ang="0">
                  <a:pos x="T0" y="T1"/>
                </a:cxn>
                <a:cxn ang="0">
                  <a:pos x="T2" y="T3"/>
                </a:cxn>
                <a:cxn ang="0">
                  <a:pos x="T4" y="T5"/>
                </a:cxn>
                <a:cxn ang="0">
                  <a:pos x="T6" y="T7"/>
                </a:cxn>
                <a:cxn ang="0">
                  <a:pos x="T8" y="T9"/>
                </a:cxn>
              </a:cxnLst>
              <a:rect l="0" t="0" r="r" b="b"/>
              <a:pathLst>
                <a:path w="128" h="84">
                  <a:moveTo>
                    <a:pt x="120" y="0"/>
                  </a:moveTo>
                  <a:lnTo>
                    <a:pt x="0" y="72"/>
                  </a:lnTo>
                  <a:lnTo>
                    <a:pt x="7" y="84"/>
                  </a:lnTo>
                  <a:lnTo>
                    <a:pt x="128" y="13"/>
                  </a:lnTo>
                  <a:lnTo>
                    <a:pt x="1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6" name="Freeform 92">
              <a:extLst>
                <a:ext uri="{FF2B5EF4-FFF2-40B4-BE49-F238E27FC236}">
                  <a16:creationId xmlns:a16="http://schemas.microsoft.com/office/drawing/2014/main" id="{35289739-B109-6C47-949A-C7EA0E2A9388}"/>
                </a:ext>
              </a:extLst>
            </p:cNvPr>
            <p:cNvSpPr>
              <a:spLocks/>
            </p:cNvSpPr>
            <p:nvPr/>
          </p:nvSpPr>
          <p:spPr bwMode="auto">
            <a:xfrm>
              <a:off x="1165226" y="6535738"/>
              <a:ext cx="192088" cy="147638"/>
            </a:xfrm>
            <a:custGeom>
              <a:avLst/>
              <a:gdLst>
                <a:gd name="T0" fmla="*/ 112 w 121"/>
                <a:gd name="T1" fmla="*/ 0 h 93"/>
                <a:gd name="T2" fmla="*/ 0 w 121"/>
                <a:gd name="T3" fmla="*/ 80 h 93"/>
                <a:gd name="T4" fmla="*/ 8 w 121"/>
                <a:gd name="T5" fmla="*/ 93 h 93"/>
                <a:gd name="T6" fmla="*/ 121 w 121"/>
                <a:gd name="T7" fmla="*/ 11 h 93"/>
                <a:gd name="T8" fmla="*/ 112 w 121"/>
                <a:gd name="T9" fmla="*/ 0 h 93"/>
              </a:gdLst>
              <a:ahLst/>
              <a:cxnLst>
                <a:cxn ang="0">
                  <a:pos x="T0" y="T1"/>
                </a:cxn>
                <a:cxn ang="0">
                  <a:pos x="T2" y="T3"/>
                </a:cxn>
                <a:cxn ang="0">
                  <a:pos x="T4" y="T5"/>
                </a:cxn>
                <a:cxn ang="0">
                  <a:pos x="T6" y="T7"/>
                </a:cxn>
                <a:cxn ang="0">
                  <a:pos x="T8" y="T9"/>
                </a:cxn>
              </a:cxnLst>
              <a:rect l="0" t="0" r="r" b="b"/>
              <a:pathLst>
                <a:path w="121" h="93">
                  <a:moveTo>
                    <a:pt x="112" y="0"/>
                  </a:moveTo>
                  <a:lnTo>
                    <a:pt x="0" y="80"/>
                  </a:lnTo>
                  <a:lnTo>
                    <a:pt x="8" y="93"/>
                  </a:lnTo>
                  <a:lnTo>
                    <a:pt x="121" y="11"/>
                  </a:lnTo>
                  <a:lnTo>
                    <a:pt x="1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7" name="Freeform 93">
              <a:extLst>
                <a:ext uri="{FF2B5EF4-FFF2-40B4-BE49-F238E27FC236}">
                  <a16:creationId xmlns:a16="http://schemas.microsoft.com/office/drawing/2014/main" id="{D1490347-9EDA-8C49-880A-133B64DA3852}"/>
                </a:ext>
              </a:extLst>
            </p:cNvPr>
            <p:cNvSpPr>
              <a:spLocks/>
            </p:cNvSpPr>
            <p:nvPr/>
          </p:nvSpPr>
          <p:spPr bwMode="auto">
            <a:xfrm>
              <a:off x="7786688" y="6535738"/>
              <a:ext cx="192088" cy="147638"/>
            </a:xfrm>
            <a:custGeom>
              <a:avLst/>
              <a:gdLst>
                <a:gd name="T0" fmla="*/ 0 w 121"/>
                <a:gd name="T1" fmla="*/ 11 h 93"/>
                <a:gd name="T2" fmla="*/ 113 w 121"/>
                <a:gd name="T3" fmla="*/ 93 h 93"/>
                <a:gd name="T4" fmla="*/ 121 w 121"/>
                <a:gd name="T5" fmla="*/ 82 h 93"/>
                <a:gd name="T6" fmla="*/ 9 w 121"/>
                <a:gd name="T7" fmla="*/ 0 h 93"/>
                <a:gd name="T8" fmla="*/ 0 w 121"/>
                <a:gd name="T9" fmla="*/ 11 h 93"/>
              </a:gdLst>
              <a:ahLst/>
              <a:cxnLst>
                <a:cxn ang="0">
                  <a:pos x="T0" y="T1"/>
                </a:cxn>
                <a:cxn ang="0">
                  <a:pos x="T2" y="T3"/>
                </a:cxn>
                <a:cxn ang="0">
                  <a:pos x="T4" y="T5"/>
                </a:cxn>
                <a:cxn ang="0">
                  <a:pos x="T6" y="T7"/>
                </a:cxn>
                <a:cxn ang="0">
                  <a:pos x="T8" y="T9"/>
                </a:cxn>
              </a:cxnLst>
              <a:rect l="0" t="0" r="r" b="b"/>
              <a:pathLst>
                <a:path w="121" h="93">
                  <a:moveTo>
                    <a:pt x="0" y="11"/>
                  </a:moveTo>
                  <a:lnTo>
                    <a:pt x="113" y="93"/>
                  </a:lnTo>
                  <a:lnTo>
                    <a:pt x="121" y="82"/>
                  </a:lnTo>
                  <a:lnTo>
                    <a:pt x="9" y="0"/>
                  </a:lnTo>
                  <a:lnTo>
                    <a:pt x="0"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8" name="Freeform 94">
              <a:extLst>
                <a:ext uri="{FF2B5EF4-FFF2-40B4-BE49-F238E27FC236}">
                  <a16:creationId xmlns:a16="http://schemas.microsoft.com/office/drawing/2014/main" id="{F7CC8C3F-1C99-2149-80D2-F88755929F1E}"/>
                </a:ext>
              </a:extLst>
            </p:cNvPr>
            <p:cNvSpPr>
              <a:spLocks/>
            </p:cNvSpPr>
            <p:nvPr/>
          </p:nvSpPr>
          <p:spPr bwMode="auto">
            <a:xfrm>
              <a:off x="7986713" y="6234113"/>
              <a:ext cx="200025" cy="133350"/>
            </a:xfrm>
            <a:custGeom>
              <a:avLst/>
              <a:gdLst>
                <a:gd name="T0" fmla="*/ 0 w 126"/>
                <a:gd name="T1" fmla="*/ 13 h 84"/>
                <a:gd name="T2" fmla="*/ 119 w 126"/>
                <a:gd name="T3" fmla="*/ 84 h 84"/>
                <a:gd name="T4" fmla="*/ 126 w 126"/>
                <a:gd name="T5" fmla="*/ 72 h 84"/>
                <a:gd name="T6" fmla="*/ 6 w 126"/>
                <a:gd name="T7" fmla="*/ 0 h 84"/>
                <a:gd name="T8" fmla="*/ 0 w 126"/>
                <a:gd name="T9" fmla="*/ 13 h 84"/>
              </a:gdLst>
              <a:ahLst/>
              <a:cxnLst>
                <a:cxn ang="0">
                  <a:pos x="T0" y="T1"/>
                </a:cxn>
                <a:cxn ang="0">
                  <a:pos x="T2" y="T3"/>
                </a:cxn>
                <a:cxn ang="0">
                  <a:pos x="T4" y="T5"/>
                </a:cxn>
                <a:cxn ang="0">
                  <a:pos x="T6" y="T7"/>
                </a:cxn>
                <a:cxn ang="0">
                  <a:pos x="T8" y="T9"/>
                </a:cxn>
              </a:cxnLst>
              <a:rect l="0" t="0" r="r" b="b"/>
              <a:pathLst>
                <a:path w="126" h="84">
                  <a:moveTo>
                    <a:pt x="0" y="13"/>
                  </a:moveTo>
                  <a:lnTo>
                    <a:pt x="119" y="84"/>
                  </a:lnTo>
                  <a:lnTo>
                    <a:pt x="126" y="72"/>
                  </a:lnTo>
                  <a:lnTo>
                    <a:pt x="6" y="0"/>
                  </a:ln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19" name="Freeform 95">
              <a:extLst>
                <a:ext uri="{FF2B5EF4-FFF2-40B4-BE49-F238E27FC236}">
                  <a16:creationId xmlns:a16="http://schemas.microsoft.com/office/drawing/2014/main" id="{F624E4E4-8E7F-0B45-945C-5821FDA4B571}"/>
                </a:ext>
              </a:extLst>
            </p:cNvPr>
            <p:cNvSpPr>
              <a:spLocks/>
            </p:cNvSpPr>
            <p:nvPr/>
          </p:nvSpPr>
          <p:spPr bwMode="auto">
            <a:xfrm>
              <a:off x="8156576" y="5919788"/>
              <a:ext cx="209550" cy="117475"/>
            </a:xfrm>
            <a:custGeom>
              <a:avLst/>
              <a:gdLst>
                <a:gd name="T0" fmla="*/ 0 w 132"/>
                <a:gd name="T1" fmla="*/ 14 h 74"/>
                <a:gd name="T2" fmla="*/ 126 w 132"/>
                <a:gd name="T3" fmla="*/ 74 h 74"/>
                <a:gd name="T4" fmla="*/ 132 w 132"/>
                <a:gd name="T5" fmla="*/ 60 h 74"/>
                <a:gd name="T6" fmla="*/ 6 w 132"/>
                <a:gd name="T7" fmla="*/ 0 h 74"/>
                <a:gd name="T8" fmla="*/ 0 w 132"/>
                <a:gd name="T9" fmla="*/ 14 h 74"/>
              </a:gdLst>
              <a:ahLst/>
              <a:cxnLst>
                <a:cxn ang="0">
                  <a:pos x="T0" y="T1"/>
                </a:cxn>
                <a:cxn ang="0">
                  <a:pos x="T2" y="T3"/>
                </a:cxn>
                <a:cxn ang="0">
                  <a:pos x="T4" y="T5"/>
                </a:cxn>
                <a:cxn ang="0">
                  <a:pos x="T6" y="T7"/>
                </a:cxn>
                <a:cxn ang="0">
                  <a:pos x="T8" y="T9"/>
                </a:cxn>
              </a:cxnLst>
              <a:rect l="0" t="0" r="r" b="b"/>
              <a:pathLst>
                <a:path w="132" h="74">
                  <a:moveTo>
                    <a:pt x="0" y="14"/>
                  </a:moveTo>
                  <a:lnTo>
                    <a:pt x="126" y="74"/>
                  </a:lnTo>
                  <a:lnTo>
                    <a:pt x="132" y="60"/>
                  </a:lnTo>
                  <a:lnTo>
                    <a:pt x="6"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0" name="Freeform 96">
              <a:extLst>
                <a:ext uri="{FF2B5EF4-FFF2-40B4-BE49-F238E27FC236}">
                  <a16:creationId xmlns:a16="http://schemas.microsoft.com/office/drawing/2014/main" id="{86ADDB73-7042-904C-9334-EF2C7DC28C23}"/>
                </a:ext>
              </a:extLst>
            </p:cNvPr>
            <p:cNvSpPr>
              <a:spLocks/>
            </p:cNvSpPr>
            <p:nvPr/>
          </p:nvSpPr>
          <p:spPr bwMode="auto">
            <a:xfrm>
              <a:off x="8296276" y="5591175"/>
              <a:ext cx="214313" cy="98425"/>
            </a:xfrm>
            <a:custGeom>
              <a:avLst/>
              <a:gdLst>
                <a:gd name="T0" fmla="*/ 0 w 135"/>
                <a:gd name="T1" fmla="*/ 14 h 62"/>
                <a:gd name="T2" fmla="*/ 131 w 135"/>
                <a:gd name="T3" fmla="*/ 62 h 62"/>
                <a:gd name="T4" fmla="*/ 135 w 135"/>
                <a:gd name="T5" fmla="*/ 49 h 62"/>
                <a:gd name="T6" fmla="*/ 5 w 135"/>
                <a:gd name="T7" fmla="*/ 0 h 62"/>
                <a:gd name="T8" fmla="*/ 0 w 135"/>
                <a:gd name="T9" fmla="*/ 14 h 62"/>
              </a:gdLst>
              <a:ahLst/>
              <a:cxnLst>
                <a:cxn ang="0">
                  <a:pos x="T0" y="T1"/>
                </a:cxn>
                <a:cxn ang="0">
                  <a:pos x="T2" y="T3"/>
                </a:cxn>
                <a:cxn ang="0">
                  <a:pos x="T4" y="T5"/>
                </a:cxn>
                <a:cxn ang="0">
                  <a:pos x="T6" y="T7"/>
                </a:cxn>
                <a:cxn ang="0">
                  <a:pos x="T8" y="T9"/>
                </a:cxn>
              </a:cxnLst>
              <a:rect l="0" t="0" r="r" b="b"/>
              <a:pathLst>
                <a:path w="135" h="62">
                  <a:moveTo>
                    <a:pt x="0" y="14"/>
                  </a:moveTo>
                  <a:lnTo>
                    <a:pt x="131" y="62"/>
                  </a:lnTo>
                  <a:lnTo>
                    <a:pt x="135" y="49"/>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1" name="Freeform 97">
              <a:extLst>
                <a:ext uri="{FF2B5EF4-FFF2-40B4-BE49-F238E27FC236}">
                  <a16:creationId xmlns:a16="http://schemas.microsoft.com/office/drawing/2014/main" id="{CCFF9A72-B694-4F49-B931-7F7348071695}"/>
                </a:ext>
              </a:extLst>
            </p:cNvPr>
            <p:cNvSpPr>
              <a:spLocks/>
            </p:cNvSpPr>
            <p:nvPr/>
          </p:nvSpPr>
          <p:spPr bwMode="auto">
            <a:xfrm>
              <a:off x="8407401" y="5251450"/>
              <a:ext cx="219075" cy="80963"/>
            </a:xfrm>
            <a:custGeom>
              <a:avLst/>
              <a:gdLst>
                <a:gd name="T0" fmla="*/ 0 w 138"/>
                <a:gd name="T1" fmla="*/ 14 h 51"/>
                <a:gd name="T2" fmla="*/ 135 w 138"/>
                <a:gd name="T3" fmla="*/ 51 h 51"/>
                <a:gd name="T4" fmla="*/ 138 w 138"/>
                <a:gd name="T5" fmla="*/ 38 h 51"/>
                <a:gd name="T6" fmla="*/ 5 w 138"/>
                <a:gd name="T7" fmla="*/ 0 h 51"/>
                <a:gd name="T8" fmla="*/ 0 w 138"/>
                <a:gd name="T9" fmla="*/ 14 h 51"/>
              </a:gdLst>
              <a:ahLst/>
              <a:cxnLst>
                <a:cxn ang="0">
                  <a:pos x="T0" y="T1"/>
                </a:cxn>
                <a:cxn ang="0">
                  <a:pos x="T2" y="T3"/>
                </a:cxn>
                <a:cxn ang="0">
                  <a:pos x="T4" y="T5"/>
                </a:cxn>
                <a:cxn ang="0">
                  <a:pos x="T6" y="T7"/>
                </a:cxn>
                <a:cxn ang="0">
                  <a:pos x="T8" y="T9"/>
                </a:cxn>
              </a:cxnLst>
              <a:rect l="0" t="0" r="r" b="b"/>
              <a:pathLst>
                <a:path w="138" h="51">
                  <a:moveTo>
                    <a:pt x="0" y="14"/>
                  </a:moveTo>
                  <a:lnTo>
                    <a:pt x="135" y="51"/>
                  </a:lnTo>
                  <a:lnTo>
                    <a:pt x="138" y="38"/>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2" name="Freeform 98">
              <a:extLst>
                <a:ext uri="{FF2B5EF4-FFF2-40B4-BE49-F238E27FC236}">
                  <a16:creationId xmlns:a16="http://schemas.microsoft.com/office/drawing/2014/main" id="{FE739534-2E44-4E4E-A45B-56BD259E7E21}"/>
                </a:ext>
              </a:extLst>
            </p:cNvPr>
            <p:cNvSpPr>
              <a:spLocks/>
            </p:cNvSpPr>
            <p:nvPr/>
          </p:nvSpPr>
          <p:spPr bwMode="auto">
            <a:xfrm>
              <a:off x="8488363" y="4902200"/>
              <a:ext cx="222250" cy="61913"/>
            </a:xfrm>
            <a:custGeom>
              <a:avLst/>
              <a:gdLst>
                <a:gd name="T0" fmla="*/ 0 w 140"/>
                <a:gd name="T1" fmla="*/ 14 h 39"/>
                <a:gd name="T2" fmla="*/ 137 w 140"/>
                <a:gd name="T3" fmla="*/ 39 h 39"/>
                <a:gd name="T4" fmla="*/ 140 w 140"/>
                <a:gd name="T5" fmla="*/ 25 h 39"/>
                <a:gd name="T6" fmla="*/ 4 w 140"/>
                <a:gd name="T7" fmla="*/ 0 h 39"/>
                <a:gd name="T8" fmla="*/ 0 w 140"/>
                <a:gd name="T9" fmla="*/ 14 h 39"/>
              </a:gdLst>
              <a:ahLst/>
              <a:cxnLst>
                <a:cxn ang="0">
                  <a:pos x="T0" y="T1"/>
                </a:cxn>
                <a:cxn ang="0">
                  <a:pos x="T2" y="T3"/>
                </a:cxn>
                <a:cxn ang="0">
                  <a:pos x="T4" y="T5"/>
                </a:cxn>
                <a:cxn ang="0">
                  <a:pos x="T6" y="T7"/>
                </a:cxn>
                <a:cxn ang="0">
                  <a:pos x="T8" y="T9"/>
                </a:cxn>
              </a:cxnLst>
              <a:rect l="0" t="0" r="r" b="b"/>
              <a:pathLst>
                <a:path w="140" h="39">
                  <a:moveTo>
                    <a:pt x="0" y="14"/>
                  </a:moveTo>
                  <a:lnTo>
                    <a:pt x="137" y="39"/>
                  </a:lnTo>
                  <a:lnTo>
                    <a:pt x="140" y="25"/>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3" name="Freeform 99">
              <a:extLst>
                <a:ext uri="{FF2B5EF4-FFF2-40B4-BE49-F238E27FC236}">
                  <a16:creationId xmlns:a16="http://schemas.microsoft.com/office/drawing/2014/main" id="{F94234C8-F2A1-7346-8855-9485560E12B1}"/>
                </a:ext>
              </a:extLst>
            </p:cNvPr>
            <p:cNvSpPr>
              <a:spLocks/>
            </p:cNvSpPr>
            <p:nvPr/>
          </p:nvSpPr>
          <p:spPr bwMode="auto">
            <a:xfrm>
              <a:off x="8537576" y="4546600"/>
              <a:ext cx="222250" cy="44450"/>
            </a:xfrm>
            <a:custGeom>
              <a:avLst/>
              <a:gdLst>
                <a:gd name="T0" fmla="*/ 0 w 140"/>
                <a:gd name="T1" fmla="*/ 16 h 28"/>
                <a:gd name="T2" fmla="*/ 139 w 140"/>
                <a:gd name="T3" fmla="*/ 28 h 28"/>
                <a:gd name="T4" fmla="*/ 140 w 140"/>
                <a:gd name="T5" fmla="*/ 14 h 28"/>
                <a:gd name="T6" fmla="*/ 2 w 140"/>
                <a:gd name="T7" fmla="*/ 0 h 28"/>
                <a:gd name="T8" fmla="*/ 0 w 140"/>
                <a:gd name="T9" fmla="*/ 16 h 28"/>
              </a:gdLst>
              <a:ahLst/>
              <a:cxnLst>
                <a:cxn ang="0">
                  <a:pos x="T0" y="T1"/>
                </a:cxn>
                <a:cxn ang="0">
                  <a:pos x="T2" y="T3"/>
                </a:cxn>
                <a:cxn ang="0">
                  <a:pos x="T4" y="T5"/>
                </a:cxn>
                <a:cxn ang="0">
                  <a:pos x="T6" y="T7"/>
                </a:cxn>
                <a:cxn ang="0">
                  <a:pos x="T8" y="T9"/>
                </a:cxn>
              </a:cxnLst>
              <a:rect l="0" t="0" r="r" b="b"/>
              <a:pathLst>
                <a:path w="140" h="28">
                  <a:moveTo>
                    <a:pt x="0" y="16"/>
                  </a:moveTo>
                  <a:lnTo>
                    <a:pt x="139" y="28"/>
                  </a:lnTo>
                  <a:lnTo>
                    <a:pt x="140" y="14"/>
                  </a:lnTo>
                  <a:lnTo>
                    <a:pt x="2" y="0"/>
                  </a:ln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4" name="Freeform 100">
              <a:extLst>
                <a:ext uri="{FF2B5EF4-FFF2-40B4-BE49-F238E27FC236}">
                  <a16:creationId xmlns:a16="http://schemas.microsoft.com/office/drawing/2014/main" id="{88D0F34A-F1BD-7B4F-8328-71CFB6DCA4D2}"/>
                </a:ext>
              </a:extLst>
            </p:cNvPr>
            <p:cNvSpPr>
              <a:spLocks/>
            </p:cNvSpPr>
            <p:nvPr/>
          </p:nvSpPr>
          <p:spPr bwMode="auto">
            <a:xfrm>
              <a:off x="7553326" y="6572250"/>
              <a:ext cx="339725" cy="285750"/>
            </a:xfrm>
            <a:custGeom>
              <a:avLst/>
              <a:gdLst>
                <a:gd name="T0" fmla="*/ 206 w 214"/>
                <a:gd name="T1" fmla="*/ 141 h 180"/>
                <a:gd name="T2" fmla="*/ 34 w 214"/>
                <a:gd name="T3" fmla="*/ 5 h 180"/>
                <a:gd name="T4" fmla="*/ 34 w 214"/>
                <a:gd name="T5" fmla="*/ 5 h 180"/>
                <a:gd name="T6" fmla="*/ 28 w 214"/>
                <a:gd name="T7" fmla="*/ 2 h 180"/>
                <a:gd name="T8" fmla="*/ 18 w 214"/>
                <a:gd name="T9" fmla="*/ 0 h 180"/>
                <a:gd name="T10" fmla="*/ 11 w 214"/>
                <a:gd name="T11" fmla="*/ 3 h 180"/>
                <a:gd name="T12" fmla="*/ 4 w 214"/>
                <a:gd name="T13" fmla="*/ 8 h 180"/>
                <a:gd name="T14" fmla="*/ 4 w 214"/>
                <a:gd name="T15" fmla="*/ 8 h 180"/>
                <a:gd name="T16" fmla="*/ 0 w 214"/>
                <a:gd name="T17" fmla="*/ 16 h 180"/>
                <a:gd name="T18" fmla="*/ 0 w 214"/>
                <a:gd name="T19" fmla="*/ 25 h 180"/>
                <a:gd name="T20" fmla="*/ 3 w 214"/>
                <a:gd name="T21" fmla="*/ 33 h 180"/>
                <a:gd name="T22" fmla="*/ 7 w 214"/>
                <a:gd name="T23" fmla="*/ 39 h 180"/>
                <a:gd name="T24" fmla="*/ 180 w 214"/>
                <a:gd name="T25" fmla="*/ 175 h 180"/>
                <a:gd name="T26" fmla="*/ 180 w 214"/>
                <a:gd name="T27" fmla="*/ 175 h 180"/>
                <a:gd name="T28" fmla="*/ 186 w 214"/>
                <a:gd name="T29" fmla="*/ 178 h 180"/>
                <a:gd name="T30" fmla="*/ 192 w 214"/>
                <a:gd name="T31" fmla="*/ 180 h 180"/>
                <a:gd name="T32" fmla="*/ 192 w 214"/>
                <a:gd name="T33" fmla="*/ 180 h 180"/>
                <a:gd name="T34" fmla="*/ 197 w 214"/>
                <a:gd name="T35" fmla="*/ 180 h 180"/>
                <a:gd name="T36" fmla="*/ 201 w 214"/>
                <a:gd name="T37" fmla="*/ 178 h 180"/>
                <a:gd name="T38" fmla="*/ 206 w 214"/>
                <a:gd name="T39" fmla="*/ 175 h 180"/>
                <a:gd name="T40" fmla="*/ 209 w 214"/>
                <a:gd name="T41" fmla="*/ 172 h 180"/>
                <a:gd name="T42" fmla="*/ 209 w 214"/>
                <a:gd name="T43" fmla="*/ 172 h 180"/>
                <a:gd name="T44" fmla="*/ 214 w 214"/>
                <a:gd name="T45" fmla="*/ 164 h 180"/>
                <a:gd name="T46" fmla="*/ 214 w 214"/>
                <a:gd name="T47" fmla="*/ 157 h 180"/>
                <a:gd name="T48" fmla="*/ 211 w 214"/>
                <a:gd name="T49" fmla="*/ 149 h 180"/>
                <a:gd name="T50" fmla="*/ 206 w 214"/>
                <a:gd name="T51" fmla="*/ 141 h 180"/>
                <a:gd name="T52" fmla="*/ 206 w 214"/>
                <a:gd name="T53" fmla="*/ 14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06" y="141"/>
                  </a:moveTo>
                  <a:lnTo>
                    <a:pt x="34" y="5"/>
                  </a:lnTo>
                  <a:lnTo>
                    <a:pt x="34" y="5"/>
                  </a:lnTo>
                  <a:lnTo>
                    <a:pt x="28" y="2"/>
                  </a:lnTo>
                  <a:lnTo>
                    <a:pt x="18" y="0"/>
                  </a:lnTo>
                  <a:lnTo>
                    <a:pt x="11" y="3"/>
                  </a:lnTo>
                  <a:lnTo>
                    <a:pt x="4" y="8"/>
                  </a:lnTo>
                  <a:lnTo>
                    <a:pt x="4" y="8"/>
                  </a:lnTo>
                  <a:lnTo>
                    <a:pt x="0" y="16"/>
                  </a:lnTo>
                  <a:lnTo>
                    <a:pt x="0" y="25"/>
                  </a:lnTo>
                  <a:lnTo>
                    <a:pt x="3" y="33"/>
                  </a:lnTo>
                  <a:lnTo>
                    <a:pt x="7" y="39"/>
                  </a:lnTo>
                  <a:lnTo>
                    <a:pt x="180" y="175"/>
                  </a:lnTo>
                  <a:lnTo>
                    <a:pt x="180" y="175"/>
                  </a:lnTo>
                  <a:lnTo>
                    <a:pt x="186" y="178"/>
                  </a:lnTo>
                  <a:lnTo>
                    <a:pt x="192" y="180"/>
                  </a:lnTo>
                  <a:lnTo>
                    <a:pt x="192" y="180"/>
                  </a:lnTo>
                  <a:lnTo>
                    <a:pt x="197" y="180"/>
                  </a:lnTo>
                  <a:lnTo>
                    <a:pt x="201" y="178"/>
                  </a:lnTo>
                  <a:lnTo>
                    <a:pt x="206" y="175"/>
                  </a:lnTo>
                  <a:lnTo>
                    <a:pt x="209" y="172"/>
                  </a:lnTo>
                  <a:lnTo>
                    <a:pt x="209" y="172"/>
                  </a:lnTo>
                  <a:lnTo>
                    <a:pt x="214" y="164"/>
                  </a:lnTo>
                  <a:lnTo>
                    <a:pt x="214" y="157"/>
                  </a:lnTo>
                  <a:lnTo>
                    <a:pt x="211" y="149"/>
                  </a:lnTo>
                  <a:lnTo>
                    <a:pt x="206" y="141"/>
                  </a:lnTo>
                  <a:lnTo>
                    <a:pt x="206" y="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5" name="Freeform 101">
              <a:extLst>
                <a:ext uri="{FF2B5EF4-FFF2-40B4-BE49-F238E27FC236}">
                  <a16:creationId xmlns:a16="http://schemas.microsoft.com/office/drawing/2014/main" id="{6E16A737-8C54-1942-AE63-5BD01589C5B2}"/>
                </a:ext>
              </a:extLst>
            </p:cNvPr>
            <p:cNvSpPr>
              <a:spLocks/>
            </p:cNvSpPr>
            <p:nvPr/>
          </p:nvSpPr>
          <p:spPr bwMode="auto">
            <a:xfrm>
              <a:off x="8296276" y="3233738"/>
              <a:ext cx="406400" cy="146050"/>
            </a:xfrm>
            <a:custGeom>
              <a:avLst/>
              <a:gdLst>
                <a:gd name="T0" fmla="*/ 2 w 256"/>
                <a:gd name="T1" fmla="*/ 75 h 92"/>
                <a:gd name="T2" fmla="*/ 2 w 256"/>
                <a:gd name="T3" fmla="*/ 75 h 92"/>
                <a:gd name="T4" fmla="*/ 3 w 256"/>
                <a:gd name="T5" fmla="*/ 81 h 92"/>
                <a:gd name="T6" fmla="*/ 8 w 256"/>
                <a:gd name="T7" fmla="*/ 87 h 92"/>
                <a:gd name="T8" fmla="*/ 14 w 256"/>
                <a:gd name="T9" fmla="*/ 90 h 92"/>
                <a:gd name="T10" fmla="*/ 22 w 256"/>
                <a:gd name="T11" fmla="*/ 92 h 92"/>
                <a:gd name="T12" fmla="*/ 22 w 256"/>
                <a:gd name="T13" fmla="*/ 92 h 92"/>
                <a:gd name="T14" fmla="*/ 27 w 256"/>
                <a:gd name="T15" fmla="*/ 90 h 92"/>
                <a:gd name="T16" fmla="*/ 241 w 256"/>
                <a:gd name="T17" fmla="*/ 42 h 92"/>
                <a:gd name="T18" fmla="*/ 241 w 256"/>
                <a:gd name="T19" fmla="*/ 42 h 92"/>
                <a:gd name="T20" fmla="*/ 249 w 256"/>
                <a:gd name="T21" fmla="*/ 39 h 92"/>
                <a:gd name="T22" fmla="*/ 253 w 256"/>
                <a:gd name="T23" fmla="*/ 33 h 92"/>
                <a:gd name="T24" fmla="*/ 256 w 256"/>
                <a:gd name="T25" fmla="*/ 25 h 92"/>
                <a:gd name="T26" fmla="*/ 256 w 256"/>
                <a:gd name="T27" fmla="*/ 16 h 92"/>
                <a:gd name="T28" fmla="*/ 256 w 256"/>
                <a:gd name="T29" fmla="*/ 16 h 92"/>
                <a:gd name="T30" fmla="*/ 253 w 256"/>
                <a:gd name="T31" fmla="*/ 8 h 92"/>
                <a:gd name="T32" fmla="*/ 247 w 256"/>
                <a:gd name="T33" fmla="*/ 4 h 92"/>
                <a:gd name="T34" fmla="*/ 239 w 256"/>
                <a:gd name="T35" fmla="*/ 0 h 92"/>
                <a:gd name="T36" fmla="*/ 232 w 256"/>
                <a:gd name="T37" fmla="*/ 0 h 92"/>
                <a:gd name="T38" fmla="*/ 17 w 256"/>
                <a:gd name="T39" fmla="*/ 49 h 92"/>
                <a:gd name="T40" fmla="*/ 17 w 256"/>
                <a:gd name="T41" fmla="*/ 49 h 92"/>
                <a:gd name="T42" fmla="*/ 10 w 256"/>
                <a:gd name="T43" fmla="*/ 53 h 92"/>
                <a:gd name="T44" fmla="*/ 3 w 256"/>
                <a:gd name="T45" fmla="*/ 58 h 92"/>
                <a:gd name="T46" fmla="*/ 0 w 256"/>
                <a:gd name="T47" fmla="*/ 66 h 92"/>
                <a:gd name="T48" fmla="*/ 2 w 256"/>
                <a:gd name="T49" fmla="*/ 75 h 92"/>
                <a:gd name="T50" fmla="*/ 2 w 256"/>
                <a:gd name="T51"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2" y="75"/>
                  </a:moveTo>
                  <a:lnTo>
                    <a:pt x="2" y="75"/>
                  </a:lnTo>
                  <a:lnTo>
                    <a:pt x="3" y="81"/>
                  </a:lnTo>
                  <a:lnTo>
                    <a:pt x="8" y="87"/>
                  </a:lnTo>
                  <a:lnTo>
                    <a:pt x="14" y="90"/>
                  </a:lnTo>
                  <a:lnTo>
                    <a:pt x="22" y="92"/>
                  </a:lnTo>
                  <a:lnTo>
                    <a:pt x="22" y="92"/>
                  </a:lnTo>
                  <a:lnTo>
                    <a:pt x="27" y="90"/>
                  </a:lnTo>
                  <a:lnTo>
                    <a:pt x="241" y="42"/>
                  </a:lnTo>
                  <a:lnTo>
                    <a:pt x="241" y="42"/>
                  </a:lnTo>
                  <a:lnTo>
                    <a:pt x="249" y="39"/>
                  </a:lnTo>
                  <a:lnTo>
                    <a:pt x="253" y="33"/>
                  </a:lnTo>
                  <a:lnTo>
                    <a:pt x="256" y="25"/>
                  </a:lnTo>
                  <a:lnTo>
                    <a:pt x="256" y="16"/>
                  </a:lnTo>
                  <a:lnTo>
                    <a:pt x="256" y="16"/>
                  </a:lnTo>
                  <a:lnTo>
                    <a:pt x="253" y="8"/>
                  </a:lnTo>
                  <a:lnTo>
                    <a:pt x="247" y="4"/>
                  </a:lnTo>
                  <a:lnTo>
                    <a:pt x="239" y="0"/>
                  </a:lnTo>
                  <a:lnTo>
                    <a:pt x="232" y="0"/>
                  </a:lnTo>
                  <a:lnTo>
                    <a:pt x="17" y="49"/>
                  </a:lnTo>
                  <a:lnTo>
                    <a:pt x="17" y="49"/>
                  </a:lnTo>
                  <a:lnTo>
                    <a:pt x="10" y="53"/>
                  </a:lnTo>
                  <a:lnTo>
                    <a:pt x="3" y="58"/>
                  </a:lnTo>
                  <a:lnTo>
                    <a:pt x="0" y="66"/>
                  </a:lnTo>
                  <a:lnTo>
                    <a:pt x="2" y="75"/>
                  </a:lnTo>
                  <a:lnTo>
                    <a:pt x="2"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6" name="Freeform 102">
              <a:extLst>
                <a:ext uri="{FF2B5EF4-FFF2-40B4-BE49-F238E27FC236}">
                  <a16:creationId xmlns:a16="http://schemas.microsoft.com/office/drawing/2014/main" id="{8BEE380D-1E50-0147-ADFA-C8C033490E28}"/>
                </a:ext>
              </a:extLst>
            </p:cNvPr>
            <p:cNvSpPr>
              <a:spLocks/>
            </p:cNvSpPr>
            <p:nvPr/>
          </p:nvSpPr>
          <p:spPr bwMode="auto">
            <a:xfrm>
              <a:off x="6210301" y="382588"/>
              <a:ext cx="219075" cy="381000"/>
            </a:xfrm>
            <a:custGeom>
              <a:avLst/>
              <a:gdLst>
                <a:gd name="T0" fmla="*/ 126 w 138"/>
                <a:gd name="T1" fmla="*/ 1 h 240"/>
                <a:gd name="T2" fmla="*/ 126 w 138"/>
                <a:gd name="T3" fmla="*/ 1 h 240"/>
                <a:gd name="T4" fmla="*/ 118 w 138"/>
                <a:gd name="T5" fmla="*/ 0 h 240"/>
                <a:gd name="T6" fmla="*/ 110 w 138"/>
                <a:gd name="T7" fmla="*/ 1 h 240"/>
                <a:gd name="T8" fmla="*/ 102 w 138"/>
                <a:gd name="T9" fmla="*/ 4 h 240"/>
                <a:gd name="T10" fmla="*/ 98 w 138"/>
                <a:gd name="T11" fmla="*/ 12 h 240"/>
                <a:gd name="T12" fmla="*/ 3 w 138"/>
                <a:gd name="T13" fmla="*/ 209 h 240"/>
                <a:gd name="T14" fmla="*/ 3 w 138"/>
                <a:gd name="T15" fmla="*/ 209 h 240"/>
                <a:gd name="T16" fmla="*/ 0 w 138"/>
                <a:gd name="T17" fmla="*/ 217 h 240"/>
                <a:gd name="T18" fmla="*/ 2 w 138"/>
                <a:gd name="T19" fmla="*/ 225 h 240"/>
                <a:gd name="T20" fmla="*/ 6 w 138"/>
                <a:gd name="T21" fmla="*/ 232 h 240"/>
                <a:gd name="T22" fmla="*/ 12 w 138"/>
                <a:gd name="T23" fmla="*/ 237 h 240"/>
                <a:gd name="T24" fmla="*/ 12 w 138"/>
                <a:gd name="T25" fmla="*/ 237 h 240"/>
                <a:gd name="T26" fmla="*/ 17 w 138"/>
                <a:gd name="T27" fmla="*/ 238 h 240"/>
                <a:gd name="T28" fmla="*/ 22 w 138"/>
                <a:gd name="T29" fmla="*/ 240 h 240"/>
                <a:gd name="T30" fmla="*/ 22 w 138"/>
                <a:gd name="T31" fmla="*/ 240 h 240"/>
                <a:gd name="T32" fmla="*/ 28 w 138"/>
                <a:gd name="T33" fmla="*/ 238 h 240"/>
                <a:gd name="T34" fmla="*/ 33 w 138"/>
                <a:gd name="T35" fmla="*/ 237 h 240"/>
                <a:gd name="T36" fmla="*/ 37 w 138"/>
                <a:gd name="T37" fmla="*/ 232 h 240"/>
                <a:gd name="T38" fmla="*/ 42 w 138"/>
                <a:gd name="T39" fmla="*/ 228 h 240"/>
                <a:gd name="T40" fmla="*/ 137 w 138"/>
                <a:gd name="T41" fmla="*/ 31 h 240"/>
                <a:gd name="T42" fmla="*/ 137 w 138"/>
                <a:gd name="T43" fmla="*/ 31 h 240"/>
                <a:gd name="T44" fmla="*/ 138 w 138"/>
                <a:gd name="T45" fmla="*/ 21 h 240"/>
                <a:gd name="T46" fmla="*/ 138 w 138"/>
                <a:gd name="T47" fmla="*/ 13 h 240"/>
                <a:gd name="T48" fmla="*/ 133 w 138"/>
                <a:gd name="T49" fmla="*/ 6 h 240"/>
                <a:gd name="T50" fmla="*/ 126 w 138"/>
                <a:gd name="T51" fmla="*/ 1 h 240"/>
                <a:gd name="T52" fmla="*/ 126 w 138"/>
                <a:gd name="T53" fmla="*/ 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26" y="1"/>
                  </a:moveTo>
                  <a:lnTo>
                    <a:pt x="126" y="1"/>
                  </a:lnTo>
                  <a:lnTo>
                    <a:pt x="118" y="0"/>
                  </a:lnTo>
                  <a:lnTo>
                    <a:pt x="110" y="1"/>
                  </a:lnTo>
                  <a:lnTo>
                    <a:pt x="102" y="4"/>
                  </a:lnTo>
                  <a:lnTo>
                    <a:pt x="98" y="12"/>
                  </a:lnTo>
                  <a:lnTo>
                    <a:pt x="3" y="209"/>
                  </a:lnTo>
                  <a:lnTo>
                    <a:pt x="3" y="209"/>
                  </a:lnTo>
                  <a:lnTo>
                    <a:pt x="0" y="217"/>
                  </a:lnTo>
                  <a:lnTo>
                    <a:pt x="2" y="225"/>
                  </a:lnTo>
                  <a:lnTo>
                    <a:pt x="6" y="232"/>
                  </a:lnTo>
                  <a:lnTo>
                    <a:pt x="12" y="237"/>
                  </a:lnTo>
                  <a:lnTo>
                    <a:pt x="12" y="237"/>
                  </a:lnTo>
                  <a:lnTo>
                    <a:pt x="17" y="238"/>
                  </a:lnTo>
                  <a:lnTo>
                    <a:pt x="22" y="240"/>
                  </a:lnTo>
                  <a:lnTo>
                    <a:pt x="22" y="240"/>
                  </a:lnTo>
                  <a:lnTo>
                    <a:pt x="28" y="238"/>
                  </a:lnTo>
                  <a:lnTo>
                    <a:pt x="33" y="237"/>
                  </a:lnTo>
                  <a:lnTo>
                    <a:pt x="37" y="232"/>
                  </a:lnTo>
                  <a:lnTo>
                    <a:pt x="42" y="228"/>
                  </a:lnTo>
                  <a:lnTo>
                    <a:pt x="137" y="31"/>
                  </a:lnTo>
                  <a:lnTo>
                    <a:pt x="137" y="31"/>
                  </a:lnTo>
                  <a:lnTo>
                    <a:pt x="138" y="21"/>
                  </a:lnTo>
                  <a:lnTo>
                    <a:pt x="138" y="13"/>
                  </a:lnTo>
                  <a:lnTo>
                    <a:pt x="133" y="6"/>
                  </a:lnTo>
                  <a:lnTo>
                    <a:pt x="126" y="1"/>
                  </a:lnTo>
                  <a:lnTo>
                    <a:pt x="126"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7" name="Freeform 103">
              <a:extLst>
                <a:ext uri="{FF2B5EF4-FFF2-40B4-BE49-F238E27FC236}">
                  <a16:creationId xmlns:a16="http://schemas.microsoft.com/office/drawing/2014/main" id="{204FAE05-4858-044D-AEF7-9D4D5E163870}"/>
                </a:ext>
              </a:extLst>
            </p:cNvPr>
            <p:cNvSpPr>
              <a:spLocks/>
            </p:cNvSpPr>
            <p:nvPr/>
          </p:nvSpPr>
          <p:spPr bwMode="auto">
            <a:xfrm>
              <a:off x="2714626" y="382588"/>
              <a:ext cx="219075" cy="381000"/>
            </a:xfrm>
            <a:custGeom>
              <a:avLst/>
              <a:gdLst>
                <a:gd name="T0" fmla="*/ 135 w 138"/>
                <a:gd name="T1" fmla="*/ 209 h 240"/>
                <a:gd name="T2" fmla="*/ 40 w 138"/>
                <a:gd name="T3" fmla="*/ 12 h 240"/>
                <a:gd name="T4" fmla="*/ 40 w 138"/>
                <a:gd name="T5" fmla="*/ 12 h 240"/>
                <a:gd name="T6" fmla="*/ 36 w 138"/>
                <a:gd name="T7" fmla="*/ 4 h 240"/>
                <a:gd name="T8" fmla="*/ 28 w 138"/>
                <a:gd name="T9" fmla="*/ 1 h 240"/>
                <a:gd name="T10" fmla="*/ 20 w 138"/>
                <a:gd name="T11" fmla="*/ 0 h 240"/>
                <a:gd name="T12" fmla="*/ 12 w 138"/>
                <a:gd name="T13" fmla="*/ 1 h 240"/>
                <a:gd name="T14" fmla="*/ 12 w 138"/>
                <a:gd name="T15" fmla="*/ 1 h 240"/>
                <a:gd name="T16" fmla="*/ 5 w 138"/>
                <a:gd name="T17" fmla="*/ 6 h 240"/>
                <a:gd name="T18" fmla="*/ 0 w 138"/>
                <a:gd name="T19" fmla="*/ 13 h 240"/>
                <a:gd name="T20" fmla="*/ 0 w 138"/>
                <a:gd name="T21" fmla="*/ 21 h 240"/>
                <a:gd name="T22" fmla="*/ 1 w 138"/>
                <a:gd name="T23" fmla="*/ 31 h 240"/>
                <a:gd name="T24" fmla="*/ 96 w 138"/>
                <a:gd name="T25" fmla="*/ 228 h 240"/>
                <a:gd name="T26" fmla="*/ 96 w 138"/>
                <a:gd name="T27" fmla="*/ 228 h 240"/>
                <a:gd name="T28" fmla="*/ 101 w 138"/>
                <a:gd name="T29" fmla="*/ 232 h 240"/>
                <a:gd name="T30" fmla="*/ 105 w 138"/>
                <a:gd name="T31" fmla="*/ 237 h 240"/>
                <a:gd name="T32" fmla="*/ 110 w 138"/>
                <a:gd name="T33" fmla="*/ 238 h 240"/>
                <a:gd name="T34" fmla="*/ 116 w 138"/>
                <a:gd name="T35" fmla="*/ 240 h 240"/>
                <a:gd name="T36" fmla="*/ 116 w 138"/>
                <a:gd name="T37" fmla="*/ 240 h 240"/>
                <a:gd name="T38" fmla="*/ 121 w 138"/>
                <a:gd name="T39" fmla="*/ 238 h 240"/>
                <a:gd name="T40" fmla="*/ 126 w 138"/>
                <a:gd name="T41" fmla="*/ 237 h 240"/>
                <a:gd name="T42" fmla="*/ 126 w 138"/>
                <a:gd name="T43" fmla="*/ 237 h 240"/>
                <a:gd name="T44" fmla="*/ 132 w 138"/>
                <a:gd name="T45" fmla="*/ 232 h 240"/>
                <a:gd name="T46" fmla="*/ 136 w 138"/>
                <a:gd name="T47" fmla="*/ 225 h 240"/>
                <a:gd name="T48" fmla="*/ 138 w 138"/>
                <a:gd name="T49" fmla="*/ 217 h 240"/>
                <a:gd name="T50" fmla="*/ 135 w 138"/>
                <a:gd name="T51" fmla="*/ 209 h 240"/>
                <a:gd name="T52" fmla="*/ 135 w 138"/>
                <a:gd name="T53"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35" y="209"/>
                  </a:moveTo>
                  <a:lnTo>
                    <a:pt x="40" y="12"/>
                  </a:lnTo>
                  <a:lnTo>
                    <a:pt x="40" y="12"/>
                  </a:lnTo>
                  <a:lnTo>
                    <a:pt x="36" y="4"/>
                  </a:lnTo>
                  <a:lnTo>
                    <a:pt x="28" y="1"/>
                  </a:lnTo>
                  <a:lnTo>
                    <a:pt x="20" y="0"/>
                  </a:lnTo>
                  <a:lnTo>
                    <a:pt x="12" y="1"/>
                  </a:lnTo>
                  <a:lnTo>
                    <a:pt x="12" y="1"/>
                  </a:lnTo>
                  <a:lnTo>
                    <a:pt x="5" y="6"/>
                  </a:lnTo>
                  <a:lnTo>
                    <a:pt x="0" y="13"/>
                  </a:lnTo>
                  <a:lnTo>
                    <a:pt x="0" y="21"/>
                  </a:lnTo>
                  <a:lnTo>
                    <a:pt x="1" y="31"/>
                  </a:lnTo>
                  <a:lnTo>
                    <a:pt x="96" y="228"/>
                  </a:lnTo>
                  <a:lnTo>
                    <a:pt x="96" y="228"/>
                  </a:lnTo>
                  <a:lnTo>
                    <a:pt x="101" y="232"/>
                  </a:lnTo>
                  <a:lnTo>
                    <a:pt x="105" y="237"/>
                  </a:lnTo>
                  <a:lnTo>
                    <a:pt x="110" y="238"/>
                  </a:lnTo>
                  <a:lnTo>
                    <a:pt x="116" y="240"/>
                  </a:lnTo>
                  <a:lnTo>
                    <a:pt x="116" y="240"/>
                  </a:lnTo>
                  <a:lnTo>
                    <a:pt x="121" y="238"/>
                  </a:lnTo>
                  <a:lnTo>
                    <a:pt x="126" y="237"/>
                  </a:lnTo>
                  <a:lnTo>
                    <a:pt x="126" y="237"/>
                  </a:lnTo>
                  <a:lnTo>
                    <a:pt x="132" y="232"/>
                  </a:lnTo>
                  <a:lnTo>
                    <a:pt x="136" y="225"/>
                  </a:lnTo>
                  <a:lnTo>
                    <a:pt x="138" y="217"/>
                  </a:lnTo>
                  <a:lnTo>
                    <a:pt x="135" y="209"/>
                  </a:lnTo>
                  <a:lnTo>
                    <a:pt x="135" y="20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8" name="Freeform 104">
              <a:extLst>
                <a:ext uri="{FF2B5EF4-FFF2-40B4-BE49-F238E27FC236}">
                  <a16:creationId xmlns:a16="http://schemas.microsoft.com/office/drawing/2014/main" id="{B1CB7888-95E1-1A40-AB55-D8C89E1F160C}"/>
                </a:ext>
              </a:extLst>
            </p:cNvPr>
            <p:cNvSpPr>
              <a:spLocks/>
            </p:cNvSpPr>
            <p:nvPr/>
          </p:nvSpPr>
          <p:spPr bwMode="auto">
            <a:xfrm>
              <a:off x="441326" y="3233738"/>
              <a:ext cx="406400" cy="146050"/>
            </a:xfrm>
            <a:custGeom>
              <a:avLst/>
              <a:gdLst>
                <a:gd name="T0" fmla="*/ 15 w 256"/>
                <a:gd name="T1" fmla="*/ 42 h 92"/>
                <a:gd name="T2" fmla="*/ 229 w 256"/>
                <a:gd name="T3" fmla="*/ 90 h 92"/>
                <a:gd name="T4" fmla="*/ 229 w 256"/>
                <a:gd name="T5" fmla="*/ 90 h 92"/>
                <a:gd name="T6" fmla="*/ 234 w 256"/>
                <a:gd name="T7" fmla="*/ 92 h 92"/>
                <a:gd name="T8" fmla="*/ 234 w 256"/>
                <a:gd name="T9" fmla="*/ 92 h 92"/>
                <a:gd name="T10" fmla="*/ 242 w 256"/>
                <a:gd name="T11" fmla="*/ 90 h 92"/>
                <a:gd name="T12" fmla="*/ 248 w 256"/>
                <a:gd name="T13" fmla="*/ 87 h 92"/>
                <a:gd name="T14" fmla="*/ 253 w 256"/>
                <a:gd name="T15" fmla="*/ 81 h 92"/>
                <a:gd name="T16" fmla="*/ 254 w 256"/>
                <a:gd name="T17" fmla="*/ 75 h 92"/>
                <a:gd name="T18" fmla="*/ 254 w 256"/>
                <a:gd name="T19" fmla="*/ 75 h 92"/>
                <a:gd name="T20" fmla="*/ 256 w 256"/>
                <a:gd name="T21" fmla="*/ 66 h 92"/>
                <a:gd name="T22" fmla="*/ 253 w 256"/>
                <a:gd name="T23" fmla="*/ 58 h 92"/>
                <a:gd name="T24" fmla="*/ 246 w 256"/>
                <a:gd name="T25" fmla="*/ 53 h 92"/>
                <a:gd name="T26" fmla="*/ 239 w 256"/>
                <a:gd name="T27" fmla="*/ 49 h 92"/>
                <a:gd name="T28" fmla="*/ 24 w 256"/>
                <a:gd name="T29" fmla="*/ 0 h 92"/>
                <a:gd name="T30" fmla="*/ 24 w 256"/>
                <a:gd name="T31" fmla="*/ 0 h 92"/>
                <a:gd name="T32" fmla="*/ 17 w 256"/>
                <a:gd name="T33" fmla="*/ 0 h 92"/>
                <a:gd name="T34" fmla="*/ 9 w 256"/>
                <a:gd name="T35" fmla="*/ 4 h 92"/>
                <a:gd name="T36" fmla="*/ 3 w 256"/>
                <a:gd name="T37" fmla="*/ 8 h 92"/>
                <a:gd name="T38" fmla="*/ 0 w 256"/>
                <a:gd name="T39" fmla="*/ 16 h 92"/>
                <a:gd name="T40" fmla="*/ 0 w 256"/>
                <a:gd name="T41" fmla="*/ 16 h 92"/>
                <a:gd name="T42" fmla="*/ 0 w 256"/>
                <a:gd name="T43" fmla="*/ 25 h 92"/>
                <a:gd name="T44" fmla="*/ 3 w 256"/>
                <a:gd name="T45" fmla="*/ 33 h 92"/>
                <a:gd name="T46" fmla="*/ 7 w 256"/>
                <a:gd name="T47" fmla="*/ 39 h 92"/>
                <a:gd name="T48" fmla="*/ 15 w 256"/>
                <a:gd name="T49" fmla="*/ 42 h 92"/>
                <a:gd name="T50" fmla="*/ 15 w 256"/>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15" y="42"/>
                  </a:moveTo>
                  <a:lnTo>
                    <a:pt x="229" y="90"/>
                  </a:lnTo>
                  <a:lnTo>
                    <a:pt x="229" y="90"/>
                  </a:lnTo>
                  <a:lnTo>
                    <a:pt x="234" y="92"/>
                  </a:lnTo>
                  <a:lnTo>
                    <a:pt x="234" y="92"/>
                  </a:lnTo>
                  <a:lnTo>
                    <a:pt x="242" y="90"/>
                  </a:lnTo>
                  <a:lnTo>
                    <a:pt x="248" y="87"/>
                  </a:lnTo>
                  <a:lnTo>
                    <a:pt x="253" y="81"/>
                  </a:lnTo>
                  <a:lnTo>
                    <a:pt x="254" y="75"/>
                  </a:lnTo>
                  <a:lnTo>
                    <a:pt x="254" y="75"/>
                  </a:lnTo>
                  <a:lnTo>
                    <a:pt x="256" y="66"/>
                  </a:lnTo>
                  <a:lnTo>
                    <a:pt x="253" y="58"/>
                  </a:lnTo>
                  <a:lnTo>
                    <a:pt x="246" y="53"/>
                  </a:lnTo>
                  <a:lnTo>
                    <a:pt x="239" y="49"/>
                  </a:lnTo>
                  <a:lnTo>
                    <a:pt x="24" y="0"/>
                  </a:lnTo>
                  <a:lnTo>
                    <a:pt x="24" y="0"/>
                  </a:lnTo>
                  <a:lnTo>
                    <a:pt x="17" y="0"/>
                  </a:lnTo>
                  <a:lnTo>
                    <a:pt x="9" y="4"/>
                  </a:lnTo>
                  <a:lnTo>
                    <a:pt x="3" y="8"/>
                  </a:lnTo>
                  <a:lnTo>
                    <a:pt x="0" y="16"/>
                  </a:lnTo>
                  <a:lnTo>
                    <a:pt x="0" y="16"/>
                  </a:lnTo>
                  <a:lnTo>
                    <a:pt x="0" y="25"/>
                  </a:lnTo>
                  <a:lnTo>
                    <a:pt x="3" y="33"/>
                  </a:lnTo>
                  <a:lnTo>
                    <a:pt x="7" y="39"/>
                  </a:lnTo>
                  <a:lnTo>
                    <a:pt x="15" y="42"/>
                  </a:lnTo>
                  <a:lnTo>
                    <a:pt x="15" y="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29" name="Freeform 105">
              <a:extLst>
                <a:ext uri="{FF2B5EF4-FFF2-40B4-BE49-F238E27FC236}">
                  <a16:creationId xmlns:a16="http://schemas.microsoft.com/office/drawing/2014/main" id="{C340E1FC-18B9-7D43-8D86-4EB93C9B3CCE}"/>
                </a:ext>
              </a:extLst>
            </p:cNvPr>
            <p:cNvSpPr>
              <a:spLocks/>
            </p:cNvSpPr>
            <p:nvPr/>
          </p:nvSpPr>
          <p:spPr bwMode="auto">
            <a:xfrm>
              <a:off x="1250951" y="6572250"/>
              <a:ext cx="339725" cy="285750"/>
            </a:xfrm>
            <a:custGeom>
              <a:avLst/>
              <a:gdLst>
                <a:gd name="T0" fmla="*/ 210 w 214"/>
                <a:gd name="T1" fmla="*/ 8 h 180"/>
                <a:gd name="T2" fmla="*/ 210 w 214"/>
                <a:gd name="T3" fmla="*/ 8 h 180"/>
                <a:gd name="T4" fmla="*/ 203 w 214"/>
                <a:gd name="T5" fmla="*/ 3 h 180"/>
                <a:gd name="T6" fmla="*/ 196 w 214"/>
                <a:gd name="T7" fmla="*/ 0 h 180"/>
                <a:gd name="T8" fmla="*/ 186 w 214"/>
                <a:gd name="T9" fmla="*/ 2 h 180"/>
                <a:gd name="T10" fmla="*/ 180 w 214"/>
                <a:gd name="T11" fmla="*/ 5 h 180"/>
                <a:gd name="T12" fmla="*/ 8 w 214"/>
                <a:gd name="T13" fmla="*/ 141 h 180"/>
                <a:gd name="T14" fmla="*/ 8 w 214"/>
                <a:gd name="T15" fmla="*/ 141 h 180"/>
                <a:gd name="T16" fmla="*/ 3 w 214"/>
                <a:gd name="T17" fmla="*/ 149 h 180"/>
                <a:gd name="T18" fmla="*/ 0 w 214"/>
                <a:gd name="T19" fmla="*/ 157 h 180"/>
                <a:gd name="T20" fmla="*/ 0 w 214"/>
                <a:gd name="T21" fmla="*/ 164 h 180"/>
                <a:gd name="T22" fmla="*/ 5 w 214"/>
                <a:gd name="T23" fmla="*/ 172 h 180"/>
                <a:gd name="T24" fmla="*/ 5 w 214"/>
                <a:gd name="T25" fmla="*/ 172 h 180"/>
                <a:gd name="T26" fmla="*/ 8 w 214"/>
                <a:gd name="T27" fmla="*/ 175 h 180"/>
                <a:gd name="T28" fmla="*/ 13 w 214"/>
                <a:gd name="T29" fmla="*/ 178 h 180"/>
                <a:gd name="T30" fmla="*/ 17 w 214"/>
                <a:gd name="T31" fmla="*/ 180 h 180"/>
                <a:gd name="T32" fmla="*/ 22 w 214"/>
                <a:gd name="T33" fmla="*/ 180 h 180"/>
                <a:gd name="T34" fmla="*/ 22 w 214"/>
                <a:gd name="T35" fmla="*/ 180 h 180"/>
                <a:gd name="T36" fmla="*/ 28 w 214"/>
                <a:gd name="T37" fmla="*/ 178 h 180"/>
                <a:gd name="T38" fmla="*/ 34 w 214"/>
                <a:gd name="T39" fmla="*/ 175 h 180"/>
                <a:gd name="T40" fmla="*/ 207 w 214"/>
                <a:gd name="T41" fmla="*/ 39 h 180"/>
                <a:gd name="T42" fmla="*/ 207 w 214"/>
                <a:gd name="T43" fmla="*/ 39 h 180"/>
                <a:gd name="T44" fmla="*/ 211 w 214"/>
                <a:gd name="T45" fmla="*/ 33 h 180"/>
                <a:gd name="T46" fmla="*/ 214 w 214"/>
                <a:gd name="T47" fmla="*/ 25 h 180"/>
                <a:gd name="T48" fmla="*/ 214 w 214"/>
                <a:gd name="T49" fmla="*/ 16 h 180"/>
                <a:gd name="T50" fmla="*/ 210 w 214"/>
                <a:gd name="T51" fmla="*/ 8 h 180"/>
                <a:gd name="T52" fmla="*/ 210 w 214"/>
                <a:gd name="T53"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10" y="8"/>
                  </a:moveTo>
                  <a:lnTo>
                    <a:pt x="210" y="8"/>
                  </a:lnTo>
                  <a:lnTo>
                    <a:pt x="203" y="3"/>
                  </a:lnTo>
                  <a:lnTo>
                    <a:pt x="196" y="0"/>
                  </a:lnTo>
                  <a:lnTo>
                    <a:pt x="186" y="2"/>
                  </a:lnTo>
                  <a:lnTo>
                    <a:pt x="180" y="5"/>
                  </a:lnTo>
                  <a:lnTo>
                    <a:pt x="8" y="141"/>
                  </a:lnTo>
                  <a:lnTo>
                    <a:pt x="8" y="141"/>
                  </a:lnTo>
                  <a:lnTo>
                    <a:pt x="3" y="149"/>
                  </a:lnTo>
                  <a:lnTo>
                    <a:pt x="0" y="157"/>
                  </a:lnTo>
                  <a:lnTo>
                    <a:pt x="0" y="164"/>
                  </a:lnTo>
                  <a:lnTo>
                    <a:pt x="5" y="172"/>
                  </a:lnTo>
                  <a:lnTo>
                    <a:pt x="5" y="172"/>
                  </a:lnTo>
                  <a:lnTo>
                    <a:pt x="8" y="175"/>
                  </a:lnTo>
                  <a:lnTo>
                    <a:pt x="13" y="178"/>
                  </a:lnTo>
                  <a:lnTo>
                    <a:pt x="17" y="180"/>
                  </a:lnTo>
                  <a:lnTo>
                    <a:pt x="22" y="180"/>
                  </a:lnTo>
                  <a:lnTo>
                    <a:pt x="22" y="180"/>
                  </a:lnTo>
                  <a:lnTo>
                    <a:pt x="28" y="178"/>
                  </a:lnTo>
                  <a:lnTo>
                    <a:pt x="34" y="175"/>
                  </a:lnTo>
                  <a:lnTo>
                    <a:pt x="207" y="39"/>
                  </a:lnTo>
                  <a:lnTo>
                    <a:pt x="207" y="39"/>
                  </a:lnTo>
                  <a:lnTo>
                    <a:pt x="211" y="33"/>
                  </a:lnTo>
                  <a:lnTo>
                    <a:pt x="214" y="25"/>
                  </a:lnTo>
                  <a:lnTo>
                    <a:pt x="214" y="16"/>
                  </a:lnTo>
                  <a:lnTo>
                    <a:pt x="210" y="8"/>
                  </a:lnTo>
                  <a:lnTo>
                    <a:pt x="21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grpSp>
      <p:grpSp>
        <p:nvGrpSpPr>
          <p:cNvPr id="371" name="Group 370" title="Dial 2">
            <a:extLst>
              <a:ext uri="{FF2B5EF4-FFF2-40B4-BE49-F238E27FC236}">
                <a16:creationId xmlns:a16="http://schemas.microsoft.com/office/drawing/2014/main" id="{08F3C073-2564-534D-BA21-D92151D071F0}"/>
              </a:ext>
            </a:extLst>
          </p:cNvPr>
          <p:cNvGrpSpPr/>
          <p:nvPr userDrawn="1"/>
        </p:nvGrpSpPr>
        <p:grpSpPr>
          <a:xfrm rot="10800000">
            <a:off x="4114800" y="2571752"/>
            <a:ext cx="997527" cy="997787"/>
            <a:chOff x="2743201" y="1600198"/>
            <a:chExt cx="3657601" cy="3657601"/>
          </a:xfrm>
          <a:effectLst/>
        </p:grpSpPr>
        <p:grpSp>
          <p:nvGrpSpPr>
            <p:cNvPr id="372" name="Group 371">
              <a:extLst>
                <a:ext uri="{FF2B5EF4-FFF2-40B4-BE49-F238E27FC236}">
                  <a16:creationId xmlns:a16="http://schemas.microsoft.com/office/drawing/2014/main" id="{AB15150F-646E-E44E-8D0D-DDBBFDEB3063}"/>
                </a:ext>
              </a:extLst>
            </p:cNvPr>
            <p:cNvGrpSpPr/>
            <p:nvPr/>
          </p:nvGrpSpPr>
          <p:grpSpPr>
            <a:xfrm>
              <a:off x="2743201" y="1600198"/>
              <a:ext cx="3657601" cy="3657601"/>
              <a:chOff x="2743200" y="1600200"/>
              <a:chExt cx="3657600" cy="3657602"/>
            </a:xfrm>
          </p:grpSpPr>
          <p:pic>
            <p:nvPicPr>
              <p:cNvPr id="374" name="Picture 373" descr="knob.png">
                <a:extLst>
                  <a:ext uri="{FF2B5EF4-FFF2-40B4-BE49-F238E27FC236}">
                    <a16:creationId xmlns:a16="http://schemas.microsoft.com/office/drawing/2014/main" id="{442535CC-FD34-5949-B5F4-1BCE1E666E6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600200"/>
                <a:ext cx="3657600" cy="3657602"/>
              </a:xfrm>
              <a:prstGeom prst="rect">
                <a:avLst/>
              </a:prstGeom>
              <a:effectLst/>
            </p:spPr>
          </p:pic>
          <p:sp>
            <p:nvSpPr>
              <p:cNvPr id="375" name="Oval 374">
                <a:extLst>
                  <a:ext uri="{FF2B5EF4-FFF2-40B4-BE49-F238E27FC236}">
                    <a16:creationId xmlns:a16="http://schemas.microsoft.com/office/drawing/2014/main" id="{FF87D63B-BFD1-9049-8E02-D2BA1CB88322}"/>
                  </a:ext>
                </a:extLst>
              </p:cNvPr>
              <p:cNvSpPr/>
              <p:nvPr/>
            </p:nvSpPr>
            <p:spPr>
              <a:xfrm>
                <a:off x="2743200" y="1600200"/>
                <a:ext cx="3657600" cy="3657600"/>
              </a:xfrm>
              <a:prstGeom prst="ellipse">
                <a:avLst/>
              </a:prstGeom>
              <a:noFill/>
              <a:ln w="38100" cmpd="sng">
                <a:gradFill flip="none" rotWithShape="1">
                  <a:gsLst>
                    <a:gs pos="74000">
                      <a:srgbClr val="FFFFFF"/>
                    </a:gs>
                    <a:gs pos="100000">
                      <a:srgbClr val="484848"/>
                    </a:gs>
                    <a:gs pos="0">
                      <a:srgbClr val="A7A7A7"/>
                    </a:gs>
                    <a:gs pos="65000">
                      <a:srgbClr val="3E3E3E"/>
                    </a:gs>
                  </a:gsLst>
                  <a:lin ang="120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73" name="Oval 372">
              <a:extLst>
                <a:ext uri="{FF2B5EF4-FFF2-40B4-BE49-F238E27FC236}">
                  <a16:creationId xmlns:a16="http://schemas.microsoft.com/office/drawing/2014/main" id="{3D8D1D32-5BDD-8E46-AD3A-4E5C5F686789}"/>
                </a:ext>
              </a:extLst>
            </p:cNvPr>
            <p:cNvSpPr/>
            <p:nvPr/>
          </p:nvSpPr>
          <p:spPr>
            <a:xfrm>
              <a:off x="5486399" y="3048000"/>
              <a:ext cx="762001" cy="762000"/>
            </a:xfrm>
            <a:prstGeom prst="ellipse">
              <a:avLst/>
            </a:prstGeom>
            <a:gradFill>
              <a:gsLst>
                <a:gs pos="16000">
                  <a:srgbClr val="FFFFFF">
                    <a:alpha val="57000"/>
                  </a:srgbClr>
                </a:gs>
                <a:gs pos="100000">
                  <a:srgbClr val="3E3E3E">
                    <a:alpha val="36000"/>
                  </a:srgbClr>
                </a:gs>
                <a:gs pos="7000">
                  <a:srgbClr val="FFFFF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10" name="Rounded Rectangle 9">
            <a:extLst>
              <a:ext uri="{FF2B5EF4-FFF2-40B4-BE49-F238E27FC236}">
                <a16:creationId xmlns:a16="http://schemas.microsoft.com/office/drawing/2014/main" id="{1C663AC6-949C-9B4F-8C06-8335B186D346}"/>
              </a:ext>
            </a:extLst>
          </p:cNvPr>
          <p:cNvSpPr/>
          <p:nvPr userDrawn="1"/>
        </p:nvSpPr>
        <p:spPr>
          <a:xfrm>
            <a:off x="2000251" y="1361760"/>
            <a:ext cx="511178" cy="914639"/>
          </a:xfrm>
          <a:prstGeom prst="roundRect">
            <a:avLst>
              <a:gd name="adj" fmla="val 3922"/>
            </a:avLst>
          </a:prstGeom>
          <a:solidFill>
            <a:schemeClr val="tx2">
              <a:lumMod val="50000"/>
            </a:schemeClr>
          </a:solidFill>
          <a:ln w="28575" cmpd="sng">
            <a:gradFill flip="none" rotWithShape="1">
              <a:gsLst>
                <a:gs pos="0">
                  <a:srgbClr val="404040"/>
                </a:gs>
                <a:gs pos="100000">
                  <a:srgbClr val="ACACAC"/>
                </a:gs>
              </a:gsLst>
              <a:lin ang="0" scaled="0"/>
              <a:tileRect/>
            </a:gradFill>
          </a:ln>
          <a:effectLst>
            <a:innerShdw blurRad="28575" dist="25400" dir="13500000">
              <a:srgbClr val="000000">
                <a:alpha val="18000"/>
              </a:srgbClr>
            </a:inn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dirty="0">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522DC0FA-BCD9-3641-ADE3-7DEE2826CD03}"/>
              </a:ext>
            </a:extLst>
          </p:cNvPr>
          <p:cNvGrpSpPr/>
          <p:nvPr userDrawn="1"/>
        </p:nvGrpSpPr>
        <p:grpSpPr>
          <a:xfrm>
            <a:off x="2037136" y="1414529"/>
            <a:ext cx="426863" cy="823175"/>
            <a:chOff x="5435598" y="1981200"/>
            <a:chExt cx="152400" cy="1134533"/>
          </a:xfrm>
        </p:grpSpPr>
        <p:sp>
          <p:nvSpPr>
            <p:cNvPr id="12" name="Rounded Rectangle 11">
              <a:extLst>
                <a:ext uri="{FF2B5EF4-FFF2-40B4-BE49-F238E27FC236}">
                  <a16:creationId xmlns:a16="http://schemas.microsoft.com/office/drawing/2014/main" id="{DB02D200-17AA-8640-AA0C-FDF416FDDFDC}"/>
                </a:ext>
              </a:extLst>
            </p:cNvPr>
            <p:cNvSpPr/>
            <p:nvPr/>
          </p:nvSpPr>
          <p:spPr bwMode="auto">
            <a:xfrm>
              <a:off x="5435598" y="3039533"/>
              <a:ext cx="152400" cy="76200"/>
            </a:xfrm>
            <a:prstGeom prst="roundRect">
              <a:avLst/>
            </a:prstGeom>
            <a:solidFill>
              <a:schemeClr val="accent3">
                <a:alpha val="2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3" name="Rounded Rectangle 12">
              <a:extLst>
                <a:ext uri="{FF2B5EF4-FFF2-40B4-BE49-F238E27FC236}">
                  <a16:creationId xmlns:a16="http://schemas.microsoft.com/office/drawing/2014/main" id="{5F7E6E68-BE41-6F4F-A350-A710928DFDC6}"/>
                </a:ext>
              </a:extLst>
            </p:cNvPr>
            <p:cNvSpPr/>
            <p:nvPr/>
          </p:nvSpPr>
          <p:spPr bwMode="auto">
            <a:xfrm>
              <a:off x="5435598" y="2943320"/>
              <a:ext cx="152400" cy="76200"/>
            </a:xfrm>
            <a:prstGeom prst="roundRect">
              <a:avLst/>
            </a:prstGeom>
            <a:solidFill>
              <a:schemeClr val="accent3">
                <a:alpha val="3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4" name="Rounded Rectangle 13">
              <a:extLst>
                <a:ext uri="{FF2B5EF4-FFF2-40B4-BE49-F238E27FC236}">
                  <a16:creationId xmlns:a16="http://schemas.microsoft.com/office/drawing/2014/main" id="{73971567-75F0-6D42-ACD8-3E6DCDCADACE}"/>
                </a:ext>
              </a:extLst>
            </p:cNvPr>
            <p:cNvSpPr/>
            <p:nvPr/>
          </p:nvSpPr>
          <p:spPr bwMode="auto">
            <a:xfrm>
              <a:off x="5435598" y="2847108"/>
              <a:ext cx="152400" cy="76200"/>
            </a:xfrm>
            <a:prstGeom prst="roundRect">
              <a:avLst/>
            </a:prstGeom>
            <a:solidFill>
              <a:schemeClr val="accent3">
                <a:alpha val="4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5" name="Rounded Rectangle 14">
              <a:extLst>
                <a:ext uri="{FF2B5EF4-FFF2-40B4-BE49-F238E27FC236}">
                  <a16:creationId xmlns:a16="http://schemas.microsoft.com/office/drawing/2014/main" id="{79607536-799A-3342-B008-9FB93800FE1C}"/>
                </a:ext>
              </a:extLst>
            </p:cNvPr>
            <p:cNvSpPr/>
            <p:nvPr/>
          </p:nvSpPr>
          <p:spPr bwMode="auto">
            <a:xfrm>
              <a:off x="5435598" y="2750896"/>
              <a:ext cx="152400" cy="76200"/>
            </a:xfrm>
            <a:prstGeom prst="roundRect">
              <a:avLst/>
            </a:prstGeom>
            <a:solidFill>
              <a:schemeClr val="accent3">
                <a:alpha val="5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6" name="Rounded Rectangle 15">
              <a:extLst>
                <a:ext uri="{FF2B5EF4-FFF2-40B4-BE49-F238E27FC236}">
                  <a16:creationId xmlns:a16="http://schemas.microsoft.com/office/drawing/2014/main" id="{2F3B7FE2-2E52-6B4C-A332-1F1E46F2D52A}"/>
                </a:ext>
              </a:extLst>
            </p:cNvPr>
            <p:cNvSpPr/>
            <p:nvPr/>
          </p:nvSpPr>
          <p:spPr bwMode="auto">
            <a:xfrm>
              <a:off x="5435598" y="2654684"/>
              <a:ext cx="152400" cy="76200"/>
            </a:xfrm>
            <a:prstGeom prst="roundRect">
              <a:avLst/>
            </a:prstGeom>
            <a:solidFill>
              <a:schemeClr val="accent3">
                <a:alpha val="6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7" name="Rounded Rectangle 16">
              <a:extLst>
                <a:ext uri="{FF2B5EF4-FFF2-40B4-BE49-F238E27FC236}">
                  <a16:creationId xmlns:a16="http://schemas.microsoft.com/office/drawing/2014/main" id="{38D86541-E314-5845-8571-838AC717FF97}"/>
                </a:ext>
              </a:extLst>
            </p:cNvPr>
            <p:cNvSpPr/>
            <p:nvPr/>
          </p:nvSpPr>
          <p:spPr bwMode="auto">
            <a:xfrm>
              <a:off x="5435598" y="2558472"/>
              <a:ext cx="152400" cy="76200"/>
            </a:xfrm>
            <a:prstGeom prst="roundRect">
              <a:avLst/>
            </a:prstGeom>
            <a:solidFill>
              <a:schemeClr val="accent3">
                <a:alpha val="80000"/>
              </a:schemeClr>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dirty="0">
                <a:latin typeface="Arial" panose="020B0604020202020204" pitchFamily="34" charset="0"/>
                <a:cs typeface="Arial" panose="020B0604020202020204" pitchFamily="34" charset="0"/>
              </a:endParaRPr>
            </a:p>
          </p:txBody>
        </p:sp>
        <p:sp>
          <p:nvSpPr>
            <p:cNvPr id="18" name="Rounded Rectangle 17">
              <a:extLst>
                <a:ext uri="{FF2B5EF4-FFF2-40B4-BE49-F238E27FC236}">
                  <a16:creationId xmlns:a16="http://schemas.microsoft.com/office/drawing/2014/main" id="{D0C75982-0243-DE43-AA88-417D2918C0F7}"/>
                </a:ext>
              </a:extLst>
            </p:cNvPr>
            <p:cNvSpPr/>
            <p:nvPr/>
          </p:nvSpPr>
          <p:spPr bwMode="auto">
            <a:xfrm>
              <a:off x="5435598" y="246226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19" name="Rounded Rectangle 18">
              <a:extLst>
                <a:ext uri="{FF2B5EF4-FFF2-40B4-BE49-F238E27FC236}">
                  <a16:creationId xmlns:a16="http://schemas.microsoft.com/office/drawing/2014/main" id="{FE768B28-07D2-1F4E-A374-2C25AEA54836}"/>
                </a:ext>
              </a:extLst>
            </p:cNvPr>
            <p:cNvSpPr/>
            <p:nvPr/>
          </p:nvSpPr>
          <p:spPr bwMode="auto">
            <a:xfrm>
              <a:off x="5435598" y="2366048"/>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0" name="Rounded Rectangle 19">
              <a:extLst>
                <a:ext uri="{FF2B5EF4-FFF2-40B4-BE49-F238E27FC236}">
                  <a16:creationId xmlns:a16="http://schemas.microsoft.com/office/drawing/2014/main" id="{5D664948-43CD-C24A-BC86-32C58C93A3F8}"/>
                </a:ext>
              </a:extLst>
            </p:cNvPr>
            <p:cNvSpPr/>
            <p:nvPr/>
          </p:nvSpPr>
          <p:spPr bwMode="auto">
            <a:xfrm>
              <a:off x="5435598" y="2269836"/>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1" name="Rounded Rectangle 20">
              <a:extLst>
                <a:ext uri="{FF2B5EF4-FFF2-40B4-BE49-F238E27FC236}">
                  <a16:creationId xmlns:a16="http://schemas.microsoft.com/office/drawing/2014/main" id="{38EB7B73-E781-B445-BC7E-3898A42414D5}"/>
                </a:ext>
              </a:extLst>
            </p:cNvPr>
            <p:cNvSpPr/>
            <p:nvPr/>
          </p:nvSpPr>
          <p:spPr bwMode="auto">
            <a:xfrm>
              <a:off x="5435598" y="2173624"/>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2" name="Rounded Rectangle 21">
              <a:extLst>
                <a:ext uri="{FF2B5EF4-FFF2-40B4-BE49-F238E27FC236}">
                  <a16:creationId xmlns:a16="http://schemas.microsoft.com/office/drawing/2014/main" id="{6D2C62A2-53E8-6040-94DF-186D272FC79D}"/>
                </a:ext>
              </a:extLst>
            </p:cNvPr>
            <p:cNvSpPr/>
            <p:nvPr/>
          </p:nvSpPr>
          <p:spPr bwMode="auto">
            <a:xfrm>
              <a:off x="5435598" y="2077412"/>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sp>
          <p:nvSpPr>
            <p:cNvPr id="23" name="Rounded Rectangle 22">
              <a:extLst>
                <a:ext uri="{FF2B5EF4-FFF2-40B4-BE49-F238E27FC236}">
                  <a16:creationId xmlns:a16="http://schemas.microsoft.com/office/drawing/2014/main" id="{71CBE693-C996-8346-B4A1-8712AFEBA7EA}"/>
                </a:ext>
              </a:extLst>
            </p:cNvPr>
            <p:cNvSpPr/>
            <p:nvPr/>
          </p:nvSpPr>
          <p:spPr bwMode="auto">
            <a:xfrm>
              <a:off x="5435598" y="1981200"/>
              <a:ext cx="152400" cy="76200"/>
            </a:xfrm>
            <a:prstGeom prst="roundRect">
              <a:avLst/>
            </a:prstGeom>
            <a:solidFill>
              <a:schemeClr val="accent3"/>
            </a:solidFill>
            <a:ln w="9525" cap="flat" cmpd="sng" algn="ctr">
              <a:noFill/>
              <a:prstDash val="solid"/>
              <a:round/>
              <a:headEnd type="none" w="med" len="med"/>
              <a:tailEnd type="none" w="med" len="med"/>
            </a:ln>
            <a:effectLst/>
          </p:spPr>
          <p:txBody>
            <a:bodyPr vert="horz" wrap="square" lIns="91464" tIns="45732" rIns="91464" bIns="45732" numCol="1" rtlCol="0" anchor="t" anchorCtr="0" compatLnSpc="1">
              <a:prstTxWarp prst="textNoShape">
                <a:avLst/>
              </a:prstTxWarp>
            </a:bodyPr>
            <a:lstStyle/>
            <a:p>
              <a:pPr defTabSz="686006" eaLnBrk="0" fontAlgn="base" hangingPunct="0">
                <a:spcBef>
                  <a:spcPct val="0"/>
                </a:spcBef>
                <a:spcAft>
                  <a:spcPct val="0"/>
                </a:spcAft>
              </a:pPr>
              <a:endParaRPr lang="en-US" sz="1801">
                <a:latin typeface="Arial" panose="020B0604020202020204" pitchFamily="34" charset="0"/>
                <a:cs typeface="Arial" panose="020B0604020202020204" pitchFamily="34" charset="0"/>
              </a:endParaRPr>
            </a:p>
          </p:txBody>
        </p:sp>
      </p:grpSp>
      <p:sp>
        <p:nvSpPr>
          <p:cNvPr id="5" name="Oval 4">
            <a:extLst>
              <a:ext uri="{FF2B5EF4-FFF2-40B4-BE49-F238E27FC236}">
                <a16:creationId xmlns:a16="http://schemas.microsoft.com/office/drawing/2014/main" id="{5A4319AD-A4A7-9B4C-A00C-6A2B7D413FB2}"/>
              </a:ext>
            </a:extLst>
          </p:cNvPr>
          <p:cNvSpPr/>
          <p:nvPr userDrawn="1"/>
        </p:nvSpPr>
        <p:spPr>
          <a:xfrm>
            <a:off x="1607128" y="2426239"/>
            <a:ext cx="1288472" cy="1288809"/>
          </a:xfrm>
          <a:prstGeom prst="ellipse">
            <a:avLst/>
          </a:prstGeom>
          <a:gradFill>
            <a:gsLst>
              <a:gs pos="0">
                <a:srgbClr val="101010">
                  <a:alpha val="25000"/>
                </a:srgbClr>
              </a:gs>
              <a:gs pos="46000">
                <a:srgbClr val="FFFFFF"/>
              </a:gs>
            </a:gsLst>
            <a:lin ang="3180000" scaled="0"/>
          </a:gradFill>
          <a:ln>
            <a:noFill/>
          </a:ln>
          <a:effectLst>
            <a:softEdge rad="38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230" name="Group 229">
            <a:extLst>
              <a:ext uri="{FF2B5EF4-FFF2-40B4-BE49-F238E27FC236}">
                <a16:creationId xmlns:a16="http://schemas.microsoft.com/office/drawing/2014/main" id="{88EDF91C-CE5E-EC4F-85F0-5AFB451D0502}"/>
              </a:ext>
            </a:extLst>
          </p:cNvPr>
          <p:cNvGrpSpPr/>
          <p:nvPr userDrawn="1"/>
        </p:nvGrpSpPr>
        <p:grpSpPr>
          <a:xfrm>
            <a:off x="1535113" y="2357431"/>
            <a:ext cx="1436688" cy="1171784"/>
            <a:chOff x="366713" y="0"/>
            <a:chExt cx="8410575" cy="6858000"/>
          </a:xfrm>
          <a:solidFill>
            <a:schemeClr val="accent3">
              <a:lumMod val="50000"/>
            </a:schemeClr>
          </a:solidFill>
        </p:grpSpPr>
        <p:sp>
          <p:nvSpPr>
            <p:cNvPr id="231" name="Freeform 5">
              <a:extLst>
                <a:ext uri="{FF2B5EF4-FFF2-40B4-BE49-F238E27FC236}">
                  <a16:creationId xmlns:a16="http://schemas.microsoft.com/office/drawing/2014/main" id="{C3776A3F-4A35-CE41-B18E-08D1D67FE474}"/>
                </a:ext>
              </a:extLst>
            </p:cNvPr>
            <p:cNvSpPr>
              <a:spLocks/>
            </p:cNvSpPr>
            <p:nvPr/>
          </p:nvSpPr>
          <p:spPr bwMode="auto">
            <a:xfrm>
              <a:off x="7889876" y="6388100"/>
              <a:ext cx="196850" cy="139700"/>
            </a:xfrm>
            <a:custGeom>
              <a:avLst/>
              <a:gdLst>
                <a:gd name="T0" fmla="*/ 0 w 124"/>
                <a:gd name="T1" fmla="*/ 12 h 88"/>
                <a:gd name="T2" fmla="*/ 117 w 124"/>
                <a:gd name="T3" fmla="*/ 88 h 88"/>
                <a:gd name="T4" fmla="*/ 124 w 124"/>
                <a:gd name="T5" fmla="*/ 76 h 88"/>
                <a:gd name="T6" fmla="*/ 8 w 124"/>
                <a:gd name="T7" fmla="*/ 0 h 88"/>
                <a:gd name="T8" fmla="*/ 0 w 124"/>
                <a:gd name="T9" fmla="*/ 12 h 88"/>
              </a:gdLst>
              <a:ahLst/>
              <a:cxnLst>
                <a:cxn ang="0">
                  <a:pos x="T0" y="T1"/>
                </a:cxn>
                <a:cxn ang="0">
                  <a:pos x="T2" y="T3"/>
                </a:cxn>
                <a:cxn ang="0">
                  <a:pos x="T4" y="T5"/>
                </a:cxn>
                <a:cxn ang="0">
                  <a:pos x="T6" y="T7"/>
                </a:cxn>
                <a:cxn ang="0">
                  <a:pos x="T8" y="T9"/>
                </a:cxn>
              </a:cxnLst>
              <a:rect l="0" t="0" r="r" b="b"/>
              <a:pathLst>
                <a:path w="124" h="88">
                  <a:moveTo>
                    <a:pt x="0" y="12"/>
                  </a:moveTo>
                  <a:lnTo>
                    <a:pt x="117" y="88"/>
                  </a:lnTo>
                  <a:lnTo>
                    <a:pt x="124" y="7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2" name="Freeform 6">
              <a:extLst>
                <a:ext uri="{FF2B5EF4-FFF2-40B4-BE49-F238E27FC236}">
                  <a16:creationId xmlns:a16="http://schemas.microsoft.com/office/drawing/2014/main" id="{9673195D-0DDF-E74A-A701-F0AA5E1D8406}"/>
                </a:ext>
              </a:extLst>
            </p:cNvPr>
            <p:cNvSpPr>
              <a:spLocks/>
            </p:cNvSpPr>
            <p:nvPr/>
          </p:nvSpPr>
          <p:spPr bwMode="auto">
            <a:xfrm>
              <a:off x="8072438" y="6080125"/>
              <a:ext cx="207963" cy="125413"/>
            </a:xfrm>
            <a:custGeom>
              <a:avLst/>
              <a:gdLst>
                <a:gd name="T0" fmla="*/ 0 w 131"/>
                <a:gd name="T1" fmla="*/ 12 h 79"/>
                <a:gd name="T2" fmla="*/ 124 w 131"/>
                <a:gd name="T3" fmla="*/ 79 h 79"/>
                <a:gd name="T4" fmla="*/ 131 w 131"/>
                <a:gd name="T5" fmla="*/ 66 h 79"/>
                <a:gd name="T6" fmla="*/ 8 w 131"/>
                <a:gd name="T7" fmla="*/ 0 h 79"/>
                <a:gd name="T8" fmla="*/ 0 w 131"/>
                <a:gd name="T9" fmla="*/ 12 h 79"/>
              </a:gdLst>
              <a:ahLst/>
              <a:cxnLst>
                <a:cxn ang="0">
                  <a:pos x="T0" y="T1"/>
                </a:cxn>
                <a:cxn ang="0">
                  <a:pos x="T2" y="T3"/>
                </a:cxn>
                <a:cxn ang="0">
                  <a:pos x="T4" y="T5"/>
                </a:cxn>
                <a:cxn ang="0">
                  <a:pos x="T6" y="T7"/>
                </a:cxn>
                <a:cxn ang="0">
                  <a:pos x="T8" y="T9"/>
                </a:cxn>
              </a:cxnLst>
              <a:rect l="0" t="0" r="r" b="b"/>
              <a:pathLst>
                <a:path w="131" h="79">
                  <a:moveTo>
                    <a:pt x="0" y="12"/>
                  </a:moveTo>
                  <a:lnTo>
                    <a:pt x="124" y="79"/>
                  </a:lnTo>
                  <a:lnTo>
                    <a:pt x="131" y="66"/>
                  </a:lnTo>
                  <a:lnTo>
                    <a:pt x="8" y="0"/>
                  </a:lnTo>
                  <a:lnTo>
                    <a:pt x="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3" name="Freeform 7">
              <a:extLst>
                <a:ext uri="{FF2B5EF4-FFF2-40B4-BE49-F238E27FC236}">
                  <a16:creationId xmlns:a16="http://schemas.microsoft.com/office/drawing/2014/main" id="{4F7755B8-CC44-FE43-8B94-9D36CC9445D6}"/>
                </a:ext>
              </a:extLst>
            </p:cNvPr>
            <p:cNvSpPr>
              <a:spLocks/>
            </p:cNvSpPr>
            <p:nvPr/>
          </p:nvSpPr>
          <p:spPr bwMode="auto">
            <a:xfrm>
              <a:off x="8229601" y="5756275"/>
              <a:ext cx="212725" cy="109538"/>
            </a:xfrm>
            <a:custGeom>
              <a:avLst/>
              <a:gdLst>
                <a:gd name="T0" fmla="*/ 0 w 134"/>
                <a:gd name="T1" fmla="*/ 14 h 69"/>
                <a:gd name="T2" fmla="*/ 128 w 134"/>
                <a:gd name="T3" fmla="*/ 69 h 69"/>
                <a:gd name="T4" fmla="*/ 134 w 134"/>
                <a:gd name="T5" fmla="*/ 56 h 69"/>
                <a:gd name="T6" fmla="*/ 5 w 134"/>
                <a:gd name="T7" fmla="*/ 0 h 69"/>
                <a:gd name="T8" fmla="*/ 0 w 134"/>
                <a:gd name="T9" fmla="*/ 14 h 69"/>
              </a:gdLst>
              <a:ahLst/>
              <a:cxnLst>
                <a:cxn ang="0">
                  <a:pos x="T0" y="T1"/>
                </a:cxn>
                <a:cxn ang="0">
                  <a:pos x="T2" y="T3"/>
                </a:cxn>
                <a:cxn ang="0">
                  <a:pos x="T4" y="T5"/>
                </a:cxn>
                <a:cxn ang="0">
                  <a:pos x="T6" y="T7"/>
                </a:cxn>
                <a:cxn ang="0">
                  <a:pos x="T8" y="T9"/>
                </a:cxn>
              </a:cxnLst>
              <a:rect l="0" t="0" r="r" b="b"/>
              <a:pathLst>
                <a:path w="134" h="69">
                  <a:moveTo>
                    <a:pt x="0" y="14"/>
                  </a:moveTo>
                  <a:lnTo>
                    <a:pt x="128" y="69"/>
                  </a:lnTo>
                  <a:lnTo>
                    <a:pt x="134" y="56"/>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4" name="Freeform 8">
              <a:extLst>
                <a:ext uri="{FF2B5EF4-FFF2-40B4-BE49-F238E27FC236}">
                  <a16:creationId xmlns:a16="http://schemas.microsoft.com/office/drawing/2014/main" id="{83CCAF78-73E4-1B47-AD18-9ED7E91B2DE1}"/>
                </a:ext>
              </a:extLst>
            </p:cNvPr>
            <p:cNvSpPr>
              <a:spLocks/>
            </p:cNvSpPr>
            <p:nvPr/>
          </p:nvSpPr>
          <p:spPr bwMode="auto">
            <a:xfrm>
              <a:off x="8356601" y="5421313"/>
              <a:ext cx="215900" cy="92075"/>
            </a:xfrm>
            <a:custGeom>
              <a:avLst/>
              <a:gdLst>
                <a:gd name="T0" fmla="*/ 0 w 136"/>
                <a:gd name="T1" fmla="*/ 14 h 58"/>
                <a:gd name="T2" fmla="*/ 133 w 136"/>
                <a:gd name="T3" fmla="*/ 58 h 58"/>
                <a:gd name="T4" fmla="*/ 136 w 136"/>
                <a:gd name="T5" fmla="*/ 44 h 58"/>
                <a:gd name="T6" fmla="*/ 4 w 136"/>
                <a:gd name="T7" fmla="*/ 0 h 58"/>
                <a:gd name="T8" fmla="*/ 0 w 136"/>
                <a:gd name="T9" fmla="*/ 14 h 58"/>
              </a:gdLst>
              <a:ahLst/>
              <a:cxnLst>
                <a:cxn ang="0">
                  <a:pos x="T0" y="T1"/>
                </a:cxn>
                <a:cxn ang="0">
                  <a:pos x="T2" y="T3"/>
                </a:cxn>
                <a:cxn ang="0">
                  <a:pos x="T4" y="T5"/>
                </a:cxn>
                <a:cxn ang="0">
                  <a:pos x="T6" y="T7"/>
                </a:cxn>
                <a:cxn ang="0">
                  <a:pos x="T8" y="T9"/>
                </a:cxn>
              </a:cxnLst>
              <a:rect l="0" t="0" r="r" b="b"/>
              <a:pathLst>
                <a:path w="136" h="58">
                  <a:moveTo>
                    <a:pt x="0" y="14"/>
                  </a:moveTo>
                  <a:lnTo>
                    <a:pt x="133" y="58"/>
                  </a:lnTo>
                  <a:lnTo>
                    <a:pt x="136" y="44"/>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5" name="Freeform 9">
              <a:extLst>
                <a:ext uri="{FF2B5EF4-FFF2-40B4-BE49-F238E27FC236}">
                  <a16:creationId xmlns:a16="http://schemas.microsoft.com/office/drawing/2014/main" id="{48D27F1E-3ED1-6643-84D8-D389EF3EB65B}"/>
                </a:ext>
              </a:extLst>
            </p:cNvPr>
            <p:cNvSpPr>
              <a:spLocks/>
            </p:cNvSpPr>
            <p:nvPr/>
          </p:nvSpPr>
          <p:spPr bwMode="auto">
            <a:xfrm>
              <a:off x="8451851" y="5076825"/>
              <a:ext cx="222250" cy="71438"/>
            </a:xfrm>
            <a:custGeom>
              <a:avLst/>
              <a:gdLst>
                <a:gd name="T0" fmla="*/ 0 w 140"/>
                <a:gd name="T1" fmla="*/ 14 h 45"/>
                <a:gd name="T2" fmla="*/ 137 w 140"/>
                <a:gd name="T3" fmla="*/ 45 h 45"/>
                <a:gd name="T4" fmla="*/ 140 w 140"/>
                <a:gd name="T5" fmla="*/ 31 h 45"/>
                <a:gd name="T6" fmla="*/ 3 w 140"/>
                <a:gd name="T7" fmla="*/ 0 h 45"/>
                <a:gd name="T8" fmla="*/ 0 w 140"/>
                <a:gd name="T9" fmla="*/ 14 h 45"/>
              </a:gdLst>
              <a:ahLst/>
              <a:cxnLst>
                <a:cxn ang="0">
                  <a:pos x="T0" y="T1"/>
                </a:cxn>
                <a:cxn ang="0">
                  <a:pos x="T2" y="T3"/>
                </a:cxn>
                <a:cxn ang="0">
                  <a:pos x="T4" y="T5"/>
                </a:cxn>
                <a:cxn ang="0">
                  <a:pos x="T6" y="T7"/>
                </a:cxn>
                <a:cxn ang="0">
                  <a:pos x="T8" y="T9"/>
                </a:cxn>
              </a:cxnLst>
              <a:rect l="0" t="0" r="r" b="b"/>
              <a:pathLst>
                <a:path w="140" h="45">
                  <a:moveTo>
                    <a:pt x="0" y="14"/>
                  </a:moveTo>
                  <a:lnTo>
                    <a:pt x="137" y="45"/>
                  </a:lnTo>
                  <a:lnTo>
                    <a:pt x="140" y="31"/>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6" name="Freeform 10">
              <a:extLst>
                <a:ext uri="{FF2B5EF4-FFF2-40B4-BE49-F238E27FC236}">
                  <a16:creationId xmlns:a16="http://schemas.microsoft.com/office/drawing/2014/main" id="{F9007C96-C9C9-7B40-A828-FA98CA72B22A}"/>
                </a:ext>
              </a:extLst>
            </p:cNvPr>
            <p:cNvSpPr>
              <a:spLocks/>
            </p:cNvSpPr>
            <p:nvPr/>
          </p:nvSpPr>
          <p:spPr bwMode="auto">
            <a:xfrm>
              <a:off x="8516938" y="4727575"/>
              <a:ext cx="223838" cy="50800"/>
            </a:xfrm>
            <a:custGeom>
              <a:avLst/>
              <a:gdLst>
                <a:gd name="T0" fmla="*/ 0 w 141"/>
                <a:gd name="T1" fmla="*/ 14 h 32"/>
                <a:gd name="T2" fmla="*/ 138 w 141"/>
                <a:gd name="T3" fmla="*/ 32 h 32"/>
                <a:gd name="T4" fmla="*/ 141 w 141"/>
                <a:gd name="T5" fmla="*/ 18 h 32"/>
                <a:gd name="T6" fmla="*/ 3 w 141"/>
                <a:gd name="T7" fmla="*/ 0 h 32"/>
                <a:gd name="T8" fmla="*/ 0 w 141"/>
                <a:gd name="T9" fmla="*/ 14 h 32"/>
              </a:gdLst>
              <a:ahLst/>
              <a:cxnLst>
                <a:cxn ang="0">
                  <a:pos x="T0" y="T1"/>
                </a:cxn>
                <a:cxn ang="0">
                  <a:pos x="T2" y="T3"/>
                </a:cxn>
                <a:cxn ang="0">
                  <a:pos x="T4" y="T5"/>
                </a:cxn>
                <a:cxn ang="0">
                  <a:pos x="T6" y="T7"/>
                </a:cxn>
                <a:cxn ang="0">
                  <a:pos x="T8" y="T9"/>
                </a:cxn>
              </a:cxnLst>
              <a:rect l="0" t="0" r="r" b="b"/>
              <a:pathLst>
                <a:path w="141" h="32">
                  <a:moveTo>
                    <a:pt x="0" y="14"/>
                  </a:moveTo>
                  <a:lnTo>
                    <a:pt x="138" y="32"/>
                  </a:lnTo>
                  <a:lnTo>
                    <a:pt x="141" y="18"/>
                  </a:lnTo>
                  <a:lnTo>
                    <a:pt x="3"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7" name="Freeform 11">
              <a:extLst>
                <a:ext uri="{FF2B5EF4-FFF2-40B4-BE49-F238E27FC236}">
                  <a16:creationId xmlns:a16="http://schemas.microsoft.com/office/drawing/2014/main" id="{D2D86EF3-A4D1-B340-879A-CB652F3B97BF}"/>
                </a:ext>
              </a:extLst>
            </p:cNvPr>
            <p:cNvSpPr>
              <a:spLocks/>
            </p:cNvSpPr>
            <p:nvPr/>
          </p:nvSpPr>
          <p:spPr bwMode="auto">
            <a:xfrm>
              <a:off x="8550276" y="4370388"/>
              <a:ext cx="222250" cy="31750"/>
            </a:xfrm>
            <a:custGeom>
              <a:avLst/>
              <a:gdLst>
                <a:gd name="T0" fmla="*/ 0 w 140"/>
                <a:gd name="T1" fmla="*/ 14 h 20"/>
                <a:gd name="T2" fmla="*/ 140 w 140"/>
                <a:gd name="T3" fmla="*/ 20 h 20"/>
                <a:gd name="T4" fmla="*/ 140 w 140"/>
                <a:gd name="T5" fmla="*/ 6 h 20"/>
                <a:gd name="T6" fmla="*/ 0 w 140"/>
                <a:gd name="T7" fmla="*/ 0 h 20"/>
                <a:gd name="T8" fmla="*/ 0 w 140"/>
                <a:gd name="T9" fmla="*/ 14 h 20"/>
              </a:gdLst>
              <a:ahLst/>
              <a:cxnLst>
                <a:cxn ang="0">
                  <a:pos x="T0" y="T1"/>
                </a:cxn>
                <a:cxn ang="0">
                  <a:pos x="T2" y="T3"/>
                </a:cxn>
                <a:cxn ang="0">
                  <a:pos x="T4" y="T5"/>
                </a:cxn>
                <a:cxn ang="0">
                  <a:pos x="T6" y="T7"/>
                </a:cxn>
                <a:cxn ang="0">
                  <a:pos x="T8" y="T9"/>
                </a:cxn>
              </a:cxnLst>
              <a:rect l="0" t="0" r="r" b="b"/>
              <a:pathLst>
                <a:path w="140" h="20">
                  <a:moveTo>
                    <a:pt x="0" y="14"/>
                  </a:moveTo>
                  <a:lnTo>
                    <a:pt x="140" y="20"/>
                  </a:lnTo>
                  <a:lnTo>
                    <a:pt x="140" y="6"/>
                  </a:lnTo>
                  <a:lnTo>
                    <a:pt x="0"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8" name="Freeform 12">
              <a:extLst>
                <a:ext uri="{FF2B5EF4-FFF2-40B4-BE49-F238E27FC236}">
                  <a16:creationId xmlns:a16="http://schemas.microsoft.com/office/drawing/2014/main" id="{DA078FCF-7E9C-624E-9B7E-1B57F838B166}"/>
                </a:ext>
              </a:extLst>
            </p:cNvPr>
            <p:cNvSpPr>
              <a:spLocks/>
            </p:cNvSpPr>
            <p:nvPr/>
          </p:nvSpPr>
          <p:spPr bwMode="auto">
            <a:xfrm>
              <a:off x="8550276" y="4003675"/>
              <a:ext cx="222250" cy="31750"/>
            </a:xfrm>
            <a:custGeom>
              <a:avLst/>
              <a:gdLst>
                <a:gd name="T0" fmla="*/ 0 w 140"/>
                <a:gd name="T1" fmla="*/ 20 h 20"/>
                <a:gd name="T2" fmla="*/ 140 w 140"/>
                <a:gd name="T3" fmla="*/ 14 h 20"/>
                <a:gd name="T4" fmla="*/ 140 w 140"/>
                <a:gd name="T5" fmla="*/ 0 h 20"/>
                <a:gd name="T6" fmla="*/ 0 w 140"/>
                <a:gd name="T7" fmla="*/ 6 h 20"/>
                <a:gd name="T8" fmla="*/ 0 w 140"/>
                <a:gd name="T9" fmla="*/ 20 h 20"/>
              </a:gdLst>
              <a:ahLst/>
              <a:cxnLst>
                <a:cxn ang="0">
                  <a:pos x="T0" y="T1"/>
                </a:cxn>
                <a:cxn ang="0">
                  <a:pos x="T2" y="T3"/>
                </a:cxn>
                <a:cxn ang="0">
                  <a:pos x="T4" y="T5"/>
                </a:cxn>
                <a:cxn ang="0">
                  <a:pos x="T6" y="T7"/>
                </a:cxn>
                <a:cxn ang="0">
                  <a:pos x="T8" y="T9"/>
                </a:cxn>
              </a:cxnLst>
              <a:rect l="0" t="0" r="r" b="b"/>
              <a:pathLst>
                <a:path w="140" h="20">
                  <a:moveTo>
                    <a:pt x="0" y="20"/>
                  </a:moveTo>
                  <a:lnTo>
                    <a:pt x="140" y="14"/>
                  </a:lnTo>
                  <a:lnTo>
                    <a:pt x="140" y="0"/>
                  </a:lnTo>
                  <a:lnTo>
                    <a:pt x="0" y="6"/>
                  </a:lnTo>
                  <a:lnTo>
                    <a:pt x="0"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39" name="Freeform 13">
              <a:extLst>
                <a:ext uri="{FF2B5EF4-FFF2-40B4-BE49-F238E27FC236}">
                  <a16:creationId xmlns:a16="http://schemas.microsoft.com/office/drawing/2014/main" id="{1F3E3F6A-8A16-A944-83A5-D613023F9C48}"/>
                </a:ext>
              </a:extLst>
            </p:cNvPr>
            <p:cNvSpPr>
              <a:spLocks/>
            </p:cNvSpPr>
            <p:nvPr/>
          </p:nvSpPr>
          <p:spPr bwMode="auto">
            <a:xfrm>
              <a:off x="8516938" y="3625850"/>
              <a:ext cx="223838" cy="53975"/>
            </a:xfrm>
            <a:custGeom>
              <a:avLst/>
              <a:gdLst>
                <a:gd name="T0" fmla="*/ 3 w 141"/>
                <a:gd name="T1" fmla="*/ 34 h 34"/>
                <a:gd name="T2" fmla="*/ 141 w 141"/>
                <a:gd name="T3" fmla="*/ 16 h 34"/>
                <a:gd name="T4" fmla="*/ 138 w 141"/>
                <a:gd name="T5" fmla="*/ 0 h 34"/>
                <a:gd name="T6" fmla="*/ 0 w 141"/>
                <a:gd name="T7" fmla="*/ 20 h 34"/>
                <a:gd name="T8" fmla="*/ 3 w 141"/>
                <a:gd name="T9" fmla="*/ 34 h 34"/>
              </a:gdLst>
              <a:ahLst/>
              <a:cxnLst>
                <a:cxn ang="0">
                  <a:pos x="T0" y="T1"/>
                </a:cxn>
                <a:cxn ang="0">
                  <a:pos x="T2" y="T3"/>
                </a:cxn>
                <a:cxn ang="0">
                  <a:pos x="T4" y="T5"/>
                </a:cxn>
                <a:cxn ang="0">
                  <a:pos x="T6" y="T7"/>
                </a:cxn>
                <a:cxn ang="0">
                  <a:pos x="T8" y="T9"/>
                </a:cxn>
              </a:cxnLst>
              <a:rect l="0" t="0" r="r" b="b"/>
              <a:pathLst>
                <a:path w="141" h="34">
                  <a:moveTo>
                    <a:pt x="3" y="34"/>
                  </a:moveTo>
                  <a:lnTo>
                    <a:pt x="141" y="16"/>
                  </a:lnTo>
                  <a:lnTo>
                    <a:pt x="138" y="0"/>
                  </a:lnTo>
                  <a:lnTo>
                    <a:pt x="0" y="20"/>
                  </a:lnTo>
                  <a:lnTo>
                    <a:pt x="3" y="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0" name="Freeform 14">
              <a:extLst>
                <a:ext uri="{FF2B5EF4-FFF2-40B4-BE49-F238E27FC236}">
                  <a16:creationId xmlns:a16="http://schemas.microsoft.com/office/drawing/2014/main" id="{8687AEA1-1D74-304B-8A76-4DC4A4EC3F37}"/>
                </a:ext>
              </a:extLst>
            </p:cNvPr>
            <p:cNvSpPr>
              <a:spLocks/>
            </p:cNvSpPr>
            <p:nvPr/>
          </p:nvSpPr>
          <p:spPr bwMode="auto">
            <a:xfrm>
              <a:off x="8356601" y="2892425"/>
              <a:ext cx="215900" cy="90488"/>
            </a:xfrm>
            <a:custGeom>
              <a:avLst/>
              <a:gdLst>
                <a:gd name="T0" fmla="*/ 4 w 136"/>
                <a:gd name="T1" fmla="*/ 57 h 57"/>
                <a:gd name="T2" fmla="*/ 136 w 136"/>
                <a:gd name="T3" fmla="*/ 14 h 57"/>
                <a:gd name="T4" fmla="*/ 133 w 136"/>
                <a:gd name="T5" fmla="*/ 0 h 57"/>
                <a:gd name="T6" fmla="*/ 0 w 136"/>
                <a:gd name="T7" fmla="*/ 43 h 57"/>
                <a:gd name="T8" fmla="*/ 4 w 136"/>
                <a:gd name="T9" fmla="*/ 57 h 57"/>
              </a:gdLst>
              <a:ahLst/>
              <a:cxnLst>
                <a:cxn ang="0">
                  <a:pos x="T0" y="T1"/>
                </a:cxn>
                <a:cxn ang="0">
                  <a:pos x="T2" y="T3"/>
                </a:cxn>
                <a:cxn ang="0">
                  <a:pos x="T4" y="T5"/>
                </a:cxn>
                <a:cxn ang="0">
                  <a:pos x="T6" y="T7"/>
                </a:cxn>
                <a:cxn ang="0">
                  <a:pos x="T8" y="T9"/>
                </a:cxn>
              </a:cxnLst>
              <a:rect l="0" t="0" r="r" b="b"/>
              <a:pathLst>
                <a:path w="136" h="57">
                  <a:moveTo>
                    <a:pt x="4" y="57"/>
                  </a:moveTo>
                  <a:lnTo>
                    <a:pt x="136" y="14"/>
                  </a:lnTo>
                  <a:lnTo>
                    <a:pt x="133" y="0"/>
                  </a:lnTo>
                  <a:lnTo>
                    <a:pt x="0" y="43"/>
                  </a:lnTo>
                  <a:lnTo>
                    <a:pt x="4" y="5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1" name="Freeform 15">
              <a:extLst>
                <a:ext uri="{FF2B5EF4-FFF2-40B4-BE49-F238E27FC236}">
                  <a16:creationId xmlns:a16="http://schemas.microsoft.com/office/drawing/2014/main" id="{6397BC6C-BAE9-ED42-8D22-94E7BE3E37C0}"/>
                </a:ext>
              </a:extLst>
            </p:cNvPr>
            <p:cNvSpPr>
              <a:spLocks/>
            </p:cNvSpPr>
            <p:nvPr/>
          </p:nvSpPr>
          <p:spPr bwMode="auto">
            <a:xfrm>
              <a:off x="8229601" y="2540000"/>
              <a:ext cx="212725" cy="107950"/>
            </a:xfrm>
            <a:custGeom>
              <a:avLst/>
              <a:gdLst>
                <a:gd name="T0" fmla="*/ 5 w 134"/>
                <a:gd name="T1" fmla="*/ 68 h 68"/>
                <a:gd name="T2" fmla="*/ 134 w 134"/>
                <a:gd name="T3" fmla="*/ 14 h 68"/>
                <a:gd name="T4" fmla="*/ 128 w 134"/>
                <a:gd name="T5" fmla="*/ 0 h 68"/>
                <a:gd name="T6" fmla="*/ 0 w 134"/>
                <a:gd name="T7" fmla="*/ 54 h 68"/>
                <a:gd name="T8" fmla="*/ 5 w 134"/>
                <a:gd name="T9" fmla="*/ 68 h 68"/>
              </a:gdLst>
              <a:ahLst/>
              <a:cxnLst>
                <a:cxn ang="0">
                  <a:pos x="T0" y="T1"/>
                </a:cxn>
                <a:cxn ang="0">
                  <a:pos x="T2" y="T3"/>
                </a:cxn>
                <a:cxn ang="0">
                  <a:pos x="T4" y="T5"/>
                </a:cxn>
                <a:cxn ang="0">
                  <a:pos x="T6" y="T7"/>
                </a:cxn>
                <a:cxn ang="0">
                  <a:pos x="T8" y="T9"/>
                </a:cxn>
              </a:cxnLst>
              <a:rect l="0" t="0" r="r" b="b"/>
              <a:pathLst>
                <a:path w="134" h="68">
                  <a:moveTo>
                    <a:pt x="5" y="68"/>
                  </a:moveTo>
                  <a:lnTo>
                    <a:pt x="134" y="14"/>
                  </a:lnTo>
                  <a:lnTo>
                    <a:pt x="128" y="0"/>
                  </a:lnTo>
                  <a:lnTo>
                    <a:pt x="0" y="54"/>
                  </a:lnTo>
                  <a:lnTo>
                    <a:pt x="5" y="6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2" name="Freeform 16">
              <a:extLst>
                <a:ext uri="{FF2B5EF4-FFF2-40B4-BE49-F238E27FC236}">
                  <a16:creationId xmlns:a16="http://schemas.microsoft.com/office/drawing/2014/main" id="{4456FA61-DC79-A04E-9E02-0AE74783C9D5}"/>
                </a:ext>
              </a:extLst>
            </p:cNvPr>
            <p:cNvSpPr>
              <a:spLocks/>
            </p:cNvSpPr>
            <p:nvPr/>
          </p:nvSpPr>
          <p:spPr bwMode="auto">
            <a:xfrm>
              <a:off x="8072438" y="2200275"/>
              <a:ext cx="207963" cy="125413"/>
            </a:xfrm>
            <a:custGeom>
              <a:avLst/>
              <a:gdLst>
                <a:gd name="T0" fmla="*/ 8 w 131"/>
                <a:gd name="T1" fmla="*/ 79 h 79"/>
                <a:gd name="T2" fmla="*/ 131 w 131"/>
                <a:gd name="T3" fmla="*/ 14 h 79"/>
                <a:gd name="T4" fmla="*/ 124 w 131"/>
                <a:gd name="T5" fmla="*/ 0 h 79"/>
                <a:gd name="T6" fmla="*/ 0 w 131"/>
                <a:gd name="T7" fmla="*/ 66 h 79"/>
                <a:gd name="T8" fmla="*/ 8 w 131"/>
                <a:gd name="T9" fmla="*/ 79 h 79"/>
              </a:gdLst>
              <a:ahLst/>
              <a:cxnLst>
                <a:cxn ang="0">
                  <a:pos x="T0" y="T1"/>
                </a:cxn>
                <a:cxn ang="0">
                  <a:pos x="T2" y="T3"/>
                </a:cxn>
                <a:cxn ang="0">
                  <a:pos x="T4" y="T5"/>
                </a:cxn>
                <a:cxn ang="0">
                  <a:pos x="T6" y="T7"/>
                </a:cxn>
                <a:cxn ang="0">
                  <a:pos x="T8" y="T9"/>
                </a:cxn>
              </a:cxnLst>
              <a:rect l="0" t="0" r="r" b="b"/>
              <a:pathLst>
                <a:path w="131" h="79">
                  <a:moveTo>
                    <a:pt x="8" y="79"/>
                  </a:moveTo>
                  <a:lnTo>
                    <a:pt x="131" y="14"/>
                  </a:lnTo>
                  <a:lnTo>
                    <a:pt x="124" y="0"/>
                  </a:lnTo>
                  <a:lnTo>
                    <a:pt x="0" y="66"/>
                  </a:lnTo>
                  <a:lnTo>
                    <a:pt x="8" y="7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3" name="Freeform 17">
              <a:extLst>
                <a:ext uri="{FF2B5EF4-FFF2-40B4-BE49-F238E27FC236}">
                  <a16:creationId xmlns:a16="http://schemas.microsoft.com/office/drawing/2014/main" id="{22B9A930-9504-4F45-BC09-FFE1016B2537}"/>
                </a:ext>
              </a:extLst>
            </p:cNvPr>
            <p:cNvSpPr>
              <a:spLocks/>
            </p:cNvSpPr>
            <p:nvPr/>
          </p:nvSpPr>
          <p:spPr bwMode="auto">
            <a:xfrm>
              <a:off x="7889876" y="1876425"/>
              <a:ext cx="196850" cy="141288"/>
            </a:xfrm>
            <a:custGeom>
              <a:avLst/>
              <a:gdLst>
                <a:gd name="T0" fmla="*/ 8 w 124"/>
                <a:gd name="T1" fmla="*/ 89 h 89"/>
                <a:gd name="T2" fmla="*/ 124 w 124"/>
                <a:gd name="T3" fmla="*/ 13 h 89"/>
                <a:gd name="T4" fmla="*/ 117 w 124"/>
                <a:gd name="T5" fmla="*/ 0 h 89"/>
                <a:gd name="T6" fmla="*/ 0 w 124"/>
                <a:gd name="T7" fmla="*/ 78 h 89"/>
                <a:gd name="T8" fmla="*/ 8 w 124"/>
                <a:gd name="T9" fmla="*/ 89 h 89"/>
              </a:gdLst>
              <a:ahLst/>
              <a:cxnLst>
                <a:cxn ang="0">
                  <a:pos x="T0" y="T1"/>
                </a:cxn>
                <a:cxn ang="0">
                  <a:pos x="T2" y="T3"/>
                </a:cxn>
                <a:cxn ang="0">
                  <a:pos x="T4" y="T5"/>
                </a:cxn>
                <a:cxn ang="0">
                  <a:pos x="T6" y="T7"/>
                </a:cxn>
                <a:cxn ang="0">
                  <a:pos x="T8" y="T9"/>
                </a:cxn>
              </a:cxnLst>
              <a:rect l="0" t="0" r="r" b="b"/>
              <a:pathLst>
                <a:path w="124" h="89">
                  <a:moveTo>
                    <a:pt x="8" y="89"/>
                  </a:moveTo>
                  <a:lnTo>
                    <a:pt x="124" y="13"/>
                  </a:lnTo>
                  <a:lnTo>
                    <a:pt x="117" y="0"/>
                  </a:lnTo>
                  <a:lnTo>
                    <a:pt x="0" y="78"/>
                  </a:lnTo>
                  <a:lnTo>
                    <a:pt x="8" y="8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4" name="Freeform 18">
              <a:extLst>
                <a:ext uri="{FF2B5EF4-FFF2-40B4-BE49-F238E27FC236}">
                  <a16:creationId xmlns:a16="http://schemas.microsoft.com/office/drawing/2014/main" id="{4051135D-52CD-1842-9D59-3284E5E51231}"/>
                </a:ext>
              </a:extLst>
            </p:cNvPr>
            <p:cNvSpPr>
              <a:spLocks/>
            </p:cNvSpPr>
            <p:nvPr/>
          </p:nvSpPr>
          <p:spPr bwMode="auto">
            <a:xfrm>
              <a:off x="7678738" y="1574800"/>
              <a:ext cx="187325" cy="153988"/>
            </a:xfrm>
            <a:custGeom>
              <a:avLst/>
              <a:gdLst>
                <a:gd name="T0" fmla="*/ 9 w 118"/>
                <a:gd name="T1" fmla="*/ 97 h 97"/>
                <a:gd name="T2" fmla="*/ 118 w 118"/>
                <a:gd name="T3" fmla="*/ 10 h 97"/>
                <a:gd name="T4" fmla="*/ 109 w 118"/>
                <a:gd name="T5" fmla="*/ 0 h 97"/>
                <a:gd name="T6" fmla="*/ 0 w 118"/>
                <a:gd name="T7" fmla="*/ 86 h 97"/>
                <a:gd name="T8" fmla="*/ 9 w 118"/>
                <a:gd name="T9" fmla="*/ 97 h 97"/>
              </a:gdLst>
              <a:ahLst/>
              <a:cxnLst>
                <a:cxn ang="0">
                  <a:pos x="T0" y="T1"/>
                </a:cxn>
                <a:cxn ang="0">
                  <a:pos x="T2" y="T3"/>
                </a:cxn>
                <a:cxn ang="0">
                  <a:pos x="T4" y="T5"/>
                </a:cxn>
                <a:cxn ang="0">
                  <a:pos x="T6" y="T7"/>
                </a:cxn>
                <a:cxn ang="0">
                  <a:pos x="T8" y="T9"/>
                </a:cxn>
              </a:cxnLst>
              <a:rect l="0" t="0" r="r" b="b"/>
              <a:pathLst>
                <a:path w="118" h="97">
                  <a:moveTo>
                    <a:pt x="9" y="97"/>
                  </a:moveTo>
                  <a:lnTo>
                    <a:pt x="118" y="10"/>
                  </a:lnTo>
                  <a:lnTo>
                    <a:pt x="109" y="0"/>
                  </a:lnTo>
                  <a:lnTo>
                    <a:pt x="0" y="86"/>
                  </a:lnTo>
                  <a:lnTo>
                    <a:pt x="9"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5" name="Freeform 19">
              <a:extLst>
                <a:ext uri="{FF2B5EF4-FFF2-40B4-BE49-F238E27FC236}">
                  <a16:creationId xmlns:a16="http://schemas.microsoft.com/office/drawing/2014/main" id="{CB869BD6-E30D-BF4F-9609-F5621C5F21A5}"/>
                </a:ext>
              </a:extLst>
            </p:cNvPr>
            <p:cNvSpPr>
              <a:spLocks/>
            </p:cNvSpPr>
            <p:nvPr/>
          </p:nvSpPr>
          <p:spPr bwMode="auto">
            <a:xfrm>
              <a:off x="7442201" y="1289050"/>
              <a:ext cx="177800" cy="169863"/>
            </a:xfrm>
            <a:custGeom>
              <a:avLst/>
              <a:gdLst>
                <a:gd name="T0" fmla="*/ 11 w 112"/>
                <a:gd name="T1" fmla="*/ 107 h 107"/>
                <a:gd name="T2" fmla="*/ 112 w 112"/>
                <a:gd name="T3" fmla="*/ 10 h 107"/>
                <a:gd name="T4" fmla="*/ 101 w 112"/>
                <a:gd name="T5" fmla="*/ 0 h 107"/>
                <a:gd name="T6" fmla="*/ 0 w 112"/>
                <a:gd name="T7" fmla="*/ 97 h 107"/>
                <a:gd name="T8" fmla="*/ 11 w 112"/>
                <a:gd name="T9" fmla="*/ 107 h 107"/>
              </a:gdLst>
              <a:ahLst/>
              <a:cxnLst>
                <a:cxn ang="0">
                  <a:pos x="T0" y="T1"/>
                </a:cxn>
                <a:cxn ang="0">
                  <a:pos x="T2" y="T3"/>
                </a:cxn>
                <a:cxn ang="0">
                  <a:pos x="T4" y="T5"/>
                </a:cxn>
                <a:cxn ang="0">
                  <a:pos x="T6" y="T7"/>
                </a:cxn>
                <a:cxn ang="0">
                  <a:pos x="T8" y="T9"/>
                </a:cxn>
              </a:cxnLst>
              <a:rect l="0" t="0" r="r" b="b"/>
              <a:pathLst>
                <a:path w="112" h="107">
                  <a:moveTo>
                    <a:pt x="11" y="107"/>
                  </a:moveTo>
                  <a:lnTo>
                    <a:pt x="112" y="10"/>
                  </a:lnTo>
                  <a:lnTo>
                    <a:pt x="101" y="0"/>
                  </a:lnTo>
                  <a:lnTo>
                    <a:pt x="0" y="97"/>
                  </a:lnTo>
                  <a:lnTo>
                    <a:pt x="11" y="10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6" name="Freeform 20">
              <a:extLst>
                <a:ext uri="{FF2B5EF4-FFF2-40B4-BE49-F238E27FC236}">
                  <a16:creationId xmlns:a16="http://schemas.microsoft.com/office/drawing/2014/main" id="{729585AF-E734-DC41-B3B3-5372A5320131}"/>
                </a:ext>
              </a:extLst>
            </p:cNvPr>
            <p:cNvSpPr>
              <a:spLocks/>
            </p:cNvSpPr>
            <p:nvPr/>
          </p:nvSpPr>
          <p:spPr bwMode="auto">
            <a:xfrm>
              <a:off x="7183438" y="1030288"/>
              <a:ext cx="161925" cy="180975"/>
            </a:xfrm>
            <a:custGeom>
              <a:avLst/>
              <a:gdLst>
                <a:gd name="T0" fmla="*/ 11 w 102"/>
                <a:gd name="T1" fmla="*/ 114 h 114"/>
                <a:gd name="T2" fmla="*/ 102 w 102"/>
                <a:gd name="T3" fmla="*/ 9 h 114"/>
                <a:gd name="T4" fmla="*/ 92 w 102"/>
                <a:gd name="T5" fmla="*/ 0 h 114"/>
                <a:gd name="T6" fmla="*/ 0 w 102"/>
                <a:gd name="T7" fmla="*/ 105 h 114"/>
                <a:gd name="T8" fmla="*/ 11 w 102"/>
                <a:gd name="T9" fmla="*/ 114 h 114"/>
              </a:gdLst>
              <a:ahLst/>
              <a:cxnLst>
                <a:cxn ang="0">
                  <a:pos x="T0" y="T1"/>
                </a:cxn>
                <a:cxn ang="0">
                  <a:pos x="T2" y="T3"/>
                </a:cxn>
                <a:cxn ang="0">
                  <a:pos x="T4" y="T5"/>
                </a:cxn>
                <a:cxn ang="0">
                  <a:pos x="T6" y="T7"/>
                </a:cxn>
                <a:cxn ang="0">
                  <a:pos x="T8" y="T9"/>
                </a:cxn>
              </a:cxnLst>
              <a:rect l="0" t="0" r="r" b="b"/>
              <a:pathLst>
                <a:path w="102" h="114">
                  <a:moveTo>
                    <a:pt x="11" y="114"/>
                  </a:moveTo>
                  <a:lnTo>
                    <a:pt x="102" y="9"/>
                  </a:lnTo>
                  <a:lnTo>
                    <a:pt x="92" y="0"/>
                  </a:lnTo>
                  <a:lnTo>
                    <a:pt x="0" y="105"/>
                  </a:lnTo>
                  <a:lnTo>
                    <a:pt x="11" y="1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7" name="Freeform 21">
              <a:extLst>
                <a:ext uri="{FF2B5EF4-FFF2-40B4-BE49-F238E27FC236}">
                  <a16:creationId xmlns:a16="http://schemas.microsoft.com/office/drawing/2014/main" id="{F41EB438-D1E1-EB47-A14E-691AB013AC6E}"/>
                </a:ext>
              </a:extLst>
            </p:cNvPr>
            <p:cNvSpPr>
              <a:spLocks/>
            </p:cNvSpPr>
            <p:nvPr/>
          </p:nvSpPr>
          <p:spPr bwMode="auto">
            <a:xfrm>
              <a:off x="6905626" y="795338"/>
              <a:ext cx="147638" cy="192088"/>
            </a:xfrm>
            <a:custGeom>
              <a:avLst/>
              <a:gdLst>
                <a:gd name="T0" fmla="*/ 93 w 93"/>
                <a:gd name="T1" fmla="*/ 8 h 121"/>
                <a:gd name="T2" fmla="*/ 80 w 93"/>
                <a:gd name="T3" fmla="*/ 0 h 121"/>
                <a:gd name="T4" fmla="*/ 0 w 93"/>
                <a:gd name="T5" fmla="*/ 112 h 121"/>
                <a:gd name="T6" fmla="*/ 10 w 93"/>
                <a:gd name="T7" fmla="*/ 121 h 121"/>
                <a:gd name="T8" fmla="*/ 93 w 93"/>
                <a:gd name="T9" fmla="*/ 8 h 121"/>
              </a:gdLst>
              <a:ahLst/>
              <a:cxnLst>
                <a:cxn ang="0">
                  <a:pos x="T0" y="T1"/>
                </a:cxn>
                <a:cxn ang="0">
                  <a:pos x="T2" y="T3"/>
                </a:cxn>
                <a:cxn ang="0">
                  <a:pos x="T4" y="T5"/>
                </a:cxn>
                <a:cxn ang="0">
                  <a:pos x="T6" y="T7"/>
                </a:cxn>
                <a:cxn ang="0">
                  <a:pos x="T8" y="T9"/>
                </a:cxn>
              </a:cxnLst>
              <a:rect l="0" t="0" r="r" b="b"/>
              <a:pathLst>
                <a:path w="93" h="121">
                  <a:moveTo>
                    <a:pt x="93" y="8"/>
                  </a:moveTo>
                  <a:lnTo>
                    <a:pt x="80" y="0"/>
                  </a:lnTo>
                  <a:lnTo>
                    <a:pt x="0" y="112"/>
                  </a:lnTo>
                  <a:lnTo>
                    <a:pt x="10" y="121"/>
                  </a:lnTo>
                  <a:lnTo>
                    <a:pt x="93"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8" name="Freeform 22">
              <a:extLst>
                <a:ext uri="{FF2B5EF4-FFF2-40B4-BE49-F238E27FC236}">
                  <a16:creationId xmlns:a16="http://schemas.microsoft.com/office/drawing/2014/main" id="{BB92013B-AAC5-D648-A036-3586FE05B2F2}"/>
                </a:ext>
              </a:extLst>
            </p:cNvPr>
            <p:cNvSpPr>
              <a:spLocks/>
            </p:cNvSpPr>
            <p:nvPr/>
          </p:nvSpPr>
          <p:spPr bwMode="auto">
            <a:xfrm>
              <a:off x="6604001" y="588963"/>
              <a:ext cx="133350" cy="201613"/>
            </a:xfrm>
            <a:custGeom>
              <a:avLst/>
              <a:gdLst>
                <a:gd name="T0" fmla="*/ 84 w 84"/>
                <a:gd name="T1" fmla="*/ 8 h 127"/>
                <a:gd name="T2" fmla="*/ 72 w 84"/>
                <a:gd name="T3" fmla="*/ 0 h 127"/>
                <a:gd name="T4" fmla="*/ 0 w 84"/>
                <a:gd name="T5" fmla="*/ 119 h 127"/>
                <a:gd name="T6" fmla="*/ 13 w 84"/>
                <a:gd name="T7" fmla="*/ 127 h 127"/>
                <a:gd name="T8" fmla="*/ 84 w 84"/>
                <a:gd name="T9" fmla="*/ 8 h 127"/>
              </a:gdLst>
              <a:ahLst/>
              <a:cxnLst>
                <a:cxn ang="0">
                  <a:pos x="T0" y="T1"/>
                </a:cxn>
                <a:cxn ang="0">
                  <a:pos x="T2" y="T3"/>
                </a:cxn>
                <a:cxn ang="0">
                  <a:pos x="T4" y="T5"/>
                </a:cxn>
                <a:cxn ang="0">
                  <a:pos x="T6" y="T7"/>
                </a:cxn>
                <a:cxn ang="0">
                  <a:pos x="T8" y="T9"/>
                </a:cxn>
              </a:cxnLst>
              <a:rect l="0" t="0" r="r" b="b"/>
              <a:pathLst>
                <a:path w="84" h="127">
                  <a:moveTo>
                    <a:pt x="84" y="8"/>
                  </a:moveTo>
                  <a:lnTo>
                    <a:pt x="72" y="0"/>
                  </a:lnTo>
                  <a:lnTo>
                    <a:pt x="0" y="119"/>
                  </a:lnTo>
                  <a:lnTo>
                    <a:pt x="13" y="127"/>
                  </a:lnTo>
                  <a:lnTo>
                    <a:pt x="84"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49" name="Freeform 23">
              <a:extLst>
                <a:ext uri="{FF2B5EF4-FFF2-40B4-BE49-F238E27FC236}">
                  <a16:creationId xmlns:a16="http://schemas.microsoft.com/office/drawing/2014/main" id="{4398540C-C044-C74A-B5B9-36A463190435}"/>
                </a:ext>
              </a:extLst>
            </p:cNvPr>
            <p:cNvSpPr>
              <a:spLocks/>
            </p:cNvSpPr>
            <p:nvPr/>
          </p:nvSpPr>
          <p:spPr bwMode="auto">
            <a:xfrm>
              <a:off x="5961063" y="263525"/>
              <a:ext cx="98425" cy="214313"/>
            </a:xfrm>
            <a:custGeom>
              <a:avLst/>
              <a:gdLst>
                <a:gd name="T0" fmla="*/ 62 w 62"/>
                <a:gd name="T1" fmla="*/ 5 h 135"/>
                <a:gd name="T2" fmla="*/ 48 w 62"/>
                <a:gd name="T3" fmla="*/ 0 h 135"/>
                <a:gd name="T4" fmla="*/ 0 w 62"/>
                <a:gd name="T5" fmla="*/ 130 h 135"/>
                <a:gd name="T6" fmla="*/ 13 w 62"/>
                <a:gd name="T7" fmla="*/ 135 h 135"/>
                <a:gd name="T8" fmla="*/ 62 w 62"/>
                <a:gd name="T9" fmla="*/ 5 h 135"/>
              </a:gdLst>
              <a:ahLst/>
              <a:cxnLst>
                <a:cxn ang="0">
                  <a:pos x="T0" y="T1"/>
                </a:cxn>
                <a:cxn ang="0">
                  <a:pos x="T2" y="T3"/>
                </a:cxn>
                <a:cxn ang="0">
                  <a:pos x="T4" y="T5"/>
                </a:cxn>
                <a:cxn ang="0">
                  <a:pos x="T6" y="T7"/>
                </a:cxn>
                <a:cxn ang="0">
                  <a:pos x="T8" y="T9"/>
                </a:cxn>
              </a:cxnLst>
              <a:rect l="0" t="0" r="r" b="b"/>
              <a:pathLst>
                <a:path w="62" h="135">
                  <a:moveTo>
                    <a:pt x="62" y="5"/>
                  </a:moveTo>
                  <a:lnTo>
                    <a:pt x="48" y="0"/>
                  </a:lnTo>
                  <a:lnTo>
                    <a:pt x="0" y="130"/>
                  </a:lnTo>
                  <a:lnTo>
                    <a:pt x="13" y="135"/>
                  </a:lnTo>
                  <a:lnTo>
                    <a:pt x="62"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0" name="Freeform 24">
              <a:extLst>
                <a:ext uri="{FF2B5EF4-FFF2-40B4-BE49-F238E27FC236}">
                  <a16:creationId xmlns:a16="http://schemas.microsoft.com/office/drawing/2014/main" id="{B2F95225-1E8D-364A-B9B8-3A8223F84CCC}"/>
                </a:ext>
              </a:extLst>
            </p:cNvPr>
            <p:cNvSpPr>
              <a:spLocks/>
            </p:cNvSpPr>
            <p:nvPr/>
          </p:nvSpPr>
          <p:spPr bwMode="auto">
            <a:xfrm>
              <a:off x="5621338" y="147638"/>
              <a:ext cx="79375" cy="219075"/>
            </a:xfrm>
            <a:custGeom>
              <a:avLst/>
              <a:gdLst>
                <a:gd name="T0" fmla="*/ 50 w 50"/>
                <a:gd name="T1" fmla="*/ 3 h 138"/>
                <a:gd name="T2" fmla="*/ 37 w 50"/>
                <a:gd name="T3" fmla="*/ 0 h 138"/>
                <a:gd name="T4" fmla="*/ 0 w 50"/>
                <a:gd name="T5" fmla="*/ 134 h 138"/>
                <a:gd name="T6" fmla="*/ 14 w 50"/>
                <a:gd name="T7" fmla="*/ 138 h 138"/>
                <a:gd name="T8" fmla="*/ 50 w 50"/>
                <a:gd name="T9" fmla="*/ 3 h 138"/>
              </a:gdLst>
              <a:ahLst/>
              <a:cxnLst>
                <a:cxn ang="0">
                  <a:pos x="T0" y="T1"/>
                </a:cxn>
                <a:cxn ang="0">
                  <a:pos x="T2" y="T3"/>
                </a:cxn>
                <a:cxn ang="0">
                  <a:pos x="T4" y="T5"/>
                </a:cxn>
                <a:cxn ang="0">
                  <a:pos x="T6" y="T7"/>
                </a:cxn>
                <a:cxn ang="0">
                  <a:pos x="T8" y="T9"/>
                </a:cxn>
              </a:cxnLst>
              <a:rect l="0" t="0" r="r" b="b"/>
              <a:pathLst>
                <a:path w="50" h="138">
                  <a:moveTo>
                    <a:pt x="50" y="3"/>
                  </a:moveTo>
                  <a:lnTo>
                    <a:pt x="37" y="0"/>
                  </a:lnTo>
                  <a:lnTo>
                    <a:pt x="0" y="134"/>
                  </a:lnTo>
                  <a:lnTo>
                    <a:pt x="14" y="138"/>
                  </a:lnTo>
                  <a:lnTo>
                    <a:pt x="50"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1" name="Freeform 25">
              <a:extLst>
                <a:ext uri="{FF2B5EF4-FFF2-40B4-BE49-F238E27FC236}">
                  <a16:creationId xmlns:a16="http://schemas.microsoft.com/office/drawing/2014/main" id="{D56D5986-6FE9-6549-8077-7FB105616E04}"/>
                </a:ext>
              </a:extLst>
            </p:cNvPr>
            <p:cNvSpPr>
              <a:spLocks/>
            </p:cNvSpPr>
            <p:nvPr/>
          </p:nvSpPr>
          <p:spPr bwMode="auto">
            <a:xfrm>
              <a:off x="5272088" y="63500"/>
              <a:ext cx="61913" cy="222250"/>
            </a:xfrm>
            <a:custGeom>
              <a:avLst/>
              <a:gdLst>
                <a:gd name="T0" fmla="*/ 39 w 39"/>
                <a:gd name="T1" fmla="*/ 3 h 140"/>
                <a:gd name="T2" fmla="*/ 25 w 39"/>
                <a:gd name="T3" fmla="*/ 0 h 140"/>
                <a:gd name="T4" fmla="*/ 0 w 39"/>
                <a:gd name="T5" fmla="*/ 138 h 140"/>
                <a:gd name="T6" fmla="*/ 14 w 39"/>
                <a:gd name="T7" fmla="*/ 140 h 140"/>
                <a:gd name="T8" fmla="*/ 39 w 39"/>
                <a:gd name="T9" fmla="*/ 3 h 140"/>
              </a:gdLst>
              <a:ahLst/>
              <a:cxnLst>
                <a:cxn ang="0">
                  <a:pos x="T0" y="T1"/>
                </a:cxn>
                <a:cxn ang="0">
                  <a:pos x="T2" y="T3"/>
                </a:cxn>
                <a:cxn ang="0">
                  <a:pos x="T4" y="T5"/>
                </a:cxn>
                <a:cxn ang="0">
                  <a:pos x="T6" y="T7"/>
                </a:cxn>
                <a:cxn ang="0">
                  <a:pos x="T8" y="T9"/>
                </a:cxn>
              </a:cxnLst>
              <a:rect l="0" t="0" r="r" b="b"/>
              <a:pathLst>
                <a:path w="39" h="140">
                  <a:moveTo>
                    <a:pt x="39" y="3"/>
                  </a:moveTo>
                  <a:lnTo>
                    <a:pt x="25" y="0"/>
                  </a:lnTo>
                  <a:lnTo>
                    <a:pt x="0" y="138"/>
                  </a:lnTo>
                  <a:lnTo>
                    <a:pt x="14" y="140"/>
                  </a:lnTo>
                  <a:lnTo>
                    <a:pt x="39" y="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2" name="Freeform 26">
              <a:extLst>
                <a:ext uri="{FF2B5EF4-FFF2-40B4-BE49-F238E27FC236}">
                  <a16:creationId xmlns:a16="http://schemas.microsoft.com/office/drawing/2014/main" id="{C9EA0AC8-F6E3-B74D-A5BE-11BB82344533}"/>
                </a:ext>
              </a:extLst>
            </p:cNvPr>
            <p:cNvSpPr>
              <a:spLocks/>
            </p:cNvSpPr>
            <p:nvPr/>
          </p:nvSpPr>
          <p:spPr bwMode="auto">
            <a:xfrm>
              <a:off x="4916488" y="14288"/>
              <a:ext cx="44450" cy="222250"/>
            </a:xfrm>
            <a:custGeom>
              <a:avLst/>
              <a:gdLst>
                <a:gd name="T0" fmla="*/ 28 w 28"/>
                <a:gd name="T1" fmla="*/ 2 h 140"/>
                <a:gd name="T2" fmla="*/ 13 w 28"/>
                <a:gd name="T3" fmla="*/ 0 h 140"/>
                <a:gd name="T4" fmla="*/ 0 w 28"/>
                <a:gd name="T5" fmla="*/ 140 h 140"/>
                <a:gd name="T6" fmla="*/ 14 w 28"/>
                <a:gd name="T7" fmla="*/ 140 h 140"/>
                <a:gd name="T8" fmla="*/ 28 w 28"/>
                <a:gd name="T9" fmla="*/ 2 h 140"/>
              </a:gdLst>
              <a:ahLst/>
              <a:cxnLst>
                <a:cxn ang="0">
                  <a:pos x="T0" y="T1"/>
                </a:cxn>
                <a:cxn ang="0">
                  <a:pos x="T2" y="T3"/>
                </a:cxn>
                <a:cxn ang="0">
                  <a:pos x="T4" y="T5"/>
                </a:cxn>
                <a:cxn ang="0">
                  <a:pos x="T6" y="T7"/>
                </a:cxn>
                <a:cxn ang="0">
                  <a:pos x="T8" y="T9"/>
                </a:cxn>
              </a:cxnLst>
              <a:rect l="0" t="0" r="r" b="b"/>
              <a:pathLst>
                <a:path w="28" h="140">
                  <a:moveTo>
                    <a:pt x="28" y="2"/>
                  </a:moveTo>
                  <a:lnTo>
                    <a:pt x="13" y="0"/>
                  </a:lnTo>
                  <a:lnTo>
                    <a:pt x="0" y="140"/>
                  </a:lnTo>
                  <a:lnTo>
                    <a:pt x="14" y="140"/>
                  </a:lnTo>
                  <a:lnTo>
                    <a:pt x="28" y="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3" name="Rectangle 27">
              <a:extLst>
                <a:ext uri="{FF2B5EF4-FFF2-40B4-BE49-F238E27FC236}">
                  <a16:creationId xmlns:a16="http://schemas.microsoft.com/office/drawing/2014/main" id="{FC7E707A-9B04-A642-A5C3-EEBBB636AD57}"/>
                </a:ext>
              </a:extLst>
            </p:cNvPr>
            <p:cNvSpPr>
              <a:spLocks noChangeArrowheads="1"/>
            </p:cNvSpPr>
            <p:nvPr/>
          </p:nvSpPr>
          <p:spPr bwMode="auto">
            <a:xfrm>
              <a:off x="4559301" y="0"/>
              <a:ext cx="25400" cy="21907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4" name="Freeform 28">
              <a:extLst>
                <a:ext uri="{FF2B5EF4-FFF2-40B4-BE49-F238E27FC236}">
                  <a16:creationId xmlns:a16="http://schemas.microsoft.com/office/drawing/2014/main" id="{8E6FF1F2-DC9A-6D45-9206-29C8D96E5622}"/>
                </a:ext>
              </a:extLst>
            </p:cNvPr>
            <p:cNvSpPr>
              <a:spLocks/>
            </p:cNvSpPr>
            <p:nvPr/>
          </p:nvSpPr>
          <p:spPr bwMode="auto">
            <a:xfrm>
              <a:off x="4183063" y="14288"/>
              <a:ext cx="44450" cy="222250"/>
            </a:xfrm>
            <a:custGeom>
              <a:avLst/>
              <a:gdLst>
                <a:gd name="T0" fmla="*/ 28 w 28"/>
                <a:gd name="T1" fmla="*/ 140 h 140"/>
                <a:gd name="T2" fmla="*/ 15 w 28"/>
                <a:gd name="T3" fmla="*/ 0 h 140"/>
                <a:gd name="T4" fmla="*/ 0 w 28"/>
                <a:gd name="T5" fmla="*/ 2 h 140"/>
                <a:gd name="T6" fmla="*/ 12 w 28"/>
                <a:gd name="T7" fmla="*/ 140 h 140"/>
                <a:gd name="T8" fmla="*/ 28 w 28"/>
                <a:gd name="T9" fmla="*/ 140 h 140"/>
              </a:gdLst>
              <a:ahLst/>
              <a:cxnLst>
                <a:cxn ang="0">
                  <a:pos x="T0" y="T1"/>
                </a:cxn>
                <a:cxn ang="0">
                  <a:pos x="T2" y="T3"/>
                </a:cxn>
                <a:cxn ang="0">
                  <a:pos x="T4" y="T5"/>
                </a:cxn>
                <a:cxn ang="0">
                  <a:pos x="T6" y="T7"/>
                </a:cxn>
                <a:cxn ang="0">
                  <a:pos x="T8" y="T9"/>
                </a:cxn>
              </a:cxnLst>
              <a:rect l="0" t="0" r="r" b="b"/>
              <a:pathLst>
                <a:path w="28" h="140">
                  <a:moveTo>
                    <a:pt x="28" y="140"/>
                  </a:moveTo>
                  <a:lnTo>
                    <a:pt x="15" y="0"/>
                  </a:lnTo>
                  <a:lnTo>
                    <a:pt x="0" y="2"/>
                  </a:lnTo>
                  <a:lnTo>
                    <a:pt x="12" y="140"/>
                  </a:lnTo>
                  <a:lnTo>
                    <a:pt x="28" y="14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5" name="Freeform 29">
              <a:extLst>
                <a:ext uri="{FF2B5EF4-FFF2-40B4-BE49-F238E27FC236}">
                  <a16:creationId xmlns:a16="http://schemas.microsoft.com/office/drawing/2014/main" id="{1C6B9960-E81D-1B40-9363-CB0B7297C079}"/>
                </a:ext>
              </a:extLst>
            </p:cNvPr>
            <p:cNvSpPr>
              <a:spLocks/>
            </p:cNvSpPr>
            <p:nvPr/>
          </p:nvSpPr>
          <p:spPr bwMode="auto">
            <a:xfrm>
              <a:off x="3810001" y="63500"/>
              <a:ext cx="61913" cy="222250"/>
            </a:xfrm>
            <a:custGeom>
              <a:avLst/>
              <a:gdLst>
                <a:gd name="T0" fmla="*/ 39 w 39"/>
                <a:gd name="T1" fmla="*/ 138 h 140"/>
                <a:gd name="T2" fmla="*/ 14 w 39"/>
                <a:gd name="T3" fmla="*/ 0 h 140"/>
                <a:gd name="T4" fmla="*/ 0 w 39"/>
                <a:gd name="T5" fmla="*/ 3 h 140"/>
                <a:gd name="T6" fmla="*/ 25 w 39"/>
                <a:gd name="T7" fmla="*/ 140 h 140"/>
                <a:gd name="T8" fmla="*/ 39 w 39"/>
                <a:gd name="T9" fmla="*/ 138 h 140"/>
              </a:gdLst>
              <a:ahLst/>
              <a:cxnLst>
                <a:cxn ang="0">
                  <a:pos x="T0" y="T1"/>
                </a:cxn>
                <a:cxn ang="0">
                  <a:pos x="T2" y="T3"/>
                </a:cxn>
                <a:cxn ang="0">
                  <a:pos x="T4" y="T5"/>
                </a:cxn>
                <a:cxn ang="0">
                  <a:pos x="T6" y="T7"/>
                </a:cxn>
                <a:cxn ang="0">
                  <a:pos x="T8" y="T9"/>
                </a:cxn>
              </a:cxnLst>
              <a:rect l="0" t="0" r="r" b="b"/>
              <a:pathLst>
                <a:path w="39" h="140">
                  <a:moveTo>
                    <a:pt x="39" y="138"/>
                  </a:moveTo>
                  <a:lnTo>
                    <a:pt x="14" y="0"/>
                  </a:lnTo>
                  <a:lnTo>
                    <a:pt x="0" y="3"/>
                  </a:lnTo>
                  <a:lnTo>
                    <a:pt x="25" y="140"/>
                  </a:lnTo>
                  <a:lnTo>
                    <a:pt x="39"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6" name="Freeform 30">
              <a:extLst>
                <a:ext uri="{FF2B5EF4-FFF2-40B4-BE49-F238E27FC236}">
                  <a16:creationId xmlns:a16="http://schemas.microsoft.com/office/drawing/2014/main" id="{2AD18F0F-56FD-B74D-9CE4-1200E07ABE21}"/>
                </a:ext>
              </a:extLst>
            </p:cNvPr>
            <p:cNvSpPr>
              <a:spLocks/>
            </p:cNvSpPr>
            <p:nvPr/>
          </p:nvSpPr>
          <p:spPr bwMode="auto">
            <a:xfrm>
              <a:off x="3443288" y="147638"/>
              <a:ext cx="79375" cy="219075"/>
            </a:xfrm>
            <a:custGeom>
              <a:avLst/>
              <a:gdLst>
                <a:gd name="T0" fmla="*/ 50 w 50"/>
                <a:gd name="T1" fmla="*/ 134 h 138"/>
                <a:gd name="T2" fmla="*/ 13 w 50"/>
                <a:gd name="T3" fmla="*/ 0 h 138"/>
                <a:gd name="T4" fmla="*/ 0 w 50"/>
                <a:gd name="T5" fmla="*/ 3 h 138"/>
                <a:gd name="T6" fmla="*/ 36 w 50"/>
                <a:gd name="T7" fmla="*/ 138 h 138"/>
                <a:gd name="T8" fmla="*/ 50 w 50"/>
                <a:gd name="T9" fmla="*/ 134 h 138"/>
              </a:gdLst>
              <a:ahLst/>
              <a:cxnLst>
                <a:cxn ang="0">
                  <a:pos x="T0" y="T1"/>
                </a:cxn>
                <a:cxn ang="0">
                  <a:pos x="T2" y="T3"/>
                </a:cxn>
                <a:cxn ang="0">
                  <a:pos x="T4" y="T5"/>
                </a:cxn>
                <a:cxn ang="0">
                  <a:pos x="T6" y="T7"/>
                </a:cxn>
                <a:cxn ang="0">
                  <a:pos x="T8" y="T9"/>
                </a:cxn>
              </a:cxnLst>
              <a:rect l="0" t="0" r="r" b="b"/>
              <a:pathLst>
                <a:path w="50" h="138">
                  <a:moveTo>
                    <a:pt x="50" y="134"/>
                  </a:moveTo>
                  <a:lnTo>
                    <a:pt x="13" y="0"/>
                  </a:lnTo>
                  <a:lnTo>
                    <a:pt x="0" y="3"/>
                  </a:lnTo>
                  <a:lnTo>
                    <a:pt x="36" y="138"/>
                  </a:lnTo>
                  <a:lnTo>
                    <a:pt x="50" y="13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7" name="Freeform 31">
              <a:extLst>
                <a:ext uri="{FF2B5EF4-FFF2-40B4-BE49-F238E27FC236}">
                  <a16:creationId xmlns:a16="http://schemas.microsoft.com/office/drawing/2014/main" id="{20E8B47A-E33D-1345-AABC-B5C580E7548B}"/>
                </a:ext>
              </a:extLst>
            </p:cNvPr>
            <p:cNvSpPr>
              <a:spLocks/>
            </p:cNvSpPr>
            <p:nvPr/>
          </p:nvSpPr>
          <p:spPr bwMode="auto">
            <a:xfrm>
              <a:off x="3084513" y="263525"/>
              <a:ext cx="98425" cy="214313"/>
            </a:xfrm>
            <a:custGeom>
              <a:avLst/>
              <a:gdLst>
                <a:gd name="T0" fmla="*/ 62 w 62"/>
                <a:gd name="T1" fmla="*/ 130 h 135"/>
                <a:gd name="T2" fmla="*/ 14 w 62"/>
                <a:gd name="T3" fmla="*/ 0 h 135"/>
                <a:gd name="T4" fmla="*/ 0 w 62"/>
                <a:gd name="T5" fmla="*/ 5 h 135"/>
                <a:gd name="T6" fmla="*/ 49 w 62"/>
                <a:gd name="T7" fmla="*/ 135 h 135"/>
                <a:gd name="T8" fmla="*/ 62 w 62"/>
                <a:gd name="T9" fmla="*/ 130 h 135"/>
              </a:gdLst>
              <a:ahLst/>
              <a:cxnLst>
                <a:cxn ang="0">
                  <a:pos x="T0" y="T1"/>
                </a:cxn>
                <a:cxn ang="0">
                  <a:pos x="T2" y="T3"/>
                </a:cxn>
                <a:cxn ang="0">
                  <a:pos x="T4" y="T5"/>
                </a:cxn>
                <a:cxn ang="0">
                  <a:pos x="T6" y="T7"/>
                </a:cxn>
                <a:cxn ang="0">
                  <a:pos x="T8" y="T9"/>
                </a:cxn>
              </a:cxnLst>
              <a:rect l="0" t="0" r="r" b="b"/>
              <a:pathLst>
                <a:path w="62" h="135">
                  <a:moveTo>
                    <a:pt x="62" y="130"/>
                  </a:moveTo>
                  <a:lnTo>
                    <a:pt x="14" y="0"/>
                  </a:lnTo>
                  <a:lnTo>
                    <a:pt x="0" y="5"/>
                  </a:lnTo>
                  <a:lnTo>
                    <a:pt x="49" y="135"/>
                  </a:lnTo>
                  <a:lnTo>
                    <a:pt x="62" y="13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8" name="Freeform 32">
              <a:extLst>
                <a:ext uri="{FF2B5EF4-FFF2-40B4-BE49-F238E27FC236}">
                  <a16:creationId xmlns:a16="http://schemas.microsoft.com/office/drawing/2014/main" id="{A493A830-029D-5448-8825-DC8246475C18}"/>
                </a:ext>
              </a:extLst>
            </p:cNvPr>
            <p:cNvSpPr>
              <a:spLocks/>
            </p:cNvSpPr>
            <p:nvPr/>
          </p:nvSpPr>
          <p:spPr bwMode="auto">
            <a:xfrm>
              <a:off x="2406651" y="588963"/>
              <a:ext cx="133350" cy="201613"/>
            </a:xfrm>
            <a:custGeom>
              <a:avLst/>
              <a:gdLst>
                <a:gd name="T0" fmla="*/ 84 w 84"/>
                <a:gd name="T1" fmla="*/ 119 h 127"/>
                <a:gd name="T2" fmla="*/ 12 w 84"/>
                <a:gd name="T3" fmla="*/ 0 h 127"/>
                <a:gd name="T4" fmla="*/ 0 w 84"/>
                <a:gd name="T5" fmla="*/ 8 h 127"/>
                <a:gd name="T6" fmla="*/ 71 w 84"/>
                <a:gd name="T7" fmla="*/ 127 h 127"/>
                <a:gd name="T8" fmla="*/ 84 w 84"/>
                <a:gd name="T9" fmla="*/ 119 h 127"/>
              </a:gdLst>
              <a:ahLst/>
              <a:cxnLst>
                <a:cxn ang="0">
                  <a:pos x="T0" y="T1"/>
                </a:cxn>
                <a:cxn ang="0">
                  <a:pos x="T2" y="T3"/>
                </a:cxn>
                <a:cxn ang="0">
                  <a:pos x="T4" y="T5"/>
                </a:cxn>
                <a:cxn ang="0">
                  <a:pos x="T6" y="T7"/>
                </a:cxn>
                <a:cxn ang="0">
                  <a:pos x="T8" y="T9"/>
                </a:cxn>
              </a:cxnLst>
              <a:rect l="0" t="0" r="r" b="b"/>
              <a:pathLst>
                <a:path w="84" h="127">
                  <a:moveTo>
                    <a:pt x="84" y="119"/>
                  </a:moveTo>
                  <a:lnTo>
                    <a:pt x="12" y="0"/>
                  </a:lnTo>
                  <a:lnTo>
                    <a:pt x="0" y="8"/>
                  </a:lnTo>
                  <a:lnTo>
                    <a:pt x="71" y="127"/>
                  </a:lnTo>
                  <a:lnTo>
                    <a:pt x="84" y="11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59" name="Freeform 33">
              <a:extLst>
                <a:ext uri="{FF2B5EF4-FFF2-40B4-BE49-F238E27FC236}">
                  <a16:creationId xmlns:a16="http://schemas.microsoft.com/office/drawing/2014/main" id="{A8CF1E06-3E30-904C-AF3D-FB97154949F2}"/>
                </a:ext>
              </a:extLst>
            </p:cNvPr>
            <p:cNvSpPr>
              <a:spLocks/>
            </p:cNvSpPr>
            <p:nvPr/>
          </p:nvSpPr>
          <p:spPr bwMode="auto">
            <a:xfrm>
              <a:off x="2090738" y="795338"/>
              <a:ext cx="147638" cy="192088"/>
            </a:xfrm>
            <a:custGeom>
              <a:avLst/>
              <a:gdLst>
                <a:gd name="T0" fmla="*/ 93 w 93"/>
                <a:gd name="T1" fmla="*/ 112 h 121"/>
                <a:gd name="T2" fmla="*/ 13 w 93"/>
                <a:gd name="T3" fmla="*/ 0 h 121"/>
                <a:gd name="T4" fmla="*/ 0 w 93"/>
                <a:gd name="T5" fmla="*/ 8 h 121"/>
                <a:gd name="T6" fmla="*/ 83 w 93"/>
                <a:gd name="T7" fmla="*/ 121 h 121"/>
                <a:gd name="T8" fmla="*/ 93 w 93"/>
                <a:gd name="T9" fmla="*/ 112 h 121"/>
              </a:gdLst>
              <a:ahLst/>
              <a:cxnLst>
                <a:cxn ang="0">
                  <a:pos x="T0" y="T1"/>
                </a:cxn>
                <a:cxn ang="0">
                  <a:pos x="T2" y="T3"/>
                </a:cxn>
                <a:cxn ang="0">
                  <a:pos x="T4" y="T5"/>
                </a:cxn>
                <a:cxn ang="0">
                  <a:pos x="T6" y="T7"/>
                </a:cxn>
                <a:cxn ang="0">
                  <a:pos x="T8" y="T9"/>
                </a:cxn>
              </a:cxnLst>
              <a:rect l="0" t="0" r="r" b="b"/>
              <a:pathLst>
                <a:path w="93" h="121">
                  <a:moveTo>
                    <a:pt x="93" y="112"/>
                  </a:moveTo>
                  <a:lnTo>
                    <a:pt x="13" y="0"/>
                  </a:lnTo>
                  <a:lnTo>
                    <a:pt x="0" y="8"/>
                  </a:lnTo>
                  <a:lnTo>
                    <a:pt x="83" y="121"/>
                  </a:lnTo>
                  <a:lnTo>
                    <a:pt x="93" y="1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0" name="Freeform 34">
              <a:extLst>
                <a:ext uri="{FF2B5EF4-FFF2-40B4-BE49-F238E27FC236}">
                  <a16:creationId xmlns:a16="http://schemas.microsoft.com/office/drawing/2014/main" id="{EE2DD66D-7AD8-AA49-9C0F-AFC633DB696D}"/>
                </a:ext>
              </a:extLst>
            </p:cNvPr>
            <p:cNvSpPr>
              <a:spLocks/>
            </p:cNvSpPr>
            <p:nvPr/>
          </p:nvSpPr>
          <p:spPr bwMode="auto">
            <a:xfrm>
              <a:off x="1798638" y="1030288"/>
              <a:ext cx="161925" cy="180975"/>
            </a:xfrm>
            <a:custGeom>
              <a:avLst/>
              <a:gdLst>
                <a:gd name="T0" fmla="*/ 102 w 102"/>
                <a:gd name="T1" fmla="*/ 105 h 114"/>
                <a:gd name="T2" fmla="*/ 10 w 102"/>
                <a:gd name="T3" fmla="*/ 0 h 114"/>
                <a:gd name="T4" fmla="*/ 0 w 102"/>
                <a:gd name="T5" fmla="*/ 9 h 114"/>
                <a:gd name="T6" fmla="*/ 91 w 102"/>
                <a:gd name="T7" fmla="*/ 114 h 114"/>
                <a:gd name="T8" fmla="*/ 102 w 102"/>
                <a:gd name="T9" fmla="*/ 105 h 114"/>
              </a:gdLst>
              <a:ahLst/>
              <a:cxnLst>
                <a:cxn ang="0">
                  <a:pos x="T0" y="T1"/>
                </a:cxn>
                <a:cxn ang="0">
                  <a:pos x="T2" y="T3"/>
                </a:cxn>
                <a:cxn ang="0">
                  <a:pos x="T4" y="T5"/>
                </a:cxn>
                <a:cxn ang="0">
                  <a:pos x="T6" y="T7"/>
                </a:cxn>
                <a:cxn ang="0">
                  <a:pos x="T8" y="T9"/>
                </a:cxn>
              </a:cxnLst>
              <a:rect l="0" t="0" r="r" b="b"/>
              <a:pathLst>
                <a:path w="102" h="114">
                  <a:moveTo>
                    <a:pt x="102" y="105"/>
                  </a:moveTo>
                  <a:lnTo>
                    <a:pt x="10" y="0"/>
                  </a:lnTo>
                  <a:lnTo>
                    <a:pt x="0" y="9"/>
                  </a:lnTo>
                  <a:lnTo>
                    <a:pt x="91" y="114"/>
                  </a:lnTo>
                  <a:lnTo>
                    <a:pt x="102" y="10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1" name="Freeform 35">
              <a:extLst>
                <a:ext uri="{FF2B5EF4-FFF2-40B4-BE49-F238E27FC236}">
                  <a16:creationId xmlns:a16="http://schemas.microsoft.com/office/drawing/2014/main" id="{0B65AAFA-B589-8641-B99A-975F639A3C9C}"/>
                </a:ext>
              </a:extLst>
            </p:cNvPr>
            <p:cNvSpPr>
              <a:spLocks/>
            </p:cNvSpPr>
            <p:nvPr/>
          </p:nvSpPr>
          <p:spPr bwMode="auto">
            <a:xfrm>
              <a:off x="1524001" y="1289050"/>
              <a:ext cx="177800" cy="169863"/>
            </a:xfrm>
            <a:custGeom>
              <a:avLst/>
              <a:gdLst>
                <a:gd name="T0" fmla="*/ 112 w 112"/>
                <a:gd name="T1" fmla="*/ 97 h 107"/>
                <a:gd name="T2" fmla="*/ 11 w 112"/>
                <a:gd name="T3" fmla="*/ 0 h 107"/>
                <a:gd name="T4" fmla="*/ 0 w 112"/>
                <a:gd name="T5" fmla="*/ 10 h 107"/>
                <a:gd name="T6" fmla="*/ 101 w 112"/>
                <a:gd name="T7" fmla="*/ 107 h 107"/>
                <a:gd name="T8" fmla="*/ 112 w 112"/>
                <a:gd name="T9" fmla="*/ 97 h 107"/>
              </a:gdLst>
              <a:ahLst/>
              <a:cxnLst>
                <a:cxn ang="0">
                  <a:pos x="T0" y="T1"/>
                </a:cxn>
                <a:cxn ang="0">
                  <a:pos x="T2" y="T3"/>
                </a:cxn>
                <a:cxn ang="0">
                  <a:pos x="T4" y="T5"/>
                </a:cxn>
                <a:cxn ang="0">
                  <a:pos x="T6" y="T7"/>
                </a:cxn>
                <a:cxn ang="0">
                  <a:pos x="T8" y="T9"/>
                </a:cxn>
              </a:cxnLst>
              <a:rect l="0" t="0" r="r" b="b"/>
              <a:pathLst>
                <a:path w="112" h="107">
                  <a:moveTo>
                    <a:pt x="112" y="97"/>
                  </a:moveTo>
                  <a:lnTo>
                    <a:pt x="11" y="0"/>
                  </a:lnTo>
                  <a:lnTo>
                    <a:pt x="0" y="10"/>
                  </a:lnTo>
                  <a:lnTo>
                    <a:pt x="101" y="107"/>
                  </a:lnTo>
                  <a:lnTo>
                    <a:pt x="112" y="9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2" name="Freeform 36">
              <a:extLst>
                <a:ext uri="{FF2B5EF4-FFF2-40B4-BE49-F238E27FC236}">
                  <a16:creationId xmlns:a16="http://schemas.microsoft.com/office/drawing/2014/main" id="{F97235D3-E5E1-064F-9A5D-496CCDC32049}"/>
                </a:ext>
              </a:extLst>
            </p:cNvPr>
            <p:cNvSpPr>
              <a:spLocks/>
            </p:cNvSpPr>
            <p:nvPr/>
          </p:nvSpPr>
          <p:spPr bwMode="auto">
            <a:xfrm>
              <a:off x="1277938" y="1574800"/>
              <a:ext cx="187325" cy="153988"/>
            </a:xfrm>
            <a:custGeom>
              <a:avLst/>
              <a:gdLst>
                <a:gd name="T0" fmla="*/ 118 w 118"/>
                <a:gd name="T1" fmla="*/ 86 h 97"/>
                <a:gd name="T2" fmla="*/ 9 w 118"/>
                <a:gd name="T3" fmla="*/ 0 h 97"/>
                <a:gd name="T4" fmla="*/ 0 w 118"/>
                <a:gd name="T5" fmla="*/ 10 h 97"/>
                <a:gd name="T6" fmla="*/ 109 w 118"/>
                <a:gd name="T7" fmla="*/ 97 h 97"/>
                <a:gd name="T8" fmla="*/ 118 w 118"/>
                <a:gd name="T9" fmla="*/ 86 h 97"/>
              </a:gdLst>
              <a:ahLst/>
              <a:cxnLst>
                <a:cxn ang="0">
                  <a:pos x="T0" y="T1"/>
                </a:cxn>
                <a:cxn ang="0">
                  <a:pos x="T2" y="T3"/>
                </a:cxn>
                <a:cxn ang="0">
                  <a:pos x="T4" y="T5"/>
                </a:cxn>
                <a:cxn ang="0">
                  <a:pos x="T6" y="T7"/>
                </a:cxn>
                <a:cxn ang="0">
                  <a:pos x="T8" y="T9"/>
                </a:cxn>
              </a:cxnLst>
              <a:rect l="0" t="0" r="r" b="b"/>
              <a:pathLst>
                <a:path w="118" h="97">
                  <a:moveTo>
                    <a:pt x="118" y="86"/>
                  </a:moveTo>
                  <a:lnTo>
                    <a:pt x="9" y="0"/>
                  </a:lnTo>
                  <a:lnTo>
                    <a:pt x="0" y="10"/>
                  </a:lnTo>
                  <a:lnTo>
                    <a:pt x="109" y="97"/>
                  </a:lnTo>
                  <a:lnTo>
                    <a:pt x="118" y="8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3" name="Freeform 37">
              <a:extLst>
                <a:ext uri="{FF2B5EF4-FFF2-40B4-BE49-F238E27FC236}">
                  <a16:creationId xmlns:a16="http://schemas.microsoft.com/office/drawing/2014/main" id="{ED794EBA-6DE2-E346-AE33-586AEE07184A}"/>
                </a:ext>
              </a:extLst>
            </p:cNvPr>
            <p:cNvSpPr>
              <a:spLocks/>
            </p:cNvSpPr>
            <p:nvPr/>
          </p:nvSpPr>
          <p:spPr bwMode="auto">
            <a:xfrm>
              <a:off x="1057276" y="1876425"/>
              <a:ext cx="196850" cy="141288"/>
            </a:xfrm>
            <a:custGeom>
              <a:avLst/>
              <a:gdLst>
                <a:gd name="T0" fmla="*/ 124 w 124"/>
                <a:gd name="T1" fmla="*/ 78 h 89"/>
                <a:gd name="T2" fmla="*/ 7 w 124"/>
                <a:gd name="T3" fmla="*/ 0 h 89"/>
                <a:gd name="T4" fmla="*/ 0 w 124"/>
                <a:gd name="T5" fmla="*/ 13 h 89"/>
                <a:gd name="T6" fmla="*/ 116 w 124"/>
                <a:gd name="T7" fmla="*/ 89 h 89"/>
                <a:gd name="T8" fmla="*/ 124 w 124"/>
                <a:gd name="T9" fmla="*/ 78 h 89"/>
              </a:gdLst>
              <a:ahLst/>
              <a:cxnLst>
                <a:cxn ang="0">
                  <a:pos x="T0" y="T1"/>
                </a:cxn>
                <a:cxn ang="0">
                  <a:pos x="T2" y="T3"/>
                </a:cxn>
                <a:cxn ang="0">
                  <a:pos x="T4" y="T5"/>
                </a:cxn>
                <a:cxn ang="0">
                  <a:pos x="T6" y="T7"/>
                </a:cxn>
                <a:cxn ang="0">
                  <a:pos x="T8" y="T9"/>
                </a:cxn>
              </a:cxnLst>
              <a:rect l="0" t="0" r="r" b="b"/>
              <a:pathLst>
                <a:path w="124" h="89">
                  <a:moveTo>
                    <a:pt x="124" y="78"/>
                  </a:moveTo>
                  <a:lnTo>
                    <a:pt x="7" y="0"/>
                  </a:lnTo>
                  <a:lnTo>
                    <a:pt x="0" y="13"/>
                  </a:lnTo>
                  <a:lnTo>
                    <a:pt x="116" y="89"/>
                  </a:lnTo>
                  <a:lnTo>
                    <a:pt x="124" y="7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4" name="Freeform 38">
              <a:extLst>
                <a:ext uri="{FF2B5EF4-FFF2-40B4-BE49-F238E27FC236}">
                  <a16:creationId xmlns:a16="http://schemas.microsoft.com/office/drawing/2014/main" id="{3E53C59D-09AB-F249-B97F-57AABE2CEA65}"/>
                </a:ext>
              </a:extLst>
            </p:cNvPr>
            <p:cNvSpPr>
              <a:spLocks/>
            </p:cNvSpPr>
            <p:nvPr/>
          </p:nvSpPr>
          <p:spPr bwMode="auto">
            <a:xfrm>
              <a:off x="863601" y="2200275"/>
              <a:ext cx="207963" cy="125413"/>
            </a:xfrm>
            <a:custGeom>
              <a:avLst/>
              <a:gdLst>
                <a:gd name="T0" fmla="*/ 131 w 131"/>
                <a:gd name="T1" fmla="*/ 66 h 79"/>
                <a:gd name="T2" fmla="*/ 7 w 131"/>
                <a:gd name="T3" fmla="*/ 0 h 79"/>
                <a:gd name="T4" fmla="*/ 0 w 131"/>
                <a:gd name="T5" fmla="*/ 14 h 79"/>
                <a:gd name="T6" fmla="*/ 123 w 131"/>
                <a:gd name="T7" fmla="*/ 79 h 79"/>
                <a:gd name="T8" fmla="*/ 131 w 131"/>
                <a:gd name="T9" fmla="*/ 66 h 79"/>
              </a:gdLst>
              <a:ahLst/>
              <a:cxnLst>
                <a:cxn ang="0">
                  <a:pos x="T0" y="T1"/>
                </a:cxn>
                <a:cxn ang="0">
                  <a:pos x="T2" y="T3"/>
                </a:cxn>
                <a:cxn ang="0">
                  <a:pos x="T4" y="T5"/>
                </a:cxn>
                <a:cxn ang="0">
                  <a:pos x="T6" y="T7"/>
                </a:cxn>
                <a:cxn ang="0">
                  <a:pos x="T8" y="T9"/>
                </a:cxn>
              </a:cxnLst>
              <a:rect l="0" t="0" r="r" b="b"/>
              <a:pathLst>
                <a:path w="131" h="79">
                  <a:moveTo>
                    <a:pt x="131" y="66"/>
                  </a:moveTo>
                  <a:lnTo>
                    <a:pt x="7" y="0"/>
                  </a:lnTo>
                  <a:lnTo>
                    <a:pt x="0" y="14"/>
                  </a:lnTo>
                  <a:lnTo>
                    <a:pt x="123" y="79"/>
                  </a:lnTo>
                  <a:lnTo>
                    <a:pt x="131" y="6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5" name="Freeform 39">
              <a:extLst>
                <a:ext uri="{FF2B5EF4-FFF2-40B4-BE49-F238E27FC236}">
                  <a16:creationId xmlns:a16="http://schemas.microsoft.com/office/drawing/2014/main" id="{4C7A8F97-FBE3-0E46-9D3D-52A119CB3D9C}"/>
                </a:ext>
              </a:extLst>
            </p:cNvPr>
            <p:cNvSpPr>
              <a:spLocks/>
            </p:cNvSpPr>
            <p:nvPr/>
          </p:nvSpPr>
          <p:spPr bwMode="auto">
            <a:xfrm>
              <a:off x="701676" y="2540000"/>
              <a:ext cx="212725" cy="107950"/>
            </a:xfrm>
            <a:custGeom>
              <a:avLst/>
              <a:gdLst>
                <a:gd name="T0" fmla="*/ 134 w 134"/>
                <a:gd name="T1" fmla="*/ 56 h 68"/>
                <a:gd name="T2" fmla="*/ 6 w 134"/>
                <a:gd name="T3" fmla="*/ 0 h 68"/>
                <a:gd name="T4" fmla="*/ 0 w 134"/>
                <a:gd name="T5" fmla="*/ 14 h 68"/>
                <a:gd name="T6" fmla="*/ 129 w 134"/>
                <a:gd name="T7" fmla="*/ 68 h 68"/>
                <a:gd name="T8" fmla="*/ 134 w 134"/>
                <a:gd name="T9" fmla="*/ 56 h 68"/>
              </a:gdLst>
              <a:ahLst/>
              <a:cxnLst>
                <a:cxn ang="0">
                  <a:pos x="T0" y="T1"/>
                </a:cxn>
                <a:cxn ang="0">
                  <a:pos x="T2" y="T3"/>
                </a:cxn>
                <a:cxn ang="0">
                  <a:pos x="T4" y="T5"/>
                </a:cxn>
                <a:cxn ang="0">
                  <a:pos x="T6" y="T7"/>
                </a:cxn>
                <a:cxn ang="0">
                  <a:pos x="T8" y="T9"/>
                </a:cxn>
              </a:cxnLst>
              <a:rect l="0" t="0" r="r" b="b"/>
              <a:pathLst>
                <a:path w="134" h="68">
                  <a:moveTo>
                    <a:pt x="134" y="56"/>
                  </a:moveTo>
                  <a:lnTo>
                    <a:pt x="6" y="0"/>
                  </a:lnTo>
                  <a:lnTo>
                    <a:pt x="0" y="14"/>
                  </a:lnTo>
                  <a:lnTo>
                    <a:pt x="129" y="68"/>
                  </a:lnTo>
                  <a:lnTo>
                    <a:pt x="134" y="5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6" name="Freeform 40">
              <a:extLst>
                <a:ext uri="{FF2B5EF4-FFF2-40B4-BE49-F238E27FC236}">
                  <a16:creationId xmlns:a16="http://schemas.microsoft.com/office/drawing/2014/main" id="{8A0FC9B8-5674-6E4B-8664-3BF83B4762F1}"/>
                </a:ext>
              </a:extLst>
            </p:cNvPr>
            <p:cNvSpPr>
              <a:spLocks/>
            </p:cNvSpPr>
            <p:nvPr/>
          </p:nvSpPr>
          <p:spPr bwMode="auto">
            <a:xfrm>
              <a:off x="571501" y="2892425"/>
              <a:ext cx="215900" cy="90488"/>
            </a:xfrm>
            <a:custGeom>
              <a:avLst/>
              <a:gdLst>
                <a:gd name="T0" fmla="*/ 136 w 136"/>
                <a:gd name="T1" fmla="*/ 43 h 57"/>
                <a:gd name="T2" fmla="*/ 3 w 136"/>
                <a:gd name="T3" fmla="*/ 0 h 57"/>
                <a:gd name="T4" fmla="*/ 0 w 136"/>
                <a:gd name="T5" fmla="*/ 14 h 57"/>
                <a:gd name="T6" fmla="*/ 132 w 136"/>
                <a:gd name="T7" fmla="*/ 57 h 57"/>
                <a:gd name="T8" fmla="*/ 136 w 136"/>
                <a:gd name="T9" fmla="*/ 43 h 57"/>
              </a:gdLst>
              <a:ahLst/>
              <a:cxnLst>
                <a:cxn ang="0">
                  <a:pos x="T0" y="T1"/>
                </a:cxn>
                <a:cxn ang="0">
                  <a:pos x="T2" y="T3"/>
                </a:cxn>
                <a:cxn ang="0">
                  <a:pos x="T4" y="T5"/>
                </a:cxn>
                <a:cxn ang="0">
                  <a:pos x="T6" y="T7"/>
                </a:cxn>
                <a:cxn ang="0">
                  <a:pos x="T8" y="T9"/>
                </a:cxn>
              </a:cxnLst>
              <a:rect l="0" t="0" r="r" b="b"/>
              <a:pathLst>
                <a:path w="136" h="57">
                  <a:moveTo>
                    <a:pt x="136" y="43"/>
                  </a:moveTo>
                  <a:lnTo>
                    <a:pt x="3" y="0"/>
                  </a:lnTo>
                  <a:lnTo>
                    <a:pt x="0" y="14"/>
                  </a:lnTo>
                  <a:lnTo>
                    <a:pt x="132" y="57"/>
                  </a:lnTo>
                  <a:lnTo>
                    <a:pt x="136" y="4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7" name="Freeform 41">
              <a:extLst>
                <a:ext uri="{FF2B5EF4-FFF2-40B4-BE49-F238E27FC236}">
                  <a16:creationId xmlns:a16="http://schemas.microsoft.com/office/drawing/2014/main" id="{327D1E15-F7E5-6846-816B-AE22FDEDA052}"/>
                </a:ext>
              </a:extLst>
            </p:cNvPr>
            <p:cNvSpPr>
              <a:spLocks/>
            </p:cNvSpPr>
            <p:nvPr/>
          </p:nvSpPr>
          <p:spPr bwMode="auto">
            <a:xfrm>
              <a:off x="403226" y="3625850"/>
              <a:ext cx="223838" cy="53975"/>
            </a:xfrm>
            <a:custGeom>
              <a:avLst/>
              <a:gdLst>
                <a:gd name="T0" fmla="*/ 141 w 141"/>
                <a:gd name="T1" fmla="*/ 20 h 34"/>
                <a:gd name="T2" fmla="*/ 3 w 141"/>
                <a:gd name="T3" fmla="*/ 0 h 34"/>
                <a:gd name="T4" fmla="*/ 0 w 141"/>
                <a:gd name="T5" fmla="*/ 16 h 34"/>
                <a:gd name="T6" fmla="*/ 138 w 141"/>
                <a:gd name="T7" fmla="*/ 34 h 34"/>
                <a:gd name="T8" fmla="*/ 141 w 141"/>
                <a:gd name="T9" fmla="*/ 20 h 34"/>
              </a:gdLst>
              <a:ahLst/>
              <a:cxnLst>
                <a:cxn ang="0">
                  <a:pos x="T0" y="T1"/>
                </a:cxn>
                <a:cxn ang="0">
                  <a:pos x="T2" y="T3"/>
                </a:cxn>
                <a:cxn ang="0">
                  <a:pos x="T4" y="T5"/>
                </a:cxn>
                <a:cxn ang="0">
                  <a:pos x="T6" y="T7"/>
                </a:cxn>
                <a:cxn ang="0">
                  <a:pos x="T8" y="T9"/>
                </a:cxn>
              </a:cxnLst>
              <a:rect l="0" t="0" r="r" b="b"/>
              <a:pathLst>
                <a:path w="141" h="34">
                  <a:moveTo>
                    <a:pt x="141" y="20"/>
                  </a:moveTo>
                  <a:lnTo>
                    <a:pt x="3" y="0"/>
                  </a:lnTo>
                  <a:lnTo>
                    <a:pt x="0" y="16"/>
                  </a:lnTo>
                  <a:lnTo>
                    <a:pt x="138" y="34"/>
                  </a:lnTo>
                  <a:lnTo>
                    <a:pt x="141" y="2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8" name="Freeform 42">
              <a:extLst>
                <a:ext uri="{FF2B5EF4-FFF2-40B4-BE49-F238E27FC236}">
                  <a16:creationId xmlns:a16="http://schemas.microsoft.com/office/drawing/2014/main" id="{FD7CD4A6-F486-6A4B-9828-5760E0783E06}"/>
                </a:ext>
              </a:extLst>
            </p:cNvPr>
            <p:cNvSpPr>
              <a:spLocks/>
            </p:cNvSpPr>
            <p:nvPr/>
          </p:nvSpPr>
          <p:spPr bwMode="auto">
            <a:xfrm>
              <a:off x="371476" y="4003675"/>
              <a:ext cx="222250" cy="31750"/>
            </a:xfrm>
            <a:custGeom>
              <a:avLst/>
              <a:gdLst>
                <a:gd name="T0" fmla="*/ 140 w 140"/>
                <a:gd name="T1" fmla="*/ 6 h 20"/>
                <a:gd name="T2" fmla="*/ 0 w 140"/>
                <a:gd name="T3" fmla="*/ 0 h 20"/>
                <a:gd name="T4" fmla="*/ 0 w 140"/>
                <a:gd name="T5" fmla="*/ 14 h 20"/>
                <a:gd name="T6" fmla="*/ 140 w 140"/>
                <a:gd name="T7" fmla="*/ 20 h 20"/>
                <a:gd name="T8" fmla="*/ 140 w 140"/>
                <a:gd name="T9" fmla="*/ 6 h 20"/>
              </a:gdLst>
              <a:ahLst/>
              <a:cxnLst>
                <a:cxn ang="0">
                  <a:pos x="T0" y="T1"/>
                </a:cxn>
                <a:cxn ang="0">
                  <a:pos x="T2" y="T3"/>
                </a:cxn>
                <a:cxn ang="0">
                  <a:pos x="T4" y="T5"/>
                </a:cxn>
                <a:cxn ang="0">
                  <a:pos x="T6" y="T7"/>
                </a:cxn>
                <a:cxn ang="0">
                  <a:pos x="T8" y="T9"/>
                </a:cxn>
              </a:cxnLst>
              <a:rect l="0" t="0" r="r" b="b"/>
              <a:pathLst>
                <a:path w="140" h="20">
                  <a:moveTo>
                    <a:pt x="140" y="6"/>
                  </a:moveTo>
                  <a:lnTo>
                    <a:pt x="0" y="0"/>
                  </a:lnTo>
                  <a:lnTo>
                    <a:pt x="0" y="14"/>
                  </a:lnTo>
                  <a:lnTo>
                    <a:pt x="140" y="20"/>
                  </a:lnTo>
                  <a:lnTo>
                    <a:pt x="140" y="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69" name="Freeform 43">
              <a:extLst>
                <a:ext uri="{FF2B5EF4-FFF2-40B4-BE49-F238E27FC236}">
                  <a16:creationId xmlns:a16="http://schemas.microsoft.com/office/drawing/2014/main" id="{395029BA-781B-6548-AEC9-07FF149CF596}"/>
                </a:ext>
              </a:extLst>
            </p:cNvPr>
            <p:cNvSpPr>
              <a:spLocks/>
            </p:cNvSpPr>
            <p:nvPr/>
          </p:nvSpPr>
          <p:spPr bwMode="auto">
            <a:xfrm>
              <a:off x="371476" y="4370388"/>
              <a:ext cx="222250" cy="31750"/>
            </a:xfrm>
            <a:custGeom>
              <a:avLst/>
              <a:gdLst>
                <a:gd name="T0" fmla="*/ 140 w 140"/>
                <a:gd name="T1" fmla="*/ 0 h 20"/>
                <a:gd name="T2" fmla="*/ 0 w 140"/>
                <a:gd name="T3" fmla="*/ 6 h 20"/>
                <a:gd name="T4" fmla="*/ 0 w 140"/>
                <a:gd name="T5" fmla="*/ 20 h 20"/>
                <a:gd name="T6" fmla="*/ 140 w 140"/>
                <a:gd name="T7" fmla="*/ 14 h 20"/>
                <a:gd name="T8" fmla="*/ 140 w 140"/>
                <a:gd name="T9" fmla="*/ 0 h 20"/>
              </a:gdLst>
              <a:ahLst/>
              <a:cxnLst>
                <a:cxn ang="0">
                  <a:pos x="T0" y="T1"/>
                </a:cxn>
                <a:cxn ang="0">
                  <a:pos x="T2" y="T3"/>
                </a:cxn>
                <a:cxn ang="0">
                  <a:pos x="T4" y="T5"/>
                </a:cxn>
                <a:cxn ang="0">
                  <a:pos x="T6" y="T7"/>
                </a:cxn>
                <a:cxn ang="0">
                  <a:pos x="T8" y="T9"/>
                </a:cxn>
              </a:cxnLst>
              <a:rect l="0" t="0" r="r" b="b"/>
              <a:pathLst>
                <a:path w="140" h="20">
                  <a:moveTo>
                    <a:pt x="140" y="0"/>
                  </a:moveTo>
                  <a:lnTo>
                    <a:pt x="0" y="6"/>
                  </a:lnTo>
                  <a:lnTo>
                    <a:pt x="0" y="20"/>
                  </a:lnTo>
                  <a:lnTo>
                    <a:pt x="140" y="14"/>
                  </a:lnTo>
                  <a:lnTo>
                    <a:pt x="14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0" name="Freeform 44">
              <a:extLst>
                <a:ext uri="{FF2B5EF4-FFF2-40B4-BE49-F238E27FC236}">
                  <a16:creationId xmlns:a16="http://schemas.microsoft.com/office/drawing/2014/main" id="{3764C186-AFE8-1043-A09B-635FD8DF43BE}"/>
                </a:ext>
              </a:extLst>
            </p:cNvPr>
            <p:cNvSpPr>
              <a:spLocks/>
            </p:cNvSpPr>
            <p:nvPr/>
          </p:nvSpPr>
          <p:spPr bwMode="auto">
            <a:xfrm>
              <a:off x="403226" y="4727575"/>
              <a:ext cx="223838" cy="50800"/>
            </a:xfrm>
            <a:custGeom>
              <a:avLst/>
              <a:gdLst>
                <a:gd name="T0" fmla="*/ 138 w 141"/>
                <a:gd name="T1" fmla="*/ 0 h 32"/>
                <a:gd name="T2" fmla="*/ 0 w 141"/>
                <a:gd name="T3" fmla="*/ 18 h 32"/>
                <a:gd name="T4" fmla="*/ 2 w 141"/>
                <a:gd name="T5" fmla="*/ 32 h 32"/>
                <a:gd name="T6" fmla="*/ 141 w 141"/>
                <a:gd name="T7" fmla="*/ 14 h 32"/>
                <a:gd name="T8" fmla="*/ 138 w 141"/>
                <a:gd name="T9" fmla="*/ 0 h 32"/>
              </a:gdLst>
              <a:ahLst/>
              <a:cxnLst>
                <a:cxn ang="0">
                  <a:pos x="T0" y="T1"/>
                </a:cxn>
                <a:cxn ang="0">
                  <a:pos x="T2" y="T3"/>
                </a:cxn>
                <a:cxn ang="0">
                  <a:pos x="T4" y="T5"/>
                </a:cxn>
                <a:cxn ang="0">
                  <a:pos x="T6" y="T7"/>
                </a:cxn>
                <a:cxn ang="0">
                  <a:pos x="T8" y="T9"/>
                </a:cxn>
              </a:cxnLst>
              <a:rect l="0" t="0" r="r" b="b"/>
              <a:pathLst>
                <a:path w="141" h="32">
                  <a:moveTo>
                    <a:pt x="138" y="0"/>
                  </a:moveTo>
                  <a:lnTo>
                    <a:pt x="0" y="18"/>
                  </a:lnTo>
                  <a:lnTo>
                    <a:pt x="2" y="32"/>
                  </a:lnTo>
                  <a:lnTo>
                    <a:pt x="141" y="14"/>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1" name="Freeform 45">
              <a:extLst>
                <a:ext uri="{FF2B5EF4-FFF2-40B4-BE49-F238E27FC236}">
                  <a16:creationId xmlns:a16="http://schemas.microsoft.com/office/drawing/2014/main" id="{C0B95A57-BC3E-9E47-9365-BEC43C2600F2}"/>
                </a:ext>
              </a:extLst>
            </p:cNvPr>
            <p:cNvSpPr>
              <a:spLocks/>
            </p:cNvSpPr>
            <p:nvPr/>
          </p:nvSpPr>
          <p:spPr bwMode="auto">
            <a:xfrm>
              <a:off x="469901" y="5076825"/>
              <a:ext cx="222250" cy="71438"/>
            </a:xfrm>
            <a:custGeom>
              <a:avLst/>
              <a:gdLst>
                <a:gd name="T0" fmla="*/ 137 w 140"/>
                <a:gd name="T1" fmla="*/ 0 h 45"/>
                <a:gd name="T2" fmla="*/ 0 w 140"/>
                <a:gd name="T3" fmla="*/ 31 h 45"/>
                <a:gd name="T4" fmla="*/ 3 w 140"/>
                <a:gd name="T5" fmla="*/ 45 h 45"/>
                <a:gd name="T6" fmla="*/ 140 w 140"/>
                <a:gd name="T7" fmla="*/ 14 h 45"/>
                <a:gd name="T8" fmla="*/ 137 w 140"/>
                <a:gd name="T9" fmla="*/ 0 h 45"/>
              </a:gdLst>
              <a:ahLst/>
              <a:cxnLst>
                <a:cxn ang="0">
                  <a:pos x="T0" y="T1"/>
                </a:cxn>
                <a:cxn ang="0">
                  <a:pos x="T2" y="T3"/>
                </a:cxn>
                <a:cxn ang="0">
                  <a:pos x="T4" y="T5"/>
                </a:cxn>
                <a:cxn ang="0">
                  <a:pos x="T6" y="T7"/>
                </a:cxn>
                <a:cxn ang="0">
                  <a:pos x="T8" y="T9"/>
                </a:cxn>
              </a:cxnLst>
              <a:rect l="0" t="0" r="r" b="b"/>
              <a:pathLst>
                <a:path w="140" h="45">
                  <a:moveTo>
                    <a:pt x="137" y="0"/>
                  </a:moveTo>
                  <a:lnTo>
                    <a:pt x="0" y="31"/>
                  </a:lnTo>
                  <a:lnTo>
                    <a:pt x="3" y="45"/>
                  </a:lnTo>
                  <a:lnTo>
                    <a:pt x="140" y="14"/>
                  </a:lnTo>
                  <a:lnTo>
                    <a:pt x="137"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2" name="Freeform 46">
              <a:extLst>
                <a:ext uri="{FF2B5EF4-FFF2-40B4-BE49-F238E27FC236}">
                  <a16:creationId xmlns:a16="http://schemas.microsoft.com/office/drawing/2014/main" id="{AE76DE0E-B77D-BF4F-92B1-236EF8F6E344}"/>
                </a:ext>
              </a:extLst>
            </p:cNvPr>
            <p:cNvSpPr>
              <a:spLocks/>
            </p:cNvSpPr>
            <p:nvPr/>
          </p:nvSpPr>
          <p:spPr bwMode="auto">
            <a:xfrm>
              <a:off x="571501" y="5421313"/>
              <a:ext cx="215900" cy="92075"/>
            </a:xfrm>
            <a:custGeom>
              <a:avLst/>
              <a:gdLst>
                <a:gd name="T0" fmla="*/ 132 w 136"/>
                <a:gd name="T1" fmla="*/ 0 h 58"/>
                <a:gd name="T2" fmla="*/ 0 w 136"/>
                <a:gd name="T3" fmla="*/ 44 h 58"/>
                <a:gd name="T4" fmla="*/ 3 w 136"/>
                <a:gd name="T5" fmla="*/ 58 h 58"/>
                <a:gd name="T6" fmla="*/ 136 w 136"/>
                <a:gd name="T7" fmla="*/ 14 h 58"/>
                <a:gd name="T8" fmla="*/ 132 w 136"/>
                <a:gd name="T9" fmla="*/ 0 h 58"/>
              </a:gdLst>
              <a:ahLst/>
              <a:cxnLst>
                <a:cxn ang="0">
                  <a:pos x="T0" y="T1"/>
                </a:cxn>
                <a:cxn ang="0">
                  <a:pos x="T2" y="T3"/>
                </a:cxn>
                <a:cxn ang="0">
                  <a:pos x="T4" y="T5"/>
                </a:cxn>
                <a:cxn ang="0">
                  <a:pos x="T6" y="T7"/>
                </a:cxn>
                <a:cxn ang="0">
                  <a:pos x="T8" y="T9"/>
                </a:cxn>
              </a:cxnLst>
              <a:rect l="0" t="0" r="r" b="b"/>
              <a:pathLst>
                <a:path w="136" h="58">
                  <a:moveTo>
                    <a:pt x="132" y="0"/>
                  </a:moveTo>
                  <a:lnTo>
                    <a:pt x="0" y="44"/>
                  </a:lnTo>
                  <a:lnTo>
                    <a:pt x="3" y="58"/>
                  </a:lnTo>
                  <a:lnTo>
                    <a:pt x="136" y="14"/>
                  </a:lnTo>
                  <a:lnTo>
                    <a:pt x="13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3" name="Freeform 47">
              <a:extLst>
                <a:ext uri="{FF2B5EF4-FFF2-40B4-BE49-F238E27FC236}">
                  <a16:creationId xmlns:a16="http://schemas.microsoft.com/office/drawing/2014/main" id="{50C9029A-B532-9E42-BF6D-C30E0DFC4A41}"/>
                </a:ext>
              </a:extLst>
            </p:cNvPr>
            <p:cNvSpPr>
              <a:spLocks/>
            </p:cNvSpPr>
            <p:nvPr/>
          </p:nvSpPr>
          <p:spPr bwMode="auto">
            <a:xfrm>
              <a:off x="701676" y="5756275"/>
              <a:ext cx="212725" cy="109538"/>
            </a:xfrm>
            <a:custGeom>
              <a:avLst/>
              <a:gdLst>
                <a:gd name="T0" fmla="*/ 129 w 134"/>
                <a:gd name="T1" fmla="*/ 0 h 69"/>
                <a:gd name="T2" fmla="*/ 0 w 134"/>
                <a:gd name="T3" fmla="*/ 56 h 69"/>
                <a:gd name="T4" fmla="*/ 6 w 134"/>
                <a:gd name="T5" fmla="*/ 69 h 69"/>
                <a:gd name="T6" fmla="*/ 134 w 134"/>
                <a:gd name="T7" fmla="*/ 14 h 69"/>
                <a:gd name="T8" fmla="*/ 129 w 134"/>
                <a:gd name="T9" fmla="*/ 0 h 69"/>
              </a:gdLst>
              <a:ahLst/>
              <a:cxnLst>
                <a:cxn ang="0">
                  <a:pos x="T0" y="T1"/>
                </a:cxn>
                <a:cxn ang="0">
                  <a:pos x="T2" y="T3"/>
                </a:cxn>
                <a:cxn ang="0">
                  <a:pos x="T4" y="T5"/>
                </a:cxn>
                <a:cxn ang="0">
                  <a:pos x="T6" y="T7"/>
                </a:cxn>
                <a:cxn ang="0">
                  <a:pos x="T8" y="T9"/>
                </a:cxn>
              </a:cxnLst>
              <a:rect l="0" t="0" r="r" b="b"/>
              <a:pathLst>
                <a:path w="134" h="69">
                  <a:moveTo>
                    <a:pt x="129" y="0"/>
                  </a:moveTo>
                  <a:lnTo>
                    <a:pt x="0" y="56"/>
                  </a:lnTo>
                  <a:lnTo>
                    <a:pt x="6" y="69"/>
                  </a:lnTo>
                  <a:lnTo>
                    <a:pt x="134" y="14"/>
                  </a:lnTo>
                  <a:lnTo>
                    <a:pt x="129"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4" name="Freeform 48">
              <a:extLst>
                <a:ext uri="{FF2B5EF4-FFF2-40B4-BE49-F238E27FC236}">
                  <a16:creationId xmlns:a16="http://schemas.microsoft.com/office/drawing/2014/main" id="{9023F6B1-C2D2-E44D-9629-9857C47C8158}"/>
                </a:ext>
              </a:extLst>
            </p:cNvPr>
            <p:cNvSpPr>
              <a:spLocks/>
            </p:cNvSpPr>
            <p:nvPr/>
          </p:nvSpPr>
          <p:spPr bwMode="auto">
            <a:xfrm>
              <a:off x="863601" y="6080125"/>
              <a:ext cx="207963" cy="125413"/>
            </a:xfrm>
            <a:custGeom>
              <a:avLst/>
              <a:gdLst>
                <a:gd name="T0" fmla="*/ 123 w 131"/>
                <a:gd name="T1" fmla="*/ 0 h 79"/>
                <a:gd name="T2" fmla="*/ 0 w 131"/>
                <a:gd name="T3" fmla="*/ 66 h 79"/>
                <a:gd name="T4" fmla="*/ 7 w 131"/>
                <a:gd name="T5" fmla="*/ 79 h 79"/>
                <a:gd name="T6" fmla="*/ 131 w 131"/>
                <a:gd name="T7" fmla="*/ 12 h 79"/>
                <a:gd name="T8" fmla="*/ 123 w 131"/>
                <a:gd name="T9" fmla="*/ 0 h 79"/>
              </a:gdLst>
              <a:ahLst/>
              <a:cxnLst>
                <a:cxn ang="0">
                  <a:pos x="T0" y="T1"/>
                </a:cxn>
                <a:cxn ang="0">
                  <a:pos x="T2" y="T3"/>
                </a:cxn>
                <a:cxn ang="0">
                  <a:pos x="T4" y="T5"/>
                </a:cxn>
                <a:cxn ang="0">
                  <a:pos x="T6" y="T7"/>
                </a:cxn>
                <a:cxn ang="0">
                  <a:pos x="T8" y="T9"/>
                </a:cxn>
              </a:cxnLst>
              <a:rect l="0" t="0" r="r" b="b"/>
              <a:pathLst>
                <a:path w="131" h="79">
                  <a:moveTo>
                    <a:pt x="123" y="0"/>
                  </a:moveTo>
                  <a:lnTo>
                    <a:pt x="0" y="66"/>
                  </a:lnTo>
                  <a:lnTo>
                    <a:pt x="7" y="79"/>
                  </a:lnTo>
                  <a:lnTo>
                    <a:pt x="131" y="12"/>
                  </a:lnTo>
                  <a:lnTo>
                    <a:pt x="12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5" name="Freeform 49">
              <a:extLst>
                <a:ext uri="{FF2B5EF4-FFF2-40B4-BE49-F238E27FC236}">
                  <a16:creationId xmlns:a16="http://schemas.microsoft.com/office/drawing/2014/main" id="{DC23ED29-6AF5-684B-BF83-316CEF96286D}"/>
                </a:ext>
              </a:extLst>
            </p:cNvPr>
            <p:cNvSpPr>
              <a:spLocks/>
            </p:cNvSpPr>
            <p:nvPr/>
          </p:nvSpPr>
          <p:spPr bwMode="auto">
            <a:xfrm>
              <a:off x="1057276" y="6388100"/>
              <a:ext cx="196850" cy="139700"/>
            </a:xfrm>
            <a:custGeom>
              <a:avLst/>
              <a:gdLst>
                <a:gd name="T0" fmla="*/ 116 w 124"/>
                <a:gd name="T1" fmla="*/ 0 h 88"/>
                <a:gd name="T2" fmla="*/ 0 w 124"/>
                <a:gd name="T3" fmla="*/ 76 h 88"/>
                <a:gd name="T4" fmla="*/ 7 w 124"/>
                <a:gd name="T5" fmla="*/ 88 h 88"/>
                <a:gd name="T6" fmla="*/ 124 w 124"/>
                <a:gd name="T7" fmla="*/ 12 h 88"/>
                <a:gd name="T8" fmla="*/ 116 w 124"/>
                <a:gd name="T9" fmla="*/ 0 h 88"/>
              </a:gdLst>
              <a:ahLst/>
              <a:cxnLst>
                <a:cxn ang="0">
                  <a:pos x="T0" y="T1"/>
                </a:cxn>
                <a:cxn ang="0">
                  <a:pos x="T2" y="T3"/>
                </a:cxn>
                <a:cxn ang="0">
                  <a:pos x="T4" y="T5"/>
                </a:cxn>
                <a:cxn ang="0">
                  <a:pos x="T6" y="T7"/>
                </a:cxn>
                <a:cxn ang="0">
                  <a:pos x="T8" y="T9"/>
                </a:cxn>
              </a:cxnLst>
              <a:rect l="0" t="0" r="r" b="b"/>
              <a:pathLst>
                <a:path w="124" h="88">
                  <a:moveTo>
                    <a:pt x="116" y="0"/>
                  </a:moveTo>
                  <a:lnTo>
                    <a:pt x="0" y="76"/>
                  </a:lnTo>
                  <a:lnTo>
                    <a:pt x="7" y="88"/>
                  </a:lnTo>
                  <a:lnTo>
                    <a:pt x="124" y="12"/>
                  </a:lnTo>
                  <a:lnTo>
                    <a:pt x="11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6" name="Freeform 50">
              <a:extLst>
                <a:ext uri="{FF2B5EF4-FFF2-40B4-BE49-F238E27FC236}">
                  <a16:creationId xmlns:a16="http://schemas.microsoft.com/office/drawing/2014/main" id="{BEEF0BF5-0729-5842-95A2-73925F961F27}"/>
                </a:ext>
              </a:extLst>
            </p:cNvPr>
            <p:cNvSpPr>
              <a:spLocks/>
            </p:cNvSpPr>
            <p:nvPr/>
          </p:nvSpPr>
          <p:spPr bwMode="auto">
            <a:xfrm>
              <a:off x="7045326" y="909638"/>
              <a:ext cx="157163" cy="187325"/>
            </a:xfrm>
            <a:custGeom>
              <a:avLst/>
              <a:gdLst>
                <a:gd name="T0" fmla="*/ 12 w 99"/>
                <a:gd name="T1" fmla="*/ 118 h 118"/>
                <a:gd name="T2" fmla="*/ 99 w 99"/>
                <a:gd name="T3" fmla="*/ 9 h 118"/>
                <a:gd name="T4" fmla="*/ 87 w 99"/>
                <a:gd name="T5" fmla="*/ 0 h 118"/>
                <a:gd name="T6" fmla="*/ 0 w 99"/>
                <a:gd name="T7" fmla="*/ 108 h 118"/>
                <a:gd name="T8" fmla="*/ 12 w 99"/>
                <a:gd name="T9" fmla="*/ 118 h 118"/>
              </a:gdLst>
              <a:ahLst/>
              <a:cxnLst>
                <a:cxn ang="0">
                  <a:pos x="T0" y="T1"/>
                </a:cxn>
                <a:cxn ang="0">
                  <a:pos x="T2" y="T3"/>
                </a:cxn>
                <a:cxn ang="0">
                  <a:pos x="T4" y="T5"/>
                </a:cxn>
                <a:cxn ang="0">
                  <a:pos x="T6" y="T7"/>
                </a:cxn>
                <a:cxn ang="0">
                  <a:pos x="T8" y="T9"/>
                </a:cxn>
              </a:cxnLst>
              <a:rect l="0" t="0" r="r" b="b"/>
              <a:pathLst>
                <a:path w="99" h="118">
                  <a:moveTo>
                    <a:pt x="12" y="118"/>
                  </a:moveTo>
                  <a:lnTo>
                    <a:pt x="99" y="9"/>
                  </a:lnTo>
                  <a:lnTo>
                    <a:pt x="87" y="0"/>
                  </a:lnTo>
                  <a:lnTo>
                    <a:pt x="0" y="108"/>
                  </a:lnTo>
                  <a:lnTo>
                    <a:pt x="12" y="11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7" name="Freeform 51">
              <a:extLst>
                <a:ext uri="{FF2B5EF4-FFF2-40B4-BE49-F238E27FC236}">
                  <a16:creationId xmlns:a16="http://schemas.microsoft.com/office/drawing/2014/main" id="{F04B42A9-F0EF-914A-83DA-0A260EDBE565}"/>
                </a:ext>
              </a:extLst>
            </p:cNvPr>
            <p:cNvSpPr>
              <a:spLocks/>
            </p:cNvSpPr>
            <p:nvPr/>
          </p:nvSpPr>
          <p:spPr bwMode="auto">
            <a:xfrm>
              <a:off x="8555038" y="4189413"/>
              <a:ext cx="222250" cy="25400"/>
            </a:xfrm>
            <a:custGeom>
              <a:avLst/>
              <a:gdLst>
                <a:gd name="T0" fmla="*/ 0 w 140"/>
                <a:gd name="T1" fmla="*/ 0 h 16"/>
                <a:gd name="T2" fmla="*/ 0 w 140"/>
                <a:gd name="T3" fmla="*/ 16 h 16"/>
                <a:gd name="T4" fmla="*/ 140 w 140"/>
                <a:gd name="T5" fmla="*/ 16 h 16"/>
                <a:gd name="T6" fmla="*/ 140 w 140"/>
                <a:gd name="T7" fmla="*/ 2 h 16"/>
                <a:gd name="T8" fmla="*/ 0 w 140"/>
                <a:gd name="T9" fmla="*/ 0 h 16"/>
              </a:gdLst>
              <a:ahLst/>
              <a:cxnLst>
                <a:cxn ang="0">
                  <a:pos x="T0" y="T1"/>
                </a:cxn>
                <a:cxn ang="0">
                  <a:pos x="T2" y="T3"/>
                </a:cxn>
                <a:cxn ang="0">
                  <a:pos x="T4" y="T5"/>
                </a:cxn>
                <a:cxn ang="0">
                  <a:pos x="T6" y="T7"/>
                </a:cxn>
                <a:cxn ang="0">
                  <a:pos x="T8" y="T9"/>
                </a:cxn>
              </a:cxnLst>
              <a:rect l="0" t="0" r="r" b="b"/>
              <a:pathLst>
                <a:path w="140" h="16">
                  <a:moveTo>
                    <a:pt x="0" y="0"/>
                  </a:moveTo>
                  <a:lnTo>
                    <a:pt x="0" y="16"/>
                  </a:lnTo>
                  <a:lnTo>
                    <a:pt x="140" y="16"/>
                  </a:lnTo>
                  <a:lnTo>
                    <a:pt x="140" y="2"/>
                  </a:lnTo>
                  <a:lnTo>
                    <a:pt x="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8" name="Freeform 52">
              <a:extLst>
                <a:ext uri="{FF2B5EF4-FFF2-40B4-BE49-F238E27FC236}">
                  <a16:creationId xmlns:a16="http://schemas.microsoft.com/office/drawing/2014/main" id="{E2006D8C-D3AB-574F-83A6-FA25448DC69A}"/>
                </a:ext>
              </a:extLst>
            </p:cNvPr>
            <p:cNvSpPr>
              <a:spLocks/>
            </p:cNvSpPr>
            <p:nvPr/>
          </p:nvSpPr>
          <p:spPr bwMode="auto">
            <a:xfrm>
              <a:off x="3625851" y="101600"/>
              <a:ext cx="71438" cy="220663"/>
            </a:xfrm>
            <a:custGeom>
              <a:avLst/>
              <a:gdLst>
                <a:gd name="T0" fmla="*/ 45 w 45"/>
                <a:gd name="T1" fmla="*/ 136 h 139"/>
                <a:gd name="T2" fmla="*/ 14 w 45"/>
                <a:gd name="T3" fmla="*/ 0 h 139"/>
                <a:gd name="T4" fmla="*/ 0 w 45"/>
                <a:gd name="T5" fmla="*/ 3 h 139"/>
                <a:gd name="T6" fmla="*/ 31 w 45"/>
                <a:gd name="T7" fmla="*/ 139 h 139"/>
                <a:gd name="T8" fmla="*/ 45 w 45"/>
                <a:gd name="T9" fmla="*/ 136 h 139"/>
              </a:gdLst>
              <a:ahLst/>
              <a:cxnLst>
                <a:cxn ang="0">
                  <a:pos x="T0" y="T1"/>
                </a:cxn>
                <a:cxn ang="0">
                  <a:pos x="T2" y="T3"/>
                </a:cxn>
                <a:cxn ang="0">
                  <a:pos x="T4" y="T5"/>
                </a:cxn>
                <a:cxn ang="0">
                  <a:pos x="T6" y="T7"/>
                </a:cxn>
                <a:cxn ang="0">
                  <a:pos x="T8" y="T9"/>
                </a:cxn>
              </a:cxnLst>
              <a:rect l="0" t="0" r="r" b="b"/>
              <a:pathLst>
                <a:path w="45" h="139">
                  <a:moveTo>
                    <a:pt x="45" y="136"/>
                  </a:moveTo>
                  <a:lnTo>
                    <a:pt x="14" y="0"/>
                  </a:lnTo>
                  <a:lnTo>
                    <a:pt x="0" y="3"/>
                  </a:lnTo>
                  <a:lnTo>
                    <a:pt x="31" y="139"/>
                  </a:lnTo>
                  <a:lnTo>
                    <a:pt x="45"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79" name="Freeform 53">
              <a:extLst>
                <a:ext uri="{FF2B5EF4-FFF2-40B4-BE49-F238E27FC236}">
                  <a16:creationId xmlns:a16="http://schemas.microsoft.com/office/drawing/2014/main" id="{21E1704A-4F21-D448-803C-220BF89C41A9}"/>
                </a:ext>
              </a:extLst>
            </p:cNvPr>
            <p:cNvSpPr>
              <a:spLocks/>
            </p:cNvSpPr>
            <p:nvPr/>
          </p:nvSpPr>
          <p:spPr bwMode="auto">
            <a:xfrm>
              <a:off x="777876" y="2370138"/>
              <a:ext cx="209550" cy="115888"/>
            </a:xfrm>
            <a:custGeom>
              <a:avLst/>
              <a:gdLst>
                <a:gd name="T0" fmla="*/ 132 w 132"/>
                <a:gd name="T1" fmla="*/ 60 h 73"/>
                <a:gd name="T2" fmla="*/ 6 w 132"/>
                <a:gd name="T3" fmla="*/ 0 h 73"/>
                <a:gd name="T4" fmla="*/ 0 w 132"/>
                <a:gd name="T5" fmla="*/ 12 h 73"/>
                <a:gd name="T6" fmla="*/ 126 w 132"/>
                <a:gd name="T7" fmla="*/ 73 h 73"/>
                <a:gd name="T8" fmla="*/ 132 w 132"/>
                <a:gd name="T9" fmla="*/ 60 h 73"/>
              </a:gdLst>
              <a:ahLst/>
              <a:cxnLst>
                <a:cxn ang="0">
                  <a:pos x="T0" y="T1"/>
                </a:cxn>
                <a:cxn ang="0">
                  <a:pos x="T2" y="T3"/>
                </a:cxn>
                <a:cxn ang="0">
                  <a:pos x="T4" y="T5"/>
                </a:cxn>
                <a:cxn ang="0">
                  <a:pos x="T6" y="T7"/>
                </a:cxn>
                <a:cxn ang="0">
                  <a:pos x="T8" y="T9"/>
                </a:cxn>
              </a:cxnLst>
              <a:rect l="0" t="0" r="r" b="b"/>
              <a:pathLst>
                <a:path w="132" h="73">
                  <a:moveTo>
                    <a:pt x="132" y="60"/>
                  </a:moveTo>
                  <a:lnTo>
                    <a:pt x="6" y="0"/>
                  </a:lnTo>
                  <a:lnTo>
                    <a:pt x="0" y="12"/>
                  </a:lnTo>
                  <a:lnTo>
                    <a:pt x="126" y="73"/>
                  </a:lnTo>
                  <a:lnTo>
                    <a:pt x="132" y="6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0" name="Freeform 54">
              <a:extLst>
                <a:ext uri="{FF2B5EF4-FFF2-40B4-BE49-F238E27FC236}">
                  <a16:creationId xmlns:a16="http://schemas.microsoft.com/office/drawing/2014/main" id="{F288314C-167F-AE40-95D3-5030C452FC58}"/>
                </a:ext>
              </a:extLst>
            </p:cNvPr>
            <p:cNvSpPr>
              <a:spLocks/>
            </p:cNvSpPr>
            <p:nvPr/>
          </p:nvSpPr>
          <p:spPr bwMode="auto">
            <a:xfrm>
              <a:off x="777876" y="5919788"/>
              <a:ext cx="209550" cy="117475"/>
            </a:xfrm>
            <a:custGeom>
              <a:avLst/>
              <a:gdLst>
                <a:gd name="T0" fmla="*/ 126 w 132"/>
                <a:gd name="T1" fmla="*/ 0 h 74"/>
                <a:gd name="T2" fmla="*/ 0 w 132"/>
                <a:gd name="T3" fmla="*/ 60 h 74"/>
                <a:gd name="T4" fmla="*/ 6 w 132"/>
                <a:gd name="T5" fmla="*/ 74 h 74"/>
                <a:gd name="T6" fmla="*/ 132 w 132"/>
                <a:gd name="T7" fmla="*/ 14 h 74"/>
                <a:gd name="T8" fmla="*/ 126 w 132"/>
                <a:gd name="T9" fmla="*/ 0 h 74"/>
              </a:gdLst>
              <a:ahLst/>
              <a:cxnLst>
                <a:cxn ang="0">
                  <a:pos x="T0" y="T1"/>
                </a:cxn>
                <a:cxn ang="0">
                  <a:pos x="T2" y="T3"/>
                </a:cxn>
                <a:cxn ang="0">
                  <a:pos x="T4" y="T5"/>
                </a:cxn>
                <a:cxn ang="0">
                  <a:pos x="T6" y="T7"/>
                </a:cxn>
                <a:cxn ang="0">
                  <a:pos x="T8" y="T9"/>
                </a:cxn>
              </a:cxnLst>
              <a:rect l="0" t="0" r="r" b="b"/>
              <a:pathLst>
                <a:path w="132" h="74">
                  <a:moveTo>
                    <a:pt x="126" y="0"/>
                  </a:moveTo>
                  <a:lnTo>
                    <a:pt x="0" y="60"/>
                  </a:lnTo>
                  <a:lnTo>
                    <a:pt x="6" y="74"/>
                  </a:lnTo>
                  <a:lnTo>
                    <a:pt x="132" y="14"/>
                  </a:lnTo>
                  <a:lnTo>
                    <a:pt x="12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1" name="Freeform 55">
              <a:extLst>
                <a:ext uri="{FF2B5EF4-FFF2-40B4-BE49-F238E27FC236}">
                  <a16:creationId xmlns:a16="http://schemas.microsoft.com/office/drawing/2014/main" id="{0E1D51F5-B654-FA40-9364-B1FDDE16ADAF}"/>
                </a:ext>
              </a:extLst>
            </p:cNvPr>
            <p:cNvSpPr>
              <a:spLocks/>
            </p:cNvSpPr>
            <p:nvPr/>
          </p:nvSpPr>
          <p:spPr bwMode="auto">
            <a:xfrm>
              <a:off x="8537576" y="3816350"/>
              <a:ext cx="222250" cy="41275"/>
            </a:xfrm>
            <a:custGeom>
              <a:avLst/>
              <a:gdLst>
                <a:gd name="T0" fmla="*/ 2 w 140"/>
                <a:gd name="T1" fmla="*/ 26 h 26"/>
                <a:gd name="T2" fmla="*/ 140 w 140"/>
                <a:gd name="T3" fmla="*/ 14 h 26"/>
                <a:gd name="T4" fmla="*/ 139 w 140"/>
                <a:gd name="T5" fmla="*/ 0 h 26"/>
                <a:gd name="T6" fmla="*/ 0 w 140"/>
                <a:gd name="T7" fmla="*/ 12 h 26"/>
                <a:gd name="T8" fmla="*/ 2 w 140"/>
                <a:gd name="T9" fmla="*/ 26 h 26"/>
              </a:gdLst>
              <a:ahLst/>
              <a:cxnLst>
                <a:cxn ang="0">
                  <a:pos x="T0" y="T1"/>
                </a:cxn>
                <a:cxn ang="0">
                  <a:pos x="T2" y="T3"/>
                </a:cxn>
                <a:cxn ang="0">
                  <a:pos x="T4" y="T5"/>
                </a:cxn>
                <a:cxn ang="0">
                  <a:pos x="T6" y="T7"/>
                </a:cxn>
                <a:cxn ang="0">
                  <a:pos x="T8" y="T9"/>
                </a:cxn>
              </a:cxnLst>
              <a:rect l="0" t="0" r="r" b="b"/>
              <a:pathLst>
                <a:path w="140" h="26">
                  <a:moveTo>
                    <a:pt x="2" y="26"/>
                  </a:moveTo>
                  <a:lnTo>
                    <a:pt x="140" y="14"/>
                  </a:lnTo>
                  <a:lnTo>
                    <a:pt x="139" y="0"/>
                  </a:lnTo>
                  <a:lnTo>
                    <a:pt x="0" y="12"/>
                  </a:lnTo>
                  <a:lnTo>
                    <a:pt x="2" y="2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2" name="Freeform 56">
              <a:extLst>
                <a:ext uri="{FF2B5EF4-FFF2-40B4-BE49-F238E27FC236}">
                  <a16:creationId xmlns:a16="http://schemas.microsoft.com/office/drawing/2014/main" id="{C01B6E14-6B54-E24A-8F78-BB4A0C7E4720}"/>
                </a:ext>
              </a:extLst>
            </p:cNvPr>
            <p:cNvSpPr>
              <a:spLocks/>
            </p:cNvSpPr>
            <p:nvPr/>
          </p:nvSpPr>
          <p:spPr bwMode="auto">
            <a:xfrm>
              <a:off x="8488363" y="3441700"/>
              <a:ext cx="222250" cy="61913"/>
            </a:xfrm>
            <a:custGeom>
              <a:avLst/>
              <a:gdLst>
                <a:gd name="T0" fmla="*/ 4 w 140"/>
                <a:gd name="T1" fmla="*/ 39 h 39"/>
                <a:gd name="T2" fmla="*/ 140 w 140"/>
                <a:gd name="T3" fmla="*/ 14 h 39"/>
                <a:gd name="T4" fmla="*/ 137 w 140"/>
                <a:gd name="T5" fmla="*/ 0 h 39"/>
                <a:gd name="T6" fmla="*/ 0 w 140"/>
                <a:gd name="T7" fmla="*/ 25 h 39"/>
                <a:gd name="T8" fmla="*/ 4 w 140"/>
                <a:gd name="T9" fmla="*/ 39 h 39"/>
              </a:gdLst>
              <a:ahLst/>
              <a:cxnLst>
                <a:cxn ang="0">
                  <a:pos x="T0" y="T1"/>
                </a:cxn>
                <a:cxn ang="0">
                  <a:pos x="T2" y="T3"/>
                </a:cxn>
                <a:cxn ang="0">
                  <a:pos x="T4" y="T5"/>
                </a:cxn>
                <a:cxn ang="0">
                  <a:pos x="T6" y="T7"/>
                </a:cxn>
                <a:cxn ang="0">
                  <a:pos x="T8" y="T9"/>
                </a:cxn>
              </a:cxnLst>
              <a:rect l="0" t="0" r="r" b="b"/>
              <a:pathLst>
                <a:path w="140" h="39">
                  <a:moveTo>
                    <a:pt x="4" y="39"/>
                  </a:moveTo>
                  <a:lnTo>
                    <a:pt x="140" y="14"/>
                  </a:lnTo>
                  <a:lnTo>
                    <a:pt x="137" y="0"/>
                  </a:lnTo>
                  <a:lnTo>
                    <a:pt x="0" y="25"/>
                  </a:lnTo>
                  <a:lnTo>
                    <a:pt x="4" y="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3" name="Freeform 57">
              <a:extLst>
                <a:ext uri="{FF2B5EF4-FFF2-40B4-BE49-F238E27FC236}">
                  <a16:creationId xmlns:a16="http://schemas.microsoft.com/office/drawing/2014/main" id="{F1E499ED-E9CE-2B4A-AF63-1B2DA0921487}"/>
                </a:ext>
              </a:extLst>
            </p:cNvPr>
            <p:cNvSpPr>
              <a:spLocks/>
            </p:cNvSpPr>
            <p:nvPr/>
          </p:nvSpPr>
          <p:spPr bwMode="auto">
            <a:xfrm>
              <a:off x="8407401" y="3074988"/>
              <a:ext cx="219075" cy="77788"/>
            </a:xfrm>
            <a:custGeom>
              <a:avLst/>
              <a:gdLst>
                <a:gd name="T0" fmla="*/ 5 w 138"/>
                <a:gd name="T1" fmla="*/ 49 h 49"/>
                <a:gd name="T2" fmla="*/ 138 w 138"/>
                <a:gd name="T3" fmla="*/ 14 h 49"/>
                <a:gd name="T4" fmla="*/ 135 w 138"/>
                <a:gd name="T5" fmla="*/ 0 h 49"/>
                <a:gd name="T6" fmla="*/ 0 w 138"/>
                <a:gd name="T7" fmla="*/ 37 h 49"/>
                <a:gd name="T8" fmla="*/ 5 w 138"/>
                <a:gd name="T9" fmla="*/ 49 h 49"/>
              </a:gdLst>
              <a:ahLst/>
              <a:cxnLst>
                <a:cxn ang="0">
                  <a:pos x="T0" y="T1"/>
                </a:cxn>
                <a:cxn ang="0">
                  <a:pos x="T2" y="T3"/>
                </a:cxn>
                <a:cxn ang="0">
                  <a:pos x="T4" y="T5"/>
                </a:cxn>
                <a:cxn ang="0">
                  <a:pos x="T6" y="T7"/>
                </a:cxn>
                <a:cxn ang="0">
                  <a:pos x="T8" y="T9"/>
                </a:cxn>
              </a:cxnLst>
              <a:rect l="0" t="0" r="r" b="b"/>
              <a:pathLst>
                <a:path w="138" h="49">
                  <a:moveTo>
                    <a:pt x="5" y="49"/>
                  </a:moveTo>
                  <a:lnTo>
                    <a:pt x="138" y="14"/>
                  </a:lnTo>
                  <a:lnTo>
                    <a:pt x="135" y="0"/>
                  </a:lnTo>
                  <a:lnTo>
                    <a:pt x="0" y="37"/>
                  </a:lnTo>
                  <a:lnTo>
                    <a:pt x="5" y="4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4" name="Freeform 58">
              <a:extLst>
                <a:ext uri="{FF2B5EF4-FFF2-40B4-BE49-F238E27FC236}">
                  <a16:creationId xmlns:a16="http://schemas.microsoft.com/office/drawing/2014/main" id="{A118C8A8-BDDC-A043-A328-931B0A0438B4}"/>
                </a:ext>
              </a:extLst>
            </p:cNvPr>
            <p:cNvSpPr>
              <a:spLocks/>
            </p:cNvSpPr>
            <p:nvPr/>
          </p:nvSpPr>
          <p:spPr bwMode="auto">
            <a:xfrm>
              <a:off x="8296276" y="2714625"/>
              <a:ext cx="214313" cy="98425"/>
            </a:xfrm>
            <a:custGeom>
              <a:avLst/>
              <a:gdLst>
                <a:gd name="T0" fmla="*/ 5 w 135"/>
                <a:gd name="T1" fmla="*/ 62 h 62"/>
                <a:gd name="T2" fmla="*/ 135 w 135"/>
                <a:gd name="T3" fmla="*/ 14 h 62"/>
                <a:gd name="T4" fmla="*/ 131 w 135"/>
                <a:gd name="T5" fmla="*/ 0 h 62"/>
                <a:gd name="T6" fmla="*/ 0 w 135"/>
                <a:gd name="T7" fmla="*/ 50 h 62"/>
                <a:gd name="T8" fmla="*/ 5 w 135"/>
                <a:gd name="T9" fmla="*/ 62 h 62"/>
              </a:gdLst>
              <a:ahLst/>
              <a:cxnLst>
                <a:cxn ang="0">
                  <a:pos x="T0" y="T1"/>
                </a:cxn>
                <a:cxn ang="0">
                  <a:pos x="T2" y="T3"/>
                </a:cxn>
                <a:cxn ang="0">
                  <a:pos x="T4" y="T5"/>
                </a:cxn>
                <a:cxn ang="0">
                  <a:pos x="T6" y="T7"/>
                </a:cxn>
                <a:cxn ang="0">
                  <a:pos x="T8" y="T9"/>
                </a:cxn>
              </a:cxnLst>
              <a:rect l="0" t="0" r="r" b="b"/>
              <a:pathLst>
                <a:path w="135" h="62">
                  <a:moveTo>
                    <a:pt x="5" y="62"/>
                  </a:moveTo>
                  <a:lnTo>
                    <a:pt x="135" y="14"/>
                  </a:lnTo>
                  <a:lnTo>
                    <a:pt x="131" y="0"/>
                  </a:lnTo>
                  <a:lnTo>
                    <a:pt x="0" y="50"/>
                  </a:lnTo>
                  <a:lnTo>
                    <a:pt x="5"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5" name="Freeform 59">
              <a:extLst>
                <a:ext uri="{FF2B5EF4-FFF2-40B4-BE49-F238E27FC236}">
                  <a16:creationId xmlns:a16="http://schemas.microsoft.com/office/drawing/2014/main" id="{83801B24-D4CD-1B40-BCD7-CE60C0391A5C}"/>
                </a:ext>
              </a:extLst>
            </p:cNvPr>
            <p:cNvSpPr>
              <a:spLocks/>
            </p:cNvSpPr>
            <p:nvPr/>
          </p:nvSpPr>
          <p:spPr bwMode="auto">
            <a:xfrm>
              <a:off x="8156576" y="2370138"/>
              <a:ext cx="209550" cy="115888"/>
            </a:xfrm>
            <a:custGeom>
              <a:avLst/>
              <a:gdLst>
                <a:gd name="T0" fmla="*/ 6 w 132"/>
                <a:gd name="T1" fmla="*/ 73 h 73"/>
                <a:gd name="T2" fmla="*/ 132 w 132"/>
                <a:gd name="T3" fmla="*/ 12 h 73"/>
                <a:gd name="T4" fmla="*/ 126 w 132"/>
                <a:gd name="T5" fmla="*/ 0 h 73"/>
                <a:gd name="T6" fmla="*/ 0 w 132"/>
                <a:gd name="T7" fmla="*/ 59 h 73"/>
                <a:gd name="T8" fmla="*/ 6 w 132"/>
                <a:gd name="T9" fmla="*/ 73 h 73"/>
              </a:gdLst>
              <a:ahLst/>
              <a:cxnLst>
                <a:cxn ang="0">
                  <a:pos x="T0" y="T1"/>
                </a:cxn>
                <a:cxn ang="0">
                  <a:pos x="T2" y="T3"/>
                </a:cxn>
                <a:cxn ang="0">
                  <a:pos x="T4" y="T5"/>
                </a:cxn>
                <a:cxn ang="0">
                  <a:pos x="T6" y="T7"/>
                </a:cxn>
                <a:cxn ang="0">
                  <a:pos x="T8" y="T9"/>
                </a:cxn>
              </a:cxnLst>
              <a:rect l="0" t="0" r="r" b="b"/>
              <a:pathLst>
                <a:path w="132" h="73">
                  <a:moveTo>
                    <a:pt x="6" y="73"/>
                  </a:moveTo>
                  <a:lnTo>
                    <a:pt x="132" y="12"/>
                  </a:lnTo>
                  <a:lnTo>
                    <a:pt x="126" y="0"/>
                  </a:lnTo>
                  <a:lnTo>
                    <a:pt x="0" y="59"/>
                  </a:lnTo>
                  <a:lnTo>
                    <a:pt x="6" y="7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6" name="Freeform 60">
              <a:extLst>
                <a:ext uri="{FF2B5EF4-FFF2-40B4-BE49-F238E27FC236}">
                  <a16:creationId xmlns:a16="http://schemas.microsoft.com/office/drawing/2014/main" id="{751DB244-DD14-6C46-8040-70CA62583D8D}"/>
                </a:ext>
              </a:extLst>
            </p:cNvPr>
            <p:cNvSpPr>
              <a:spLocks/>
            </p:cNvSpPr>
            <p:nvPr/>
          </p:nvSpPr>
          <p:spPr bwMode="auto">
            <a:xfrm>
              <a:off x="7983538" y="2036763"/>
              <a:ext cx="203200" cy="133350"/>
            </a:xfrm>
            <a:custGeom>
              <a:avLst/>
              <a:gdLst>
                <a:gd name="T0" fmla="*/ 8 w 128"/>
                <a:gd name="T1" fmla="*/ 84 h 84"/>
                <a:gd name="T2" fmla="*/ 128 w 128"/>
                <a:gd name="T3" fmla="*/ 13 h 84"/>
                <a:gd name="T4" fmla="*/ 121 w 128"/>
                <a:gd name="T5" fmla="*/ 0 h 84"/>
                <a:gd name="T6" fmla="*/ 0 w 128"/>
                <a:gd name="T7" fmla="*/ 72 h 84"/>
                <a:gd name="T8" fmla="*/ 8 w 128"/>
                <a:gd name="T9" fmla="*/ 84 h 84"/>
              </a:gdLst>
              <a:ahLst/>
              <a:cxnLst>
                <a:cxn ang="0">
                  <a:pos x="T0" y="T1"/>
                </a:cxn>
                <a:cxn ang="0">
                  <a:pos x="T2" y="T3"/>
                </a:cxn>
                <a:cxn ang="0">
                  <a:pos x="T4" y="T5"/>
                </a:cxn>
                <a:cxn ang="0">
                  <a:pos x="T6" y="T7"/>
                </a:cxn>
                <a:cxn ang="0">
                  <a:pos x="T8" y="T9"/>
                </a:cxn>
              </a:cxnLst>
              <a:rect l="0" t="0" r="r" b="b"/>
              <a:pathLst>
                <a:path w="128" h="84">
                  <a:moveTo>
                    <a:pt x="8" y="84"/>
                  </a:moveTo>
                  <a:lnTo>
                    <a:pt x="128" y="13"/>
                  </a:lnTo>
                  <a:lnTo>
                    <a:pt x="121" y="0"/>
                  </a:lnTo>
                  <a:lnTo>
                    <a:pt x="0" y="72"/>
                  </a:lnTo>
                  <a:lnTo>
                    <a:pt x="8" y="8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7" name="Freeform 61">
              <a:extLst>
                <a:ext uri="{FF2B5EF4-FFF2-40B4-BE49-F238E27FC236}">
                  <a16:creationId xmlns:a16="http://schemas.microsoft.com/office/drawing/2014/main" id="{F7A79E43-42FC-7448-80A6-0CD91DA1883E}"/>
                </a:ext>
              </a:extLst>
            </p:cNvPr>
            <p:cNvSpPr>
              <a:spLocks/>
            </p:cNvSpPr>
            <p:nvPr/>
          </p:nvSpPr>
          <p:spPr bwMode="auto">
            <a:xfrm>
              <a:off x="7786688" y="1722438"/>
              <a:ext cx="192088" cy="149225"/>
            </a:xfrm>
            <a:custGeom>
              <a:avLst/>
              <a:gdLst>
                <a:gd name="T0" fmla="*/ 9 w 121"/>
                <a:gd name="T1" fmla="*/ 94 h 94"/>
                <a:gd name="T2" fmla="*/ 121 w 121"/>
                <a:gd name="T3" fmla="*/ 12 h 94"/>
                <a:gd name="T4" fmla="*/ 113 w 121"/>
                <a:gd name="T5" fmla="*/ 0 h 94"/>
                <a:gd name="T6" fmla="*/ 0 w 121"/>
                <a:gd name="T7" fmla="*/ 82 h 94"/>
                <a:gd name="T8" fmla="*/ 9 w 121"/>
                <a:gd name="T9" fmla="*/ 94 h 94"/>
              </a:gdLst>
              <a:ahLst/>
              <a:cxnLst>
                <a:cxn ang="0">
                  <a:pos x="T0" y="T1"/>
                </a:cxn>
                <a:cxn ang="0">
                  <a:pos x="T2" y="T3"/>
                </a:cxn>
                <a:cxn ang="0">
                  <a:pos x="T4" y="T5"/>
                </a:cxn>
                <a:cxn ang="0">
                  <a:pos x="T6" y="T7"/>
                </a:cxn>
                <a:cxn ang="0">
                  <a:pos x="T8" y="T9"/>
                </a:cxn>
              </a:cxnLst>
              <a:rect l="0" t="0" r="r" b="b"/>
              <a:pathLst>
                <a:path w="121" h="94">
                  <a:moveTo>
                    <a:pt x="9" y="94"/>
                  </a:moveTo>
                  <a:lnTo>
                    <a:pt x="121" y="12"/>
                  </a:lnTo>
                  <a:lnTo>
                    <a:pt x="113" y="0"/>
                  </a:lnTo>
                  <a:lnTo>
                    <a:pt x="0" y="82"/>
                  </a:lnTo>
                  <a:lnTo>
                    <a:pt x="9" y="9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8" name="Freeform 62">
              <a:extLst>
                <a:ext uri="{FF2B5EF4-FFF2-40B4-BE49-F238E27FC236}">
                  <a16:creationId xmlns:a16="http://schemas.microsoft.com/office/drawing/2014/main" id="{A9F92782-4D65-9445-8195-BC1419C119C2}"/>
                </a:ext>
              </a:extLst>
            </p:cNvPr>
            <p:cNvSpPr>
              <a:spLocks/>
            </p:cNvSpPr>
            <p:nvPr/>
          </p:nvSpPr>
          <p:spPr bwMode="auto">
            <a:xfrm>
              <a:off x="7562851" y="1428750"/>
              <a:ext cx="182563" cy="161925"/>
            </a:xfrm>
            <a:custGeom>
              <a:avLst/>
              <a:gdLst>
                <a:gd name="T0" fmla="*/ 11 w 115"/>
                <a:gd name="T1" fmla="*/ 102 h 102"/>
                <a:gd name="T2" fmla="*/ 115 w 115"/>
                <a:gd name="T3" fmla="*/ 11 h 102"/>
                <a:gd name="T4" fmla="*/ 105 w 115"/>
                <a:gd name="T5" fmla="*/ 0 h 102"/>
                <a:gd name="T6" fmla="*/ 0 w 115"/>
                <a:gd name="T7" fmla="*/ 92 h 102"/>
                <a:gd name="T8" fmla="*/ 11 w 115"/>
                <a:gd name="T9" fmla="*/ 102 h 102"/>
              </a:gdLst>
              <a:ahLst/>
              <a:cxnLst>
                <a:cxn ang="0">
                  <a:pos x="T0" y="T1"/>
                </a:cxn>
                <a:cxn ang="0">
                  <a:pos x="T2" y="T3"/>
                </a:cxn>
                <a:cxn ang="0">
                  <a:pos x="T4" y="T5"/>
                </a:cxn>
                <a:cxn ang="0">
                  <a:pos x="T6" y="T7"/>
                </a:cxn>
                <a:cxn ang="0">
                  <a:pos x="T8" y="T9"/>
                </a:cxn>
              </a:cxnLst>
              <a:rect l="0" t="0" r="r" b="b"/>
              <a:pathLst>
                <a:path w="115" h="102">
                  <a:moveTo>
                    <a:pt x="11" y="102"/>
                  </a:moveTo>
                  <a:lnTo>
                    <a:pt x="115" y="11"/>
                  </a:lnTo>
                  <a:lnTo>
                    <a:pt x="105" y="0"/>
                  </a:lnTo>
                  <a:lnTo>
                    <a:pt x="0" y="92"/>
                  </a:lnTo>
                  <a:lnTo>
                    <a:pt x="11" y="10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89" name="Freeform 63">
              <a:extLst>
                <a:ext uri="{FF2B5EF4-FFF2-40B4-BE49-F238E27FC236}">
                  <a16:creationId xmlns:a16="http://schemas.microsoft.com/office/drawing/2014/main" id="{74D5771E-B688-C74E-9C53-032E9E3A500F}"/>
                </a:ext>
              </a:extLst>
            </p:cNvPr>
            <p:cNvSpPr>
              <a:spLocks/>
            </p:cNvSpPr>
            <p:nvPr/>
          </p:nvSpPr>
          <p:spPr bwMode="auto">
            <a:xfrm>
              <a:off x="7316788" y="1155700"/>
              <a:ext cx="169863" cy="176213"/>
            </a:xfrm>
            <a:custGeom>
              <a:avLst/>
              <a:gdLst>
                <a:gd name="T0" fmla="*/ 11 w 107"/>
                <a:gd name="T1" fmla="*/ 111 h 111"/>
                <a:gd name="T2" fmla="*/ 107 w 107"/>
                <a:gd name="T3" fmla="*/ 11 h 111"/>
                <a:gd name="T4" fmla="*/ 96 w 107"/>
                <a:gd name="T5" fmla="*/ 0 h 111"/>
                <a:gd name="T6" fmla="*/ 0 w 107"/>
                <a:gd name="T7" fmla="*/ 101 h 111"/>
                <a:gd name="T8" fmla="*/ 11 w 107"/>
                <a:gd name="T9" fmla="*/ 111 h 111"/>
              </a:gdLst>
              <a:ahLst/>
              <a:cxnLst>
                <a:cxn ang="0">
                  <a:pos x="T0" y="T1"/>
                </a:cxn>
                <a:cxn ang="0">
                  <a:pos x="T2" y="T3"/>
                </a:cxn>
                <a:cxn ang="0">
                  <a:pos x="T4" y="T5"/>
                </a:cxn>
                <a:cxn ang="0">
                  <a:pos x="T6" y="T7"/>
                </a:cxn>
                <a:cxn ang="0">
                  <a:pos x="T8" y="T9"/>
                </a:cxn>
              </a:cxnLst>
              <a:rect l="0" t="0" r="r" b="b"/>
              <a:pathLst>
                <a:path w="107" h="111">
                  <a:moveTo>
                    <a:pt x="11" y="111"/>
                  </a:moveTo>
                  <a:lnTo>
                    <a:pt x="107" y="11"/>
                  </a:lnTo>
                  <a:lnTo>
                    <a:pt x="96" y="0"/>
                  </a:lnTo>
                  <a:lnTo>
                    <a:pt x="0" y="101"/>
                  </a:lnTo>
                  <a:lnTo>
                    <a:pt x="11" y="1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0" name="Freeform 64">
              <a:extLst>
                <a:ext uri="{FF2B5EF4-FFF2-40B4-BE49-F238E27FC236}">
                  <a16:creationId xmlns:a16="http://schemas.microsoft.com/office/drawing/2014/main" id="{51470ED3-8AF5-AC45-879E-0C4FC3526482}"/>
                </a:ext>
              </a:extLst>
            </p:cNvPr>
            <p:cNvSpPr>
              <a:spLocks/>
            </p:cNvSpPr>
            <p:nvPr/>
          </p:nvSpPr>
          <p:spPr bwMode="auto">
            <a:xfrm>
              <a:off x="6756401" y="687388"/>
              <a:ext cx="141288" cy="196850"/>
            </a:xfrm>
            <a:custGeom>
              <a:avLst/>
              <a:gdLst>
                <a:gd name="T0" fmla="*/ 89 w 89"/>
                <a:gd name="T1" fmla="*/ 8 h 124"/>
                <a:gd name="T2" fmla="*/ 77 w 89"/>
                <a:gd name="T3" fmla="*/ 0 h 124"/>
                <a:gd name="T4" fmla="*/ 0 w 89"/>
                <a:gd name="T5" fmla="*/ 116 h 124"/>
                <a:gd name="T6" fmla="*/ 11 w 89"/>
                <a:gd name="T7" fmla="*/ 124 h 124"/>
                <a:gd name="T8" fmla="*/ 89 w 89"/>
                <a:gd name="T9" fmla="*/ 8 h 124"/>
              </a:gdLst>
              <a:ahLst/>
              <a:cxnLst>
                <a:cxn ang="0">
                  <a:pos x="T0" y="T1"/>
                </a:cxn>
                <a:cxn ang="0">
                  <a:pos x="T2" y="T3"/>
                </a:cxn>
                <a:cxn ang="0">
                  <a:pos x="T4" y="T5"/>
                </a:cxn>
                <a:cxn ang="0">
                  <a:pos x="T6" y="T7"/>
                </a:cxn>
                <a:cxn ang="0">
                  <a:pos x="T8" y="T9"/>
                </a:cxn>
              </a:cxnLst>
              <a:rect l="0" t="0" r="r" b="b"/>
              <a:pathLst>
                <a:path w="89" h="124">
                  <a:moveTo>
                    <a:pt x="89" y="8"/>
                  </a:moveTo>
                  <a:lnTo>
                    <a:pt x="77" y="0"/>
                  </a:lnTo>
                  <a:lnTo>
                    <a:pt x="0" y="116"/>
                  </a:lnTo>
                  <a:lnTo>
                    <a:pt x="11" y="124"/>
                  </a:lnTo>
                  <a:lnTo>
                    <a:pt x="8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1" name="Freeform 65">
              <a:extLst>
                <a:ext uri="{FF2B5EF4-FFF2-40B4-BE49-F238E27FC236}">
                  <a16:creationId xmlns:a16="http://schemas.microsoft.com/office/drawing/2014/main" id="{59E3D2D6-BB05-DB4F-8048-E35830429955}"/>
                </a:ext>
              </a:extLst>
            </p:cNvPr>
            <p:cNvSpPr>
              <a:spLocks/>
            </p:cNvSpPr>
            <p:nvPr/>
          </p:nvSpPr>
          <p:spPr bwMode="auto">
            <a:xfrm>
              <a:off x="6450013" y="495300"/>
              <a:ext cx="125413" cy="206375"/>
            </a:xfrm>
            <a:custGeom>
              <a:avLst/>
              <a:gdLst>
                <a:gd name="T0" fmla="*/ 79 w 79"/>
                <a:gd name="T1" fmla="*/ 8 h 130"/>
                <a:gd name="T2" fmla="*/ 66 w 79"/>
                <a:gd name="T3" fmla="*/ 0 h 130"/>
                <a:gd name="T4" fmla="*/ 0 w 79"/>
                <a:gd name="T5" fmla="*/ 122 h 130"/>
                <a:gd name="T6" fmla="*/ 12 w 79"/>
                <a:gd name="T7" fmla="*/ 130 h 130"/>
                <a:gd name="T8" fmla="*/ 79 w 79"/>
                <a:gd name="T9" fmla="*/ 8 h 130"/>
              </a:gdLst>
              <a:ahLst/>
              <a:cxnLst>
                <a:cxn ang="0">
                  <a:pos x="T0" y="T1"/>
                </a:cxn>
                <a:cxn ang="0">
                  <a:pos x="T2" y="T3"/>
                </a:cxn>
                <a:cxn ang="0">
                  <a:pos x="T4" y="T5"/>
                </a:cxn>
                <a:cxn ang="0">
                  <a:pos x="T6" y="T7"/>
                </a:cxn>
                <a:cxn ang="0">
                  <a:pos x="T8" y="T9"/>
                </a:cxn>
              </a:cxnLst>
              <a:rect l="0" t="0" r="r" b="b"/>
              <a:pathLst>
                <a:path w="79" h="130">
                  <a:moveTo>
                    <a:pt x="79" y="8"/>
                  </a:moveTo>
                  <a:lnTo>
                    <a:pt x="66" y="0"/>
                  </a:lnTo>
                  <a:lnTo>
                    <a:pt x="0" y="122"/>
                  </a:lnTo>
                  <a:lnTo>
                    <a:pt x="12" y="130"/>
                  </a:lnTo>
                  <a:lnTo>
                    <a:pt x="79"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2" name="Freeform 66">
              <a:extLst>
                <a:ext uri="{FF2B5EF4-FFF2-40B4-BE49-F238E27FC236}">
                  <a16:creationId xmlns:a16="http://schemas.microsoft.com/office/drawing/2014/main" id="{26CE82CF-3CB9-1140-8D63-B9CF05F72983}"/>
                </a:ext>
              </a:extLst>
            </p:cNvPr>
            <p:cNvSpPr>
              <a:spLocks/>
            </p:cNvSpPr>
            <p:nvPr/>
          </p:nvSpPr>
          <p:spPr bwMode="auto">
            <a:xfrm>
              <a:off x="6126163" y="331788"/>
              <a:ext cx="107950" cy="212725"/>
            </a:xfrm>
            <a:custGeom>
              <a:avLst/>
              <a:gdLst>
                <a:gd name="T0" fmla="*/ 68 w 68"/>
                <a:gd name="T1" fmla="*/ 7 h 134"/>
                <a:gd name="T2" fmla="*/ 55 w 68"/>
                <a:gd name="T3" fmla="*/ 0 h 134"/>
                <a:gd name="T4" fmla="*/ 0 w 68"/>
                <a:gd name="T5" fmla="*/ 129 h 134"/>
                <a:gd name="T6" fmla="*/ 14 w 68"/>
                <a:gd name="T7" fmla="*/ 134 h 134"/>
                <a:gd name="T8" fmla="*/ 68 w 68"/>
                <a:gd name="T9" fmla="*/ 7 h 134"/>
              </a:gdLst>
              <a:ahLst/>
              <a:cxnLst>
                <a:cxn ang="0">
                  <a:pos x="T0" y="T1"/>
                </a:cxn>
                <a:cxn ang="0">
                  <a:pos x="T2" y="T3"/>
                </a:cxn>
                <a:cxn ang="0">
                  <a:pos x="T4" y="T5"/>
                </a:cxn>
                <a:cxn ang="0">
                  <a:pos x="T6" y="T7"/>
                </a:cxn>
                <a:cxn ang="0">
                  <a:pos x="T8" y="T9"/>
                </a:cxn>
              </a:cxnLst>
              <a:rect l="0" t="0" r="r" b="b"/>
              <a:pathLst>
                <a:path w="68" h="134">
                  <a:moveTo>
                    <a:pt x="68" y="7"/>
                  </a:moveTo>
                  <a:lnTo>
                    <a:pt x="55" y="0"/>
                  </a:lnTo>
                  <a:lnTo>
                    <a:pt x="0" y="129"/>
                  </a:lnTo>
                  <a:lnTo>
                    <a:pt x="14" y="134"/>
                  </a:lnTo>
                  <a:lnTo>
                    <a:pt x="68" y="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3" name="Freeform 67">
              <a:extLst>
                <a:ext uri="{FF2B5EF4-FFF2-40B4-BE49-F238E27FC236}">
                  <a16:creationId xmlns:a16="http://schemas.microsoft.com/office/drawing/2014/main" id="{1A655E8F-BDD2-C140-9A2D-BB1E8BBEBACF}"/>
                </a:ext>
              </a:extLst>
            </p:cNvPr>
            <p:cNvSpPr>
              <a:spLocks/>
            </p:cNvSpPr>
            <p:nvPr/>
          </p:nvSpPr>
          <p:spPr bwMode="auto">
            <a:xfrm>
              <a:off x="5791201" y="201613"/>
              <a:ext cx="92075" cy="217488"/>
            </a:xfrm>
            <a:custGeom>
              <a:avLst/>
              <a:gdLst>
                <a:gd name="T0" fmla="*/ 58 w 58"/>
                <a:gd name="T1" fmla="*/ 5 h 137"/>
                <a:gd name="T2" fmla="*/ 44 w 58"/>
                <a:gd name="T3" fmla="*/ 0 h 137"/>
                <a:gd name="T4" fmla="*/ 0 w 58"/>
                <a:gd name="T5" fmla="*/ 132 h 137"/>
                <a:gd name="T6" fmla="*/ 14 w 58"/>
                <a:gd name="T7" fmla="*/ 137 h 137"/>
                <a:gd name="T8" fmla="*/ 58 w 58"/>
                <a:gd name="T9" fmla="*/ 5 h 137"/>
              </a:gdLst>
              <a:ahLst/>
              <a:cxnLst>
                <a:cxn ang="0">
                  <a:pos x="T0" y="T1"/>
                </a:cxn>
                <a:cxn ang="0">
                  <a:pos x="T2" y="T3"/>
                </a:cxn>
                <a:cxn ang="0">
                  <a:pos x="T4" y="T5"/>
                </a:cxn>
                <a:cxn ang="0">
                  <a:pos x="T6" y="T7"/>
                </a:cxn>
                <a:cxn ang="0">
                  <a:pos x="T8" y="T9"/>
                </a:cxn>
              </a:cxnLst>
              <a:rect l="0" t="0" r="r" b="b"/>
              <a:pathLst>
                <a:path w="58" h="137">
                  <a:moveTo>
                    <a:pt x="58" y="5"/>
                  </a:moveTo>
                  <a:lnTo>
                    <a:pt x="44" y="0"/>
                  </a:lnTo>
                  <a:lnTo>
                    <a:pt x="0" y="132"/>
                  </a:lnTo>
                  <a:lnTo>
                    <a:pt x="14" y="137"/>
                  </a:lnTo>
                  <a:lnTo>
                    <a:pt x="58" y="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4" name="Freeform 68">
              <a:extLst>
                <a:ext uri="{FF2B5EF4-FFF2-40B4-BE49-F238E27FC236}">
                  <a16:creationId xmlns:a16="http://schemas.microsoft.com/office/drawing/2014/main" id="{6955D3AD-BE3C-6B4A-96B5-E5CCF98ACD43}"/>
                </a:ext>
              </a:extLst>
            </p:cNvPr>
            <p:cNvSpPr>
              <a:spLocks/>
            </p:cNvSpPr>
            <p:nvPr/>
          </p:nvSpPr>
          <p:spPr bwMode="auto">
            <a:xfrm>
              <a:off x="5446713" y="101600"/>
              <a:ext cx="71438" cy="220663"/>
            </a:xfrm>
            <a:custGeom>
              <a:avLst/>
              <a:gdLst>
                <a:gd name="T0" fmla="*/ 0 w 45"/>
                <a:gd name="T1" fmla="*/ 136 h 139"/>
                <a:gd name="T2" fmla="*/ 14 w 45"/>
                <a:gd name="T3" fmla="*/ 139 h 139"/>
                <a:gd name="T4" fmla="*/ 45 w 45"/>
                <a:gd name="T5" fmla="*/ 3 h 139"/>
                <a:gd name="T6" fmla="*/ 31 w 45"/>
                <a:gd name="T7" fmla="*/ 0 h 139"/>
                <a:gd name="T8" fmla="*/ 0 w 45"/>
                <a:gd name="T9" fmla="*/ 136 h 139"/>
              </a:gdLst>
              <a:ahLst/>
              <a:cxnLst>
                <a:cxn ang="0">
                  <a:pos x="T0" y="T1"/>
                </a:cxn>
                <a:cxn ang="0">
                  <a:pos x="T2" y="T3"/>
                </a:cxn>
                <a:cxn ang="0">
                  <a:pos x="T4" y="T5"/>
                </a:cxn>
                <a:cxn ang="0">
                  <a:pos x="T6" y="T7"/>
                </a:cxn>
                <a:cxn ang="0">
                  <a:pos x="T8" y="T9"/>
                </a:cxn>
              </a:cxnLst>
              <a:rect l="0" t="0" r="r" b="b"/>
              <a:pathLst>
                <a:path w="45" h="139">
                  <a:moveTo>
                    <a:pt x="0" y="136"/>
                  </a:moveTo>
                  <a:lnTo>
                    <a:pt x="14" y="139"/>
                  </a:lnTo>
                  <a:lnTo>
                    <a:pt x="45" y="3"/>
                  </a:lnTo>
                  <a:lnTo>
                    <a:pt x="31" y="0"/>
                  </a:lnTo>
                  <a:lnTo>
                    <a:pt x="0" y="13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5" name="Freeform 69">
              <a:extLst>
                <a:ext uri="{FF2B5EF4-FFF2-40B4-BE49-F238E27FC236}">
                  <a16:creationId xmlns:a16="http://schemas.microsoft.com/office/drawing/2014/main" id="{2E90F652-B385-2540-A087-445C7FB506D6}"/>
                </a:ext>
              </a:extLst>
            </p:cNvPr>
            <p:cNvSpPr>
              <a:spLocks/>
            </p:cNvSpPr>
            <p:nvPr/>
          </p:nvSpPr>
          <p:spPr bwMode="auto">
            <a:xfrm>
              <a:off x="5094288" y="34925"/>
              <a:ext cx="53975" cy="223838"/>
            </a:xfrm>
            <a:custGeom>
              <a:avLst/>
              <a:gdLst>
                <a:gd name="T0" fmla="*/ 0 w 34"/>
                <a:gd name="T1" fmla="*/ 138 h 141"/>
                <a:gd name="T2" fmla="*/ 16 w 34"/>
                <a:gd name="T3" fmla="*/ 141 h 141"/>
                <a:gd name="T4" fmla="*/ 34 w 34"/>
                <a:gd name="T5" fmla="*/ 3 h 141"/>
                <a:gd name="T6" fmla="*/ 19 w 34"/>
                <a:gd name="T7" fmla="*/ 0 h 141"/>
                <a:gd name="T8" fmla="*/ 0 w 34"/>
                <a:gd name="T9" fmla="*/ 138 h 141"/>
              </a:gdLst>
              <a:ahLst/>
              <a:cxnLst>
                <a:cxn ang="0">
                  <a:pos x="T0" y="T1"/>
                </a:cxn>
                <a:cxn ang="0">
                  <a:pos x="T2" y="T3"/>
                </a:cxn>
                <a:cxn ang="0">
                  <a:pos x="T4" y="T5"/>
                </a:cxn>
                <a:cxn ang="0">
                  <a:pos x="T6" y="T7"/>
                </a:cxn>
                <a:cxn ang="0">
                  <a:pos x="T8" y="T9"/>
                </a:cxn>
              </a:cxnLst>
              <a:rect l="0" t="0" r="r" b="b"/>
              <a:pathLst>
                <a:path w="34" h="141">
                  <a:moveTo>
                    <a:pt x="0" y="138"/>
                  </a:moveTo>
                  <a:lnTo>
                    <a:pt x="16" y="141"/>
                  </a:lnTo>
                  <a:lnTo>
                    <a:pt x="34" y="3"/>
                  </a:lnTo>
                  <a:lnTo>
                    <a:pt x="19" y="0"/>
                  </a:lnTo>
                  <a:lnTo>
                    <a:pt x="0"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6" name="Freeform 70">
              <a:extLst>
                <a:ext uri="{FF2B5EF4-FFF2-40B4-BE49-F238E27FC236}">
                  <a16:creationId xmlns:a16="http://schemas.microsoft.com/office/drawing/2014/main" id="{9CF3D5C7-E9E2-EA40-93ED-BC71EFF9E057}"/>
                </a:ext>
              </a:extLst>
            </p:cNvPr>
            <p:cNvSpPr>
              <a:spLocks/>
            </p:cNvSpPr>
            <p:nvPr/>
          </p:nvSpPr>
          <p:spPr bwMode="auto">
            <a:xfrm>
              <a:off x="4740276" y="3175"/>
              <a:ext cx="31750" cy="220663"/>
            </a:xfrm>
            <a:custGeom>
              <a:avLst/>
              <a:gdLst>
                <a:gd name="T0" fmla="*/ 0 w 20"/>
                <a:gd name="T1" fmla="*/ 139 h 139"/>
                <a:gd name="T2" fmla="*/ 13 w 20"/>
                <a:gd name="T3" fmla="*/ 139 h 139"/>
                <a:gd name="T4" fmla="*/ 20 w 20"/>
                <a:gd name="T5" fmla="*/ 1 h 139"/>
                <a:gd name="T6" fmla="*/ 6 w 20"/>
                <a:gd name="T7" fmla="*/ 0 h 139"/>
                <a:gd name="T8" fmla="*/ 0 w 20"/>
                <a:gd name="T9" fmla="*/ 139 h 139"/>
              </a:gdLst>
              <a:ahLst/>
              <a:cxnLst>
                <a:cxn ang="0">
                  <a:pos x="T0" y="T1"/>
                </a:cxn>
                <a:cxn ang="0">
                  <a:pos x="T2" y="T3"/>
                </a:cxn>
                <a:cxn ang="0">
                  <a:pos x="T4" y="T5"/>
                </a:cxn>
                <a:cxn ang="0">
                  <a:pos x="T6" y="T7"/>
                </a:cxn>
                <a:cxn ang="0">
                  <a:pos x="T8" y="T9"/>
                </a:cxn>
              </a:cxnLst>
              <a:rect l="0" t="0" r="r" b="b"/>
              <a:pathLst>
                <a:path w="20" h="139">
                  <a:moveTo>
                    <a:pt x="0" y="139"/>
                  </a:moveTo>
                  <a:lnTo>
                    <a:pt x="13" y="139"/>
                  </a:lnTo>
                  <a:lnTo>
                    <a:pt x="20" y="1"/>
                  </a:lnTo>
                  <a:lnTo>
                    <a:pt x="6" y="0"/>
                  </a:lnTo>
                  <a:lnTo>
                    <a:pt x="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7" name="Freeform 71">
              <a:extLst>
                <a:ext uri="{FF2B5EF4-FFF2-40B4-BE49-F238E27FC236}">
                  <a16:creationId xmlns:a16="http://schemas.microsoft.com/office/drawing/2014/main" id="{8EAC517C-2D64-CF41-A4EB-E2BB4FB35A29}"/>
                </a:ext>
              </a:extLst>
            </p:cNvPr>
            <p:cNvSpPr>
              <a:spLocks/>
            </p:cNvSpPr>
            <p:nvPr/>
          </p:nvSpPr>
          <p:spPr bwMode="auto">
            <a:xfrm>
              <a:off x="4371976" y="3175"/>
              <a:ext cx="31750" cy="220663"/>
            </a:xfrm>
            <a:custGeom>
              <a:avLst/>
              <a:gdLst>
                <a:gd name="T0" fmla="*/ 20 w 20"/>
                <a:gd name="T1" fmla="*/ 139 h 139"/>
                <a:gd name="T2" fmla="*/ 14 w 20"/>
                <a:gd name="T3" fmla="*/ 0 h 139"/>
                <a:gd name="T4" fmla="*/ 0 w 20"/>
                <a:gd name="T5" fmla="*/ 1 h 139"/>
                <a:gd name="T6" fmla="*/ 7 w 20"/>
                <a:gd name="T7" fmla="*/ 139 h 139"/>
                <a:gd name="T8" fmla="*/ 20 w 20"/>
                <a:gd name="T9" fmla="*/ 139 h 139"/>
              </a:gdLst>
              <a:ahLst/>
              <a:cxnLst>
                <a:cxn ang="0">
                  <a:pos x="T0" y="T1"/>
                </a:cxn>
                <a:cxn ang="0">
                  <a:pos x="T2" y="T3"/>
                </a:cxn>
                <a:cxn ang="0">
                  <a:pos x="T4" y="T5"/>
                </a:cxn>
                <a:cxn ang="0">
                  <a:pos x="T6" y="T7"/>
                </a:cxn>
                <a:cxn ang="0">
                  <a:pos x="T8" y="T9"/>
                </a:cxn>
              </a:cxnLst>
              <a:rect l="0" t="0" r="r" b="b"/>
              <a:pathLst>
                <a:path w="20" h="139">
                  <a:moveTo>
                    <a:pt x="20" y="139"/>
                  </a:moveTo>
                  <a:lnTo>
                    <a:pt x="14" y="0"/>
                  </a:lnTo>
                  <a:lnTo>
                    <a:pt x="0" y="1"/>
                  </a:lnTo>
                  <a:lnTo>
                    <a:pt x="7" y="139"/>
                  </a:lnTo>
                  <a:lnTo>
                    <a:pt x="20" y="13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8" name="Freeform 72">
              <a:extLst>
                <a:ext uri="{FF2B5EF4-FFF2-40B4-BE49-F238E27FC236}">
                  <a16:creationId xmlns:a16="http://schemas.microsoft.com/office/drawing/2014/main" id="{28BAF9CD-4446-FA41-9A30-D6408A56AE7C}"/>
                </a:ext>
              </a:extLst>
            </p:cNvPr>
            <p:cNvSpPr>
              <a:spLocks/>
            </p:cNvSpPr>
            <p:nvPr/>
          </p:nvSpPr>
          <p:spPr bwMode="auto">
            <a:xfrm>
              <a:off x="3995738" y="34925"/>
              <a:ext cx="53975" cy="223838"/>
            </a:xfrm>
            <a:custGeom>
              <a:avLst/>
              <a:gdLst>
                <a:gd name="T0" fmla="*/ 34 w 34"/>
                <a:gd name="T1" fmla="*/ 138 h 141"/>
                <a:gd name="T2" fmla="*/ 14 w 34"/>
                <a:gd name="T3" fmla="*/ 0 h 141"/>
                <a:gd name="T4" fmla="*/ 0 w 34"/>
                <a:gd name="T5" fmla="*/ 3 h 141"/>
                <a:gd name="T6" fmla="*/ 18 w 34"/>
                <a:gd name="T7" fmla="*/ 141 h 141"/>
                <a:gd name="T8" fmla="*/ 34 w 34"/>
                <a:gd name="T9" fmla="*/ 138 h 141"/>
              </a:gdLst>
              <a:ahLst/>
              <a:cxnLst>
                <a:cxn ang="0">
                  <a:pos x="T0" y="T1"/>
                </a:cxn>
                <a:cxn ang="0">
                  <a:pos x="T2" y="T3"/>
                </a:cxn>
                <a:cxn ang="0">
                  <a:pos x="T4" y="T5"/>
                </a:cxn>
                <a:cxn ang="0">
                  <a:pos x="T6" y="T7"/>
                </a:cxn>
                <a:cxn ang="0">
                  <a:pos x="T8" y="T9"/>
                </a:cxn>
              </a:cxnLst>
              <a:rect l="0" t="0" r="r" b="b"/>
              <a:pathLst>
                <a:path w="34" h="141">
                  <a:moveTo>
                    <a:pt x="34" y="138"/>
                  </a:moveTo>
                  <a:lnTo>
                    <a:pt x="14" y="0"/>
                  </a:lnTo>
                  <a:lnTo>
                    <a:pt x="0" y="3"/>
                  </a:lnTo>
                  <a:lnTo>
                    <a:pt x="18" y="141"/>
                  </a:lnTo>
                  <a:lnTo>
                    <a:pt x="34" y="13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299" name="Freeform 73">
              <a:extLst>
                <a:ext uri="{FF2B5EF4-FFF2-40B4-BE49-F238E27FC236}">
                  <a16:creationId xmlns:a16="http://schemas.microsoft.com/office/drawing/2014/main" id="{8F93351B-B03C-E947-B458-6942D9F6278E}"/>
                </a:ext>
              </a:extLst>
            </p:cNvPr>
            <p:cNvSpPr>
              <a:spLocks/>
            </p:cNvSpPr>
            <p:nvPr/>
          </p:nvSpPr>
          <p:spPr bwMode="auto">
            <a:xfrm>
              <a:off x="3260726" y="201613"/>
              <a:ext cx="92075" cy="217488"/>
            </a:xfrm>
            <a:custGeom>
              <a:avLst/>
              <a:gdLst>
                <a:gd name="T0" fmla="*/ 58 w 58"/>
                <a:gd name="T1" fmla="*/ 132 h 137"/>
                <a:gd name="T2" fmla="*/ 14 w 58"/>
                <a:gd name="T3" fmla="*/ 0 h 137"/>
                <a:gd name="T4" fmla="*/ 0 w 58"/>
                <a:gd name="T5" fmla="*/ 5 h 137"/>
                <a:gd name="T6" fmla="*/ 44 w 58"/>
                <a:gd name="T7" fmla="*/ 137 h 137"/>
                <a:gd name="T8" fmla="*/ 58 w 58"/>
                <a:gd name="T9" fmla="*/ 132 h 137"/>
              </a:gdLst>
              <a:ahLst/>
              <a:cxnLst>
                <a:cxn ang="0">
                  <a:pos x="T0" y="T1"/>
                </a:cxn>
                <a:cxn ang="0">
                  <a:pos x="T2" y="T3"/>
                </a:cxn>
                <a:cxn ang="0">
                  <a:pos x="T4" y="T5"/>
                </a:cxn>
                <a:cxn ang="0">
                  <a:pos x="T6" y="T7"/>
                </a:cxn>
                <a:cxn ang="0">
                  <a:pos x="T8" y="T9"/>
                </a:cxn>
              </a:cxnLst>
              <a:rect l="0" t="0" r="r" b="b"/>
              <a:pathLst>
                <a:path w="58" h="137">
                  <a:moveTo>
                    <a:pt x="58" y="132"/>
                  </a:moveTo>
                  <a:lnTo>
                    <a:pt x="14" y="0"/>
                  </a:lnTo>
                  <a:lnTo>
                    <a:pt x="0" y="5"/>
                  </a:lnTo>
                  <a:lnTo>
                    <a:pt x="44" y="137"/>
                  </a:lnTo>
                  <a:lnTo>
                    <a:pt x="58" y="13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0" name="Freeform 74">
              <a:extLst>
                <a:ext uri="{FF2B5EF4-FFF2-40B4-BE49-F238E27FC236}">
                  <a16:creationId xmlns:a16="http://schemas.microsoft.com/office/drawing/2014/main" id="{8B6471DD-CBFA-EC4A-A59D-3A6310F2F2EA}"/>
                </a:ext>
              </a:extLst>
            </p:cNvPr>
            <p:cNvSpPr>
              <a:spLocks/>
            </p:cNvSpPr>
            <p:nvPr/>
          </p:nvSpPr>
          <p:spPr bwMode="auto">
            <a:xfrm>
              <a:off x="2909888" y="331788"/>
              <a:ext cx="107950" cy="212725"/>
            </a:xfrm>
            <a:custGeom>
              <a:avLst/>
              <a:gdLst>
                <a:gd name="T0" fmla="*/ 68 w 68"/>
                <a:gd name="T1" fmla="*/ 129 h 134"/>
                <a:gd name="T2" fmla="*/ 13 w 68"/>
                <a:gd name="T3" fmla="*/ 0 h 134"/>
                <a:gd name="T4" fmla="*/ 0 w 68"/>
                <a:gd name="T5" fmla="*/ 7 h 134"/>
                <a:gd name="T6" fmla="*/ 54 w 68"/>
                <a:gd name="T7" fmla="*/ 134 h 134"/>
                <a:gd name="T8" fmla="*/ 68 w 68"/>
                <a:gd name="T9" fmla="*/ 129 h 134"/>
              </a:gdLst>
              <a:ahLst/>
              <a:cxnLst>
                <a:cxn ang="0">
                  <a:pos x="T0" y="T1"/>
                </a:cxn>
                <a:cxn ang="0">
                  <a:pos x="T2" y="T3"/>
                </a:cxn>
                <a:cxn ang="0">
                  <a:pos x="T4" y="T5"/>
                </a:cxn>
                <a:cxn ang="0">
                  <a:pos x="T6" y="T7"/>
                </a:cxn>
                <a:cxn ang="0">
                  <a:pos x="T8" y="T9"/>
                </a:cxn>
              </a:cxnLst>
              <a:rect l="0" t="0" r="r" b="b"/>
              <a:pathLst>
                <a:path w="68" h="134">
                  <a:moveTo>
                    <a:pt x="68" y="129"/>
                  </a:moveTo>
                  <a:lnTo>
                    <a:pt x="13" y="0"/>
                  </a:lnTo>
                  <a:lnTo>
                    <a:pt x="0" y="7"/>
                  </a:lnTo>
                  <a:lnTo>
                    <a:pt x="54" y="134"/>
                  </a:lnTo>
                  <a:lnTo>
                    <a:pt x="68" y="12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1" name="Freeform 75">
              <a:extLst>
                <a:ext uri="{FF2B5EF4-FFF2-40B4-BE49-F238E27FC236}">
                  <a16:creationId xmlns:a16="http://schemas.microsoft.com/office/drawing/2014/main" id="{3D13D12F-BFA9-1E42-8DE2-38DB13549D18}"/>
                </a:ext>
              </a:extLst>
            </p:cNvPr>
            <p:cNvSpPr>
              <a:spLocks/>
            </p:cNvSpPr>
            <p:nvPr/>
          </p:nvSpPr>
          <p:spPr bwMode="auto">
            <a:xfrm>
              <a:off x="2568576" y="495300"/>
              <a:ext cx="125413" cy="206375"/>
            </a:xfrm>
            <a:custGeom>
              <a:avLst/>
              <a:gdLst>
                <a:gd name="T0" fmla="*/ 79 w 79"/>
                <a:gd name="T1" fmla="*/ 122 h 130"/>
                <a:gd name="T2" fmla="*/ 13 w 79"/>
                <a:gd name="T3" fmla="*/ 0 h 130"/>
                <a:gd name="T4" fmla="*/ 0 w 79"/>
                <a:gd name="T5" fmla="*/ 8 h 130"/>
                <a:gd name="T6" fmla="*/ 67 w 79"/>
                <a:gd name="T7" fmla="*/ 130 h 130"/>
                <a:gd name="T8" fmla="*/ 79 w 79"/>
                <a:gd name="T9" fmla="*/ 122 h 130"/>
              </a:gdLst>
              <a:ahLst/>
              <a:cxnLst>
                <a:cxn ang="0">
                  <a:pos x="T0" y="T1"/>
                </a:cxn>
                <a:cxn ang="0">
                  <a:pos x="T2" y="T3"/>
                </a:cxn>
                <a:cxn ang="0">
                  <a:pos x="T4" y="T5"/>
                </a:cxn>
                <a:cxn ang="0">
                  <a:pos x="T6" y="T7"/>
                </a:cxn>
                <a:cxn ang="0">
                  <a:pos x="T8" y="T9"/>
                </a:cxn>
              </a:cxnLst>
              <a:rect l="0" t="0" r="r" b="b"/>
              <a:pathLst>
                <a:path w="79" h="130">
                  <a:moveTo>
                    <a:pt x="79" y="122"/>
                  </a:moveTo>
                  <a:lnTo>
                    <a:pt x="13" y="0"/>
                  </a:lnTo>
                  <a:lnTo>
                    <a:pt x="0" y="8"/>
                  </a:lnTo>
                  <a:lnTo>
                    <a:pt x="67" y="130"/>
                  </a:lnTo>
                  <a:lnTo>
                    <a:pt x="79" y="12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2" name="Freeform 76">
              <a:extLst>
                <a:ext uri="{FF2B5EF4-FFF2-40B4-BE49-F238E27FC236}">
                  <a16:creationId xmlns:a16="http://schemas.microsoft.com/office/drawing/2014/main" id="{A10A9E8C-0B91-B140-9329-D03EADA26942}"/>
                </a:ext>
              </a:extLst>
            </p:cNvPr>
            <p:cNvSpPr>
              <a:spLocks/>
            </p:cNvSpPr>
            <p:nvPr/>
          </p:nvSpPr>
          <p:spPr bwMode="auto">
            <a:xfrm>
              <a:off x="2246313" y="687388"/>
              <a:ext cx="141288" cy="196850"/>
            </a:xfrm>
            <a:custGeom>
              <a:avLst/>
              <a:gdLst>
                <a:gd name="T0" fmla="*/ 89 w 89"/>
                <a:gd name="T1" fmla="*/ 116 h 124"/>
                <a:gd name="T2" fmla="*/ 12 w 89"/>
                <a:gd name="T3" fmla="*/ 0 h 124"/>
                <a:gd name="T4" fmla="*/ 0 w 89"/>
                <a:gd name="T5" fmla="*/ 8 h 124"/>
                <a:gd name="T6" fmla="*/ 76 w 89"/>
                <a:gd name="T7" fmla="*/ 124 h 124"/>
                <a:gd name="T8" fmla="*/ 89 w 89"/>
                <a:gd name="T9" fmla="*/ 116 h 124"/>
              </a:gdLst>
              <a:ahLst/>
              <a:cxnLst>
                <a:cxn ang="0">
                  <a:pos x="T0" y="T1"/>
                </a:cxn>
                <a:cxn ang="0">
                  <a:pos x="T2" y="T3"/>
                </a:cxn>
                <a:cxn ang="0">
                  <a:pos x="T4" y="T5"/>
                </a:cxn>
                <a:cxn ang="0">
                  <a:pos x="T6" y="T7"/>
                </a:cxn>
                <a:cxn ang="0">
                  <a:pos x="T8" y="T9"/>
                </a:cxn>
              </a:cxnLst>
              <a:rect l="0" t="0" r="r" b="b"/>
              <a:pathLst>
                <a:path w="89" h="124">
                  <a:moveTo>
                    <a:pt x="89" y="116"/>
                  </a:moveTo>
                  <a:lnTo>
                    <a:pt x="12" y="0"/>
                  </a:lnTo>
                  <a:lnTo>
                    <a:pt x="0" y="8"/>
                  </a:lnTo>
                  <a:lnTo>
                    <a:pt x="76" y="124"/>
                  </a:lnTo>
                  <a:lnTo>
                    <a:pt x="89" y="1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3" name="Freeform 77">
              <a:extLst>
                <a:ext uri="{FF2B5EF4-FFF2-40B4-BE49-F238E27FC236}">
                  <a16:creationId xmlns:a16="http://schemas.microsoft.com/office/drawing/2014/main" id="{D542710F-E689-184F-9251-6F210AE60279}"/>
                </a:ext>
              </a:extLst>
            </p:cNvPr>
            <p:cNvSpPr>
              <a:spLocks/>
            </p:cNvSpPr>
            <p:nvPr/>
          </p:nvSpPr>
          <p:spPr bwMode="auto">
            <a:xfrm>
              <a:off x="1941513" y="909638"/>
              <a:ext cx="157163" cy="187325"/>
            </a:xfrm>
            <a:custGeom>
              <a:avLst/>
              <a:gdLst>
                <a:gd name="T0" fmla="*/ 99 w 99"/>
                <a:gd name="T1" fmla="*/ 108 h 118"/>
                <a:gd name="T2" fmla="*/ 12 w 99"/>
                <a:gd name="T3" fmla="*/ 0 h 118"/>
                <a:gd name="T4" fmla="*/ 0 w 99"/>
                <a:gd name="T5" fmla="*/ 9 h 118"/>
                <a:gd name="T6" fmla="*/ 87 w 99"/>
                <a:gd name="T7" fmla="*/ 118 h 118"/>
                <a:gd name="T8" fmla="*/ 99 w 99"/>
                <a:gd name="T9" fmla="*/ 108 h 118"/>
              </a:gdLst>
              <a:ahLst/>
              <a:cxnLst>
                <a:cxn ang="0">
                  <a:pos x="T0" y="T1"/>
                </a:cxn>
                <a:cxn ang="0">
                  <a:pos x="T2" y="T3"/>
                </a:cxn>
                <a:cxn ang="0">
                  <a:pos x="T4" y="T5"/>
                </a:cxn>
                <a:cxn ang="0">
                  <a:pos x="T6" y="T7"/>
                </a:cxn>
                <a:cxn ang="0">
                  <a:pos x="T8" y="T9"/>
                </a:cxn>
              </a:cxnLst>
              <a:rect l="0" t="0" r="r" b="b"/>
              <a:pathLst>
                <a:path w="99" h="118">
                  <a:moveTo>
                    <a:pt x="99" y="108"/>
                  </a:moveTo>
                  <a:lnTo>
                    <a:pt x="12" y="0"/>
                  </a:lnTo>
                  <a:lnTo>
                    <a:pt x="0" y="9"/>
                  </a:lnTo>
                  <a:lnTo>
                    <a:pt x="87" y="118"/>
                  </a:lnTo>
                  <a:lnTo>
                    <a:pt x="99" y="10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4" name="Freeform 78">
              <a:extLst>
                <a:ext uri="{FF2B5EF4-FFF2-40B4-BE49-F238E27FC236}">
                  <a16:creationId xmlns:a16="http://schemas.microsoft.com/office/drawing/2014/main" id="{B37953A7-9235-364E-89F8-1847C9AA8348}"/>
                </a:ext>
              </a:extLst>
            </p:cNvPr>
            <p:cNvSpPr>
              <a:spLocks/>
            </p:cNvSpPr>
            <p:nvPr/>
          </p:nvSpPr>
          <p:spPr bwMode="auto">
            <a:xfrm>
              <a:off x="1657351" y="1155700"/>
              <a:ext cx="169863" cy="176213"/>
            </a:xfrm>
            <a:custGeom>
              <a:avLst/>
              <a:gdLst>
                <a:gd name="T0" fmla="*/ 107 w 107"/>
                <a:gd name="T1" fmla="*/ 101 h 111"/>
                <a:gd name="T2" fmla="*/ 11 w 107"/>
                <a:gd name="T3" fmla="*/ 0 h 111"/>
                <a:gd name="T4" fmla="*/ 0 w 107"/>
                <a:gd name="T5" fmla="*/ 11 h 111"/>
                <a:gd name="T6" fmla="*/ 96 w 107"/>
                <a:gd name="T7" fmla="*/ 111 h 111"/>
                <a:gd name="T8" fmla="*/ 107 w 107"/>
                <a:gd name="T9" fmla="*/ 101 h 111"/>
              </a:gdLst>
              <a:ahLst/>
              <a:cxnLst>
                <a:cxn ang="0">
                  <a:pos x="T0" y="T1"/>
                </a:cxn>
                <a:cxn ang="0">
                  <a:pos x="T2" y="T3"/>
                </a:cxn>
                <a:cxn ang="0">
                  <a:pos x="T4" y="T5"/>
                </a:cxn>
                <a:cxn ang="0">
                  <a:pos x="T6" y="T7"/>
                </a:cxn>
                <a:cxn ang="0">
                  <a:pos x="T8" y="T9"/>
                </a:cxn>
              </a:cxnLst>
              <a:rect l="0" t="0" r="r" b="b"/>
              <a:pathLst>
                <a:path w="107" h="111">
                  <a:moveTo>
                    <a:pt x="107" y="101"/>
                  </a:moveTo>
                  <a:lnTo>
                    <a:pt x="11" y="0"/>
                  </a:lnTo>
                  <a:lnTo>
                    <a:pt x="0" y="11"/>
                  </a:lnTo>
                  <a:lnTo>
                    <a:pt x="96" y="111"/>
                  </a:lnTo>
                  <a:lnTo>
                    <a:pt x="107" y="10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5" name="Freeform 79">
              <a:extLst>
                <a:ext uri="{FF2B5EF4-FFF2-40B4-BE49-F238E27FC236}">
                  <a16:creationId xmlns:a16="http://schemas.microsoft.com/office/drawing/2014/main" id="{D05527C2-D6EB-374D-A235-5097C0C647F4}"/>
                </a:ext>
              </a:extLst>
            </p:cNvPr>
            <p:cNvSpPr>
              <a:spLocks/>
            </p:cNvSpPr>
            <p:nvPr/>
          </p:nvSpPr>
          <p:spPr bwMode="auto">
            <a:xfrm>
              <a:off x="1398588" y="1428750"/>
              <a:ext cx="182563" cy="161925"/>
            </a:xfrm>
            <a:custGeom>
              <a:avLst/>
              <a:gdLst>
                <a:gd name="T0" fmla="*/ 115 w 115"/>
                <a:gd name="T1" fmla="*/ 92 h 102"/>
                <a:gd name="T2" fmla="*/ 10 w 115"/>
                <a:gd name="T3" fmla="*/ 0 h 102"/>
                <a:gd name="T4" fmla="*/ 0 w 115"/>
                <a:gd name="T5" fmla="*/ 11 h 102"/>
                <a:gd name="T6" fmla="*/ 104 w 115"/>
                <a:gd name="T7" fmla="*/ 102 h 102"/>
                <a:gd name="T8" fmla="*/ 115 w 115"/>
                <a:gd name="T9" fmla="*/ 92 h 102"/>
              </a:gdLst>
              <a:ahLst/>
              <a:cxnLst>
                <a:cxn ang="0">
                  <a:pos x="T0" y="T1"/>
                </a:cxn>
                <a:cxn ang="0">
                  <a:pos x="T2" y="T3"/>
                </a:cxn>
                <a:cxn ang="0">
                  <a:pos x="T4" y="T5"/>
                </a:cxn>
                <a:cxn ang="0">
                  <a:pos x="T6" y="T7"/>
                </a:cxn>
                <a:cxn ang="0">
                  <a:pos x="T8" y="T9"/>
                </a:cxn>
              </a:cxnLst>
              <a:rect l="0" t="0" r="r" b="b"/>
              <a:pathLst>
                <a:path w="115" h="102">
                  <a:moveTo>
                    <a:pt x="115" y="92"/>
                  </a:moveTo>
                  <a:lnTo>
                    <a:pt x="10" y="0"/>
                  </a:lnTo>
                  <a:lnTo>
                    <a:pt x="0" y="11"/>
                  </a:lnTo>
                  <a:lnTo>
                    <a:pt x="104" y="102"/>
                  </a:lnTo>
                  <a:lnTo>
                    <a:pt x="115" y="9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6" name="Freeform 80">
              <a:extLst>
                <a:ext uri="{FF2B5EF4-FFF2-40B4-BE49-F238E27FC236}">
                  <a16:creationId xmlns:a16="http://schemas.microsoft.com/office/drawing/2014/main" id="{0270542D-7FDB-394E-A658-FD6E049142C5}"/>
                </a:ext>
              </a:extLst>
            </p:cNvPr>
            <p:cNvSpPr>
              <a:spLocks/>
            </p:cNvSpPr>
            <p:nvPr/>
          </p:nvSpPr>
          <p:spPr bwMode="auto">
            <a:xfrm>
              <a:off x="1165226" y="1722438"/>
              <a:ext cx="192088" cy="149225"/>
            </a:xfrm>
            <a:custGeom>
              <a:avLst/>
              <a:gdLst>
                <a:gd name="T0" fmla="*/ 121 w 121"/>
                <a:gd name="T1" fmla="*/ 82 h 94"/>
                <a:gd name="T2" fmla="*/ 8 w 121"/>
                <a:gd name="T3" fmla="*/ 0 h 94"/>
                <a:gd name="T4" fmla="*/ 0 w 121"/>
                <a:gd name="T5" fmla="*/ 12 h 94"/>
                <a:gd name="T6" fmla="*/ 112 w 121"/>
                <a:gd name="T7" fmla="*/ 94 h 94"/>
                <a:gd name="T8" fmla="*/ 121 w 121"/>
                <a:gd name="T9" fmla="*/ 82 h 94"/>
              </a:gdLst>
              <a:ahLst/>
              <a:cxnLst>
                <a:cxn ang="0">
                  <a:pos x="T0" y="T1"/>
                </a:cxn>
                <a:cxn ang="0">
                  <a:pos x="T2" y="T3"/>
                </a:cxn>
                <a:cxn ang="0">
                  <a:pos x="T4" y="T5"/>
                </a:cxn>
                <a:cxn ang="0">
                  <a:pos x="T6" y="T7"/>
                </a:cxn>
                <a:cxn ang="0">
                  <a:pos x="T8" y="T9"/>
                </a:cxn>
              </a:cxnLst>
              <a:rect l="0" t="0" r="r" b="b"/>
              <a:pathLst>
                <a:path w="121" h="94">
                  <a:moveTo>
                    <a:pt x="121" y="82"/>
                  </a:moveTo>
                  <a:lnTo>
                    <a:pt x="8" y="0"/>
                  </a:lnTo>
                  <a:lnTo>
                    <a:pt x="0" y="12"/>
                  </a:lnTo>
                  <a:lnTo>
                    <a:pt x="112" y="94"/>
                  </a:lnTo>
                  <a:lnTo>
                    <a:pt x="121" y="8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7" name="Freeform 81">
              <a:extLst>
                <a:ext uri="{FF2B5EF4-FFF2-40B4-BE49-F238E27FC236}">
                  <a16:creationId xmlns:a16="http://schemas.microsoft.com/office/drawing/2014/main" id="{BB96C0A3-E1AB-6248-84FF-5B806C3B3029}"/>
                </a:ext>
              </a:extLst>
            </p:cNvPr>
            <p:cNvSpPr>
              <a:spLocks/>
            </p:cNvSpPr>
            <p:nvPr/>
          </p:nvSpPr>
          <p:spPr bwMode="auto">
            <a:xfrm>
              <a:off x="957263" y="2036763"/>
              <a:ext cx="200025" cy="133350"/>
            </a:xfrm>
            <a:custGeom>
              <a:avLst/>
              <a:gdLst>
                <a:gd name="T0" fmla="*/ 126 w 126"/>
                <a:gd name="T1" fmla="*/ 72 h 84"/>
                <a:gd name="T2" fmla="*/ 7 w 126"/>
                <a:gd name="T3" fmla="*/ 0 h 84"/>
                <a:gd name="T4" fmla="*/ 0 w 126"/>
                <a:gd name="T5" fmla="*/ 13 h 84"/>
                <a:gd name="T6" fmla="*/ 120 w 126"/>
                <a:gd name="T7" fmla="*/ 84 h 84"/>
                <a:gd name="T8" fmla="*/ 126 w 126"/>
                <a:gd name="T9" fmla="*/ 72 h 84"/>
              </a:gdLst>
              <a:ahLst/>
              <a:cxnLst>
                <a:cxn ang="0">
                  <a:pos x="T0" y="T1"/>
                </a:cxn>
                <a:cxn ang="0">
                  <a:pos x="T2" y="T3"/>
                </a:cxn>
                <a:cxn ang="0">
                  <a:pos x="T4" y="T5"/>
                </a:cxn>
                <a:cxn ang="0">
                  <a:pos x="T6" y="T7"/>
                </a:cxn>
                <a:cxn ang="0">
                  <a:pos x="T8" y="T9"/>
                </a:cxn>
              </a:cxnLst>
              <a:rect l="0" t="0" r="r" b="b"/>
              <a:pathLst>
                <a:path w="126" h="84">
                  <a:moveTo>
                    <a:pt x="126" y="72"/>
                  </a:moveTo>
                  <a:lnTo>
                    <a:pt x="7" y="0"/>
                  </a:lnTo>
                  <a:lnTo>
                    <a:pt x="0" y="13"/>
                  </a:lnTo>
                  <a:lnTo>
                    <a:pt x="120" y="84"/>
                  </a:lnTo>
                  <a:lnTo>
                    <a:pt x="126" y="7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8" name="Freeform 82">
              <a:extLst>
                <a:ext uri="{FF2B5EF4-FFF2-40B4-BE49-F238E27FC236}">
                  <a16:creationId xmlns:a16="http://schemas.microsoft.com/office/drawing/2014/main" id="{35DAB0A5-BC3D-6641-AE04-76273C78276D}"/>
                </a:ext>
              </a:extLst>
            </p:cNvPr>
            <p:cNvSpPr>
              <a:spLocks/>
            </p:cNvSpPr>
            <p:nvPr/>
          </p:nvSpPr>
          <p:spPr bwMode="auto">
            <a:xfrm>
              <a:off x="633413" y="2714625"/>
              <a:ext cx="214313" cy="98425"/>
            </a:xfrm>
            <a:custGeom>
              <a:avLst/>
              <a:gdLst>
                <a:gd name="T0" fmla="*/ 135 w 135"/>
                <a:gd name="T1" fmla="*/ 50 h 62"/>
                <a:gd name="T2" fmla="*/ 4 w 135"/>
                <a:gd name="T3" fmla="*/ 0 h 62"/>
                <a:gd name="T4" fmla="*/ 0 w 135"/>
                <a:gd name="T5" fmla="*/ 14 h 62"/>
                <a:gd name="T6" fmla="*/ 130 w 135"/>
                <a:gd name="T7" fmla="*/ 62 h 62"/>
                <a:gd name="T8" fmla="*/ 135 w 135"/>
                <a:gd name="T9" fmla="*/ 50 h 62"/>
              </a:gdLst>
              <a:ahLst/>
              <a:cxnLst>
                <a:cxn ang="0">
                  <a:pos x="T0" y="T1"/>
                </a:cxn>
                <a:cxn ang="0">
                  <a:pos x="T2" y="T3"/>
                </a:cxn>
                <a:cxn ang="0">
                  <a:pos x="T4" y="T5"/>
                </a:cxn>
                <a:cxn ang="0">
                  <a:pos x="T6" y="T7"/>
                </a:cxn>
                <a:cxn ang="0">
                  <a:pos x="T8" y="T9"/>
                </a:cxn>
              </a:cxnLst>
              <a:rect l="0" t="0" r="r" b="b"/>
              <a:pathLst>
                <a:path w="135" h="62">
                  <a:moveTo>
                    <a:pt x="135" y="50"/>
                  </a:moveTo>
                  <a:lnTo>
                    <a:pt x="4" y="0"/>
                  </a:lnTo>
                  <a:lnTo>
                    <a:pt x="0" y="14"/>
                  </a:lnTo>
                  <a:lnTo>
                    <a:pt x="130" y="62"/>
                  </a:lnTo>
                  <a:lnTo>
                    <a:pt x="135" y="5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09" name="Freeform 83">
              <a:extLst>
                <a:ext uri="{FF2B5EF4-FFF2-40B4-BE49-F238E27FC236}">
                  <a16:creationId xmlns:a16="http://schemas.microsoft.com/office/drawing/2014/main" id="{CC11FAD5-7A5A-E741-8EC6-5B8E1D0765C8}"/>
                </a:ext>
              </a:extLst>
            </p:cNvPr>
            <p:cNvSpPr>
              <a:spLocks/>
            </p:cNvSpPr>
            <p:nvPr/>
          </p:nvSpPr>
          <p:spPr bwMode="auto">
            <a:xfrm>
              <a:off x="517526" y="3074988"/>
              <a:ext cx="219075" cy="77788"/>
            </a:xfrm>
            <a:custGeom>
              <a:avLst/>
              <a:gdLst>
                <a:gd name="T0" fmla="*/ 138 w 138"/>
                <a:gd name="T1" fmla="*/ 37 h 49"/>
                <a:gd name="T2" fmla="*/ 3 w 138"/>
                <a:gd name="T3" fmla="*/ 0 h 49"/>
                <a:gd name="T4" fmla="*/ 0 w 138"/>
                <a:gd name="T5" fmla="*/ 14 h 49"/>
                <a:gd name="T6" fmla="*/ 133 w 138"/>
                <a:gd name="T7" fmla="*/ 49 h 49"/>
                <a:gd name="T8" fmla="*/ 138 w 138"/>
                <a:gd name="T9" fmla="*/ 37 h 49"/>
              </a:gdLst>
              <a:ahLst/>
              <a:cxnLst>
                <a:cxn ang="0">
                  <a:pos x="T0" y="T1"/>
                </a:cxn>
                <a:cxn ang="0">
                  <a:pos x="T2" y="T3"/>
                </a:cxn>
                <a:cxn ang="0">
                  <a:pos x="T4" y="T5"/>
                </a:cxn>
                <a:cxn ang="0">
                  <a:pos x="T6" y="T7"/>
                </a:cxn>
                <a:cxn ang="0">
                  <a:pos x="T8" y="T9"/>
                </a:cxn>
              </a:cxnLst>
              <a:rect l="0" t="0" r="r" b="b"/>
              <a:pathLst>
                <a:path w="138" h="49">
                  <a:moveTo>
                    <a:pt x="138" y="37"/>
                  </a:moveTo>
                  <a:lnTo>
                    <a:pt x="3" y="0"/>
                  </a:lnTo>
                  <a:lnTo>
                    <a:pt x="0" y="14"/>
                  </a:lnTo>
                  <a:lnTo>
                    <a:pt x="133" y="49"/>
                  </a:lnTo>
                  <a:lnTo>
                    <a:pt x="138" y="37"/>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0" name="Freeform 84">
              <a:extLst>
                <a:ext uri="{FF2B5EF4-FFF2-40B4-BE49-F238E27FC236}">
                  <a16:creationId xmlns:a16="http://schemas.microsoft.com/office/drawing/2014/main" id="{116CE2F3-AE99-A342-968E-98E33AF42F61}"/>
                </a:ext>
              </a:extLst>
            </p:cNvPr>
            <p:cNvSpPr>
              <a:spLocks/>
            </p:cNvSpPr>
            <p:nvPr/>
          </p:nvSpPr>
          <p:spPr bwMode="auto">
            <a:xfrm>
              <a:off x="433388" y="3441700"/>
              <a:ext cx="222250" cy="61913"/>
            </a:xfrm>
            <a:custGeom>
              <a:avLst/>
              <a:gdLst>
                <a:gd name="T0" fmla="*/ 140 w 140"/>
                <a:gd name="T1" fmla="*/ 25 h 39"/>
                <a:gd name="T2" fmla="*/ 3 w 140"/>
                <a:gd name="T3" fmla="*/ 0 h 39"/>
                <a:gd name="T4" fmla="*/ 0 w 140"/>
                <a:gd name="T5" fmla="*/ 14 h 39"/>
                <a:gd name="T6" fmla="*/ 136 w 140"/>
                <a:gd name="T7" fmla="*/ 39 h 39"/>
                <a:gd name="T8" fmla="*/ 140 w 140"/>
                <a:gd name="T9" fmla="*/ 25 h 39"/>
              </a:gdLst>
              <a:ahLst/>
              <a:cxnLst>
                <a:cxn ang="0">
                  <a:pos x="T0" y="T1"/>
                </a:cxn>
                <a:cxn ang="0">
                  <a:pos x="T2" y="T3"/>
                </a:cxn>
                <a:cxn ang="0">
                  <a:pos x="T4" y="T5"/>
                </a:cxn>
                <a:cxn ang="0">
                  <a:pos x="T6" y="T7"/>
                </a:cxn>
                <a:cxn ang="0">
                  <a:pos x="T8" y="T9"/>
                </a:cxn>
              </a:cxnLst>
              <a:rect l="0" t="0" r="r" b="b"/>
              <a:pathLst>
                <a:path w="140" h="39">
                  <a:moveTo>
                    <a:pt x="140" y="25"/>
                  </a:moveTo>
                  <a:lnTo>
                    <a:pt x="3" y="0"/>
                  </a:lnTo>
                  <a:lnTo>
                    <a:pt x="0" y="14"/>
                  </a:lnTo>
                  <a:lnTo>
                    <a:pt x="136" y="39"/>
                  </a:lnTo>
                  <a:lnTo>
                    <a:pt x="140" y="2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1" name="Freeform 85">
              <a:extLst>
                <a:ext uri="{FF2B5EF4-FFF2-40B4-BE49-F238E27FC236}">
                  <a16:creationId xmlns:a16="http://schemas.microsoft.com/office/drawing/2014/main" id="{7704193E-4EF2-7945-BD6B-665DE2462202}"/>
                </a:ext>
              </a:extLst>
            </p:cNvPr>
            <p:cNvSpPr>
              <a:spLocks/>
            </p:cNvSpPr>
            <p:nvPr/>
          </p:nvSpPr>
          <p:spPr bwMode="auto">
            <a:xfrm>
              <a:off x="384176" y="3816350"/>
              <a:ext cx="222250" cy="41275"/>
            </a:xfrm>
            <a:custGeom>
              <a:avLst/>
              <a:gdLst>
                <a:gd name="T0" fmla="*/ 140 w 140"/>
                <a:gd name="T1" fmla="*/ 12 h 26"/>
                <a:gd name="T2" fmla="*/ 1 w 140"/>
                <a:gd name="T3" fmla="*/ 0 h 26"/>
                <a:gd name="T4" fmla="*/ 0 w 140"/>
                <a:gd name="T5" fmla="*/ 14 h 26"/>
                <a:gd name="T6" fmla="*/ 138 w 140"/>
                <a:gd name="T7" fmla="*/ 26 h 26"/>
                <a:gd name="T8" fmla="*/ 140 w 140"/>
                <a:gd name="T9" fmla="*/ 12 h 26"/>
              </a:gdLst>
              <a:ahLst/>
              <a:cxnLst>
                <a:cxn ang="0">
                  <a:pos x="T0" y="T1"/>
                </a:cxn>
                <a:cxn ang="0">
                  <a:pos x="T2" y="T3"/>
                </a:cxn>
                <a:cxn ang="0">
                  <a:pos x="T4" y="T5"/>
                </a:cxn>
                <a:cxn ang="0">
                  <a:pos x="T6" y="T7"/>
                </a:cxn>
                <a:cxn ang="0">
                  <a:pos x="T8" y="T9"/>
                </a:cxn>
              </a:cxnLst>
              <a:rect l="0" t="0" r="r" b="b"/>
              <a:pathLst>
                <a:path w="140" h="26">
                  <a:moveTo>
                    <a:pt x="140" y="12"/>
                  </a:moveTo>
                  <a:lnTo>
                    <a:pt x="1" y="0"/>
                  </a:lnTo>
                  <a:lnTo>
                    <a:pt x="0" y="14"/>
                  </a:lnTo>
                  <a:lnTo>
                    <a:pt x="138" y="26"/>
                  </a:lnTo>
                  <a:lnTo>
                    <a:pt x="140" y="1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2" name="Rectangle 86">
              <a:extLst>
                <a:ext uri="{FF2B5EF4-FFF2-40B4-BE49-F238E27FC236}">
                  <a16:creationId xmlns:a16="http://schemas.microsoft.com/office/drawing/2014/main" id="{8184BD6B-8847-2549-BF02-0A5F338013CA}"/>
                </a:ext>
              </a:extLst>
            </p:cNvPr>
            <p:cNvSpPr>
              <a:spLocks noChangeArrowheads="1"/>
            </p:cNvSpPr>
            <p:nvPr/>
          </p:nvSpPr>
          <p:spPr bwMode="auto">
            <a:xfrm>
              <a:off x="366713" y="4192588"/>
              <a:ext cx="222250" cy="22225"/>
            </a:xfrm>
            <a:prstGeom prst="rect">
              <a:avLst/>
            </a:prstGeom>
            <a:grp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3" name="Freeform 87">
              <a:extLst>
                <a:ext uri="{FF2B5EF4-FFF2-40B4-BE49-F238E27FC236}">
                  <a16:creationId xmlns:a16="http://schemas.microsoft.com/office/drawing/2014/main" id="{5BB96FA8-6D88-BD42-803F-D7CC5EA44D15}"/>
                </a:ext>
              </a:extLst>
            </p:cNvPr>
            <p:cNvSpPr>
              <a:spLocks/>
            </p:cNvSpPr>
            <p:nvPr/>
          </p:nvSpPr>
          <p:spPr bwMode="auto">
            <a:xfrm>
              <a:off x="384176" y="4546600"/>
              <a:ext cx="222250" cy="44450"/>
            </a:xfrm>
            <a:custGeom>
              <a:avLst/>
              <a:gdLst>
                <a:gd name="T0" fmla="*/ 138 w 140"/>
                <a:gd name="T1" fmla="*/ 0 h 28"/>
                <a:gd name="T2" fmla="*/ 0 w 140"/>
                <a:gd name="T3" fmla="*/ 14 h 28"/>
                <a:gd name="T4" fmla="*/ 1 w 140"/>
                <a:gd name="T5" fmla="*/ 28 h 28"/>
                <a:gd name="T6" fmla="*/ 140 w 140"/>
                <a:gd name="T7" fmla="*/ 16 h 28"/>
                <a:gd name="T8" fmla="*/ 138 w 140"/>
                <a:gd name="T9" fmla="*/ 0 h 28"/>
              </a:gdLst>
              <a:ahLst/>
              <a:cxnLst>
                <a:cxn ang="0">
                  <a:pos x="T0" y="T1"/>
                </a:cxn>
                <a:cxn ang="0">
                  <a:pos x="T2" y="T3"/>
                </a:cxn>
                <a:cxn ang="0">
                  <a:pos x="T4" y="T5"/>
                </a:cxn>
                <a:cxn ang="0">
                  <a:pos x="T6" y="T7"/>
                </a:cxn>
                <a:cxn ang="0">
                  <a:pos x="T8" y="T9"/>
                </a:cxn>
              </a:cxnLst>
              <a:rect l="0" t="0" r="r" b="b"/>
              <a:pathLst>
                <a:path w="140" h="28">
                  <a:moveTo>
                    <a:pt x="138" y="0"/>
                  </a:moveTo>
                  <a:lnTo>
                    <a:pt x="0" y="14"/>
                  </a:lnTo>
                  <a:lnTo>
                    <a:pt x="1" y="28"/>
                  </a:lnTo>
                  <a:lnTo>
                    <a:pt x="140" y="16"/>
                  </a:lnTo>
                  <a:lnTo>
                    <a:pt x="138"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4" name="Freeform 88">
              <a:extLst>
                <a:ext uri="{FF2B5EF4-FFF2-40B4-BE49-F238E27FC236}">
                  <a16:creationId xmlns:a16="http://schemas.microsoft.com/office/drawing/2014/main" id="{42C5EE2B-AA72-654A-8A86-A362140A3AE9}"/>
                </a:ext>
              </a:extLst>
            </p:cNvPr>
            <p:cNvSpPr>
              <a:spLocks/>
            </p:cNvSpPr>
            <p:nvPr/>
          </p:nvSpPr>
          <p:spPr bwMode="auto">
            <a:xfrm>
              <a:off x="433388" y="4902200"/>
              <a:ext cx="222250" cy="61913"/>
            </a:xfrm>
            <a:custGeom>
              <a:avLst/>
              <a:gdLst>
                <a:gd name="T0" fmla="*/ 136 w 140"/>
                <a:gd name="T1" fmla="*/ 0 h 39"/>
                <a:gd name="T2" fmla="*/ 0 w 140"/>
                <a:gd name="T3" fmla="*/ 25 h 39"/>
                <a:gd name="T4" fmla="*/ 3 w 140"/>
                <a:gd name="T5" fmla="*/ 39 h 39"/>
                <a:gd name="T6" fmla="*/ 140 w 140"/>
                <a:gd name="T7" fmla="*/ 14 h 39"/>
                <a:gd name="T8" fmla="*/ 136 w 140"/>
                <a:gd name="T9" fmla="*/ 0 h 39"/>
              </a:gdLst>
              <a:ahLst/>
              <a:cxnLst>
                <a:cxn ang="0">
                  <a:pos x="T0" y="T1"/>
                </a:cxn>
                <a:cxn ang="0">
                  <a:pos x="T2" y="T3"/>
                </a:cxn>
                <a:cxn ang="0">
                  <a:pos x="T4" y="T5"/>
                </a:cxn>
                <a:cxn ang="0">
                  <a:pos x="T6" y="T7"/>
                </a:cxn>
                <a:cxn ang="0">
                  <a:pos x="T8" y="T9"/>
                </a:cxn>
              </a:cxnLst>
              <a:rect l="0" t="0" r="r" b="b"/>
              <a:pathLst>
                <a:path w="140" h="39">
                  <a:moveTo>
                    <a:pt x="136" y="0"/>
                  </a:moveTo>
                  <a:lnTo>
                    <a:pt x="0" y="25"/>
                  </a:lnTo>
                  <a:lnTo>
                    <a:pt x="3" y="39"/>
                  </a:lnTo>
                  <a:lnTo>
                    <a:pt x="140" y="14"/>
                  </a:lnTo>
                  <a:lnTo>
                    <a:pt x="136"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5" name="Freeform 89">
              <a:extLst>
                <a:ext uri="{FF2B5EF4-FFF2-40B4-BE49-F238E27FC236}">
                  <a16:creationId xmlns:a16="http://schemas.microsoft.com/office/drawing/2014/main" id="{87555690-EEBD-B24B-8EEF-50D7B1C71620}"/>
                </a:ext>
              </a:extLst>
            </p:cNvPr>
            <p:cNvSpPr>
              <a:spLocks/>
            </p:cNvSpPr>
            <p:nvPr/>
          </p:nvSpPr>
          <p:spPr bwMode="auto">
            <a:xfrm>
              <a:off x="517526" y="5251450"/>
              <a:ext cx="219075" cy="80963"/>
            </a:xfrm>
            <a:custGeom>
              <a:avLst/>
              <a:gdLst>
                <a:gd name="T0" fmla="*/ 133 w 138"/>
                <a:gd name="T1" fmla="*/ 0 h 51"/>
                <a:gd name="T2" fmla="*/ 0 w 138"/>
                <a:gd name="T3" fmla="*/ 38 h 51"/>
                <a:gd name="T4" fmla="*/ 3 w 138"/>
                <a:gd name="T5" fmla="*/ 51 h 51"/>
                <a:gd name="T6" fmla="*/ 138 w 138"/>
                <a:gd name="T7" fmla="*/ 14 h 51"/>
                <a:gd name="T8" fmla="*/ 133 w 138"/>
                <a:gd name="T9" fmla="*/ 0 h 51"/>
              </a:gdLst>
              <a:ahLst/>
              <a:cxnLst>
                <a:cxn ang="0">
                  <a:pos x="T0" y="T1"/>
                </a:cxn>
                <a:cxn ang="0">
                  <a:pos x="T2" y="T3"/>
                </a:cxn>
                <a:cxn ang="0">
                  <a:pos x="T4" y="T5"/>
                </a:cxn>
                <a:cxn ang="0">
                  <a:pos x="T6" y="T7"/>
                </a:cxn>
                <a:cxn ang="0">
                  <a:pos x="T8" y="T9"/>
                </a:cxn>
              </a:cxnLst>
              <a:rect l="0" t="0" r="r" b="b"/>
              <a:pathLst>
                <a:path w="138" h="51">
                  <a:moveTo>
                    <a:pt x="133" y="0"/>
                  </a:moveTo>
                  <a:lnTo>
                    <a:pt x="0" y="38"/>
                  </a:lnTo>
                  <a:lnTo>
                    <a:pt x="3" y="51"/>
                  </a:lnTo>
                  <a:lnTo>
                    <a:pt x="138" y="14"/>
                  </a:lnTo>
                  <a:lnTo>
                    <a:pt x="133"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6" name="Freeform 90">
              <a:extLst>
                <a:ext uri="{FF2B5EF4-FFF2-40B4-BE49-F238E27FC236}">
                  <a16:creationId xmlns:a16="http://schemas.microsoft.com/office/drawing/2014/main" id="{320F2990-B509-264C-90A7-2D7738D0C312}"/>
                </a:ext>
              </a:extLst>
            </p:cNvPr>
            <p:cNvSpPr>
              <a:spLocks/>
            </p:cNvSpPr>
            <p:nvPr/>
          </p:nvSpPr>
          <p:spPr bwMode="auto">
            <a:xfrm>
              <a:off x="633413" y="5591175"/>
              <a:ext cx="214313" cy="98425"/>
            </a:xfrm>
            <a:custGeom>
              <a:avLst/>
              <a:gdLst>
                <a:gd name="T0" fmla="*/ 130 w 135"/>
                <a:gd name="T1" fmla="*/ 0 h 62"/>
                <a:gd name="T2" fmla="*/ 0 w 135"/>
                <a:gd name="T3" fmla="*/ 49 h 62"/>
                <a:gd name="T4" fmla="*/ 4 w 135"/>
                <a:gd name="T5" fmla="*/ 62 h 62"/>
                <a:gd name="T6" fmla="*/ 135 w 135"/>
                <a:gd name="T7" fmla="*/ 14 h 62"/>
                <a:gd name="T8" fmla="*/ 130 w 135"/>
                <a:gd name="T9" fmla="*/ 0 h 62"/>
              </a:gdLst>
              <a:ahLst/>
              <a:cxnLst>
                <a:cxn ang="0">
                  <a:pos x="T0" y="T1"/>
                </a:cxn>
                <a:cxn ang="0">
                  <a:pos x="T2" y="T3"/>
                </a:cxn>
                <a:cxn ang="0">
                  <a:pos x="T4" y="T5"/>
                </a:cxn>
                <a:cxn ang="0">
                  <a:pos x="T6" y="T7"/>
                </a:cxn>
                <a:cxn ang="0">
                  <a:pos x="T8" y="T9"/>
                </a:cxn>
              </a:cxnLst>
              <a:rect l="0" t="0" r="r" b="b"/>
              <a:pathLst>
                <a:path w="135" h="62">
                  <a:moveTo>
                    <a:pt x="130" y="0"/>
                  </a:moveTo>
                  <a:lnTo>
                    <a:pt x="0" y="49"/>
                  </a:lnTo>
                  <a:lnTo>
                    <a:pt x="4" y="62"/>
                  </a:lnTo>
                  <a:lnTo>
                    <a:pt x="135" y="14"/>
                  </a:lnTo>
                  <a:lnTo>
                    <a:pt x="13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7" name="Freeform 91">
              <a:extLst>
                <a:ext uri="{FF2B5EF4-FFF2-40B4-BE49-F238E27FC236}">
                  <a16:creationId xmlns:a16="http://schemas.microsoft.com/office/drawing/2014/main" id="{69EE0196-047D-4747-8D38-F612076AF164}"/>
                </a:ext>
              </a:extLst>
            </p:cNvPr>
            <p:cNvSpPr>
              <a:spLocks/>
            </p:cNvSpPr>
            <p:nvPr/>
          </p:nvSpPr>
          <p:spPr bwMode="auto">
            <a:xfrm>
              <a:off x="957263" y="6234113"/>
              <a:ext cx="203200" cy="133350"/>
            </a:xfrm>
            <a:custGeom>
              <a:avLst/>
              <a:gdLst>
                <a:gd name="T0" fmla="*/ 120 w 128"/>
                <a:gd name="T1" fmla="*/ 0 h 84"/>
                <a:gd name="T2" fmla="*/ 0 w 128"/>
                <a:gd name="T3" fmla="*/ 72 h 84"/>
                <a:gd name="T4" fmla="*/ 7 w 128"/>
                <a:gd name="T5" fmla="*/ 84 h 84"/>
                <a:gd name="T6" fmla="*/ 128 w 128"/>
                <a:gd name="T7" fmla="*/ 13 h 84"/>
                <a:gd name="T8" fmla="*/ 120 w 128"/>
                <a:gd name="T9" fmla="*/ 0 h 84"/>
              </a:gdLst>
              <a:ahLst/>
              <a:cxnLst>
                <a:cxn ang="0">
                  <a:pos x="T0" y="T1"/>
                </a:cxn>
                <a:cxn ang="0">
                  <a:pos x="T2" y="T3"/>
                </a:cxn>
                <a:cxn ang="0">
                  <a:pos x="T4" y="T5"/>
                </a:cxn>
                <a:cxn ang="0">
                  <a:pos x="T6" y="T7"/>
                </a:cxn>
                <a:cxn ang="0">
                  <a:pos x="T8" y="T9"/>
                </a:cxn>
              </a:cxnLst>
              <a:rect l="0" t="0" r="r" b="b"/>
              <a:pathLst>
                <a:path w="128" h="84">
                  <a:moveTo>
                    <a:pt x="120" y="0"/>
                  </a:moveTo>
                  <a:lnTo>
                    <a:pt x="0" y="72"/>
                  </a:lnTo>
                  <a:lnTo>
                    <a:pt x="7" y="84"/>
                  </a:lnTo>
                  <a:lnTo>
                    <a:pt x="128" y="13"/>
                  </a:lnTo>
                  <a:lnTo>
                    <a:pt x="120"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8" name="Freeform 92">
              <a:extLst>
                <a:ext uri="{FF2B5EF4-FFF2-40B4-BE49-F238E27FC236}">
                  <a16:creationId xmlns:a16="http://schemas.microsoft.com/office/drawing/2014/main" id="{23877324-256A-F242-8896-04DBBD4C01C2}"/>
                </a:ext>
              </a:extLst>
            </p:cNvPr>
            <p:cNvSpPr>
              <a:spLocks/>
            </p:cNvSpPr>
            <p:nvPr/>
          </p:nvSpPr>
          <p:spPr bwMode="auto">
            <a:xfrm>
              <a:off x="1165226" y="6535738"/>
              <a:ext cx="192088" cy="147638"/>
            </a:xfrm>
            <a:custGeom>
              <a:avLst/>
              <a:gdLst>
                <a:gd name="T0" fmla="*/ 112 w 121"/>
                <a:gd name="T1" fmla="*/ 0 h 93"/>
                <a:gd name="T2" fmla="*/ 0 w 121"/>
                <a:gd name="T3" fmla="*/ 80 h 93"/>
                <a:gd name="T4" fmla="*/ 8 w 121"/>
                <a:gd name="T5" fmla="*/ 93 h 93"/>
                <a:gd name="T6" fmla="*/ 121 w 121"/>
                <a:gd name="T7" fmla="*/ 11 h 93"/>
                <a:gd name="T8" fmla="*/ 112 w 121"/>
                <a:gd name="T9" fmla="*/ 0 h 93"/>
              </a:gdLst>
              <a:ahLst/>
              <a:cxnLst>
                <a:cxn ang="0">
                  <a:pos x="T0" y="T1"/>
                </a:cxn>
                <a:cxn ang="0">
                  <a:pos x="T2" y="T3"/>
                </a:cxn>
                <a:cxn ang="0">
                  <a:pos x="T4" y="T5"/>
                </a:cxn>
                <a:cxn ang="0">
                  <a:pos x="T6" y="T7"/>
                </a:cxn>
                <a:cxn ang="0">
                  <a:pos x="T8" y="T9"/>
                </a:cxn>
              </a:cxnLst>
              <a:rect l="0" t="0" r="r" b="b"/>
              <a:pathLst>
                <a:path w="121" h="93">
                  <a:moveTo>
                    <a:pt x="112" y="0"/>
                  </a:moveTo>
                  <a:lnTo>
                    <a:pt x="0" y="80"/>
                  </a:lnTo>
                  <a:lnTo>
                    <a:pt x="8" y="93"/>
                  </a:lnTo>
                  <a:lnTo>
                    <a:pt x="121" y="11"/>
                  </a:lnTo>
                  <a:lnTo>
                    <a:pt x="112" y="0"/>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19" name="Freeform 93">
              <a:extLst>
                <a:ext uri="{FF2B5EF4-FFF2-40B4-BE49-F238E27FC236}">
                  <a16:creationId xmlns:a16="http://schemas.microsoft.com/office/drawing/2014/main" id="{1FDA5C0F-9FFE-EC46-8DFD-8369E9CE1D44}"/>
                </a:ext>
              </a:extLst>
            </p:cNvPr>
            <p:cNvSpPr>
              <a:spLocks/>
            </p:cNvSpPr>
            <p:nvPr/>
          </p:nvSpPr>
          <p:spPr bwMode="auto">
            <a:xfrm>
              <a:off x="7786688" y="6535738"/>
              <a:ext cx="192088" cy="147638"/>
            </a:xfrm>
            <a:custGeom>
              <a:avLst/>
              <a:gdLst>
                <a:gd name="T0" fmla="*/ 0 w 121"/>
                <a:gd name="T1" fmla="*/ 11 h 93"/>
                <a:gd name="T2" fmla="*/ 113 w 121"/>
                <a:gd name="T3" fmla="*/ 93 h 93"/>
                <a:gd name="T4" fmla="*/ 121 w 121"/>
                <a:gd name="T5" fmla="*/ 82 h 93"/>
                <a:gd name="T6" fmla="*/ 9 w 121"/>
                <a:gd name="T7" fmla="*/ 0 h 93"/>
                <a:gd name="T8" fmla="*/ 0 w 121"/>
                <a:gd name="T9" fmla="*/ 11 h 93"/>
              </a:gdLst>
              <a:ahLst/>
              <a:cxnLst>
                <a:cxn ang="0">
                  <a:pos x="T0" y="T1"/>
                </a:cxn>
                <a:cxn ang="0">
                  <a:pos x="T2" y="T3"/>
                </a:cxn>
                <a:cxn ang="0">
                  <a:pos x="T4" y="T5"/>
                </a:cxn>
                <a:cxn ang="0">
                  <a:pos x="T6" y="T7"/>
                </a:cxn>
                <a:cxn ang="0">
                  <a:pos x="T8" y="T9"/>
                </a:cxn>
              </a:cxnLst>
              <a:rect l="0" t="0" r="r" b="b"/>
              <a:pathLst>
                <a:path w="121" h="93">
                  <a:moveTo>
                    <a:pt x="0" y="11"/>
                  </a:moveTo>
                  <a:lnTo>
                    <a:pt x="113" y="93"/>
                  </a:lnTo>
                  <a:lnTo>
                    <a:pt x="121" y="82"/>
                  </a:lnTo>
                  <a:lnTo>
                    <a:pt x="9" y="0"/>
                  </a:lnTo>
                  <a:lnTo>
                    <a:pt x="0" y="1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0" name="Freeform 94">
              <a:extLst>
                <a:ext uri="{FF2B5EF4-FFF2-40B4-BE49-F238E27FC236}">
                  <a16:creationId xmlns:a16="http://schemas.microsoft.com/office/drawing/2014/main" id="{582A91F3-8F54-8545-891B-AB4472D8000C}"/>
                </a:ext>
              </a:extLst>
            </p:cNvPr>
            <p:cNvSpPr>
              <a:spLocks/>
            </p:cNvSpPr>
            <p:nvPr/>
          </p:nvSpPr>
          <p:spPr bwMode="auto">
            <a:xfrm>
              <a:off x="7986713" y="6234113"/>
              <a:ext cx="200025" cy="133350"/>
            </a:xfrm>
            <a:custGeom>
              <a:avLst/>
              <a:gdLst>
                <a:gd name="T0" fmla="*/ 0 w 126"/>
                <a:gd name="T1" fmla="*/ 13 h 84"/>
                <a:gd name="T2" fmla="*/ 119 w 126"/>
                <a:gd name="T3" fmla="*/ 84 h 84"/>
                <a:gd name="T4" fmla="*/ 126 w 126"/>
                <a:gd name="T5" fmla="*/ 72 h 84"/>
                <a:gd name="T6" fmla="*/ 6 w 126"/>
                <a:gd name="T7" fmla="*/ 0 h 84"/>
                <a:gd name="T8" fmla="*/ 0 w 126"/>
                <a:gd name="T9" fmla="*/ 13 h 84"/>
              </a:gdLst>
              <a:ahLst/>
              <a:cxnLst>
                <a:cxn ang="0">
                  <a:pos x="T0" y="T1"/>
                </a:cxn>
                <a:cxn ang="0">
                  <a:pos x="T2" y="T3"/>
                </a:cxn>
                <a:cxn ang="0">
                  <a:pos x="T4" y="T5"/>
                </a:cxn>
                <a:cxn ang="0">
                  <a:pos x="T6" y="T7"/>
                </a:cxn>
                <a:cxn ang="0">
                  <a:pos x="T8" y="T9"/>
                </a:cxn>
              </a:cxnLst>
              <a:rect l="0" t="0" r="r" b="b"/>
              <a:pathLst>
                <a:path w="126" h="84">
                  <a:moveTo>
                    <a:pt x="0" y="13"/>
                  </a:moveTo>
                  <a:lnTo>
                    <a:pt x="119" y="84"/>
                  </a:lnTo>
                  <a:lnTo>
                    <a:pt x="126" y="72"/>
                  </a:lnTo>
                  <a:lnTo>
                    <a:pt x="6" y="0"/>
                  </a:lnTo>
                  <a:lnTo>
                    <a:pt x="0" y="13"/>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1" name="Freeform 95">
              <a:extLst>
                <a:ext uri="{FF2B5EF4-FFF2-40B4-BE49-F238E27FC236}">
                  <a16:creationId xmlns:a16="http://schemas.microsoft.com/office/drawing/2014/main" id="{C116293D-DA2C-1B44-917B-5523BA1E4912}"/>
                </a:ext>
              </a:extLst>
            </p:cNvPr>
            <p:cNvSpPr>
              <a:spLocks/>
            </p:cNvSpPr>
            <p:nvPr/>
          </p:nvSpPr>
          <p:spPr bwMode="auto">
            <a:xfrm>
              <a:off x="8156576" y="5919788"/>
              <a:ext cx="209550" cy="117475"/>
            </a:xfrm>
            <a:custGeom>
              <a:avLst/>
              <a:gdLst>
                <a:gd name="T0" fmla="*/ 0 w 132"/>
                <a:gd name="T1" fmla="*/ 14 h 74"/>
                <a:gd name="T2" fmla="*/ 126 w 132"/>
                <a:gd name="T3" fmla="*/ 74 h 74"/>
                <a:gd name="T4" fmla="*/ 132 w 132"/>
                <a:gd name="T5" fmla="*/ 60 h 74"/>
                <a:gd name="T6" fmla="*/ 6 w 132"/>
                <a:gd name="T7" fmla="*/ 0 h 74"/>
                <a:gd name="T8" fmla="*/ 0 w 132"/>
                <a:gd name="T9" fmla="*/ 14 h 74"/>
              </a:gdLst>
              <a:ahLst/>
              <a:cxnLst>
                <a:cxn ang="0">
                  <a:pos x="T0" y="T1"/>
                </a:cxn>
                <a:cxn ang="0">
                  <a:pos x="T2" y="T3"/>
                </a:cxn>
                <a:cxn ang="0">
                  <a:pos x="T4" y="T5"/>
                </a:cxn>
                <a:cxn ang="0">
                  <a:pos x="T6" y="T7"/>
                </a:cxn>
                <a:cxn ang="0">
                  <a:pos x="T8" y="T9"/>
                </a:cxn>
              </a:cxnLst>
              <a:rect l="0" t="0" r="r" b="b"/>
              <a:pathLst>
                <a:path w="132" h="74">
                  <a:moveTo>
                    <a:pt x="0" y="14"/>
                  </a:moveTo>
                  <a:lnTo>
                    <a:pt x="126" y="74"/>
                  </a:lnTo>
                  <a:lnTo>
                    <a:pt x="132" y="60"/>
                  </a:lnTo>
                  <a:lnTo>
                    <a:pt x="6"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2" name="Freeform 96">
              <a:extLst>
                <a:ext uri="{FF2B5EF4-FFF2-40B4-BE49-F238E27FC236}">
                  <a16:creationId xmlns:a16="http://schemas.microsoft.com/office/drawing/2014/main" id="{913B0116-30AD-2F4B-911B-480C9B54C9A5}"/>
                </a:ext>
              </a:extLst>
            </p:cNvPr>
            <p:cNvSpPr>
              <a:spLocks/>
            </p:cNvSpPr>
            <p:nvPr/>
          </p:nvSpPr>
          <p:spPr bwMode="auto">
            <a:xfrm>
              <a:off x="8296276" y="5591175"/>
              <a:ext cx="214313" cy="98425"/>
            </a:xfrm>
            <a:custGeom>
              <a:avLst/>
              <a:gdLst>
                <a:gd name="T0" fmla="*/ 0 w 135"/>
                <a:gd name="T1" fmla="*/ 14 h 62"/>
                <a:gd name="T2" fmla="*/ 131 w 135"/>
                <a:gd name="T3" fmla="*/ 62 h 62"/>
                <a:gd name="T4" fmla="*/ 135 w 135"/>
                <a:gd name="T5" fmla="*/ 49 h 62"/>
                <a:gd name="T6" fmla="*/ 5 w 135"/>
                <a:gd name="T7" fmla="*/ 0 h 62"/>
                <a:gd name="T8" fmla="*/ 0 w 135"/>
                <a:gd name="T9" fmla="*/ 14 h 62"/>
              </a:gdLst>
              <a:ahLst/>
              <a:cxnLst>
                <a:cxn ang="0">
                  <a:pos x="T0" y="T1"/>
                </a:cxn>
                <a:cxn ang="0">
                  <a:pos x="T2" y="T3"/>
                </a:cxn>
                <a:cxn ang="0">
                  <a:pos x="T4" y="T5"/>
                </a:cxn>
                <a:cxn ang="0">
                  <a:pos x="T6" y="T7"/>
                </a:cxn>
                <a:cxn ang="0">
                  <a:pos x="T8" y="T9"/>
                </a:cxn>
              </a:cxnLst>
              <a:rect l="0" t="0" r="r" b="b"/>
              <a:pathLst>
                <a:path w="135" h="62">
                  <a:moveTo>
                    <a:pt x="0" y="14"/>
                  </a:moveTo>
                  <a:lnTo>
                    <a:pt x="131" y="62"/>
                  </a:lnTo>
                  <a:lnTo>
                    <a:pt x="135" y="49"/>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3" name="Freeform 97">
              <a:extLst>
                <a:ext uri="{FF2B5EF4-FFF2-40B4-BE49-F238E27FC236}">
                  <a16:creationId xmlns:a16="http://schemas.microsoft.com/office/drawing/2014/main" id="{D085AABC-8044-3440-BCC7-1E1642516B2E}"/>
                </a:ext>
              </a:extLst>
            </p:cNvPr>
            <p:cNvSpPr>
              <a:spLocks/>
            </p:cNvSpPr>
            <p:nvPr/>
          </p:nvSpPr>
          <p:spPr bwMode="auto">
            <a:xfrm>
              <a:off x="8407401" y="5251450"/>
              <a:ext cx="219075" cy="80963"/>
            </a:xfrm>
            <a:custGeom>
              <a:avLst/>
              <a:gdLst>
                <a:gd name="T0" fmla="*/ 0 w 138"/>
                <a:gd name="T1" fmla="*/ 14 h 51"/>
                <a:gd name="T2" fmla="*/ 135 w 138"/>
                <a:gd name="T3" fmla="*/ 51 h 51"/>
                <a:gd name="T4" fmla="*/ 138 w 138"/>
                <a:gd name="T5" fmla="*/ 38 h 51"/>
                <a:gd name="T6" fmla="*/ 5 w 138"/>
                <a:gd name="T7" fmla="*/ 0 h 51"/>
                <a:gd name="T8" fmla="*/ 0 w 138"/>
                <a:gd name="T9" fmla="*/ 14 h 51"/>
              </a:gdLst>
              <a:ahLst/>
              <a:cxnLst>
                <a:cxn ang="0">
                  <a:pos x="T0" y="T1"/>
                </a:cxn>
                <a:cxn ang="0">
                  <a:pos x="T2" y="T3"/>
                </a:cxn>
                <a:cxn ang="0">
                  <a:pos x="T4" y="T5"/>
                </a:cxn>
                <a:cxn ang="0">
                  <a:pos x="T6" y="T7"/>
                </a:cxn>
                <a:cxn ang="0">
                  <a:pos x="T8" y="T9"/>
                </a:cxn>
              </a:cxnLst>
              <a:rect l="0" t="0" r="r" b="b"/>
              <a:pathLst>
                <a:path w="138" h="51">
                  <a:moveTo>
                    <a:pt x="0" y="14"/>
                  </a:moveTo>
                  <a:lnTo>
                    <a:pt x="135" y="51"/>
                  </a:lnTo>
                  <a:lnTo>
                    <a:pt x="138" y="38"/>
                  </a:lnTo>
                  <a:lnTo>
                    <a:pt x="5"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4" name="Freeform 98">
              <a:extLst>
                <a:ext uri="{FF2B5EF4-FFF2-40B4-BE49-F238E27FC236}">
                  <a16:creationId xmlns:a16="http://schemas.microsoft.com/office/drawing/2014/main" id="{270B7717-4A6D-584B-9429-98665A1A27BA}"/>
                </a:ext>
              </a:extLst>
            </p:cNvPr>
            <p:cNvSpPr>
              <a:spLocks/>
            </p:cNvSpPr>
            <p:nvPr/>
          </p:nvSpPr>
          <p:spPr bwMode="auto">
            <a:xfrm>
              <a:off x="8488363" y="4902200"/>
              <a:ext cx="222250" cy="61913"/>
            </a:xfrm>
            <a:custGeom>
              <a:avLst/>
              <a:gdLst>
                <a:gd name="T0" fmla="*/ 0 w 140"/>
                <a:gd name="T1" fmla="*/ 14 h 39"/>
                <a:gd name="T2" fmla="*/ 137 w 140"/>
                <a:gd name="T3" fmla="*/ 39 h 39"/>
                <a:gd name="T4" fmla="*/ 140 w 140"/>
                <a:gd name="T5" fmla="*/ 25 h 39"/>
                <a:gd name="T6" fmla="*/ 4 w 140"/>
                <a:gd name="T7" fmla="*/ 0 h 39"/>
                <a:gd name="T8" fmla="*/ 0 w 140"/>
                <a:gd name="T9" fmla="*/ 14 h 39"/>
              </a:gdLst>
              <a:ahLst/>
              <a:cxnLst>
                <a:cxn ang="0">
                  <a:pos x="T0" y="T1"/>
                </a:cxn>
                <a:cxn ang="0">
                  <a:pos x="T2" y="T3"/>
                </a:cxn>
                <a:cxn ang="0">
                  <a:pos x="T4" y="T5"/>
                </a:cxn>
                <a:cxn ang="0">
                  <a:pos x="T6" y="T7"/>
                </a:cxn>
                <a:cxn ang="0">
                  <a:pos x="T8" y="T9"/>
                </a:cxn>
              </a:cxnLst>
              <a:rect l="0" t="0" r="r" b="b"/>
              <a:pathLst>
                <a:path w="140" h="39">
                  <a:moveTo>
                    <a:pt x="0" y="14"/>
                  </a:moveTo>
                  <a:lnTo>
                    <a:pt x="137" y="39"/>
                  </a:lnTo>
                  <a:lnTo>
                    <a:pt x="140" y="25"/>
                  </a:lnTo>
                  <a:lnTo>
                    <a:pt x="4" y="0"/>
                  </a:lnTo>
                  <a:lnTo>
                    <a:pt x="0" y="14"/>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5" name="Freeform 99">
              <a:extLst>
                <a:ext uri="{FF2B5EF4-FFF2-40B4-BE49-F238E27FC236}">
                  <a16:creationId xmlns:a16="http://schemas.microsoft.com/office/drawing/2014/main" id="{6517C234-A189-3545-8B10-3A771F97BFFE}"/>
                </a:ext>
              </a:extLst>
            </p:cNvPr>
            <p:cNvSpPr>
              <a:spLocks/>
            </p:cNvSpPr>
            <p:nvPr/>
          </p:nvSpPr>
          <p:spPr bwMode="auto">
            <a:xfrm>
              <a:off x="8537576" y="4546600"/>
              <a:ext cx="222250" cy="44450"/>
            </a:xfrm>
            <a:custGeom>
              <a:avLst/>
              <a:gdLst>
                <a:gd name="T0" fmla="*/ 0 w 140"/>
                <a:gd name="T1" fmla="*/ 16 h 28"/>
                <a:gd name="T2" fmla="*/ 139 w 140"/>
                <a:gd name="T3" fmla="*/ 28 h 28"/>
                <a:gd name="T4" fmla="*/ 140 w 140"/>
                <a:gd name="T5" fmla="*/ 14 h 28"/>
                <a:gd name="T6" fmla="*/ 2 w 140"/>
                <a:gd name="T7" fmla="*/ 0 h 28"/>
                <a:gd name="T8" fmla="*/ 0 w 140"/>
                <a:gd name="T9" fmla="*/ 16 h 28"/>
              </a:gdLst>
              <a:ahLst/>
              <a:cxnLst>
                <a:cxn ang="0">
                  <a:pos x="T0" y="T1"/>
                </a:cxn>
                <a:cxn ang="0">
                  <a:pos x="T2" y="T3"/>
                </a:cxn>
                <a:cxn ang="0">
                  <a:pos x="T4" y="T5"/>
                </a:cxn>
                <a:cxn ang="0">
                  <a:pos x="T6" y="T7"/>
                </a:cxn>
                <a:cxn ang="0">
                  <a:pos x="T8" y="T9"/>
                </a:cxn>
              </a:cxnLst>
              <a:rect l="0" t="0" r="r" b="b"/>
              <a:pathLst>
                <a:path w="140" h="28">
                  <a:moveTo>
                    <a:pt x="0" y="16"/>
                  </a:moveTo>
                  <a:lnTo>
                    <a:pt x="139" y="28"/>
                  </a:lnTo>
                  <a:lnTo>
                    <a:pt x="140" y="14"/>
                  </a:lnTo>
                  <a:lnTo>
                    <a:pt x="2" y="0"/>
                  </a:lnTo>
                  <a:lnTo>
                    <a:pt x="0" y="16"/>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6" name="Freeform 100">
              <a:extLst>
                <a:ext uri="{FF2B5EF4-FFF2-40B4-BE49-F238E27FC236}">
                  <a16:creationId xmlns:a16="http://schemas.microsoft.com/office/drawing/2014/main" id="{1EAEC268-2D85-7049-8A25-9C3E01EC9DCB}"/>
                </a:ext>
              </a:extLst>
            </p:cNvPr>
            <p:cNvSpPr>
              <a:spLocks/>
            </p:cNvSpPr>
            <p:nvPr/>
          </p:nvSpPr>
          <p:spPr bwMode="auto">
            <a:xfrm>
              <a:off x="7553326" y="6572250"/>
              <a:ext cx="339725" cy="285750"/>
            </a:xfrm>
            <a:custGeom>
              <a:avLst/>
              <a:gdLst>
                <a:gd name="T0" fmla="*/ 206 w 214"/>
                <a:gd name="T1" fmla="*/ 141 h 180"/>
                <a:gd name="T2" fmla="*/ 34 w 214"/>
                <a:gd name="T3" fmla="*/ 5 h 180"/>
                <a:gd name="T4" fmla="*/ 34 w 214"/>
                <a:gd name="T5" fmla="*/ 5 h 180"/>
                <a:gd name="T6" fmla="*/ 28 w 214"/>
                <a:gd name="T7" fmla="*/ 2 h 180"/>
                <a:gd name="T8" fmla="*/ 18 w 214"/>
                <a:gd name="T9" fmla="*/ 0 h 180"/>
                <a:gd name="T10" fmla="*/ 11 w 214"/>
                <a:gd name="T11" fmla="*/ 3 h 180"/>
                <a:gd name="T12" fmla="*/ 4 w 214"/>
                <a:gd name="T13" fmla="*/ 8 h 180"/>
                <a:gd name="T14" fmla="*/ 4 w 214"/>
                <a:gd name="T15" fmla="*/ 8 h 180"/>
                <a:gd name="T16" fmla="*/ 0 w 214"/>
                <a:gd name="T17" fmla="*/ 16 h 180"/>
                <a:gd name="T18" fmla="*/ 0 w 214"/>
                <a:gd name="T19" fmla="*/ 25 h 180"/>
                <a:gd name="T20" fmla="*/ 3 w 214"/>
                <a:gd name="T21" fmla="*/ 33 h 180"/>
                <a:gd name="T22" fmla="*/ 7 w 214"/>
                <a:gd name="T23" fmla="*/ 39 h 180"/>
                <a:gd name="T24" fmla="*/ 180 w 214"/>
                <a:gd name="T25" fmla="*/ 175 h 180"/>
                <a:gd name="T26" fmla="*/ 180 w 214"/>
                <a:gd name="T27" fmla="*/ 175 h 180"/>
                <a:gd name="T28" fmla="*/ 186 w 214"/>
                <a:gd name="T29" fmla="*/ 178 h 180"/>
                <a:gd name="T30" fmla="*/ 192 w 214"/>
                <a:gd name="T31" fmla="*/ 180 h 180"/>
                <a:gd name="T32" fmla="*/ 192 w 214"/>
                <a:gd name="T33" fmla="*/ 180 h 180"/>
                <a:gd name="T34" fmla="*/ 197 w 214"/>
                <a:gd name="T35" fmla="*/ 180 h 180"/>
                <a:gd name="T36" fmla="*/ 201 w 214"/>
                <a:gd name="T37" fmla="*/ 178 h 180"/>
                <a:gd name="T38" fmla="*/ 206 w 214"/>
                <a:gd name="T39" fmla="*/ 175 h 180"/>
                <a:gd name="T40" fmla="*/ 209 w 214"/>
                <a:gd name="T41" fmla="*/ 172 h 180"/>
                <a:gd name="T42" fmla="*/ 209 w 214"/>
                <a:gd name="T43" fmla="*/ 172 h 180"/>
                <a:gd name="T44" fmla="*/ 214 w 214"/>
                <a:gd name="T45" fmla="*/ 164 h 180"/>
                <a:gd name="T46" fmla="*/ 214 w 214"/>
                <a:gd name="T47" fmla="*/ 157 h 180"/>
                <a:gd name="T48" fmla="*/ 211 w 214"/>
                <a:gd name="T49" fmla="*/ 149 h 180"/>
                <a:gd name="T50" fmla="*/ 206 w 214"/>
                <a:gd name="T51" fmla="*/ 141 h 180"/>
                <a:gd name="T52" fmla="*/ 206 w 214"/>
                <a:gd name="T53" fmla="*/ 14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06" y="141"/>
                  </a:moveTo>
                  <a:lnTo>
                    <a:pt x="34" y="5"/>
                  </a:lnTo>
                  <a:lnTo>
                    <a:pt x="34" y="5"/>
                  </a:lnTo>
                  <a:lnTo>
                    <a:pt x="28" y="2"/>
                  </a:lnTo>
                  <a:lnTo>
                    <a:pt x="18" y="0"/>
                  </a:lnTo>
                  <a:lnTo>
                    <a:pt x="11" y="3"/>
                  </a:lnTo>
                  <a:lnTo>
                    <a:pt x="4" y="8"/>
                  </a:lnTo>
                  <a:lnTo>
                    <a:pt x="4" y="8"/>
                  </a:lnTo>
                  <a:lnTo>
                    <a:pt x="0" y="16"/>
                  </a:lnTo>
                  <a:lnTo>
                    <a:pt x="0" y="25"/>
                  </a:lnTo>
                  <a:lnTo>
                    <a:pt x="3" y="33"/>
                  </a:lnTo>
                  <a:lnTo>
                    <a:pt x="7" y="39"/>
                  </a:lnTo>
                  <a:lnTo>
                    <a:pt x="180" y="175"/>
                  </a:lnTo>
                  <a:lnTo>
                    <a:pt x="180" y="175"/>
                  </a:lnTo>
                  <a:lnTo>
                    <a:pt x="186" y="178"/>
                  </a:lnTo>
                  <a:lnTo>
                    <a:pt x="192" y="180"/>
                  </a:lnTo>
                  <a:lnTo>
                    <a:pt x="192" y="180"/>
                  </a:lnTo>
                  <a:lnTo>
                    <a:pt x="197" y="180"/>
                  </a:lnTo>
                  <a:lnTo>
                    <a:pt x="201" y="178"/>
                  </a:lnTo>
                  <a:lnTo>
                    <a:pt x="206" y="175"/>
                  </a:lnTo>
                  <a:lnTo>
                    <a:pt x="209" y="172"/>
                  </a:lnTo>
                  <a:lnTo>
                    <a:pt x="209" y="172"/>
                  </a:lnTo>
                  <a:lnTo>
                    <a:pt x="214" y="164"/>
                  </a:lnTo>
                  <a:lnTo>
                    <a:pt x="214" y="157"/>
                  </a:lnTo>
                  <a:lnTo>
                    <a:pt x="211" y="149"/>
                  </a:lnTo>
                  <a:lnTo>
                    <a:pt x="206" y="141"/>
                  </a:lnTo>
                  <a:lnTo>
                    <a:pt x="206" y="14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7" name="Freeform 101">
              <a:extLst>
                <a:ext uri="{FF2B5EF4-FFF2-40B4-BE49-F238E27FC236}">
                  <a16:creationId xmlns:a16="http://schemas.microsoft.com/office/drawing/2014/main" id="{3A036576-DB92-6B47-B74C-34DA5B869EEA}"/>
                </a:ext>
              </a:extLst>
            </p:cNvPr>
            <p:cNvSpPr>
              <a:spLocks/>
            </p:cNvSpPr>
            <p:nvPr/>
          </p:nvSpPr>
          <p:spPr bwMode="auto">
            <a:xfrm>
              <a:off x="8296276" y="3233738"/>
              <a:ext cx="406400" cy="146050"/>
            </a:xfrm>
            <a:custGeom>
              <a:avLst/>
              <a:gdLst>
                <a:gd name="T0" fmla="*/ 2 w 256"/>
                <a:gd name="T1" fmla="*/ 75 h 92"/>
                <a:gd name="T2" fmla="*/ 2 w 256"/>
                <a:gd name="T3" fmla="*/ 75 h 92"/>
                <a:gd name="T4" fmla="*/ 3 w 256"/>
                <a:gd name="T5" fmla="*/ 81 h 92"/>
                <a:gd name="T6" fmla="*/ 8 w 256"/>
                <a:gd name="T7" fmla="*/ 87 h 92"/>
                <a:gd name="T8" fmla="*/ 14 w 256"/>
                <a:gd name="T9" fmla="*/ 90 h 92"/>
                <a:gd name="T10" fmla="*/ 22 w 256"/>
                <a:gd name="T11" fmla="*/ 92 h 92"/>
                <a:gd name="T12" fmla="*/ 22 w 256"/>
                <a:gd name="T13" fmla="*/ 92 h 92"/>
                <a:gd name="T14" fmla="*/ 27 w 256"/>
                <a:gd name="T15" fmla="*/ 90 h 92"/>
                <a:gd name="T16" fmla="*/ 241 w 256"/>
                <a:gd name="T17" fmla="*/ 42 h 92"/>
                <a:gd name="T18" fmla="*/ 241 w 256"/>
                <a:gd name="T19" fmla="*/ 42 h 92"/>
                <a:gd name="T20" fmla="*/ 249 w 256"/>
                <a:gd name="T21" fmla="*/ 39 h 92"/>
                <a:gd name="T22" fmla="*/ 253 w 256"/>
                <a:gd name="T23" fmla="*/ 33 h 92"/>
                <a:gd name="T24" fmla="*/ 256 w 256"/>
                <a:gd name="T25" fmla="*/ 25 h 92"/>
                <a:gd name="T26" fmla="*/ 256 w 256"/>
                <a:gd name="T27" fmla="*/ 16 h 92"/>
                <a:gd name="T28" fmla="*/ 256 w 256"/>
                <a:gd name="T29" fmla="*/ 16 h 92"/>
                <a:gd name="T30" fmla="*/ 253 w 256"/>
                <a:gd name="T31" fmla="*/ 8 h 92"/>
                <a:gd name="T32" fmla="*/ 247 w 256"/>
                <a:gd name="T33" fmla="*/ 4 h 92"/>
                <a:gd name="T34" fmla="*/ 239 w 256"/>
                <a:gd name="T35" fmla="*/ 0 h 92"/>
                <a:gd name="T36" fmla="*/ 232 w 256"/>
                <a:gd name="T37" fmla="*/ 0 h 92"/>
                <a:gd name="T38" fmla="*/ 17 w 256"/>
                <a:gd name="T39" fmla="*/ 49 h 92"/>
                <a:gd name="T40" fmla="*/ 17 w 256"/>
                <a:gd name="T41" fmla="*/ 49 h 92"/>
                <a:gd name="T42" fmla="*/ 10 w 256"/>
                <a:gd name="T43" fmla="*/ 53 h 92"/>
                <a:gd name="T44" fmla="*/ 3 w 256"/>
                <a:gd name="T45" fmla="*/ 58 h 92"/>
                <a:gd name="T46" fmla="*/ 0 w 256"/>
                <a:gd name="T47" fmla="*/ 66 h 92"/>
                <a:gd name="T48" fmla="*/ 2 w 256"/>
                <a:gd name="T49" fmla="*/ 75 h 92"/>
                <a:gd name="T50" fmla="*/ 2 w 256"/>
                <a:gd name="T51" fmla="*/ 75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2" y="75"/>
                  </a:moveTo>
                  <a:lnTo>
                    <a:pt x="2" y="75"/>
                  </a:lnTo>
                  <a:lnTo>
                    <a:pt x="3" y="81"/>
                  </a:lnTo>
                  <a:lnTo>
                    <a:pt x="8" y="87"/>
                  </a:lnTo>
                  <a:lnTo>
                    <a:pt x="14" y="90"/>
                  </a:lnTo>
                  <a:lnTo>
                    <a:pt x="22" y="92"/>
                  </a:lnTo>
                  <a:lnTo>
                    <a:pt x="22" y="92"/>
                  </a:lnTo>
                  <a:lnTo>
                    <a:pt x="27" y="90"/>
                  </a:lnTo>
                  <a:lnTo>
                    <a:pt x="241" y="42"/>
                  </a:lnTo>
                  <a:lnTo>
                    <a:pt x="241" y="42"/>
                  </a:lnTo>
                  <a:lnTo>
                    <a:pt x="249" y="39"/>
                  </a:lnTo>
                  <a:lnTo>
                    <a:pt x="253" y="33"/>
                  </a:lnTo>
                  <a:lnTo>
                    <a:pt x="256" y="25"/>
                  </a:lnTo>
                  <a:lnTo>
                    <a:pt x="256" y="16"/>
                  </a:lnTo>
                  <a:lnTo>
                    <a:pt x="256" y="16"/>
                  </a:lnTo>
                  <a:lnTo>
                    <a:pt x="253" y="8"/>
                  </a:lnTo>
                  <a:lnTo>
                    <a:pt x="247" y="4"/>
                  </a:lnTo>
                  <a:lnTo>
                    <a:pt x="239" y="0"/>
                  </a:lnTo>
                  <a:lnTo>
                    <a:pt x="232" y="0"/>
                  </a:lnTo>
                  <a:lnTo>
                    <a:pt x="17" y="49"/>
                  </a:lnTo>
                  <a:lnTo>
                    <a:pt x="17" y="49"/>
                  </a:lnTo>
                  <a:lnTo>
                    <a:pt x="10" y="53"/>
                  </a:lnTo>
                  <a:lnTo>
                    <a:pt x="3" y="58"/>
                  </a:lnTo>
                  <a:lnTo>
                    <a:pt x="0" y="66"/>
                  </a:lnTo>
                  <a:lnTo>
                    <a:pt x="2" y="75"/>
                  </a:lnTo>
                  <a:lnTo>
                    <a:pt x="2" y="75"/>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8" name="Freeform 102">
              <a:extLst>
                <a:ext uri="{FF2B5EF4-FFF2-40B4-BE49-F238E27FC236}">
                  <a16:creationId xmlns:a16="http://schemas.microsoft.com/office/drawing/2014/main" id="{7B95A2C0-470E-254D-8511-3C1425B5CBD1}"/>
                </a:ext>
              </a:extLst>
            </p:cNvPr>
            <p:cNvSpPr>
              <a:spLocks/>
            </p:cNvSpPr>
            <p:nvPr/>
          </p:nvSpPr>
          <p:spPr bwMode="auto">
            <a:xfrm>
              <a:off x="6210301" y="382588"/>
              <a:ext cx="219075" cy="381000"/>
            </a:xfrm>
            <a:custGeom>
              <a:avLst/>
              <a:gdLst>
                <a:gd name="T0" fmla="*/ 126 w 138"/>
                <a:gd name="T1" fmla="*/ 1 h 240"/>
                <a:gd name="T2" fmla="*/ 126 w 138"/>
                <a:gd name="T3" fmla="*/ 1 h 240"/>
                <a:gd name="T4" fmla="*/ 118 w 138"/>
                <a:gd name="T5" fmla="*/ 0 h 240"/>
                <a:gd name="T6" fmla="*/ 110 w 138"/>
                <a:gd name="T7" fmla="*/ 1 h 240"/>
                <a:gd name="T8" fmla="*/ 102 w 138"/>
                <a:gd name="T9" fmla="*/ 4 h 240"/>
                <a:gd name="T10" fmla="*/ 98 w 138"/>
                <a:gd name="T11" fmla="*/ 12 h 240"/>
                <a:gd name="T12" fmla="*/ 3 w 138"/>
                <a:gd name="T13" fmla="*/ 209 h 240"/>
                <a:gd name="T14" fmla="*/ 3 w 138"/>
                <a:gd name="T15" fmla="*/ 209 h 240"/>
                <a:gd name="T16" fmla="*/ 0 w 138"/>
                <a:gd name="T17" fmla="*/ 217 h 240"/>
                <a:gd name="T18" fmla="*/ 2 w 138"/>
                <a:gd name="T19" fmla="*/ 225 h 240"/>
                <a:gd name="T20" fmla="*/ 6 w 138"/>
                <a:gd name="T21" fmla="*/ 232 h 240"/>
                <a:gd name="T22" fmla="*/ 12 w 138"/>
                <a:gd name="T23" fmla="*/ 237 h 240"/>
                <a:gd name="T24" fmla="*/ 12 w 138"/>
                <a:gd name="T25" fmla="*/ 237 h 240"/>
                <a:gd name="T26" fmla="*/ 17 w 138"/>
                <a:gd name="T27" fmla="*/ 238 h 240"/>
                <a:gd name="T28" fmla="*/ 22 w 138"/>
                <a:gd name="T29" fmla="*/ 240 h 240"/>
                <a:gd name="T30" fmla="*/ 22 w 138"/>
                <a:gd name="T31" fmla="*/ 240 h 240"/>
                <a:gd name="T32" fmla="*/ 28 w 138"/>
                <a:gd name="T33" fmla="*/ 238 h 240"/>
                <a:gd name="T34" fmla="*/ 33 w 138"/>
                <a:gd name="T35" fmla="*/ 237 h 240"/>
                <a:gd name="T36" fmla="*/ 37 w 138"/>
                <a:gd name="T37" fmla="*/ 232 h 240"/>
                <a:gd name="T38" fmla="*/ 42 w 138"/>
                <a:gd name="T39" fmla="*/ 228 h 240"/>
                <a:gd name="T40" fmla="*/ 137 w 138"/>
                <a:gd name="T41" fmla="*/ 31 h 240"/>
                <a:gd name="T42" fmla="*/ 137 w 138"/>
                <a:gd name="T43" fmla="*/ 31 h 240"/>
                <a:gd name="T44" fmla="*/ 138 w 138"/>
                <a:gd name="T45" fmla="*/ 21 h 240"/>
                <a:gd name="T46" fmla="*/ 138 w 138"/>
                <a:gd name="T47" fmla="*/ 13 h 240"/>
                <a:gd name="T48" fmla="*/ 133 w 138"/>
                <a:gd name="T49" fmla="*/ 6 h 240"/>
                <a:gd name="T50" fmla="*/ 126 w 138"/>
                <a:gd name="T51" fmla="*/ 1 h 240"/>
                <a:gd name="T52" fmla="*/ 126 w 138"/>
                <a:gd name="T53" fmla="*/ 1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26" y="1"/>
                  </a:moveTo>
                  <a:lnTo>
                    <a:pt x="126" y="1"/>
                  </a:lnTo>
                  <a:lnTo>
                    <a:pt x="118" y="0"/>
                  </a:lnTo>
                  <a:lnTo>
                    <a:pt x="110" y="1"/>
                  </a:lnTo>
                  <a:lnTo>
                    <a:pt x="102" y="4"/>
                  </a:lnTo>
                  <a:lnTo>
                    <a:pt x="98" y="12"/>
                  </a:lnTo>
                  <a:lnTo>
                    <a:pt x="3" y="209"/>
                  </a:lnTo>
                  <a:lnTo>
                    <a:pt x="3" y="209"/>
                  </a:lnTo>
                  <a:lnTo>
                    <a:pt x="0" y="217"/>
                  </a:lnTo>
                  <a:lnTo>
                    <a:pt x="2" y="225"/>
                  </a:lnTo>
                  <a:lnTo>
                    <a:pt x="6" y="232"/>
                  </a:lnTo>
                  <a:lnTo>
                    <a:pt x="12" y="237"/>
                  </a:lnTo>
                  <a:lnTo>
                    <a:pt x="12" y="237"/>
                  </a:lnTo>
                  <a:lnTo>
                    <a:pt x="17" y="238"/>
                  </a:lnTo>
                  <a:lnTo>
                    <a:pt x="22" y="240"/>
                  </a:lnTo>
                  <a:lnTo>
                    <a:pt x="22" y="240"/>
                  </a:lnTo>
                  <a:lnTo>
                    <a:pt x="28" y="238"/>
                  </a:lnTo>
                  <a:lnTo>
                    <a:pt x="33" y="237"/>
                  </a:lnTo>
                  <a:lnTo>
                    <a:pt x="37" y="232"/>
                  </a:lnTo>
                  <a:lnTo>
                    <a:pt x="42" y="228"/>
                  </a:lnTo>
                  <a:lnTo>
                    <a:pt x="137" y="31"/>
                  </a:lnTo>
                  <a:lnTo>
                    <a:pt x="137" y="31"/>
                  </a:lnTo>
                  <a:lnTo>
                    <a:pt x="138" y="21"/>
                  </a:lnTo>
                  <a:lnTo>
                    <a:pt x="138" y="13"/>
                  </a:lnTo>
                  <a:lnTo>
                    <a:pt x="133" y="6"/>
                  </a:lnTo>
                  <a:lnTo>
                    <a:pt x="126" y="1"/>
                  </a:lnTo>
                  <a:lnTo>
                    <a:pt x="126" y="1"/>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29" name="Freeform 103">
              <a:extLst>
                <a:ext uri="{FF2B5EF4-FFF2-40B4-BE49-F238E27FC236}">
                  <a16:creationId xmlns:a16="http://schemas.microsoft.com/office/drawing/2014/main" id="{34713F77-2906-0542-92FC-43063313EF60}"/>
                </a:ext>
              </a:extLst>
            </p:cNvPr>
            <p:cNvSpPr>
              <a:spLocks/>
            </p:cNvSpPr>
            <p:nvPr/>
          </p:nvSpPr>
          <p:spPr bwMode="auto">
            <a:xfrm>
              <a:off x="2714626" y="382588"/>
              <a:ext cx="219075" cy="381000"/>
            </a:xfrm>
            <a:custGeom>
              <a:avLst/>
              <a:gdLst>
                <a:gd name="T0" fmla="*/ 135 w 138"/>
                <a:gd name="T1" fmla="*/ 209 h 240"/>
                <a:gd name="T2" fmla="*/ 40 w 138"/>
                <a:gd name="T3" fmla="*/ 12 h 240"/>
                <a:gd name="T4" fmla="*/ 40 w 138"/>
                <a:gd name="T5" fmla="*/ 12 h 240"/>
                <a:gd name="T6" fmla="*/ 36 w 138"/>
                <a:gd name="T7" fmla="*/ 4 h 240"/>
                <a:gd name="T8" fmla="*/ 28 w 138"/>
                <a:gd name="T9" fmla="*/ 1 h 240"/>
                <a:gd name="T10" fmla="*/ 20 w 138"/>
                <a:gd name="T11" fmla="*/ 0 h 240"/>
                <a:gd name="T12" fmla="*/ 12 w 138"/>
                <a:gd name="T13" fmla="*/ 1 h 240"/>
                <a:gd name="T14" fmla="*/ 12 w 138"/>
                <a:gd name="T15" fmla="*/ 1 h 240"/>
                <a:gd name="T16" fmla="*/ 5 w 138"/>
                <a:gd name="T17" fmla="*/ 6 h 240"/>
                <a:gd name="T18" fmla="*/ 0 w 138"/>
                <a:gd name="T19" fmla="*/ 13 h 240"/>
                <a:gd name="T20" fmla="*/ 0 w 138"/>
                <a:gd name="T21" fmla="*/ 21 h 240"/>
                <a:gd name="T22" fmla="*/ 1 w 138"/>
                <a:gd name="T23" fmla="*/ 31 h 240"/>
                <a:gd name="T24" fmla="*/ 96 w 138"/>
                <a:gd name="T25" fmla="*/ 228 h 240"/>
                <a:gd name="T26" fmla="*/ 96 w 138"/>
                <a:gd name="T27" fmla="*/ 228 h 240"/>
                <a:gd name="T28" fmla="*/ 101 w 138"/>
                <a:gd name="T29" fmla="*/ 232 h 240"/>
                <a:gd name="T30" fmla="*/ 105 w 138"/>
                <a:gd name="T31" fmla="*/ 237 h 240"/>
                <a:gd name="T32" fmla="*/ 110 w 138"/>
                <a:gd name="T33" fmla="*/ 238 h 240"/>
                <a:gd name="T34" fmla="*/ 116 w 138"/>
                <a:gd name="T35" fmla="*/ 240 h 240"/>
                <a:gd name="T36" fmla="*/ 116 w 138"/>
                <a:gd name="T37" fmla="*/ 240 h 240"/>
                <a:gd name="T38" fmla="*/ 121 w 138"/>
                <a:gd name="T39" fmla="*/ 238 h 240"/>
                <a:gd name="T40" fmla="*/ 126 w 138"/>
                <a:gd name="T41" fmla="*/ 237 h 240"/>
                <a:gd name="T42" fmla="*/ 126 w 138"/>
                <a:gd name="T43" fmla="*/ 237 h 240"/>
                <a:gd name="T44" fmla="*/ 132 w 138"/>
                <a:gd name="T45" fmla="*/ 232 h 240"/>
                <a:gd name="T46" fmla="*/ 136 w 138"/>
                <a:gd name="T47" fmla="*/ 225 h 240"/>
                <a:gd name="T48" fmla="*/ 138 w 138"/>
                <a:gd name="T49" fmla="*/ 217 h 240"/>
                <a:gd name="T50" fmla="*/ 135 w 138"/>
                <a:gd name="T51" fmla="*/ 209 h 240"/>
                <a:gd name="T52" fmla="*/ 135 w 138"/>
                <a:gd name="T53" fmla="*/ 209 h 2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8" h="240">
                  <a:moveTo>
                    <a:pt x="135" y="209"/>
                  </a:moveTo>
                  <a:lnTo>
                    <a:pt x="40" y="12"/>
                  </a:lnTo>
                  <a:lnTo>
                    <a:pt x="40" y="12"/>
                  </a:lnTo>
                  <a:lnTo>
                    <a:pt x="36" y="4"/>
                  </a:lnTo>
                  <a:lnTo>
                    <a:pt x="28" y="1"/>
                  </a:lnTo>
                  <a:lnTo>
                    <a:pt x="20" y="0"/>
                  </a:lnTo>
                  <a:lnTo>
                    <a:pt x="12" y="1"/>
                  </a:lnTo>
                  <a:lnTo>
                    <a:pt x="12" y="1"/>
                  </a:lnTo>
                  <a:lnTo>
                    <a:pt x="5" y="6"/>
                  </a:lnTo>
                  <a:lnTo>
                    <a:pt x="0" y="13"/>
                  </a:lnTo>
                  <a:lnTo>
                    <a:pt x="0" y="21"/>
                  </a:lnTo>
                  <a:lnTo>
                    <a:pt x="1" y="31"/>
                  </a:lnTo>
                  <a:lnTo>
                    <a:pt x="96" y="228"/>
                  </a:lnTo>
                  <a:lnTo>
                    <a:pt x="96" y="228"/>
                  </a:lnTo>
                  <a:lnTo>
                    <a:pt x="101" y="232"/>
                  </a:lnTo>
                  <a:lnTo>
                    <a:pt x="105" y="237"/>
                  </a:lnTo>
                  <a:lnTo>
                    <a:pt x="110" y="238"/>
                  </a:lnTo>
                  <a:lnTo>
                    <a:pt x="116" y="240"/>
                  </a:lnTo>
                  <a:lnTo>
                    <a:pt x="116" y="240"/>
                  </a:lnTo>
                  <a:lnTo>
                    <a:pt x="121" y="238"/>
                  </a:lnTo>
                  <a:lnTo>
                    <a:pt x="126" y="237"/>
                  </a:lnTo>
                  <a:lnTo>
                    <a:pt x="126" y="237"/>
                  </a:lnTo>
                  <a:lnTo>
                    <a:pt x="132" y="232"/>
                  </a:lnTo>
                  <a:lnTo>
                    <a:pt x="136" y="225"/>
                  </a:lnTo>
                  <a:lnTo>
                    <a:pt x="138" y="217"/>
                  </a:lnTo>
                  <a:lnTo>
                    <a:pt x="135" y="209"/>
                  </a:lnTo>
                  <a:lnTo>
                    <a:pt x="135" y="209"/>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30" name="Freeform 104">
              <a:extLst>
                <a:ext uri="{FF2B5EF4-FFF2-40B4-BE49-F238E27FC236}">
                  <a16:creationId xmlns:a16="http://schemas.microsoft.com/office/drawing/2014/main" id="{79864AF7-D280-1A45-A705-A703A1704EE4}"/>
                </a:ext>
              </a:extLst>
            </p:cNvPr>
            <p:cNvSpPr>
              <a:spLocks/>
            </p:cNvSpPr>
            <p:nvPr/>
          </p:nvSpPr>
          <p:spPr bwMode="auto">
            <a:xfrm>
              <a:off x="441326" y="3233738"/>
              <a:ext cx="406400" cy="146050"/>
            </a:xfrm>
            <a:custGeom>
              <a:avLst/>
              <a:gdLst>
                <a:gd name="T0" fmla="*/ 15 w 256"/>
                <a:gd name="T1" fmla="*/ 42 h 92"/>
                <a:gd name="T2" fmla="*/ 229 w 256"/>
                <a:gd name="T3" fmla="*/ 90 h 92"/>
                <a:gd name="T4" fmla="*/ 229 w 256"/>
                <a:gd name="T5" fmla="*/ 90 h 92"/>
                <a:gd name="T6" fmla="*/ 234 w 256"/>
                <a:gd name="T7" fmla="*/ 92 h 92"/>
                <a:gd name="T8" fmla="*/ 234 w 256"/>
                <a:gd name="T9" fmla="*/ 92 h 92"/>
                <a:gd name="T10" fmla="*/ 242 w 256"/>
                <a:gd name="T11" fmla="*/ 90 h 92"/>
                <a:gd name="T12" fmla="*/ 248 w 256"/>
                <a:gd name="T13" fmla="*/ 87 h 92"/>
                <a:gd name="T14" fmla="*/ 253 w 256"/>
                <a:gd name="T15" fmla="*/ 81 h 92"/>
                <a:gd name="T16" fmla="*/ 254 w 256"/>
                <a:gd name="T17" fmla="*/ 75 h 92"/>
                <a:gd name="T18" fmla="*/ 254 w 256"/>
                <a:gd name="T19" fmla="*/ 75 h 92"/>
                <a:gd name="T20" fmla="*/ 256 w 256"/>
                <a:gd name="T21" fmla="*/ 66 h 92"/>
                <a:gd name="T22" fmla="*/ 253 w 256"/>
                <a:gd name="T23" fmla="*/ 58 h 92"/>
                <a:gd name="T24" fmla="*/ 246 w 256"/>
                <a:gd name="T25" fmla="*/ 53 h 92"/>
                <a:gd name="T26" fmla="*/ 239 w 256"/>
                <a:gd name="T27" fmla="*/ 49 h 92"/>
                <a:gd name="T28" fmla="*/ 24 w 256"/>
                <a:gd name="T29" fmla="*/ 0 h 92"/>
                <a:gd name="T30" fmla="*/ 24 w 256"/>
                <a:gd name="T31" fmla="*/ 0 h 92"/>
                <a:gd name="T32" fmla="*/ 17 w 256"/>
                <a:gd name="T33" fmla="*/ 0 h 92"/>
                <a:gd name="T34" fmla="*/ 9 w 256"/>
                <a:gd name="T35" fmla="*/ 4 h 92"/>
                <a:gd name="T36" fmla="*/ 3 w 256"/>
                <a:gd name="T37" fmla="*/ 8 h 92"/>
                <a:gd name="T38" fmla="*/ 0 w 256"/>
                <a:gd name="T39" fmla="*/ 16 h 92"/>
                <a:gd name="T40" fmla="*/ 0 w 256"/>
                <a:gd name="T41" fmla="*/ 16 h 92"/>
                <a:gd name="T42" fmla="*/ 0 w 256"/>
                <a:gd name="T43" fmla="*/ 25 h 92"/>
                <a:gd name="T44" fmla="*/ 3 w 256"/>
                <a:gd name="T45" fmla="*/ 33 h 92"/>
                <a:gd name="T46" fmla="*/ 7 w 256"/>
                <a:gd name="T47" fmla="*/ 39 h 92"/>
                <a:gd name="T48" fmla="*/ 15 w 256"/>
                <a:gd name="T49" fmla="*/ 42 h 92"/>
                <a:gd name="T50" fmla="*/ 15 w 256"/>
                <a:gd name="T51" fmla="*/ 42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56" h="92">
                  <a:moveTo>
                    <a:pt x="15" y="42"/>
                  </a:moveTo>
                  <a:lnTo>
                    <a:pt x="229" y="90"/>
                  </a:lnTo>
                  <a:lnTo>
                    <a:pt x="229" y="90"/>
                  </a:lnTo>
                  <a:lnTo>
                    <a:pt x="234" y="92"/>
                  </a:lnTo>
                  <a:lnTo>
                    <a:pt x="234" y="92"/>
                  </a:lnTo>
                  <a:lnTo>
                    <a:pt x="242" y="90"/>
                  </a:lnTo>
                  <a:lnTo>
                    <a:pt x="248" y="87"/>
                  </a:lnTo>
                  <a:lnTo>
                    <a:pt x="253" y="81"/>
                  </a:lnTo>
                  <a:lnTo>
                    <a:pt x="254" y="75"/>
                  </a:lnTo>
                  <a:lnTo>
                    <a:pt x="254" y="75"/>
                  </a:lnTo>
                  <a:lnTo>
                    <a:pt x="256" y="66"/>
                  </a:lnTo>
                  <a:lnTo>
                    <a:pt x="253" y="58"/>
                  </a:lnTo>
                  <a:lnTo>
                    <a:pt x="246" y="53"/>
                  </a:lnTo>
                  <a:lnTo>
                    <a:pt x="239" y="49"/>
                  </a:lnTo>
                  <a:lnTo>
                    <a:pt x="24" y="0"/>
                  </a:lnTo>
                  <a:lnTo>
                    <a:pt x="24" y="0"/>
                  </a:lnTo>
                  <a:lnTo>
                    <a:pt x="17" y="0"/>
                  </a:lnTo>
                  <a:lnTo>
                    <a:pt x="9" y="4"/>
                  </a:lnTo>
                  <a:lnTo>
                    <a:pt x="3" y="8"/>
                  </a:lnTo>
                  <a:lnTo>
                    <a:pt x="0" y="16"/>
                  </a:lnTo>
                  <a:lnTo>
                    <a:pt x="0" y="16"/>
                  </a:lnTo>
                  <a:lnTo>
                    <a:pt x="0" y="25"/>
                  </a:lnTo>
                  <a:lnTo>
                    <a:pt x="3" y="33"/>
                  </a:lnTo>
                  <a:lnTo>
                    <a:pt x="7" y="39"/>
                  </a:lnTo>
                  <a:lnTo>
                    <a:pt x="15" y="42"/>
                  </a:lnTo>
                  <a:lnTo>
                    <a:pt x="15" y="4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sp>
          <p:nvSpPr>
            <p:cNvPr id="331" name="Freeform 105">
              <a:extLst>
                <a:ext uri="{FF2B5EF4-FFF2-40B4-BE49-F238E27FC236}">
                  <a16:creationId xmlns:a16="http://schemas.microsoft.com/office/drawing/2014/main" id="{1995F796-5C83-244B-81B8-B52A71333683}"/>
                </a:ext>
              </a:extLst>
            </p:cNvPr>
            <p:cNvSpPr>
              <a:spLocks/>
            </p:cNvSpPr>
            <p:nvPr/>
          </p:nvSpPr>
          <p:spPr bwMode="auto">
            <a:xfrm>
              <a:off x="1250951" y="6572250"/>
              <a:ext cx="339725" cy="285750"/>
            </a:xfrm>
            <a:custGeom>
              <a:avLst/>
              <a:gdLst>
                <a:gd name="T0" fmla="*/ 210 w 214"/>
                <a:gd name="T1" fmla="*/ 8 h 180"/>
                <a:gd name="T2" fmla="*/ 210 w 214"/>
                <a:gd name="T3" fmla="*/ 8 h 180"/>
                <a:gd name="T4" fmla="*/ 203 w 214"/>
                <a:gd name="T5" fmla="*/ 3 h 180"/>
                <a:gd name="T6" fmla="*/ 196 w 214"/>
                <a:gd name="T7" fmla="*/ 0 h 180"/>
                <a:gd name="T8" fmla="*/ 186 w 214"/>
                <a:gd name="T9" fmla="*/ 2 h 180"/>
                <a:gd name="T10" fmla="*/ 180 w 214"/>
                <a:gd name="T11" fmla="*/ 5 h 180"/>
                <a:gd name="T12" fmla="*/ 8 w 214"/>
                <a:gd name="T13" fmla="*/ 141 h 180"/>
                <a:gd name="T14" fmla="*/ 8 w 214"/>
                <a:gd name="T15" fmla="*/ 141 h 180"/>
                <a:gd name="T16" fmla="*/ 3 w 214"/>
                <a:gd name="T17" fmla="*/ 149 h 180"/>
                <a:gd name="T18" fmla="*/ 0 w 214"/>
                <a:gd name="T19" fmla="*/ 157 h 180"/>
                <a:gd name="T20" fmla="*/ 0 w 214"/>
                <a:gd name="T21" fmla="*/ 164 h 180"/>
                <a:gd name="T22" fmla="*/ 5 w 214"/>
                <a:gd name="T23" fmla="*/ 172 h 180"/>
                <a:gd name="T24" fmla="*/ 5 w 214"/>
                <a:gd name="T25" fmla="*/ 172 h 180"/>
                <a:gd name="T26" fmla="*/ 8 w 214"/>
                <a:gd name="T27" fmla="*/ 175 h 180"/>
                <a:gd name="T28" fmla="*/ 13 w 214"/>
                <a:gd name="T29" fmla="*/ 178 h 180"/>
                <a:gd name="T30" fmla="*/ 17 w 214"/>
                <a:gd name="T31" fmla="*/ 180 h 180"/>
                <a:gd name="T32" fmla="*/ 22 w 214"/>
                <a:gd name="T33" fmla="*/ 180 h 180"/>
                <a:gd name="T34" fmla="*/ 22 w 214"/>
                <a:gd name="T35" fmla="*/ 180 h 180"/>
                <a:gd name="T36" fmla="*/ 28 w 214"/>
                <a:gd name="T37" fmla="*/ 178 h 180"/>
                <a:gd name="T38" fmla="*/ 34 w 214"/>
                <a:gd name="T39" fmla="*/ 175 h 180"/>
                <a:gd name="T40" fmla="*/ 207 w 214"/>
                <a:gd name="T41" fmla="*/ 39 h 180"/>
                <a:gd name="T42" fmla="*/ 207 w 214"/>
                <a:gd name="T43" fmla="*/ 39 h 180"/>
                <a:gd name="T44" fmla="*/ 211 w 214"/>
                <a:gd name="T45" fmla="*/ 33 h 180"/>
                <a:gd name="T46" fmla="*/ 214 w 214"/>
                <a:gd name="T47" fmla="*/ 25 h 180"/>
                <a:gd name="T48" fmla="*/ 214 w 214"/>
                <a:gd name="T49" fmla="*/ 16 h 180"/>
                <a:gd name="T50" fmla="*/ 210 w 214"/>
                <a:gd name="T51" fmla="*/ 8 h 180"/>
                <a:gd name="T52" fmla="*/ 210 w 214"/>
                <a:gd name="T53" fmla="*/ 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14" h="180">
                  <a:moveTo>
                    <a:pt x="210" y="8"/>
                  </a:moveTo>
                  <a:lnTo>
                    <a:pt x="210" y="8"/>
                  </a:lnTo>
                  <a:lnTo>
                    <a:pt x="203" y="3"/>
                  </a:lnTo>
                  <a:lnTo>
                    <a:pt x="196" y="0"/>
                  </a:lnTo>
                  <a:lnTo>
                    <a:pt x="186" y="2"/>
                  </a:lnTo>
                  <a:lnTo>
                    <a:pt x="180" y="5"/>
                  </a:lnTo>
                  <a:lnTo>
                    <a:pt x="8" y="141"/>
                  </a:lnTo>
                  <a:lnTo>
                    <a:pt x="8" y="141"/>
                  </a:lnTo>
                  <a:lnTo>
                    <a:pt x="3" y="149"/>
                  </a:lnTo>
                  <a:lnTo>
                    <a:pt x="0" y="157"/>
                  </a:lnTo>
                  <a:lnTo>
                    <a:pt x="0" y="164"/>
                  </a:lnTo>
                  <a:lnTo>
                    <a:pt x="5" y="172"/>
                  </a:lnTo>
                  <a:lnTo>
                    <a:pt x="5" y="172"/>
                  </a:lnTo>
                  <a:lnTo>
                    <a:pt x="8" y="175"/>
                  </a:lnTo>
                  <a:lnTo>
                    <a:pt x="13" y="178"/>
                  </a:lnTo>
                  <a:lnTo>
                    <a:pt x="17" y="180"/>
                  </a:lnTo>
                  <a:lnTo>
                    <a:pt x="22" y="180"/>
                  </a:lnTo>
                  <a:lnTo>
                    <a:pt x="22" y="180"/>
                  </a:lnTo>
                  <a:lnTo>
                    <a:pt x="28" y="178"/>
                  </a:lnTo>
                  <a:lnTo>
                    <a:pt x="34" y="175"/>
                  </a:lnTo>
                  <a:lnTo>
                    <a:pt x="207" y="39"/>
                  </a:lnTo>
                  <a:lnTo>
                    <a:pt x="207" y="39"/>
                  </a:lnTo>
                  <a:lnTo>
                    <a:pt x="211" y="33"/>
                  </a:lnTo>
                  <a:lnTo>
                    <a:pt x="214" y="25"/>
                  </a:lnTo>
                  <a:lnTo>
                    <a:pt x="214" y="16"/>
                  </a:lnTo>
                  <a:lnTo>
                    <a:pt x="210" y="8"/>
                  </a:lnTo>
                  <a:lnTo>
                    <a:pt x="210" y="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64" tIns="45732" rIns="91464" bIns="45732" numCol="1" anchor="t" anchorCtr="0" compatLnSpc="1">
              <a:prstTxWarp prst="textNoShape">
                <a:avLst/>
              </a:prstTxWarp>
            </a:bodyPr>
            <a:lstStyle/>
            <a:p>
              <a:endParaRPr lang="en-US" sz="1801">
                <a:latin typeface="Arial" panose="020B0604020202020204" pitchFamily="34" charset="0"/>
                <a:cs typeface="Arial" panose="020B0604020202020204" pitchFamily="34" charset="0"/>
              </a:endParaRPr>
            </a:p>
          </p:txBody>
        </p:sp>
      </p:grpSp>
      <p:sp>
        <p:nvSpPr>
          <p:cNvPr id="365" name="Oval 364">
            <a:extLst>
              <a:ext uri="{FF2B5EF4-FFF2-40B4-BE49-F238E27FC236}">
                <a16:creationId xmlns:a16="http://schemas.microsoft.com/office/drawing/2014/main" id="{E3B795A7-ADE3-5E44-9E64-4FCEB2384D49}"/>
              </a:ext>
            </a:extLst>
          </p:cNvPr>
          <p:cNvSpPr/>
          <p:nvPr userDrawn="1"/>
        </p:nvSpPr>
        <p:spPr>
          <a:xfrm>
            <a:off x="1818989" y="2619818"/>
            <a:ext cx="1209560" cy="1209560"/>
          </a:xfrm>
          <a:prstGeom prst="ellipse">
            <a:avLst/>
          </a:prstGeom>
          <a:solidFill>
            <a:srgbClr val="383838">
              <a:alpha val="54000"/>
            </a:srgbClr>
          </a:solidFill>
          <a:ln>
            <a:noFill/>
          </a:ln>
          <a:effectLst>
            <a:softEdge rad="292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nvGrpSpPr>
          <p:cNvPr id="366" name="Group 365" title="Dial 1">
            <a:extLst>
              <a:ext uri="{FF2B5EF4-FFF2-40B4-BE49-F238E27FC236}">
                <a16:creationId xmlns:a16="http://schemas.microsoft.com/office/drawing/2014/main" id="{AD2CE339-4556-D648-B673-856DC6959989}"/>
              </a:ext>
            </a:extLst>
          </p:cNvPr>
          <p:cNvGrpSpPr/>
          <p:nvPr userDrawn="1"/>
        </p:nvGrpSpPr>
        <p:grpSpPr>
          <a:xfrm rot="10800000">
            <a:off x="1752600" y="2571752"/>
            <a:ext cx="997527" cy="997787"/>
            <a:chOff x="2743201" y="1600200"/>
            <a:chExt cx="3657601" cy="3657602"/>
          </a:xfrm>
          <a:effectLst/>
        </p:grpSpPr>
        <p:grpSp>
          <p:nvGrpSpPr>
            <p:cNvPr id="367" name="Group 366">
              <a:extLst>
                <a:ext uri="{FF2B5EF4-FFF2-40B4-BE49-F238E27FC236}">
                  <a16:creationId xmlns:a16="http://schemas.microsoft.com/office/drawing/2014/main" id="{6BB94CA2-CA21-FD47-847B-EC1498B0E771}"/>
                </a:ext>
              </a:extLst>
            </p:cNvPr>
            <p:cNvGrpSpPr/>
            <p:nvPr/>
          </p:nvGrpSpPr>
          <p:grpSpPr>
            <a:xfrm>
              <a:off x="2743201" y="1600200"/>
              <a:ext cx="3657601" cy="3657602"/>
              <a:chOff x="2743200" y="1600200"/>
              <a:chExt cx="3657600" cy="3657603"/>
            </a:xfrm>
          </p:grpSpPr>
          <p:pic>
            <p:nvPicPr>
              <p:cNvPr id="369" name="Picture 368" descr="knob.png">
                <a:extLst>
                  <a:ext uri="{FF2B5EF4-FFF2-40B4-BE49-F238E27FC236}">
                    <a16:creationId xmlns:a16="http://schemas.microsoft.com/office/drawing/2014/main" id="{255B0822-A030-EA4E-A311-FB4F349C5FA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43200" y="1600200"/>
                <a:ext cx="3657600" cy="3657603"/>
              </a:xfrm>
              <a:prstGeom prst="rect">
                <a:avLst/>
              </a:prstGeom>
              <a:effectLst/>
            </p:spPr>
          </p:pic>
          <p:sp>
            <p:nvSpPr>
              <p:cNvPr id="370" name="Oval 369">
                <a:extLst>
                  <a:ext uri="{FF2B5EF4-FFF2-40B4-BE49-F238E27FC236}">
                    <a16:creationId xmlns:a16="http://schemas.microsoft.com/office/drawing/2014/main" id="{180A2305-3C4C-4C4A-B15F-087355ABC170}"/>
                  </a:ext>
                </a:extLst>
              </p:cNvPr>
              <p:cNvSpPr/>
              <p:nvPr/>
            </p:nvSpPr>
            <p:spPr>
              <a:xfrm>
                <a:off x="2743200" y="1600200"/>
                <a:ext cx="3657600" cy="3657600"/>
              </a:xfrm>
              <a:prstGeom prst="ellipse">
                <a:avLst/>
              </a:prstGeom>
              <a:noFill/>
              <a:ln w="38100" cmpd="sng">
                <a:gradFill flip="none" rotWithShape="1">
                  <a:gsLst>
                    <a:gs pos="74000">
                      <a:srgbClr val="FFFFFF"/>
                    </a:gs>
                    <a:gs pos="100000">
                      <a:srgbClr val="484848"/>
                    </a:gs>
                    <a:gs pos="0">
                      <a:srgbClr val="A7A7A7"/>
                    </a:gs>
                    <a:gs pos="65000">
                      <a:srgbClr val="3E3E3E"/>
                    </a:gs>
                  </a:gsLst>
                  <a:lin ang="12000000" scaled="0"/>
                  <a:tileRect/>
                </a:gra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68" name="Oval 367">
              <a:extLst>
                <a:ext uri="{FF2B5EF4-FFF2-40B4-BE49-F238E27FC236}">
                  <a16:creationId xmlns:a16="http://schemas.microsoft.com/office/drawing/2014/main" id="{D92CFE05-8EEE-284D-9AE1-41BD29534A73}"/>
                </a:ext>
              </a:extLst>
            </p:cNvPr>
            <p:cNvSpPr/>
            <p:nvPr/>
          </p:nvSpPr>
          <p:spPr>
            <a:xfrm>
              <a:off x="5486401" y="3047999"/>
              <a:ext cx="762001" cy="762000"/>
            </a:xfrm>
            <a:prstGeom prst="ellipse">
              <a:avLst/>
            </a:prstGeom>
            <a:gradFill>
              <a:gsLst>
                <a:gs pos="16000">
                  <a:srgbClr val="FFFFFF">
                    <a:alpha val="57000"/>
                  </a:srgbClr>
                </a:gs>
                <a:gs pos="100000">
                  <a:srgbClr val="3E3E3E">
                    <a:alpha val="36000"/>
                  </a:srgbClr>
                </a:gs>
                <a:gs pos="7000">
                  <a:srgbClr val="FFFFFF"/>
                </a:gs>
              </a:gsLs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801">
                <a:latin typeface="Arial" panose="020B0604020202020204" pitchFamily="34" charset="0"/>
                <a:cs typeface="Arial" panose="020B0604020202020204" pitchFamily="34" charset="0"/>
              </a:endParaRPr>
            </a:p>
          </p:txBody>
        </p:sp>
      </p:grpSp>
      <p:sp>
        <p:nvSpPr>
          <p:cNvPr id="397" name="Text Placeholder 382">
            <a:extLst>
              <a:ext uri="{FF2B5EF4-FFF2-40B4-BE49-F238E27FC236}">
                <a16:creationId xmlns:a16="http://schemas.microsoft.com/office/drawing/2014/main" id="{9C33EB7C-D806-904E-B323-8194A0C87C8B}"/>
              </a:ext>
            </a:extLst>
          </p:cNvPr>
          <p:cNvSpPr>
            <a:spLocks noGrp="1"/>
          </p:cNvSpPr>
          <p:nvPr userDrawn="1">
            <p:ph type="body" sz="quarter" idx="24"/>
          </p:nvPr>
        </p:nvSpPr>
        <p:spPr>
          <a:xfrm>
            <a:off x="5683705" y="1361760"/>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8" name="Text Placeholder 382">
            <a:extLst>
              <a:ext uri="{FF2B5EF4-FFF2-40B4-BE49-F238E27FC236}">
                <a16:creationId xmlns:a16="http://schemas.microsoft.com/office/drawing/2014/main" id="{5F40310D-8E03-CA44-85CC-E45DB7CBBFDD}"/>
              </a:ext>
            </a:extLst>
          </p:cNvPr>
          <p:cNvSpPr>
            <a:spLocks noGrp="1"/>
          </p:cNvSpPr>
          <p:nvPr userDrawn="1">
            <p:ph type="body" sz="quarter" idx="25"/>
          </p:nvPr>
        </p:nvSpPr>
        <p:spPr>
          <a:xfrm>
            <a:off x="5683705" y="2023284"/>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9" name="Text Placeholder 382">
            <a:extLst>
              <a:ext uri="{FF2B5EF4-FFF2-40B4-BE49-F238E27FC236}">
                <a16:creationId xmlns:a16="http://schemas.microsoft.com/office/drawing/2014/main" id="{F5F4CE25-2EE7-B747-9C2A-0C29D3DBAF6D}"/>
              </a:ext>
            </a:extLst>
          </p:cNvPr>
          <p:cNvSpPr>
            <a:spLocks noGrp="1"/>
          </p:cNvSpPr>
          <p:nvPr userDrawn="1">
            <p:ph type="body" sz="quarter" idx="17"/>
          </p:nvPr>
        </p:nvSpPr>
        <p:spPr>
          <a:xfrm rot="5400000">
            <a:off x="6944128" y="1732834"/>
            <a:ext cx="934898" cy="192753"/>
          </a:xfrm>
          <a:prstGeom prst="rect">
            <a:avLst/>
          </a:prstGeom>
        </p:spPr>
        <p:txBody>
          <a:bodyPr>
            <a:noAutofit/>
          </a:bodyPr>
          <a:lstStyle>
            <a:lvl1pPr marL="0" indent="0" algn="ctr">
              <a:buNone/>
              <a:defRPr sz="900" b="0">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400" name="Text Placeholder 382">
            <a:extLst>
              <a:ext uri="{FF2B5EF4-FFF2-40B4-BE49-F238E27FC236}">
                <a16:creationId xmlns:a16="http://schemas.microsoft.com/office/drawing/2014/main" id="{A031294A-BA1C-6046-A3F2-37E7B8D7ED30}"/>
              </a:ext>
            </a:extLst>
          </p:cNvPr>
          <p:cNvSpPr>
            <a:spLocks noGrp="1"/>
          </p:cNvSpPr>
          <p:nvPr userDrawn="1">
            <p:ph type="body" sz="quarter" idx="28"/>
          </p:nvPr>
        </p:nvSpPr>
        <p:spPr>
          <a:xfrm>
            <a:off x="5943600" y="4127427"/>
            <a:ext cx="2171700" cy="556083"/>
          </a:xfrm>
          <a:prstGeom prst="rect">
            <a:avLst/>
          </a:prstGeom>
        </p:spPr>
        <p:txBody>
          <a:bodyPr>
            <a:noAutofit/>
          </a:bodyPr>
          <a:lstStyle>
            <a:lvl1pPr marL="0" indent="0" algn="ctr">
              <a:buNone/>
              <a:defRPr sz="2100" b="1">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8" name="Text Placeholder 382">
            <a:extLst>
              <a:ext uri="{FF2B5EF4-FFF2-40B4-BE49-F238E27FC236}">
                <a16:creationId xmlns:a16="http://schemas.microsoft.com/office/drawing/2014/main" id="{2987D422-E5A3-114B-9CA5-51C090025B1F}"/>
              </a:ext>
            </a:extLst>
          </p:cNvPr>
          <p:cNvSpPr>
            <a:spLocks noGrp="1"/>
          </p:cNvSpPr>
          <p:nvPr userDrawn="1">
            <p:ph type="body" sz="quarter" idx="16"/>
          </p:nvPr>
        </p:nvSpPr>
        <p:spPr>
          <a:xfrm>
            <a:off x="5943600" y="3770424"/>
            <a:ext cx="2171700" cy="287226"/>
          </a:xfrm>
          <a:prstGeom prst="rect">
            <a:avLst/>
          </a:prstGeom>
        </p:spPr>
        <p:txBody>
          <a:bodyPr>
            <a:noAutofit/>
          </a:bodyPr>
          <a:lstStyle>
            <a:lvl1pPr marL="0" indent="0" algn="ctr">
              <a:buNone/>
              <a:defRPr sz="15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5" name="Text Placeholder 382">
            <a:extLst>
              <a:ext uri="{FF2B5EF4-FFF2-40B4-BE49-F238E27FC236}">
                <a16:creationId xmlns:a16="http://schemas.microsoft.com/office/drawing/2014/main" id="{2E62CDB0-2AA5-C64B-A0EA-6F6688894613}"/>
              </a:ext>
            </a:extLst>
          </p:cNvPr>
          <p:cNvSpPr>
            <a:spLocks noGrp="1"/>
          </p:cNvSpPr>
          <p:nvPr userDrawn="1">
            <p:ph type="body" sz="quarter" idx="22"/>
          </p:nvPr>
        </p:nvSpPr>
        <p:spPr>
          <a:xfrm>
            <a:off x="3328923" y="1361760"/>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6" name="Text Placeholder 382">
            <a:extLst>
              <a:ext uri="{FF2B5EF4-FFF2-40B4-BE49-F238E27FC236}">
                <a16:creationId xmlns:a16="http://schemas.microsoft.com/office/drawing/2014/main" id="{2AD21021-A30F-E847-926A-0A2FD9467BC3}"/>
              </a:ext>
            </a:extLst>
          </p:cNvPr>
          <p:cNvSpPr>
            <a:spLocks noGrp="1"/>
          </p:cNvSpPr>
          <p:nvPr userDrawn="1">
            <p:ph type="body" sz="quarter" idx="23"/>
          </p:nvPr>
        </p:nvSpPr>
        <p:spPr>
          <a:xfrm>
            <a:off x="3328923" y="2023284"/>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0" name="Text Placeholder 382">
            <a:extLst>
              <a:ext uri="{FF2B5EF4-FFF2-40B4-BE49-F238E27FC236}">
                <a16:creationId xmlns:a16="http://schemas.microsoft.com/office/drawing/2014/main" id="{D46E1B05-13C2-F048-8B2F-79215C5C05B6}"/>
              </a:ext>
            </a:extLst>
          </p:cNvPr>
          <p:cNvSpPr>
            <a:spLocks noGrp="1"/>
          </p:cNvSpPr>
          <p:nvPr userDrawn="1">
            <p:ph type="body" sz="quarter" idx="18"/>
          </p:nvPr>
        </p:nvSpPr>
        <p:spPr>
          <a:xfrm rot="5400000">
            <a:off x="4583276" y="1732834"/>
            <a:ext cx="934898" cy="192753"/>
          </a:xfrm>
          <a:prstGeom prst="rect">
            <a:avLst/>
          </a:prstGeom>
        </p:spPr>
        <p:txBody>
          <a:bodyPr>
            <a:noAutofit/>
          </a:bodyPr>
          <a:lstStyle>
            <a:lvl1pPr marL="0" indent="0" algn="ctr">
              <a:buNone/>
              <a:defRPr sz="900" b="0">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9" name="Text Placeholder 382">
            <a:extLst>
              <a:ext uri="{FF2B5EF4-FFF2-40B4-BE49-F238E27FC236}">
                <a16:creationId xmlns:a16="http://schemas.microsoft.com/office/drawing/2014/main" id="{5A32D578-33C6-834D-9F6C-A29B03277EFD}"/>
              </a:ext>
            </a:extLst>
          </p:cNvPr>
          <p:cNvSpPr>
            <a:spLocks noGrp="1"/>
          </p:cNvSpPr>
          <p:nvPr userDrawn="1">
            <p:ph type="body" sz="quarter" idx="27"/>
          </p:nvPr>
        </p:nvSpPr>
        <p:spPr>
          <a:xfrm>
            <a:off x="3543300" y="4127427"/>
            <a:ext cx="2171700" cy="556083"/>
          </a:xfrm>
          <a:prstGeom prst="rect">
            <a:avLst/>
          </a:prstGeom>
        </p:spPr>
        <p:txBody>
          <a:bodyPr>
            <a:noAutofit/>
          </a:bodyPr>
          <a:lstStyle>
            <a:lvl1pPr marL="0" indent="0" algn="ctr">
              <a:buNone/>
              <a:defRPr sz="2100" b="1">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7" name="Text Placeholder 382">
            <a:extLst>
              <a:ext uri="{FF2B5EF4-FFF2-40B4-BE49-F238E27FC236}">
                <a16:creationId xmlns:a16="http://schemas.microsoft.com/office/drawing/2014/main" id="{3AD0CE38-23A9-CD45-875B-2CA4DDE10EBF}"/>
              </a:ext>
            </a:extLst>
          </p:cNvPr>
          <p:cNvSpPr>
            <a:spLocks noGrp="1"/>
          </p:cNvSpPr>
          <p:nvPr userDrawn="1">
            <p:ph type="body" sz="quarter" idx="15"/>
          </p:nvPr>
        </p:nvSpPr>
        <p:spPr>
          <a:xfrm>
            <a:off x="3546335" y="3770424"/>
            <a:ext cx="2171700" cy="287226"/>
          </a:xfrm>
          <a:prstGeom prst="rect">
            <a:avLst/>
          </a:prstGeom>
        </p:spPr>
        <p:txBody>
          <a:bodyPr>
            <a:noAutofit/>
          </a:bodyPr>
          <a:lstStyle>
            <a:lvl1pPr marL="0" indent="0" algn="ctr">
              <a:buNone/>
              <a:defRPr sz="15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3" name="Text Placeholder 382">
            <a:extLst>
              <a:ext uri="{FF2B5EF4-FFF2-40B4-BE49-F238E27FC236}">
                <a16:creationId xmlns:a16="http://schemas.microsoft.com/office/drawing/2014/main" id="{439F30A0-72D6-CA49-A204-F380846B9C1A}"/>
              </a:ext>
            </a:extLst>
          </p:cNvPr>
          <p:cNvSpPr>
            <a:spLocks noGrp="1"/>
          </p:cNvSpPr>
          <p:nvPr userDrawn="1">
            <p:ph type="body" sz="quarter" idx="20"/>
          </p:nvPr>
        </p:nvSpPr>
        <p:spPr>
          <a:xfrm>
            <a:off x="974141" y="1361760"/>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4" name="Text Placeholder 382">
            <a:extLst>
              <a:ext uri="{FF2B5EF4-FFF2-40B4-BE49-F238E27FC236}">
                <a16:creationId xmlns:a16="http://schemas.microsoft.com/office/drawing/2014/main" id="{A6ACF151-0222-6A49-A723-53EC8F2C7512}"/>
              </a:ext>
            </a:extLst>
          </p:cNvPr>
          <p:cNvSpPr>
            <a:spLocks noGrp="1"/>
          </p:cNvSpPr>
          <p:nvPr userDrawn="1">
            <p:ph type="body" sz="quarter" idx="21"/>
          </p:nvPr>
        </p:nvSpPr>
        <p:spPr>
          <a:xfrm>
            <a:off x="974141" y="2023284"/>
            <a:ext cx="934898" cy="192753"/>
          </a:xfrm>
          <a:prstGeom prst="rect">
            <a:avLst/>
          </a:prstGeom>
        </p:spPr>
        <p:txBody>
          <a:bodyPr>
            <a:noAutofit/>
          </a:bodyPr>
          <a:lstStyle>
            <a:lvl1pPr marL="0" indent="0" algn="r">
              <a:buNone/>
              <a:defRPr sz="9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1" name="Text Placeholder 382">
            <a:extLst>
              <a:ext uri="{FF2B5EF4-FFF2-40B4-BE49-F238E27FC236}">
                <a16:creationId xmlns:a16="http://schemas.microsoft.com/office/drawing/2014/main" id="{D5ED7296-B4B3-2B43-B1B0-3B64BD280C3E}"/>
              </a:ext>
            </a:extLst>
          </p:cNvPr>
          <p:cNvSpPr>
            <a:spLocks noGrp="1"/>
          </p:cNvSpPr>
          <p:nvPr userDrawn="1">
            <p:ph type="body" sz="quarter" idx="19"/>
          </p:nvPr>
        </p:nvSpPr>
        <p:spPr>
          <a:xfrm rot="5400000">
            <a:off x="2258839" y="1732834"/>
            <a:ext cx="934898" cy="192753"/>
          </a:xfrm>
          <a:prstGeom prst="rect">
            <a:avLst/>
          </a:prstGeom>
        </p:spPr>
        <p:txBody>
          <a:bodyPr>
            <a:noAutofit/>
          </a:bodyPr>
          <a:lstStyle>
            <a:lvl1pPr marL="0" indent="0" algn="ctr">
              <a:buNone/>
              <a:defRPr sz="900" b="0">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92" name="Text Placeholder 382">
            <a:extLst>
              <a:ext uri="{FF2B5EF4-FFF2-40B4-BE49-F238E27FC236}">
                <a16:creationId xmlns:a16="http://schemas.microsoft.com/office/drawing/2014/main" id="{3DFBA166-2FB4-674D-8850-54ABAD52B1F4}"/>
              </a:ext>
            </a:extLst>
          </p:cNvPr>
          <p:cNvSpPr>
            <a:spLocks noGrp="1"/>
          </p:cNvSpPr>
          <p:nvPr userDrawn="1">
            <p:ph type="body" sz="quarter" idx="26"/>
          </p:nvPr>
        </p:nvSpPr>
        <p:spPr>
          <a:xfrm>
            <a:off x="1143000" y="4127427"/>
            <a:ext cx="2171700" cy="556083"/>
          </a:xfrm>
          <a:prstGeom prst="rect">
            <a:avLst/>
          </a:prstGeom>
        </p:spPr>
        <p:txBody>
          <a:bodyPr>
            <a:noAutofit/>
          </a:bodyPr>
          <a:lstStyle>
            <a:lvl1pPr marL="0" indent="0" algn="ctr">
              <a:buNone/>
              <a:defRPr sz="2100" b="1">
                <a:solidFill>
                  <a:schemeClr val="bg1">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386" name="Text Placeholder 382">
            <a:extLst>
              <a:ext uri="{FF2B5EF4-FFF2-40B4-BE49-F238E27FC236}">
                <a16:creationId xmlns:a16="http://schemas.microsoft.com/office/drawing/2014/main" id="{9B81E707-BFCC-D949-A320-760E8CE1FBA9}"/>
              </a:ext>
            </a:extLst>
          </p:cNvPr>
          <p:cNvSpPr>
            <a:spLocks noGrp="1"/>
          </p:cNvSpPr>
          <p:nvPr userDrawn="1">
            <p:ph type="body" sz="quarter" idx="14"/>
          </p:nvPr>
        </p:nvSpPr>
        <p:spPr>
          <a:xfrm>
            <a:off x="1143000" y="3770424"/>
            <a:ext cx="2171700" cy="287226"/>
          </a:xfrm>
          <a:prstGeom prst="rect">
            <a:avLst/>
          </a:prstGeom>
        </p:spPr>
        <p:txBody>
          <a:bodyPr>
            <a:noAutofit/>
          </a:bodyPr>
          <a:lstStyle>
            <a:lvl1pPr marL="0" indent="0" algn="ctr">
              <a:buNone/>
              <a:defRPr sz="1500" b="0">
                <a:solidFill>
                  <a:schemeClr val="accent3">
                    <a:lumMod val="50000"/>
                  </a:schemeClr>
                </a:solidFill>
              </a:defRPr>
            </a:lvl1pPr>
            <a:lvl2pPr marL="457258" indent="0">
              <a:buNone/>
              <a:defRPr>
                <a:solidFill>
                  <a:schemeClr val="bg1">
                    <a:lumMod val="85000"/>
                  </a:schemeClr>
                </a:solidFill>
              </a:defRPr>
            </a:lvl2pPr>
            <a:lvl3pPr marL="914514" indent="0">
              <a:buNone/>
              <a:defRPr>
                <a:solidFill>
                  <a:schemeClr val="bg1">
                    <a:lumMod val="85000"/>
                  </a:schemeClr>
                </a:solidFill>
              </a:defRPr>
            </a:lvl3pPr>
            <a:lvl4pPr marL="1371772" indent="0">
              <a:buNone/>
              <a:defRPr>
                <a:solidFill>
                  <a:schemeClr val="bg1">
                    <a:lumMod val="85000"/>
                  </a:schemeClr>
                </a:solidFill>
              </a:defRPr>
            </a:lvl4pPr>
            <a:lvl5pPr marL="1829029" indent="0">
              <a:buNone/>
              <a:defRPr>
                <a:solidFill>
                  <a:schemeClr val="bg1">
                    <a:lumMod val="85000"/>
                  </a:schemeClr>
                </a:solidFill>
              </a:defRPr>
            </a:lvl5pPr>
          </a:lstStyle>
          <a:p>
            <a:pPr lvl="0"/>
            <a:r>
              <a:rPr lang="en-US"/>
              <a:t>Click to edit Master text styles</a:t>
            </a:r>
          </a:p>
        </p:txBody>
      </p:sp>
      <p:sp>
        <p:nvSpPr>
          <p:cNvPr id="2" name="Rectangle 1">
            <a:extLst>
              <a:ext uri="{FF2B5EF4-FFF2-40B4-BE49-F238E27FC236}">
                <a16:creationId xmlns:a16="http://schemas.microsoft.com/office/drawing/2014/main" id="{DC266BC4-C756-2C41-8C80-E6359CBA99BC}"/>
              </a:ext>
            </a:extLst>
          </p:cNvPr>
          <p:cNvSpPr/>
          <p:nvPr userDrawn="1"/>
        </p:nvSpPr>
        <p:spPr>
          <a:xfrm>
            <a:off x="0" y="170825"/>
            <a:ext cx="4954349" cy="571649"/>
          </a:xfrm>
          <a:prstGeom prst="rect">
            <a:avLst/>
          </a:prstGeom>
          <a:solidFill>
            <a:srgbClr val="06686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6" name="Title 5">
            <a:extLst>
              <a:ext uri="{FF2B5EF4-FFF2-40B4-BE49-F238E27FC236}">
                <a16:creationId xmlns:a16="http://schemas.microsoft.com/office/drawing/2014/main" id="{F755DA5D-B1E2-B043-B508-A007685909EC}"/>
              </a:ext>
            </a:extLst>
          </p:cNvPr>
          <p:cNvSpPr>
            <a:spLocks noGrp="1"/>
          </p:cNvSpPr>
          <p:nvPr userDrawn="1">
            <p:ph type="title"/>
          </p:nvPr>
        </p:nvSpPr>
        <p:spPr>
          <a:xfrm>
            <a:off x="457201" y="285750"/>
            <a:ext cx="4343400" cy="342900"/>
          </a:xfrm>
          <a:prstGeom prst="rect">
            <a:avLst/>
          </a:prstGeom>
        </p:spPr>
        <p:txBody>
          <a:bodyPr/>
          <a:lstStyle>
            <a:lvl1pPr algn="l">
              <a:defRPr sz="24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2605492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10800000">
                                      <p:cBhvr>
                                        <p:cTn id="6" dur="1000" fill="hold"/>
                                        <p:tgtEl>
                                          <p:spTgt spid="366"/>
                                        </p:tgtEl>
                                        <p:attrNameLst>
                                          <p:attrName>r</p:attrName>
                                        </p:attrNameLst>
                                      </p:cBhvr>
                                    </p:animRot>
                                  </p:childTnLst>
                                </p:cTn>
                              </p:par>
                              <p:par>
                                <p:cTn id="7" presetID="22" presetClass="entr" presetSubtype="4" fill="hold" nodeType="withEffect">
                                  <p:stCondLst>
                                    <p:cond delay="0"/>
                                  </p:stCondLst>
                                  <p:childTnLst>
                                    <p:set>
                                      <p:cBhvr>
                                        <p:cTn id="8" dur="1" fill="hold">
                                          <p:stCondLst>
                                            <p:cond delay="0"/>
                                          </p:stCondLst>
                                        </p:cTn>
                                        <p:tgtEl>
                                          <p:spTgt spid="11"/>
                                        </p:tgtEl>
                                        <p:attrNameLst>
                                          <p:attrName>style.visibility</p:attrName>
                                        </p:attrNameLst>
                                      </p:cBhvr>
                                      <p:to>
                                        <p:strVal val="visible"/>
                                      </p:to>
                                    </p:set>
                                    <p:animEffect transition="in" filter="wipe(down)">
                                      <p:cBhvr>
                                        <p:cTn id="9" dur="1000"/>
                                        <p:tgtEl>
                                          <p:spTgt spid="11"/>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mph" presetSubtype="0" fill="hold" nodeType="clickEffect">
                                  <p:stCondLst>
                                    <p:cond delay="0"/>
                                  </p:stCondLst>
                                  <p:childTnLst>
                                    <p:animRot by="7800000">
                                      <p:cBhvr>
                                        <p:cTn id="13" dur="1000" fill="hold"/>
                                        <p:tgtEl>
                                          <p:spTgt spid="371"/>
                                        </p:tgtEl>
                                        <p:attrNameLst>
                                          <p:attrName>r</p:attrName>
                                        </p:attrNameLst>
                                      </p:cBhvr>
                                    </p:animRot>
                                  </p:childTnLst>
                                </p:cTn>
                              </p:par>
                              <p:par>
                                <p:cTn id="14" presetID="22" presetClass="entr" presetSubtype="4" fill="hold" nodeType="withEffect">
                                  <p:stCondLst>
                                    <p:cond delay="0"/>
                                  </p:stCondLst>
                                  <p:childTnLst>
                                    <p:set>
                                      <p:cBhvr>
                                        <p:cTn id="15" dur="1" fill="hold">
                                          <p:stCondLst>
                                            <p:cond delay="0"/>
                                          </p:stCondLst>
                                        </p:cTn>
                                        <p:tgtEl>
                                          <p:spTgt spid="333"/>
                                        </p:tgtEl>
                                        <p:attrNameLst>
                                          <p:attrName>style.visibility</p:attrName>
                                        </p:attrNameLst>
                                      </p:cBhvr>
                                      <p:to>
                                        <p:strVal val="visible"/>
                                      </p:to>
                                    </p:set>
                                    <p:animEffect transition="in" filter="wipe(down)">
                                      <p:cBhvr>
                                        <p:cTn id="16" dur="1000"/>
                                        <p:tgtEl>
                                          <p:spTgt spid="33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mph" presetSubtype="0" fill="hold" nodeType="clickEffect">
                                  <p:stCondLst>
                                    <p:cond delay="0"/>
                                  </p:stCondLst>
                                  <p:childTnLst>
                                    <p:animRot by="6600000">
                                      <p:cBhvr>
                                        <p:cTn id="20" dur="1000" fill="hold"/>
                                        <p:tgtEl>
                                          <p:spTgt spid="376"/>
                                        </p:tgtEl>
                                        <p:attrNameLst>
                                          <p:attrName>r</p:attrName>
                                        </p:attrNameLst>
                                      </p:cBhvr>
                                    </p:animRot>
                                  </p:childTnLst>
                                </p:cTn>
                              </p:par>
                              <p:par>
                                <p:cTn id="21" presetID="22" presetClass="entr" presetSubtype="4" fill="hold" nodeType="withEffect">
                                  <p:stCondLst>
                                    <p:cond delay="0"/>
                                  </p:stCondLst>
                                  <p:childTnLst>
                                    <p:set>
                                      <p:cBhvr>
                                        <p:cTn id="22" dur="1" fill="hold">
                                          <p:stCondLst>
                                            <p:cond delay="0"/>
                                          </p:stCondLst>
                                        </p:cTn>
                                        <p:tgtEl>
                                          <p:spTgt spid="346"/>
                                        </p:tgtEl>
                                        <p:attrNameLst>
                                          <p:attrName>style.visibility</p:attrName>
                                        </p:attrNameLst>
                                      </p:cBhvr>
                                      <p:to>
                                        <p:strVal val="visible"/>
                                      </p:to>
                                    </p:set>
                                    <p:animEffect transition="in" filter="wipe(down)">
                                      <p:cBhvr>
                                        <p:cTn id="23" dur="1000"/>
                                        <p:tgtEl>
                                          <p:spTgt spid="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66" name="Graphic 65">
            <a:extLst>
              <a:ext uri="{FF2B5EF4-FFF2-40B4-BE49-F238E27FC236}">
                <a16:creationId xmlns:a16="http://schemas.microsoft.com/office/drawing/2014/main" id="{90B14DE5-DA3D-4674-BF58-3926C8A9DD30}"/>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flipV="1">
            <a:off x="5673876" y="3797456"/>
            <a:ext cx="826622" cy="1205100"/>
          </a:xfrm>
          <a:prstGeom prst="rect">
            <a:avLst/>
          </a:prstGeom>
        </p:spPr>
      </p:pic>
      <p:pic>
        <p:nvPicPr>
          <p:cNvPr id="67" name="Graphic 66">
            <a:extLst>
              <a:ext uri="{FF2B5EF4-FFF2-40B4-BE49-F238E27FC236}">
                <a16:creationId xmlns:a16="http://schemas.microsoft.com/office/drawing/2014/main" id="{F519C58A-42C2-4EFF-90E4-9A2251618C3B}"/>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flipV="1">
            <a:off x="4605692" y="3797456"/>
            <a:ext cx="826622" cy="1205100"/>
          </a:xfrm>
          <a:prstGeom prst="rect">
            <a:avLst/>
          </a:prstGeom>
        </p:spPr>
      </p:pic>
      <p:pic>
        <p:nvPicPr>
          <p:cNvPr id="68" name="Graphic 67">
            <a:extLst>
              <a:ext uri="{FF2B5EF4-FFF2-40B4-BE49-F238E27FC236}">
                <a16:creationId xmlns:a16="http://schemas.microsoft.com/office/drawing/2014/main" id="{82AA0ABF-C12D-46ED-83CE-47F37AC0A87A}"/>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flipV="1">
            <a:off x="3670733" y="3797456"/>
            <a:ext cx="826622" cy="1205100"/>
          </a:xfrm>
          <a:prstGeom prst="rect">
            <a:avLst/>
          </a:prstGeom>
        </p:spPr>
      </p:pic>
      <p:pic>
        <p:nvPicPr>
          <p:cNvPr id="69" name="Graphic 68">
            <a:extLst>
              <a:ext uri="{FF2B5EF4-FFF2-40B4-BE49-F238E27FC236}">
                <a16:creationId xmlns:a16="http://schemas.microsoft.com/office/drawing/2014/main" id="{9E510651-FA50-4A92-BA3E-CE76CFE11ABD}"/>
              </a:ext>
            </a:extLst>
          </p:cNvPr>
          <p:cNvPicPr>
            <a:picLocks noChangeAspect="1"/>
          </p:cNvPicPr>
          <p:nvPr userDrawn="1"/>
        </p:nvPicPr>
        <p:blipFill>
          <a:blip r:embed="rId8">
            <a:extLst>
              <a:ext uri="{96DAC541-7B7A-43D3-8B79-37D633B846F1}">
                <asvg:svgBlip xmlns:asvg="http://schemas.microsoft.com/office/drawing/2016/SVG/main" r:embed="rId9"/>
              </a:ext>
            </a:extLst>
          </a:blip>
          <a:stretch>
            <a:fillRect/>
          </a:stretch>
        </p:blipFill>
        <p:spPr>
          <a:xfrm flipV="1">
            <a:off x="2622690" y="3797456"/>
            <a:ext cx="826622" cy="1205100"/>
          </a:xfrm>
          <a:prstGeom prst="rect">
            <a:avLst/>
          </a:prstGeom>
        </p:spPr>
      </p:pic>
      <p:pic>
        <p:nvPicPr>
          <p:cNvPr id="60" name="Graphic 59">
            <a:extLst>
              <a:ext uri="{FF2B5EF4-FFF2-40B4-BE49-F238E27FC236}">
                <a16:creationId xmlns:a16="http://schemas.microsoft.com/office/drawing/2014/main" id="{F6C9B6F4-3A93-4DCA-A42A-46222720EF98}"/>
              </a:ext>
            </a:extLst>
          </p:cNvPr>
          <p:cNvPicPr>
            <a:picLocks noChangeAspect="1"/>
          </p:cNvPicPr>
          <p:nvPr userDrawn="1"/>
        </p:nvPicPr>
        <p:blipFill>
          <a:blip r:embed="rId10">
            <a:extLst>
              <a:ext uri="{96DAC541-7B7A-43D3-8B79-37D633B846F1}">
                <asvg:svgBlip xmlns:asvg="http://schemas.microsoft.com/office/drawing/2016/SVG/main" r:embed="rId11"/>
              </a:ext>
            </a:extLst>
          </a:blip>
          <a:stretch>
            <a:fillRect/>
          </a:stretch>
        </p:blipFill>
        <p:spPr>
          <a:xfrm>
            <a:off x="5677805" y="760153"/>
            <a:ext cx="826622" cy="1205100"/>
          </a:xfrm>
          <a:prstGeom prst="rect">
            <a:avLst/>
          </a:prstGeom>
        </p:spPr>
      </p:pic>
      <p:pic>
        <p:nvPicPr>
          <p:cNvPr id="58" name="Graphic 57">
            <a:extLst>
              <a:ext uri="{FF2B5EF4-FFF2-40B4-BE49-F238E27FC236}">
                <a16:creationId xmlns:a16="http://schemas.microsoft.com/office/drawing/2014/main" id="{7FB68798-4EF5-491D-BDC4-288D15D2E318}"/>
              </a:ext>
            </a:extLst>
          </p:cNvPr>
          <p:cNvPicPr>
            <a:picLocks noChangeAspect="1"/>
          </p:cNvPicPr>
          <p:nvPr userDrawn="1"/>
        </p:nvPicPr>
        <p:blipFill>
          <a:blip r:embed="rId12">
            <a:extLst>
              <a:ext uri="{96DAC541-7B7A-43D3-8B79-37D633B846F1}">
                <asvg:svgBlip xmlns:asvg="http://schemas.microsoft.com/office/drawing/2016/SVG/main" r:embed="rId13"/>
              </a:ext>
            </a:extLst>
          </a:blip>
          <a:stretch>
            <a:fillRect/>
          </a:stretch>
        </p:blipFill>
        <p:spPr>
          <a:xfrm>
            <a:off x="4609621" y="760153"/>
            <a:ext cx="826622" cy="1205100"/>
          </a:xfrm>
          <a:prstGeom prst="rect">
            <a:avLst/>
          </a:prstGeom>
        </p:spPr>
      </p:pic>
      <p:pic>
        <p:nvPicPr>
          <p:cNvPr id="55" name="Graphic 54">
            <a:extLst>
              <a:ext uri="{FF2B5EF4-FFF2-40B4-BE49-F238E27FC236}">
                <a16:creationId xmlns:a16="http://schemas.microsoft.com/office/drawing/2014/main" id="{B4E84C11-C343-4347-A2E3-0B7555BB6422}"/>
              </a:ext>
            </a:extLst>
          </p:cNvPr>
          <p:cNvPicPr>
            <a:picLocks noChangeAspect="1"/>
          </p:cNvPicPr>
          <p:nvPr userDrawn="1"/>
        </p:nvPicPr>
        <p:blipFill>
          <a:blip r:embed="rId14">
            <a:extLst>
              <a:ext uri="{96DAC541-7B7A-43D3-8B79-37D633B846F1}">
                <asvg:svgBlip xmlns:asvg="http://schemas.microsoft.com/office/drawing/2016/SVG/main" r:embed="rId15"/>
              </a:ext>
            </a:extLst>
          </a:blip>
          <a:stretch>
            <a:fillRect/>
          </a:stretch>
        </p:blipFill>
        <p:spPr>
          <a:xfrm>
            <a:off x="3674662" y="760153"/>
            <a:ext cx="826622" cy="1205100"/>
          </a:xfrm>
          <a:prstGeom prst="rect">
            <a:avLst/>
          </a:prstGeom>
        </p:spPr>
      </p:pic>
      <p:pic>
        <p:nvPicPr>
          <p:cNvPr id="53" name="Graphic 52">
            <a:extLst>
              <a:ext uri="{FF2B5EF4-FFF2-40B4-BE49-F238E27FC236}">
                <a16:creationId xmlns:a16="http://schemas.microsoft.com/office/drawing/2014/main" id="{D4AA3417-388D-4F52-A85A-B359D84DCD79}"/>
              </a:ext>
            </a:extLst>
          </p:cNvPr>
          <p:cNvPicPr>
            <a:picLocks noChangeAspect="1"/>
          </p:cNvPicPr>
          <p:nvPr userDrawn="1"/>
        </p:nvPicPr>
        <p:blipFill>
          <a:blip r:embed="rId2">
            <a:extLst>
              <a:ext uri="{96DAC541-7B7A-43D3-8B79-37D633B846F1}">
                <asvg:svgBlip xmlns:asvg="http://schemas.microsoft.com/office/drawing/2016/SVG/main" r:embed="rId16"/>
              </a:ext>
            </a:extLst>
          </a:blip>
          <a:stretch>
            <a:fillRect/>
          </a:stretch>
        </p:blipFill>
        <p:spPr>
          <a:xfrm>
            <a:off x="2626619" y="760153"/>
            <a:ext cx="826622" cy="1205100"/>
          </a:xfrm>
          <a:prstGeom prst="rect">
            <a:avLst/>
          </a:prstGeom>
        </p:spPr>
      </p:pic>
      <p:pic>
        <p:nvPicPr>
          <p:cNvPr id="82" name="Graphic 81">
            <a:extLst>
              <a:ext uri="{FF2B5EF4-FFF2-40B4-BE49-F238E27FC236}">
                <a16:creationId xmlns:a16="http://schemas.microsoft.com/office/drawing/2014/main" id="{D1B1C02E-9F07-4E40-BE13-F802E6138A6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140490" y="1868124"/>
            <a:ext cx="3153730" cy="2062544"/>
          </a:xfrm>
          <a:prstGeom prst="rect">
            <a:avLst/>
          </a:prstGeom>
        </p:spPr>
      </p:pic>
      <p:pic>
        <p:nvPicPr>
          <p:cNvPr id="13" name="Graphic 12">
            <a:extLst>
              <a:ext uri="{FF2B5EF4-FFF2-40B4-BE49-F238E27FC236}">
                <a16:creationId xmlns:a16="http://schemas.microsoft.com/office/drawing/2014/main" id="{D8D41EC6-1A3C-43A4-A1A5-C4D0F47ADF66}"/>
              </a:ext>
            </a:extLst>
          </p:cNvPr>
          <p:cNvPicPr>
            <a:picLocks noChangeAspect="1"/>
          </p:cNvPicPr>
          <p:nvPr userDrawn="1"/>
        </p:nvPicPr>
        <p:blipFill>
          <a:blip r:embed="rId19">
            <a:extLst>
              <a:ext uri="{96DAC541-7B7A-43D3-8B79-37D633B846F1}">
                <asvg:svgBlip xmlns:asvg="http://schemas.microsoft.com/office/drawing/2016/SVG/main" r:embed="rId20"/>
              </a:ext>
            </a:extLst>
          </a:blip>
          <a:stretch>
            <a:fillRect/>
          </a:stretch>
        </p:blipFill>
        <p:spPr>
          <a:xfrm>
            <a:off x="3822864" y="2117210"/>
            <a:ext cx="1498272" cy="1512189"/>
          </a:xfrm>
          <a:prstGeom prst="rect">
            <a:avLst/>
          </a:prstGeom>
        </p:spPr>
      </p:pic>
      <p:pic>
        <p:nvPicPr>
          <p:cNvPr id="56" name="Graphic 55">
            <a:extLst>
              <a:ext uri="{FF2B5EF4-FFF2-40B4-BE49-F238E27FC236}">
                <a16:creationId xmlns:a16="http://schemas.microsoft.com/office/drawing/2014/main" id="{56C7FDEA-6D60-408B-BB92-E0FB7E8FAE5B}"/>
              </a:ext>
            </a:extLst>
          </p:cNvPr>
          <p:cNvPicPr>
            <a:picLocks noChangeAspect="1"/>
          </p:cNvPicPr>
          <p:nvPr userDrawn="1"/>
        </p:nvPicPr>
        <p:blipFill>
          <a:blip r:embed="rId21">
            <a:extLst>
              <a:ext uri="{96DAC541-7B7A-43D3-8B79-37D633B846F1}">
                <asvg:svgBlip xmlns:asvg="http://schemas.microsoft.com/office/drawing/2016/SVG/main" r:embed="rId22"/>
              </a:ext>
            </a:extLst>
          </a:blip>
          <a:stretch>
            <a:fillRect/>
          </a:stretch>
        </p:blipFill>
        <p:spPr>
          <a:xfrm>
            <a:off x="3898865" y="2198027"/>
            <a:ext cx="1346270" cy="1358775"/>
          </a:xfrm>
          <a:prstGeom prst="rect">
            <a:avLst/>
          </a:prstGeom>
        </p:spPr>
      </p:pic>
      <p:pic>
        <p:nvPicPr>
          <p:cNvPr id="3" name="Graphic 2">
            <a:extLst>
              <a:ext uri="{FF2B5EF4-FFF2-40B4-BE49-F238E27FC236}">
                <a16:creationId xmlns:a16="http://schemas.microsoft.com/office/drawing/2014/main" id="{3643133D-031F-4AB9-8E35-810217F817BA}"/>
              </a:ext>
            </a:extLst>
          </p:cNvPr>
          <p:cNvPicPr>
            <a:picLocks noChangeAspect="1"/>
          </p:cNvPicPr>
          <p:nvPr userDrawn="1"/>
        </p:nvPicPr>
        <p:blipFill>
          <a:blip r:embed="rId23">
            <a:extLst>
              <a:ext uri="{96DAC541-7B7A-43D3-8B79-37D633B846F1}">
                <asvg:svgBlip xmlns:asvg="http://schemas.microsoft.com/office/drawing/2016/SVG/main" r:embed="rId24"/>
              </a:ext>
            </a:extLst>
          </a:blip>
          <a:stretch>
            <a:fillRect/>
          </a:stretch>
        </p:blipFill>
        <p:spPr>
          <a:xfrm>
            <a:off x="331304" y="141569"/>
            <a:ext cx="8481393" cy="493776"/>
          </a:xfrm>
          <a:prstGeom prst="rect">
            <a:avLst/>
          </a:prstGeom>
        </p:spPr>
      </p:pic>
      <p:pic>
        <p:nvPicPr>
          <p:cNvPr id="5" name="Graphic 4">
            <a:extLst>
              <a:ext uri="{FF2B5EF4-FFF2-40B4-BE49-F238E27FC236}">
                <a16:creationId xmlns:a16="http://schemas.microsoft.com/office/drawing/2014/main" id="{CAD03BDB-FEE2-49F5-A811-E7AE127D7B18}"/>
              </a:ext>
            </a:extLst>
          </p:cNvPr>
          <p:cNvPicPr>
            <a:picLocks noChangeAspect="1"/>
          </p:cNvPicPr>
          <p:nvPr userDrawn="1"/>
        </p:nvPicPr>
        <p:blipFill>
          <a:blip r:embed="rId25">
            <a:extLst>
              <a:ext uri="{96DAC541-7B7A-43D3-8B79-37D633B846F1}">
                <asvg:svgBlip xmlns:asvg="http://schemas.microsoft.com/office/drawing/2016/SVG/main" r:embed="rId26"/>
              </a:ext>
            </a:extLst>
          </a:blip>
          <a:stretch>
            <a:fillRect/>
          </a:stretch>
        </p:blipFill>
        <p:spPr>
          <a:xfrm>
            <a:off x="1567473" y="141569"/>
            <a:ext cx="50684" cy="498920"/>
          </a:xfrm>
          <a:prstGeom prst="rect">
            <a:avLst/>
          </a:prstGeom>
        </p:spPr>
      </p:pic>
      <p:pic>
        <p:nvPicPr>
          <p:cNvPr id="70" name="Graphic 69">
            <a:extLst>
              <a:ext uri="{FF2B5EF4-FFF2-40B4-BE49-F238E27FC236}">
                <a16:creationId xmlns:a16="http://schemas.microsoft.com/office/drawing/2014/main" id="{3EB0F26B-EF67-45AE-B9D7-F16CE8D7600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2637033" y="1175231"/>
            <a:ext cx="820482" cy="7139"/>
          </a:xfrm>
          <a:prstGeom prst="rect">
            <a:avLst/>
          </a:prstGeom>
        </p:spPr>
      </p:pic>
      <p:pic>
        <p:nvPicPr>
          <p:cNvPr id="72" name="Graphic 71">
            <a:extLst>
              <a:ext uri="{FF2B5EF4-FFF2-40B4-BE49-F238E27FC236}">
                <a16:creationId xmlns:a16="http://schemas.microsoft.com/office/drawing/2014/main" id="{47995016-D4D8-4808-8CD3-32F79B0239A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687830" y="1175231"/>
            <a:ext cx="820482" cy="7139"/>
          </a:xfrm>
          <a:prstGeom prst="rect">
            <a:avLst/>
          </a:prstGeom>
        </p:spPr>
      </p:pic>
      <p:pic>
        <p:nvPicPr>
          <p:cNvPr id="73" name="Graphic 72">
            <a:extLst>
              <a:ext uri="{FF2B5EF4-FFF2-40B4-BE49-F238E27FC236}">
                <a16:creationId xmlns:a16="http://schemas.microsoft.com/office/drawing/2014/main" id="{EE35787E-99B0-40C6-9105-C83783287C85}"/>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619446" y="1175231"/>
            <a:ext cx="820482" cy="7139"/>
          </a:xfrm>
          <a:prstGeom prst="rect">
            <a:avLst/>
          </a:prstGeom>
        </p:spPr>
      </p:pic>
      <p:pic>
        <p:nvPicPr>
          <p:cNvPr id="74" name="Graphic 73">
            <a:extLst>
              <a:ext uri="{FF2B5EF4-FFF2-40B4-BE49-F238E27FC236}">
                <a16:creationId xmlns:a16="http://schemas.microsoft.com/office/drawing/2014/main" id="{54E4CDFC-F54D-4B24-A397-95EED4412D74}"/>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684290" y="1175231"/>
            <a:ext cx="820482" cy="7139"/>
          </a:xfrm>
          <a:prstGeom prst="rect">
            <a:avLst/>
          </a:prstGeom>
        </p:spPr>
      </p:pic>
      <p:pic>
        <p:nvPicPr>
          <p:cNvPr id="76" name="Graphic 75">
            <a:extLst>
              <a:ext uri="{FF2B5EF4-FFF2-40B4-BE49-F238E27FC236}">
                <a16:creationId xmlns:a16="http://schemas.microsoft.com/office/drawing/2014/main" id="{2C796C20-C435-47D1-A39F-36774906D44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2645625" y="4580506"/>
            <a:ext cx="820482" cy="7139"/>
          </a:xfrm>
          <a:prstGeom prst="rect">
            <a:avLst/>
          </a:prstGeom>
        </p:spPr>
      </p:pic>
      <p:pic>
        <p:nvPicPr>
          <p:cNvPr id="77" name="Graphic 76">
            <a:extLst>
              <a:ext uri="{FF2B5EF4-FFF2-40B4-BE49-F238E27FC236}">
                <a16:creationId xmlns:a16="http://schemas.microsoft.com/office/drawing/2014/main" id="{CC37E82C-07E7-4BD1-87B9-433A58C888EF}"/>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3689494" y="4580506"/>
            <a:ext cx="820482" cy="7139"/>
          </a:xfrm>
          <a:prstGeom prst="rect">
            <a:avLst/>
          </a:prstGeom>
        </p:spPr>
      </p:pic>
      <p:pic>
        <p:nvPicPr>
          <p:cNvPr id="78" name="Graphic 77">
            <a:extLst>
              <a:ext uri="{FF2B5EF4-FFF2-40B4-BE49-F238E27FC236}">
                <a16:creationId xmlns:a16="http://schemas.microsoft.com/office/drawing/2014/main" id="{84AEA474-6D1D-4F34-A07A-9A080818AFFD}"/>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4620278" y="4580506"/>
            <a:ext cx="820482" cy="7139"/>
          </a:xfrm>
          <a:prstGeom prst="rect">
            <a:avLst/>
          </a:prstGeom>
        </p:spPr>
      </p:pic>
      <p:pic>
        <p:nvPicPr>
          <p:cNvPr id="79" name="Graphic 78">
            <a:extLst>
              <a:ext uri="{FF2B5EF4-FFF2-40B4-BE49-F238E27FC236}">
                <a16:creationId xmlns:a16="http://schemas.microsoft.com/office/drawing/2014/main" id="{D5CF3E23-E5D2-4FB2-B1D6-C5C92BC809F7}"/>
              </a:ext>
            </a:extLst>
          </p:cNvPr>
          <p:cNvPicPr>
            <a:picLocks noChangeAspect="1"/>
          </p:cNvPicPr>
          <p:nvPr userDrawn="1"/>
        </p:nvPicPr>
        <p:blipFill>
          <a:blip r:embed="rId27">
            <a:extLst>
              <a:ext uri="{96DAC541-7B7A-43D3-8B79-37D633B846F1}">
                <asvg:svgBlip xmlns:asvg="http://schemas.microsoft.com/office/drawing/2016/SVG/main" r:embed="rId28"/>
              </a:ext>
            </a:extLst>
          </a:blip>
          <a:stretch>
            <a:fillRect/>
          </a:stretch>
        </p:blipFill>
        <p:spPr>
          <a:xfrm>
            <a:off x="5684290" y="4580506"/>
            <a:ext cx="820482" cy="7139"/>
          </a:xfrm>
          <a:prstGeom prst="rect">
            <a:avLst/>
          </a:prstGeom>
        </p:spPr>
      </p:pic>
      <p:sp>
        <p:nvSpPr>
          <p:cNvPr id="83" name="Title 82">
            <a:extLst>
              <a:ext uri="{FF2B5EF4-FFF2-40B4-BE49-F238E27FC236}">
                <a16:creationId xmlns:a16="http://schemas.microsoft.com/office/drawing/2014/main" id="{B5AE010A-EACD-440E-AC17-9004D712CB31}"/>
              </a:ext>
            </a:extLst>
          </p:cNvPr>
          <p:cNvSpPr>
            <a:spLocks noGrp="1"/>
          </p:cNvSpPr>
          <p:nvPr>
            <p:ph type="title" hasCustomPrompt="1"/>
          </p:nvPr>
        </p:nvSpPr>
        <p:spPr>
          <a:xfrm>
            <a:off x="1862543" y="156540"/>
            <a:ext cx="6922357" cy="500320"/>
          </a:xfrm>
        </p:spPr>
        <p:txBody>
          <a:bodyPr lIns="0" tIns="0" rIns="0" bIns="0">
            <a:noAutofit/>
          </a:bodyPr>
          <a:lstStyle>
            <a:lvl1pPr>
              <a:defRPr sz="3094" b="1">
                <a:solidFill>
                  <a:srgbClr val="105A46"/>
                </a:solidFill>
              </a:defRPr>
            </a:lvl1pPr>
          </a:lstStyle>
          <a:p>
            <a:r>
              <a:rPr lang="en-US" dirty="0"/>
              <a:t>SAVE MONEY</a:t>
            </a:r>
            <a:endParaRPr lang="ru-RU" dirty="0"/>
          </a:p>
        </p:txBody>
      </p:sp>
      <p:sp>
        <p:nvSpPr>
          <p:cNvPr id="86" name="Text Placeholder 85">
            <a:extLst>
              <a:ext uri="{FF2B5EF4-FFF2-40B4-BE49-F238E27FC236}">
                <a16:creationId xmlns:a16="http://schemas.microsoft.com/office/drawing/2014/main" id="{0AD73A12-94F1-4703-97C7-FD47449AAA89}"/>
              </a:ext>
            </a:extLst>
          </p:cNvPr>
          <p:cNvSpPr>
            <a:spLocks noGrp="1"/>
          </p:cNvSpPr>
          <p:nvPr>
            <p:ph type="body" sz="quarter" idx="10"/>
          </p:nvPr>
        </p:nvSpPr>
        <p:spPr>
          <a:xfrm>
            <a:off x="2728510"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87" name="Text Placeholder 85">
            <a:extLst>
              <a:ext uri="{FF2B5EF4-FFF2-40B4-BE49-F238E27FC236}">
                <a16:creationId xmlns:a16="http://schemas.microsoft.com/office/drawing/2014/main" id="{7B4ECFC7-29BF-4BDC-BB76-B9AF9F9359E3}"/>
              </a:ext>
            </a:extLst>
          </p:cNvPr>
          <p:cNvSpPr>
            <a:spLocks noGrp="1"/>
          </p:cNvSpPr>
          <p:nvPr>
            <p:ph type="body" sz="quarter" idx="11"/>
          </p:nvPr>
        </p:nvSpPr>
        <p:spPr>
          <a:xfrm>
            <a:off x="5775764"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88" name="Text Placeholder 85">
            <a:extLst>
              <a:ext uri="{FF2B5EF4-FFF2-40B4-BE49-F238E27FC236}">
                <a16:creationId xmlns:a16="http://schemas.microsoft.com/office/drawing/2014/main" id="{EFB943BD-1D3A-4EE2-A63D-3C5C2B531EAB}"/>
              </a:ext>
            </a:extLst>
          </p:cNvPr>
          <p:cNvSpPr>
            <a:spLocks noGrp="1"/>
          </p:cNvSpPr>
          <p:nvPr>
            <p:ph type="body" sz="quarter" idx="12"/>
          </p:nvPr>
        </p:nvSpPr>
        <p:spPr>
          <a:xfrm>
            <a:off x="3775242"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89" name="Text Placeholder 85">
            <a:extLst>
              <a:ext uri="{FF2B5EF4-FFF2-40B4-BE49-F238E27FC236}">
                <a16:creationId xmlns:a16="http://schemas.microsoft.com/office/drawing/2014/main" id="{323428F7-951E-4CF8-8B74-3ECD1B3BCD86}"/>
              </a:ext>
            </a:extLst>
          </p:cNvPr>
          <p:cNvSpPr>
            <a:spLocks noGrp="1"/>
          </p:cNvSpPr>
          <p:nvPr>
            <p:ph type="body" sz="quarter" idx="13"/>
          </p:nvPr>
        </p:nvSpPr>
        <p:spPr>
          <a:xfrm>
            <a:off x="4708891" y="794540"/>
            <a:ext cx="654714" cy="356561"/>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0" name="Text Placeholder 85">
            <a:extLst>
              <a:ext uri="{FF2B5EF4-FFF2-40B4-BE49-F238E27FC236}">
                <a16:creationId xmlns:a16="http://schemas.microsoft.com/office/drawing/2014/main" id="{B2E76416-7D8D-4677-8085-9B92E21A87C6}"/>
              </a:ext>
            </a:extLst>
          </p:cNvPr>
          <p:cNvSpPr>
            <a:spLocks noGrp="1"/>
          </p:cNvSpPr>
          <p:nvPr>
            <p:ph type="body" sz="quarter" idx="14"/>
          </p:nvPr>
        </p:nvSpPr>
        <p:spPr>
          <a:xfrm>
            <a:off x="2728510"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1" name="Text Placeholder 85">
            <a:extLst>
              <a:ext uri="{FF2B5EF4-FFF2-40B4-BE49-F238E27FC236}">
                <a16:creationId xmlns:a16="http://schemas.microsoft.com/office/drawing/2014/main" id="{6A62EDE6-A234-48FA-845B-EF410E9C549D}"/>
              </a:ext>
            </a:extLst>
          </p:cNvPr>
          <p:cNvSpPr>
            <a:spLocks noGrp="1"/>
          </p:cNvSpPr>
          <p:nvPr>
            <p:ph type="body" sz="quarter" idx="15"/>
          </p:nvPr>
        </p:nvSpPr>
        <p:spPr>
          <a:xfrm>
            <a:off x="5775764"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2" name="Text Placeholder 85">
            <a:extLst>
              <a:ext uri="{FF2B5EF4-FFF2-40B4-BE49-F238E27FC236}">
                <a16:creationId xmlns:a16="http://schemas.microsoft.com/office/drawing/2014/main" id="{E1DD0CE4-601F-414D-8E56-61DA84EB7DC0}"/>
              </a:ext>
            </a:extLst>
          </p:cNvPr>
          <p:cNvSpPr>
            <a:spLocks noGrp="1"/>
          </p:cNvSpPr>
          <p:nvPr>
            <p:ph type="body" sz="quarter" idx="16"/>
          </p:nvPr>
        </p:nvSpPr>
        <p:spPr>
          <a:xfrm>
            <a:off x="3775242"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3" name="Text Placeholder 85">
            <a:extLst>
              <a:ext uri="{FF2B5EF4-FFF2-40B4-BE49-F238E27FC236}">
                <a16:creationId xmlns:a16="http://schemas.microsoft.com/office/drawing/2014/main" id="{BC27ED56-2E02-4ABC-A4FB-BCFC447DEFDC}"/>
              </a:ext>
            </a:extLst>
          </p:cNvPr>
          <p:cNvSpPr>
            <a:spLocks noGrp="1"/>
          </p:cNvSpPr>
          <p:nvPr>
            <p:ph type="body" sz="quarter" idx="17"/>
          </p:nvPr>
        </p:nvSpPr>
        <p:spPr>
          <a:xfrm>
            <a:off x="4708891" y="4612634"/>
            <a:ext cx="654714" cy="356400"/>
          </a:xfrm>
        </p:spPr>
        <p:txBody>
          <a:bodyPr lIns="0" tIns="0" rIns="0" bIns="0" anchor="ctr" anchorCtr="0">
            <a:noAutofit/>
          </a:bodyPr>
          <a:lstStyle>
            <a:lvl1pPr marL="0" indent="0">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94" name="Text Placeholder 85">
            <a:extLst>
              <a:ext uri="{FF2B5EF4-FFF2-40B4-BE49-F238E27FC236}">
                <a16:creationId xmlns:a16="http://schemas.microsoft.com/office/drawing/2014/main" id="{73A5BBB8-A715-40B2-9039-A2FFED2EDADC}"/>
              </a:ext>
            </a:extLst>
          </p:cNvPr>
          <p:cNvSpPr>
            <a:spLocks noGrp="1"/>
          </p:cNvSpPr>
          <p:nvPr>
            <p:ph type="body" sz="quarter" idx="18" hasCustomPrompt="1"/>
          </p:nvPr>
        </p:nvSpPr>
        <p:spPr>
          <a:xfrm>
            <a:off x="2635207" y="1181676"/>
            <a:ext cx="826622" cy="234000"/>
          </a:xfrm>
        </p:spPr>
        <p:txBody>
          <a:bodyPr lIns="0" tIns="0" rIns="0" bIns="0" anchor="ctr" anchorCtr="0">
            <a:noAutofit/>
          </a:bodyPr>
          <a:lstStyle>
            <a:lvl1pPr marL="0" indent="0" algn="ctr">
              <a:buNone/>
              <a:defRPr sz="1013" b="1">
                <a:solidFill>
                  <a:schemeClr val="accent2">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FOOD</a:t>
            </a:r>
          </a:p>
        </p:txBody>
      </p:sp>
      <p:sp>
        <p:nvSpPr>
          <p:cNvPr id="95" name="Text Placeholder 85">
            <a:extLst>
              <a:ext uri="{FF2B5EF4-FFF2-40B4-BE49-F238E27FC236}">
                <a16:creationId xmlns:a16="http://schemas.microsoft.com/office/drawing/2014/main" id="{A7434300-ECE1-491F-B604-D20F99F4B744}"/>
              </a:ext>
            </a:extLst>
          </p:cNvPr>
          <p:cNvSpPr>
            <a:spLocks noGrp="1"/>
          </p:cNvSpPr>
          <p:nvPr>
            <p:ph type="body" sz="quarter" idx="19" hasCustomPrompt="1"/>
          </p:nvPr>
        </p:nvSpPr>
        <p:spPr>
          <a:xfrm>
            <a:off x="5682461" y="1181676"/>
            <a:ext cx="826622" cy="234000"/>
          </a:xfrm>
        </p:spPr>
        <p:txBody>
          <a:bodyPr lIns="0" tIns="0" rIns="0" bIns="0" anchor="ctr" anchorCtr="0">
            <a:noAutofit/>
          </a:bodyPr>
          <a:lstStyle>
            <a:lvl1pPr marL="0" indent="0" algn="ctr">
              <a:buNone/>
              <a:defRPr sz="1013" b="1">
                <a:solidFill>
                  <a:schemeClr val="accent5">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HEALTH</a:t>
            </a:r>
          </a:p>
        </p:txBody>
      </p:sp>
      <p:sp>
        <p:nvSpPr>
          <p:cNvPr id="96" name="Text Placeholder 85">
            <a:extLst>
              <a:ext uri="{FF2B5EF4-FFF2-40B4-BE49-F238E27FC236}">
                <a16:creationId xmlns:a16="http://schemas.microsoft.com/office/drawing/2014/main" id="{313E782D-6914-4FCB-9365-C17D54EC564A}"/>
              </a:ext>
            </a:extLst>
          </p:cNvPr>
          <p:cNvSpPr>
            <a:spLocks noGrp="1"/>
          </p:cNvSpPr>
          <p:nvPr>
            <p:ph type="body" sz="quarter" idx="20" hasCustomPrompt="1"/>
          </p:nvPr>
        </p:nvSpPr>
        <p:spPr>
          <a:xfrm>
            <a:off x="3681940" y="1181676"/>
            <a:ext cx="826622" cy="234000"/>
          </a:xfrm>
        </p:spPr>
        <p:txBody>
          <a:bodyPr lIns="0" tIns="0" rIns="0" bIns="0" anchor="ctr" anchorCtr="0">
            <a:noAutofit/>
          </a:bodyPr>
          <a:lstStyle>
            <a:lvl1pPr marL="0" indent="0" algn="ctr">
              <a:buNone/>
              <a:defRPr sz="1013" b="1">
                <a:solidFill>
                  <a:schemeClr val="accent3">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CAR</a:t>
            </a:r>
          </a:p>
        </p:txBody>
      </p:sp>
      <p:sp>
        <p:nvSpPr>
          <p:cNvPr id="97" name="Text Placeholder 85">
            <a:extLst>
              <a:ext uri="{FF2B5EF4-FFF2-40B4-BE49-F238E27FC236}">
                <a16:creationId xmlns:a16="http://schemas.microsoft.com/office/drawing/2014/main" id="{7E1859DC-708F-42EE-A251-AC9E306F586A}"/>
              </a:ext>
            </a:extLst>
          </p:cNvPr>
          <p:cNvSpPr>
            <a:spLocks noGrp="1"/>
          </p:cNvSpPr>
          <p:nvPr>
            <p:ph type="body" sz="quarter" idx="21" hasCustomPrompt="1"/>
          </p:nvPr>
        </p:nvSpPr>
        <p:spPr>
          <a:xfrm>
            <a:off x="4615588" y="1181676"/>
            <a:ext cx="826622" cy="234000"/>
          </a:xfrm>
        </p:spPr>
        <p:txBody>
          <a:bodyPr lIns="0" tIns="0" rIns="0" bIns="0" anchor="ctr" anchorCtr="0">
            <a:noAutofit/>
          </a:bodyPr>
          <a:lstStyle>
            <a:lvl1pPr marL="0" indent="0" algn="ctr">
              <a:buNone/>
              <a:defRPr sz="1013" b="1">
                <a:solidFill>
                  <a:schemeClr val="accent4">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HOUSE</a:t>
            </a:r>
          </a:p>
        </p:txBody>
      </p:sp>
      <p:sp>
        <p:nvSpPr>
          <p:cNvPr id="98" name="Text Placeholder 85">
            <a:extLst>
              <a:ext uri="{FF2B5EF4-FFF2-40B4-BE49-F238E27FC236}">
                <a16:creationId xmlns:a16="http://schemas.microsoft.com/office/drawing/2014/main" id="{9997C069-92D8-49B8-B0C5-F6218F5EAA48}"/>
              </a:ext>
            </a:extLst>
          </p:cNvPr>
          <p:cNvSpPr>
            <a:spLocks noGrp="1"/>
          </p:cNvSpPr>
          <p:nvPr>
            <p:ph type="body" sz="quarter" idx="22" hasCustomPrompt="1"/>
          </p:nvPr>
        </p:nvSpPr>
        <p:spPr>
          <a:xfrm>
            <a:off x="2632976" y="4349212"/>
            <a:ext cx="823414" cy="234000"/>
          </a:xfrm>
        </p:spPr>
        <p:txBody>
          <a:bodyPr lIns="0" tIns="0" rIns="0" bIns="0" anchor="ctr" anchorCtr="0">
            <a:noAutofit/>
          </a:bodyPr>
          <a:lstStyle>
            <a:lvl1pPr marL="0" indent="0" algn="ctr">
              <a:buNone/>
              <a:defRPr sz="1013" b="1">
                <a:solidFill>
                  <a:schemeClr val="accent6">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PHONE</a:t>
            </a:r>
          </a:p>
        </p:txBody>
      </p:sp>
      <p:sp>
        <p:nvSpPr>
          <p:cNvPr id="99" name="Text Placeholder 85">
            <a:extLst>
              <a:ext uri="{FF2B5EF4-FFF2-40B4-BE49-F238E27FC236}">
                <a16:creationId xmlns:a16="http://schemas.microsoft.com/office/drawing/2014/main" id="{97C4DC24-F704-41E4-89E3-9CAE2B89418E}"/>
              </a:ext>
            </a:extLst>
          </p:cNvPr>
          <p:cNvSpPr>
            <a:spLocks noGrp="1"/>
          </p:cNvSpPr>
          <p:nvPr>
            <p:ph type="body" sz="quarter" idx="23" hasCustomPrompt="1"/>
          </p:nvPr>
        </p:nvSpPr>
        <p:spPr>
          <a:xfrm>
            <a:off x="5682461" y="4349212"/>
            <a:ext cx="826622" cy="234000"/>
          </a:xfrm>
        </p:spPr>
        <p:txBody>
          <a:bodyPr lIns="0" tIns="0" rIns="0" bIns="0" anchor="ctr" anchorCtr="0">
            <a:noAutofit/>
          </a:bodyPr>
          <a:lstStyle>
            <a:lvl1pPr marL="0" indent="0" algn="ctr">
              <a:buNone/>
              <a:defRPr sz="1013" b="1">
                <a:solidFill>
                  <a:schemeClr val="bg2">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SHOPPING</a:t>
            </a:r>
          </a:p>
        </p:txBody>
      </p:sp>
      <p:sp>
        <p:nvSpPr>
          <p:cNvPr id="100" name="Text Placeholder 85">
            <a:extLst>
              <a:ext uri="{FF2B5EF4-FFF2-40B4-BE49-F238E27FC236}">
                <a16:creationId xmlns:a16="http://schemas.microsoft.com/office/drawing/2014/main" id="{12183DE9-8DA4-4F5F-B7F0-8AD42E8696D0}"/>
              </a:ext>
            </a:extLst>
          </p:cNvPr>
          <p:cNvSpPr>
            <a:spLocks noGrp="1"/>
          </p:cNvSpPr>
          <p:nvPr>
            <p:ph type="body" sz="quarter" idx="24" hasCustomPrompt="1"/>
          </p:nvPr>
        </p:nvSpPr>
        <p:spPr>
          <a:xfrm>
            <a:off x="3673965" y="4349212"/>
            <a:ext cx="826622" cy="234000"/>
          </a:xfrm>
        </p:spPr>
        <p:txBody>
          <a:bodyPr lIns="0" tIns="0" rIns="0" bIns="0" anchor="ctr" anchorCtr="0">
            <a:noAutofit/>
          </a:bodyPr>
          <a:lstStyle>
            <a:lvl1pPr marL="0" indent="0" algn="ctr">
              <a:buNone/>
              <a:defRPr sz="1013" b="1">
                <a:solidFill>
                  <a:schemeClr val="tx2">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CREDITS</a:t>
            </a:r>
          </a:p>
        </p:txBody>
      </p:sp>
      <p:sp>
        <p:nvSpPr>
          <p:cNvPr id="101" name="Text Placeholder 85">
            <a:extLst>
              <a:ext uri="{FF2B5EF4-FFF2-40B4-BE49-F238E27FC236}">
                <a16:creationId xmlns:a16="http://schemas.microsoft.com/office/drawing/2014/main" id="{EEBCEA7E-7C4E-4A62-ACA4-F1D7BEDBBE14}"/>
              </a:ext>
            </a:extLst>
          </p:cNvPr>
          <p:cNvSpPr>
            <a:spLocks noGrp="1"/>
          </p:cNvSpPr>
          <p:nvPr>
            <p:ph type="body" sz="quarter" idx="25" hasCustomPrompt="1"/>
          </p:nvPr>
        </p:nvSpPr>
        <p:spPr>
          <a:xfrm>
            <a:off x="4607308" y="4349212"/>
            <a:ext cx="826622" cy="234000"/>
          </a:xfrm>
        </p:spPr>
        <p:txBody>
          <a:bodyPr lIns="0" tIns="0" rIns="0" bIns="0" anchor="ctr" anchorCtr="0">
            <a:noAutofit/>
          </a:bodyPr>
          <a:lstStyle>
            <a:lvl1pPr marL="0" indent="0" algn="ctr">
              <a:buNone/>
              <a:defRPr sz="1013" b="1">
                <a:solidFill>
                  <a:schemeClr val="tx1">
                    <a:lumMod val="75000"/>
                  </a:schemeClr>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TAXES</a:t>
            </a:r>
          </a:p>
        </p:txBody>
      </p:sp>
      <p:sp>
        <p:nvSpPr>
          <p:cNvPr id="107" name="Text Placeholder 85">
            <a:extLst>
              <a:ext uri="{FF2B5EF4-FFF2-40B4-BE49-F238E27FC236}">
                <a16:creationId xmlns:a16="http://schemas.microsoft.com/office/drawing/2014/main" id="{87B2A277-9AB7-40AD-A27E-3FE3EF51FAB3}"/>
              </a:ext>
            </a:extLst>
          </p:cNvPr>
          <p:cNvSpPr>
            <a:spLocks noGrp="1"/>
          </p:cNvSpPr>
          <p:nvPr>
            <p:ph type="body" sz="quarter" idx="26"/>
          </p:nvPr>
        </p:nvSpPr>
        <p:spPr>
          <a:xfrm>
            <a:off x="4129866" y="2960155"/>
            <a:ext cx="884270" cy="356400"/>
          </a:xfrm>
        </p:spPr>
        <p:txBody>
          <a:bodyPr lIns="0" tIns="0" rIns="0" bIns="0" anchor="ctr" anchorCtr="0">
            <a:noAutofit/>
          </a:bodyPr>
          <a:lstStyle>
            <a:lvl1pPr marL="0" indent="0" algn="ctr">
              <a:buNone/>
              <a:defRPr sz="506">
                <a:solidFill>
                  <a:srgbClr val="1A1A1A"/>
                </a:solidFill>
                <a:latin typeface="+mn-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a:t>Click to edit Master text styles</a:t>
            </a:r>
          </a:p>
        </p:txBody>
      </p:sp>
      <p:sp>
        <p:nvSpPr>
          <p:cNvPr id="108" name="Text Placeholder 85">
            <a:extLst>
              <a:ext uri="{FF2B5EF4-FFF2-40B4-BE49-F238E27FC236}">
                <a16:creationId xmlns:a16="http://schemas.microsoft.com/office/drawing/2014/main" id="{4498D6A6-0661-4FA5-BECE-0C362D1D4C23}"/>
              </a:ext>
            </a:extLst>
          </p:cNvPr>
          <p:cNvSpPr>
            <a:spLocks noGrp="1"/>
          </p:cNvSpPr>
          <p:nvPr>
            <p:ph type="body" sz="quarter" idx="27" hasCustomPrompt="1"/>
          </p:nvPr>
        </p:nvSpPr>
        <p:spPr>
          <a:xfrm>
            <a:off x="4057846" y="2792098"/>
            <a:ext cx="1028312" cy="168224"/>
          </a:xfrm>
        </p:spPr>
        <p:txBody>
          <a:bodyPr lIns="0" tIns="0" rIns="0" bIns="0" anchor="ctr" anchorCtr="0">
            <a:noAutofit/>
          </a:bodyPr>
          <a:lstStyle>
            <a:lvl1pPr marL="0" indent="0" algn="ctr">
              <a:buNone/>
              <a:defRPr sz="1013" b="1">
                <a:solidFill>
                  <a:srgbClr val="105A46"/>
                </a:solidFill>
                <a:latin typeface="+mj-lt"/>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YOUR SAVINGS</a:t>
            </a:r>
          </a:p>
        </p:txBody>
      </p:sp>
      <p:sp>
        <p:nvSpPr>
          <p:cNvPr id="110" name="Picture Placeholder 109">
            <a:extLst>
              <a:ext uri="{FF2B5EF4-FFF2-40B4-BE49-F238E27FC236}">
                <a16:creationId xmlns:a16="http://schemas.microsoft.com/office/drawing/2014/main" id="{06083CEF-ECD1-4365-AB24-1D824EFEB0FC}"/>
              </a:ext>
            </a:extLst>
          </p:cNvPr>
          <p:cNvSpPr>
            <a:spLocks noGrp="1"/>
          </p:cNvSpPr>
          <p:nvPr>
            <p:ph type="pic" sz="quarter" idx="28"/>
          </p:nvPr>
        </p:nvSpPr>
        <p:spPr>
          <a:xfrm>
            <a:off x="2878227"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1" name="Picture Placeholder 109">
            <a:extLst>
              <a:ext uri="{FF2B5EF4-FFF2-40B4-BE49-F238E27FC236}">
                <a16:creationId xmlns:a16="http://schemas.microsoft.com/office/drawing/2014/main" id="{85018C4A-F08C-4F16-B90A-46776FF3E45B}"/>
              </a:ext>
            </a:extLst>
          </p:cNvPr>
          <p:cNvSpPr>
            <a:spLocks noGrp="1"/>
          </p:cNvSpPr>
          <p:nvPr>
            <p:ph type="pic" sz="quarter" idx="29"/>
          </p:nvPr>
        </p:nvSpPr>
        <p:spPr>
          <a:xfrm>
            <a:off x="3912950"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2" name="Picture Placeholder 109">
            <a:extLst>
              <a:ext uri="{FF2B5EF4-FFF2-40B4-BE49-F238E27FC236}">
                <a16:creationId xmlns:a16="http://schemas.microsoft.com/office/drawing/2014/main" id="{B84B31EE-1F0D-4395-95C9-C9868F843191}"/>
              </a:ext>
            </a:extLst>
          </p:cNvPr>
          <p:cNvSpPr>
            <a:spLocks noGrp="1"/>
          </p:cNvSpPr>
          <p:nvPr>
            <p:ph type="pic" sz="quarter" idx="30"/>
          </p:nvPr>
        </p:nvSpPr>
        <p:spPr>
          <a:xfrm>
            <a:off x="4834589"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3" name="Picture Placeholder 109">
            <a:extLst>
              <a:ext uri="{FF2B5EF4-FFF2-40B4-BE49-F238E27FC236}">
                <a16:creationId xmlns:a16="http://schemas.microsoft.com/office/drawing/2014/main" id="{2DB88BB7-5150-4EFE-B70B-25624E357735}"/>
              </a:ext>
            </a:extLst>
          </p:cNvPr>
          <p:cNvSpPr>
            <a:spLocks noGrp="1"/>
          </p:cNvSpPr>
          <p:nvPr>
            <p:ph type="pic" sz="quarter" idx="31"/>
          </p:nvPr>
        </p:nvSpPr>
        <p:spPr>
          <a:xfrm>
            <a:off x="5889454" y="1390060"/>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4" name="Picture Placeholder 109">
            <a:extLst>
              <a:ext uri="{FF2B5EF4-FFF2-40B4-BE49-F238E27FC236}">
                <a16:creationId xmlns:a16="http://schemas.microsoft.com/office/drawing/2014/main" id="{9E569632-68D6-4361-A151-463135D4D907}"/>
              </a:ext>
            </a:extLst>
          </p:cNvPr>
          <p:cNvSpPr>
            <a:spLocks noGrp="1"/>
          </p:cNvSpPr>
          <p:nvPr>
            <p:ph type="pic" sz="quarter" idx="32"/>
          </p:nvPr>
        </p:nvSpPr>
        <p:spPr>
          <a:xfrm>
            <a:off x="2878227"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5" name="Picture Placeholder 109">
            <a:extLst>
              <a:ext uri="{FF2B5EF4-FFF2-40B4-BE49-F238E27FC236}">
                <a16:creationId xmlns:a16="http://schemas.microsoft.com/office/drawing/2014/main" id="{134D31B6-DB70-45DB-8B41-2452E78771D9}"/>
              </a:ext>
            </a:extLst>
          </p:cNvPr>
          <p:cNvSpPr>
            <a:spLocks noGrp="1"/>
          </p:cNvSpPr>
          <p:nvPr>
            <p:ph type="pic" sz="quarter" idx="33"/>
          </p:nvPr>
        </p:nvSpPr>
        <p:spPr>
          <a:xfrm>
            <a:off x="3912950"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6" name="Picture Placeholder 109">
            <a:extLst>
              <a:ext uri="{FF2B5EF4-FFF2-40B4-BE49-F238E27FC236}">
                <a16:creationId xmlns:a16="http://schemas.microsoft.com/office/drawing/2014/main" id="{1876A071-8A78-485C-B7B6-BE2DA1B6BC4D}"/>
              </a:ext>
            </a:extLst>
          </p:cNvPr>
          <p:cNvSpPr>
            <a:spLocks noGrp="1"/>
          </p:cNvSpPr>
          <p:nvPr>
            <p:ph type="pic" sz="quarter" idx="34"/>
          </p:nvPr>
        </p:nvSpPr>
        <p:spPr>
          <a:xfrm>
            <a:off x="4834589"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17" name="Picture Placeholder 109">
            <a:extLst>
              <a:ext uri="{FF2B5EF4-FFF2-40B4-BE49-F238E27FC236}">
                <a16:creationId xmlns:a16="http://schemas.microsoft.com/office/drawing/2014/main" id="{DDE92D22-D301-4319-9160-33D66BFE4365}"/>
              </a:ext>
            </a:extLst>
          </p:cNvPr>
          <p:cNvSpPr>
            <a:spLocks noGrp="1"/>
          </p:cNvSpPr>
          <p:nvPr>
            <p:ph type="pic" sz="quarter" idx="35"/>
          </p:nvPr>
        </p:nvSpPr>
        <p:spPr>
          <a:xfrm>
            <a:off x="5889454" y="3925561"/>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
        <p:nvSpPr>
          <p:cNvPr id="124" name="Text Placeholder 85">
            <a:extLst>
              <a:ext uri="{FF2B5EF4-FFF2-40B4-BE49-F238E27FC236}">
                <a16:creationId xmlns:a16="http://schemas.microsoft.com/office/drawing/2014/main" id="{A40A1A0C-6733-452E-8FCB-D325D91C7CB8}"/>
              </a:ext>
            </a:extLst>
          </p:cNvPr>
          <p:cNvSpPr>
            <a:spLocks noGrp="1"/>
          </p:cNvSpPr>
          <p:nvPr>
            <p:ph type="body" sz="quarter" idx="36" hasCustomPrompt="1"/>
          </p:nvPr>
        </p:nvSpPr>
        <p:spPr>
          <a:xfrm rot="16200000">
            <a:off x="771824" y="-109337"/>
            <a:ext cx="457865" cy="995588"/>
          </a:xfrm>
        </p:spPr>
        <p:txBody>
          <a:bodyPr lIns="0" tIns="0" rIns="0" bIns="0" anchor="ctr" anchorCtr="0">
            <a:noAutofit/>
          </a:bodyPr>
          <a:lstStyle>
            <a:lvl1pPr marL="0" indent="0" algn="ctr">
              <a:buNone/>
              <a:defRPr lang="en-US" sz="1294" b="1" kern="1200" dirty="0" smtClean="0">
                <a:solidFill>
                  <a:schemeClr val="bg1"/>
                </a:solidFill>
                <a:latin typeface="+mn-lt"/>
                <a:ea typeface="+mj-ea"/>
                <a:cs typeface="+mj-cs"/>
              </a:defRPr>
            </a:lvl1pPr>
            <a:lvl2pPr>
              <a:defRPr sz="506">
                <a:solidFill>
                  <a:schemeClr val="bg2"/>
                </a:solidFill>
                <a:latin typeface="Arial Narrow" panose="020B0606020202030204" pitchFamily="34" charset="0"/>
              </a:defRPr>
            </a:lvl2pPr>
            <a:lvl3pPr>
              <a:defRPr sz="506">
                <a:solidFill>
                  <a:schemeClr val="bg2"/>
                </a:solidFill>
                <a:latin typeface="Arial Narrow" panose="020B0606020202030204" pitchFamily="34" charset="0"/>
              </a:defRPr>
            </a:lvl3pPr>
            <a:lvl4pPr>
              <a:defRPr sz="506">
                <a:solidFill>
                  <a:schemeClr val="bg2"/>
                </a:solidFill>
                <a:latin typeface="Arial Narrow" panose="020B0606020202030204" pitchFamily="34" charset="0"/>
              </a:defRPr>
            </a:lvl4pPr>
            <a:lvl5pPr>
              <a:defRPr sz="506">
                <a:solidFill>
                  <a:schemeClr val="bg2"/>
                </a:solidFill>
                <a:latin typeface="Arial Narrow" panose="020B0606020202030204" pitchFamily="34" charset="0"/>
              </a:defRPr>
            </a:lvl5pPr>
          </a:lstStyle>
          <a:p>
            <a:pPr lvl="0"/>
            <a:r>
              <a:rPr lang="en-US" dirty="0"/>
              <a:t>HOW</a:t>
            </a:r>
            <a:br>
              <a:rPr lang="en-US" dirty="0"/>
            </a:br>
            <a:r>
              <a:rPr lang="en-US" dirty="0"/>
              <a:t>TO</a:t>
            </a:r>
          </a:p>
        </p:txBody>
      </p:sp>
      <p:sp>
        <p:nvSpPr>
          <p:cNvPr id="125" name="Picture Placeholder 109">
            <a:extLst>
              <a:ext uri="{FF2B5EF4-FFF2-40B4-BE49-F238E27FC236}">
                <a16:creationId xmlns:a16="http://schemas.microsoft.com/office/drawing/2014/main" id="{508071EB-230E-46A4-80EF-3A63549DF028}"/>
              </a:ext>
            </a:extLst>
          </p:cNvPr>
          <p:cNvSpPr>
            <a:spLocks noGrp="1"/>
          </p:cNvSpPr>
          <p:nvPr>
            <p:ph type="pic" sz="quarter" idx="37"/>
          </p:nvPr>
        </p:nvSpPr>
        <p:spPr>
          <a:xfrm>
            <a:off x="4358335" y="2327654"/>
            <a:ext cx="427334" cy="431304"/>
          </a:xfrm>
        </p:spPr>
        <p:txBody>
          <a:bodyPr anchor="ctr" anchorCtr="0">
            <a:noAutofit/>
          </a:bodyPr>
          <a:lstStyle>
            <a:lvl1pPr marL="0" indent="0" algn="ctr">
              <a:buNone/>
              <a:defRPr sz="675">
                <a:solidFill>
                  <a:srgbClr val="1A1A1A"/>
                </a:solidFill>
              </a:defRPr>
            </a:lvl1pPr>
          </a:lstStyle>
          <a:p>
            <a:r>
              <a:rPr lang="en-US"/>
              <a:t>Click icon to add picture</a:t>
            </a:r>
            <a:endParaRPr lang="ru-RU" dirty="0"/>
          </a:p>
        </p:txBody>
      </p:sp>
    </p:spTree>
    <p:extLst>
      <p:ext uri="{BB962C8B-B14F-4D97-AF65-F5344CB8AC3E}">
        <p14:creationId xmlns:p14="http://schemas.microsoft.com/office/powerpoint/2010/main" val="192504049"/>
      </p:ext>
    </p:extLst>
  </p:cSld>
  <p:clrMapOvr>
    <a:masterClrMapping/>
  </p:clrMapOvr>
  <p:extLst>
    <p:ext uri="{DCECCB84-F9BA-43D5-87BE-67443E8EF086}">
      <p15:sldGuideLst xmlns:p15="http://schemas.microsoft.com/office/powerpoint/2012/main">
        <p15:guide id="1" orient="horz" pos="2880">
          <p15:clr>
            <a:srgbClr val="FBAE40"/>
          </p15:clr>
        </p15:guide>
        <p15:guide id="3" pos="216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3_Blank">
    <p:bg>
      <p:bgPr>
        <a:gradFill>
          <a:gsLst>
            <a:gs pos="0">
              <a:schemeClr val="bg1"/>
            </a:gs>
            <a:gs pos="100000">
              <a:schemeClr val="bg1">
                <a:lumMod val="85000"/>
              </a:schemeClr>
            </a:gs>
          </a:gsLst>
          <a:lin ang="9000000" scaled="0"/>
        </a:gra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D62109F-2521-2547-82B1-92C5D2CA67F8}"/>
              </a:ext>
            </a:extLst>
          </p:cNvPr>
          <p:cNvGrpSpPr/>
          <p:nvPr userDrawn="1"/>
        </p:nvGrpSpPr>
        <p:grpSpPr>
          <a:xfrm>
            <a:off x="5200650" y="701877"/>
            <a:ext cx="3612732" cy="2327073"/>
            <a:chOff x="744538" y="963613"/>
            <a:chExt cx="7654925" cy="4930775"/>
          </a:xfrm>
          <a:solidFill>
            <a:schemeClr val="tx1">
              <a:lumMod val="75000"/>
              <a:lumOff val="25000"/>
            </a:schemeClr>
          </a:solidFill>
          <a:effectLst/>
        </p:grpSpPr>
        <p:sp>
          <p:nvSpPr>
            <p:cNvPr id="7" name="Freeform 5">
              <a:extLst>
                <a:ext uri="{FF2B5EF4-FFF2-40B4-BE49-F238E27FC236}">
                  <a16:creationId xmlns:a16="http://schemas.microsoft.com/office/drawing/2014/main" id="{AA2696B7-30E0-324F-A8B4-C644F216905B}"/>
                </a:ext>
              </a:extLst>
            </p:cNvPr>
            <p:cNvSpPr>
              <a:spLocks/>
            </p:cNvSpPr>
            <p:nvPr/>
          </p:nvSpPr>
          <p:spPr bwMode="auto">
            <a:xfrm>
              <a:off x="8348663" y="2700338"/>
              <a:ext cx="50800" cy="34925"/>
            </a:xfrm>
            <a:custGeom>
              <a:avLst/>
              <a:gdLst/>
              <a:ahLst/>
              <a:cxnLst>
                <a:cxn ang="0">
                  <a:pos x="32" y="22"/>
                </a:cxn>
                <a:cxn ang="0">
                  <a:pos x="28" y="22"/>
                </a:cxn>
                <a:cxn ang="0">
                  <a:pos x="14" y="14"/>
                </a:cxn>
                <a:cxn ang="0">
                  <a:pos x="4" y="14"/>
                </a:cxn>
                <a:cxn ang="0">
                  <a:pos x="0" y="8"/>
                </a:cxn>
                <a:cxn ang="0">
                  <a:pos x="0" y="0"/>
                </a:cxn>
                <a:cxn ang="0">
                  <a:pos x="12" y="6"/>
                </a:cxn>
                <a:cxn ang="0">
                  <a:pos x="20" y="4"/>
                </a:cxn>
                <a:cxn ang="0">
                  <a:pos x="32" y="14"/>
                </a:cxn>
                <a:cxn ang="0">
                  <a:pos x="32" y="22"/>
                </a:cxn>
                <a:cxn ang="0">
                  <a:pos x="32" y="22"/>
                </a:cxn>
              </a:cxnLst>
              <a:rect l="0" t="0" r="r" b="b"/>
              <a:pathLst>
                <a:path w="32" h="22">
                  <a:moveTo>
                    <a:pt x="32" y="22"/>
                  </a:moveTo>
                  <a:lnTo>
                    <a:pt x="28" y="22"/>
                  </a:lnTo>
                  <a:lnTo>
                    <a:pt x="14" y="14"/>
                  </a:lnTo>
                  <a:lnTo>
                    <a:pt x="4" y="14"/>
                  </a:lnTo>
                  <a:lnTo>
                    <a:pt x="0" y="8"/>
                  </a:lnTo>
                  <a:lnTo>
                    <a:pt x="0" y="0"/>
                  </a:lnTo>
                  <a:lnTo>
                    <a:pt x="12" y="6"/>
                  </a:lnTo>
                  <a:lnTo>
                    <a:pt x="20" y="4"/>
                  </a:lnTo>
                  <a:lnTo>
                    <a:pt x="32" y="14"/>
                  </a:lnTo>
                  <a:lnTo>
                    <a:pt x="32" y="22"/>
                  </a:lnTo>
                  <a:lnTo>
                    <a:pt x="32" y="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 name="Freeform 6">
              <a:extLst>
                <a:ext uri="{FF2B5EF4-FFF2-40B4-BE49-F238E27FC236}">
                  <a16:creationId xmlns:a16="http://schemas.microsoft.com/office/drawing/2014/main" id="{1CF39357-5891-BA40-B390-011349D9EDED}"/>
                </a:ext>
              </a:extLst>
            </p:cNvPr>
            <p:cNvSpPr>
              <a:spLocks/>
            </p:cNvSpPr>
            <p:nvPr/>
          </p:nvSpPr>
          <p:spPr bwMode="auto">
            <a:xfrm>
              <a:off x="6424613" y="4021138"/>
              <a:ext cx="168275" cy="327025"/>
            </a:xfrm>
            <a:custGeom>
              <a:avLst/>
              <a:gdLst/>
              <a:ahLst/>
              <a:cxnLst>
                <a:cxn ang="0">
                  <a:pos x="68" y="120"/>
                </a:cxn>
                <a:cxn ang="0">
                  <a:pos x="58" y="112"/>
                </a:cxn>
                <a:cxn ang="0">
                  <a:pos x="44" y="100"/>
                </a:cxn>
                <a:cxn ang="0">
                  <a:pos x="32" y="102"/>
                </a:cxn>
                <a:cxn ang="0">
                  <a:pos x="32" y="118"/>
                </a:cxn>
                <a:cxn ang="0">
                  <a:pos x="26" y="136"/>
                </a:cxn>
                <a:cxn ang="0">
                  <a:pos x="24" y="158"/>
                </a:cxn>
                <a:cxn ang="0">
                  <a:pos x="34" y="168"/>
                </a:cxn>
                <a:cxn ang="0">
                  <a:pos x="40" y="184"/>
                </a:cxn>
                <a:cxn ang="0">
                  <a:pos x="54" y="190"/>
                </a:cxn>
                <a:cxn ang="0">
                  <a:pos x="60" y="202"/>
                </a:cxn>
                <a:cxn ang="0">
                  <a:pos x="50" y="206"/>
                </a:cxn>
                <a:cxn ang="0">
                  <a:pos x="46" y="196"/>
                </a:cxn>
                <a:cxn ang="0">
                  <a:pos x="36" y="196"/>
                </a:cxn>
                <a:cxn ang="0">
                  <a:pos x="16" y="172"/>
                </a:cxn>
                <a:cxn ang="0">
                  <a:pos x="10" y="162"/>
                </a:cxn>
                <a:cxn ang="0">
                  <a:pos x="18" y="136"/>
                </a:cxn>
                <a:cxn ang="0">
                  <a:pos x="28" y="122"/>
                </a:cxn>
                <a:cxn ang="0">
                  <a:pos x="20" y="94"/>
                </a:cxn>
                <a:cxn ang="0">
                  <a:pos x="8" y="82"/>
                </a:cxn>
                <a:cxn ang="0">
                  <a:pos x="12" y="74"/>
                </a:cxn>
                <a:cxn ang="0">
                  <a:pos x="16" y="64"/>
                </a:cxn>
                <a:cxn ang="0">
                  <a:pos x="14" y="62"/>
                </a:cxn>
                <a:cxn ang="0">
                  <a:pos x="4" y="44"/>
                </a:cxn>
                <a:cxn ang="0">
                  <a:pos x="2" y="32"/>
                </a:cxn>
                <a:cxn ang="0">
                  <a:pos x="6" y="16"/>
                </a:cxn>
                <a:cxn ang="0">
                  <a:pos x="26" y="8"/>
                </a:cxn>
                <a:cxn ang="0">
                  <a:pos x="36" y="0"/>
                </a:cxn>
                <a:cxn ang="0">
                  <a:pos x="36" y="2"/>
                </a:cxn>
                <a:cxn ang="0">
                  <a:pos x="40" y="12"/>
                </a:cxn>
                <a:cxn ang="0">
                  <a:pos x="48" y="16"/>
                </a:cxn>
                <a:cxn ang="0">
                  <a:pos x="44" y="40"/>
                </a:cxn>
                <a:cxn ang="0">
                  <a:pos x="58" y="36"/>
                </a:cxn>
                <a:cxn ang="0">
                  <a:pos x="64" y="38"/>
                </a:cxn>
                <a:cxn ang="0">
                  <a:pos x="72" y="38"/>
                </a:cxn>
                <a:cxn ang="0">
                  <a:pos x="80" y="32"/>
                </a:cxn>
                <a:cxn ang="0">
                  <a:pos x="92" y="44"/>
                </a:cxn>
                <a:cxn ang="0">
                  <a:pos x="96" y="62"/>
                </a:cxn>
                <a:cxn ang="0">
                  <a:pos x="102" y="66"/>
                </a:cxn>
                <a:cxn ang="0">
                  <a:pos x="106" y="76"/>
                </a:cxn>
                <a:cxn ang="0">
                  <a:pos x="102" y="90"/>
                </a:cxn>
                <a:cxn ang="0">
                  <a:pos x="98" y="88"/>
                </a:cxn>
                <a:cxn ang="0">
                  <a:pos x="76" y="88"/>
                </a:cxn>
                <a:cxn ang="0">
                  <a:pos x="64" y="100"/>
                </a:cxn>
                <a:cxn ang="0">
                  <a:pos x="66" y="112"/>
                </a:cxn>
                <a:cxn ang="0">
                  <a:pos x="72" y="126"/>
                </a:cxn>
              </a:cxnLst>
              <a:rect l="0" t="0" r="r" b="b"/>
              <a:pathLst>
                <a:path w="106" h="206">
                  <a:moveTo>
                    <a:pt x="72" y="126"/>
                  </a:moveTo>
                  <a:lnTo>
                    <a:pt x="68" y="120"/>
                  </a:lnTo>
                  <a:lnTo>
                    <a:pt x="64" y="118"/>
                  </a:lnTo>
                  <a:lnTo>
                    <a:pt x="58" y="112"/>
                  </a:lnTo>
                  <a:lnTo>
                    <a:pt x="46" y="112"/>
                  </a:lnTo>
                  <a:lnTo>
                    <a:pt x="44" y="100"/>
                  </a:lnTo>
                  <a:lnTo>
                    <a:pt x="36" y="100"/>
                  </a:lnTo>
                  <a:lnTo>
                    <a:pt x="32" y="102"/>
                  </a:lnTo>
                  <a:lnTo>
                    <a:pt x="34" y="108"/>
                  </a:lnTo>
                  <a:lnTo>
                    <a:pt x="32" y="118"/>
                  </a:lnTo>
                  <a:lnTo>
                    <a:pt x="28" y="126"/>
                  </a:lnTo>
                  <a:lnTo>
                    <a:pt x="26" y="136"/>
                  </a:lnTo>
                  <a:lnTo>
                    <a:pt x="22" y="144"/>
                  </a:lnTo>
                  <a:lnTo>
                    <a:pt x="24" y="158"/>
                  </a:lnTo>
                  <a:lnTo>
                    <a:pt x="30" y="158"/>
                  </a:lnTo>
                  <a:lnTo>
                    <a:pt x="34" y="168"/>
                  </a:lnTo>
                  <a:lnTo>
                    <a:pt x="38" y="174"/>
                  </a:lnTo>
                  <a:lnTo>
                    <a:pt x="40" y="184"/>
                  </a:lnTo>
                  <a:lnTo>
                    <a:pt x="44" y="188"/>
                  </a:lnTo>
                  <a:lnTo>
                    <a:pt x="54" y="190"/>
                  </a:lnTo>
                  <a:lnTo>
                    <a:pt x="62" y="200"/>
                  </a:lnTo>
                  <a:lnTo>
                    <a:pt x="60" y="202"/>
                  </a:lnTo>
                  <a:lnTo>
                    <a:pt x="54" y="202"/>
                  </a:lnTo>
                  <a:lnTo>
                    <a:pt x="50" y="206"/>
                  </a:lnTo>
                  <a:lnTo>
                    <a:pt x="48" y="200"/>
                  </a:lnTo>
                  <a:lnTo>
                    <a:pt x="46" y="196"/>
                  </a:lnTo>
                  <a:lnTo>
                    <a:pt x="34" y="192"/>
                  </a:lnTo>
                  <a:lnTo>
                    <a:pt x="36" y="196"/>
                  </a:lnTo>
                  <a:lnTo>
                    <a:pt x="22" y="178"/>
                  </a:lnTo>
                  <a:lnTo>
                    <a:pt x="16" y="172"/>
                  </a:lnTo>
                  <a:lnTo>
                    <a:pt x="10" y="172"/>
                  </a:lnTo>
                  <a:lnTo>
                    <a:pt x="10" y="162"/>
                  </a:lnTo>
                  <a:lnTo>
                    <a:pt x="16" y="146"/>
                  </a:lnTo>
                  <a:lnTo>
                    <a:pt x="18" y="136"/>
                  </a:lnTo>
                  <a:lnTo>
                    <a:pt x="22" y="132"/>
                  </a:lnTo>
                  <a:lnTo>
                    <a:pt x="28" y="122"/>
                  </a:lnTo>
                  <a:lnTo>
                    <a:pt x="20" y="106"/>
                  </a:lnTo>
                  <a:lnTo>
                    <a:pt x="20" y="94"/>
                  </a:lnTo>
                  <a:lnTo>
                    <a:pt x="10" y="86"/>
                  </a:lnTo>
                  <a:lnTo>
                    <a:pt x="8" y="82"/>
                  </a:lnTo>
                  <a:lnTo>
                    <a:pt x="8" y="78"/>
                  </a:lnTo>
                  <a:lnTo>
                    <a:pt x="12" y="74"/>
                  </a:lnTo>
                  <a:lnTo>
                    <a:pt x="14" y="70"/>
                  </a:lnTo>
                  <a:lnTo>
                    <a:pt x="16" y="64"/>
                  </a:lnTo>
                  <a:lnTo>
                    <a:pt x="16" y="62"/>
                  </a:lnTo>
                  <a:lnTo>
                    <a:pt x="14" y="62"/>
                  </a:lnTo>
                  <a:lnTo>
                    <a:pt x="12" y="50"/>
                  </a:lnTo>
                  <a:lnTo>
                    <a:pt x="4" y="44"/>
                  </a:lnTo>
                  <a:lnTo>
                    <a:pt x="0" y="34"/>
                  </a:lnTo>
                  <a:lnTo>
                    <a:pt x="2" y="32"/>
                  </a:lnTo>
                  <a:lnTo>
                    <a:pt x="2" y="26"/>
                  </a:lnTo>
                  <a:lnTo>
                    <a:pt x="6" y="16"/>
                  </a:lnTo>
                  <a:lnTo>
                    <a:pt x="16" y="14"/>
                  </a:lnTo>
                  <a:lnTo>
                    <a:pt x="26" y="8"/>
                  </a:lnTo>
                  <a:lnTo>
                    <a:pt x="32" y="6"/>
                  </a:lnTo>
                  <a:lnTo>
                    <a:pt x="36" y="0"/>
                  </a:lnTo>
                  <a:lnTo>
                    <a:pt x="36" y="4"/>
                  </a:lnTo>
                  <a:lnTo>
                    <a:pt x="36" y="2"/>
                  </a:lnTo>
                  <a:lnTo>
                    <a:pt x="40" y="6"/>
                  </a:lnTo>
                  <a:lnTo>
                    <a:pt x="40" y="12"/>
                  </a:lnTo>
                  <a:lnTo>
                    <a:pt x="40" y="14"/>
                  </a:lnTo>
                  <a:lnTo>
                    <a:pt x="48" y="16"/>
                  </a:lnTo>
                  <a:lnTo>
                    <a:pt x="48" y="28"/>
                  </a:lnTo>
                  <a:lnTo>
                    <a:pt x="44" y="40"/>
                  </a:lnTo>
                  <a:lnTo>
                    <a:pt x="46" y="44"/>
                  </a:lnTo>
                  <a:lnTo>
                    <a:pt x="58" y="36"/>
                  </a:lnTo>
                  <a:lnTo>
                    <a:pt x="62" y="36"/>
                  </a:lnTo>
                  <a:lnTo>
                    <a:pt x="64" y="38"/>
                  </a:lnTo>
                  <a:lnTo>
                    <a:pt x="68" y="40"/>
                  </a:lnTo>
                  <a:lnTo>
                    <a:pt x="72" y="38"/>
                  </a:lnTo>
                  <a:lnTo>
                    <a:pt x="74" y="34"/>
                  </a:lnTo>
                  <a:lnTo>
                    <a:pt x="80" y="32"/>
                  </a:lnTo>
                  <a:lnTo>
                    <a:pt x="82" y="34"/>
                  </a:lnTo>
                  <a:lnTo>
                    <a:pt x="92" y="44"/>
                  </a:lnTo>
                  <a:lnTo>
                    <a:pt x="94" y="50"/>
                  </a:lnTo>
                  <a:lnTo>
                    <a:pt x="96" y="62"/>
                  </a:lnTo>
                  <a:lnTo>
                    <a:pt x="100" y="66"/>
                  </a:lnTo>
                  <a:lnTo>
                    <a:pt x="102" y="66"/>
                  </a:lnTo>
                  <a:lnTo>
                    <a:pt x="106" y="72"/>
                  </a:lnTo>
                  <a:lnTo>
                    <a:pt x="106" y="76"/>
                  </a:lnTo>
                  <a:lnTo>
                    <a:pt x="106" y="86"/>
                  </a:lnTo>
                  <a:lnTo>
                    <a:pt x="102" y="90"/>
                  </a:lnTo>
                  <a:lnTo>
                    <a:pt x="100" y="92"/>
                  </a:lnTo>
                  <a:lnTo>
                    <a:pt x="98" y="88"/>
                  </a:lnTo>
                  <a:lnTo>
                    <a:pt x="86" y="90"/>
                  </a:lnTo>
                  <a:lnTo>
                    <a:pt x="76" y="88"/>
                  </a:lnTo>
                  <a:lnTo>
                    <a:pt x="66" y="96"/>
                  </a:lnTo>
                  <a:lnTo>
                    <a:pt x="64" y="100"/>
                  </a:lnTo>
                  <a:lnTo>
                    <a:pt x="64" y="104"/>
                  </a:lnTo>
                  <a:lnTo>
                    <a:pt x="66" y="112"/>
                  </a:lnTo>
                  <a:lnTo>
                    <a:pt x="70" y="118"/>
                  </a:lnTo>
                  <a:lnTo>
                    <a:pt x="72" y="126"/>
                  </a:lnTo>
                  <a:lnTo>
                    <a:pt x="72" y="1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 name="Freeform 7">
              <a:extLst>
                <a:ext uri="{FF2B5EF4-FFF2-40B4-BE49-F238E27FC236}">
                  <a16:creationId xmlns:a16="http://schemas.microsoft.com/office/drawing/2014/main" id="{A988A964-CA2B-D34F-9DF7-443EC2D327F3}"/>
                </a:ext>
              </a:extLst>
            </p:cNvPr>
            <p:cNvSpPr>
              <a:spLocks/>
            </p:cNvSpPr>
            <p:nvPr/>
          </p:nvSpPr>
          <p:spPr bwMode="auto">
            <a:xfrm>
              <a:off x="6481763" y="3979863"/>
              <a:ext cx="152400" cy="190500"/>
            </a:xfrm>
            <a:custGeom>
              <a:avLst/>
              <a:gdLst/>
              <a:ahLst/>
              <a:cxnLst>
                <a:cxn ang="0">
                  <a:pos x="26" y="62"/>
                </a:cxn>
                <a:cxn ang="0">
                  <a:pos x="32" y="66"/>
                </a:cxn>
                <a:cxn ang="0">
                  <a:pos x="38" y="60"/>
                </a:cxn>
                <a:cxn ang="0">
                  <a:pos x="46" y="60"/>
                </a:cxn>
                <a:cxn ang="0">
                  <a:pos x="58" y="76"/>
                </a:cxn>
                <a:cxn ang="0">
                  <a:pos x="64" y="92"/>
                </a:cxn>
                <a:cxn ang="0">
                  <a:pos x="70" y="98"/>
                </a:cxn>
                <a:cxn ang="0">
                  <a:pos x="70" y="112"/>
                </a:cxn>
                <a:cxn ang="0">
                  <a:pos x="68" y="118"/>
                </a:cxn>
                <a:cxn ang="0">
                  <a:pos x="78" y="120"/>
                </a:cxn>
                <a:cxn ang="0">
                  <a:pos x="82" y="114"/>
                </a:cxn>
                <a:cxn ang="0">
                  <a:pos x="90" y="114"/>
                </a:cxn>
                <a:cxn ang="0">
                  <a:pos x="96" y="102"/>
                </a:cxn>
                <a:cxn ang="0">
                  <a:pos x="86" y="84"/>
                </a:cxn>
                <a:cxn ang="0">
                  <a:pos x="82" y="82"/>
                </a:cxn>
                <a:cxn ang="0">
                  <a:pos x="76" y="70"/>
                </a:cxn>
                <a:cxn ang="0">
                  <a:pos x="64" y="56"/>
                </a:cxn>
                <a:cxn ang="0">
                  <a:pos x="50" y="42"/>
                </a:cxn>
                <a:cxn ang="0">
                  <a:pos x="60" y="38"/>
                </a:cxn>
                <a:cxn ang="0">
                  <a:pos x="54" y="26"/>
                </a:cxn>
                <a:cxn ang="0">
                  <a:pos x="38" y="24"/>
                </a:cxn>
                <a:cxn ang="0">
                  <a:pos x="36" y="14"/>
                </a:cxn>
                <a:cxn ang="0">
                  <a:pos x="26" y="2"/>
                </a:cxn>
                <a:cxn ang="0">
                  <a:pos x="18" y="2"/>
                </a:cxn>
                <a:cxn ang="0">
                  <a:pos x="20" y="14"/>
                </a:cxn>
                <a:cxn ang="0">
                  <a:pos x="14" y="18"/>
                </a:cxn>
                <a:cxn ang="0">
                  <a:pos x="10" y="16"/>
                </a:cxn>
                <a:cxn ang="0">
                  <a:pos x="4" y="22"/>
                </a:cxn>
                <a:cxn ang="0">
                  <a:pos x="0" y="26"/>
                </a:cxn>
                <a:cxn ang="0">
                  <a:pos x="0" y="28"/>
                </a:cxn>
                <a:cxn ang="0">
                  <a:pos x="4" y="38"/>
                </a:cxn>
                <a:cxn ang="0">
                  <a:pos x="12" y="42"/>
                </a:cxn>
                <a:cxn ang="0">
                  <a:pos x="8" y="66"/>
                </a:cxn>
                <a:cxn ang="0">
                  <a:pos x="22" y="62"/>
                </a:cxn>
              </a:cxnLst>
              <a:rect l="0" t="0" r="r" b="b"/>
              <a:pathLst>
                <a:path w="96" h="120">
                  <a:moveTo>
                    <a:pt x="22" y="62"/>
                  </a:moveTo>
                  <a:lnTo>
                    <a:pt x="26" y="62"/>
                  </a:lnTo>
                  <a:lnTo>
                    <a:pt x="28" y="64"/>
                  </a:lnTo>
                  <a:lnTo>
                    <a:pt x="32" y="66"/>
                  </a:lnTo>
                  <a:lnTo>
                    <a:pt x="36" y="64"/>
                  </a:lnTo>
                  <a:lnTo>
                    <a:pt x="38" y="60"/>
                  </a:lnTo>
                  <a:lnTo>
                    <a:pt x="44" y="58"/>
                  </a:lnTo>
                  <a:lnTo>
                    <a:pt x="46" y="60"/>
                  </a:lnTo>
                  <a:lnTo>
                    <a:pt x="56" y="70"/>
                  </a:lnTo>
                  <a:lnTo>
                    <a:pt x="58" y="76"/>
                  </a:lnTo>
                  <a:lnTo>
                    <a:pt x="60" y="88"/>
                  </a:lnTo>
                  <a:lnTo>
                    <a:pt x="64" y="92"/>
                  </a:lnTo>
                  <a:lnTo>
                    <a:pt x="66" y="92"/>
                  </a:lnTo>
                  <a:lnTo>
                    <a:pt x="70" y="98"/>
                  </a:lnTo>
                  <a:lnTo>
                    <a:pt x="70" y="102"/>
                  </a:lnTo>
                  <a:lnTo>
                    <a:pt x="70" y="112"/>
                  </a:lnTo>
                  <a:lnTo>
                    <a:pt x="66" y="116"/>
                  </a:lnTo>
                  <a:lnTo>
                    <a:pt x="68" y="118"/>
                  </a:lnTo>
                  <a:lnTo>
                    <a:pt x="76" y="120"/>
                  </a:lnTo>
                  <a:lnTo>
                    <a:pt x="78" y="120"/>
                  </a:lnTo>
                  <a:lnTo>
                    <a:pt x="78" y="116"/>
                  </a:lnTo>
                  <a:lnTo>
                    <a:pt x="82" y="114"/>
                  </a:lnTo>
                  <a:lnTo>
                    <a:pt x="86" y="112"/>
                  </a:lnTo>
                  <a:lnTo>
                    <a:pt x="90" y="114"/>
                  </a:lnTo>
                  <a:lnTo>
                    <a:pt x="96" y="110"/>
                  </a:lnTo>
                  <a:lnTo>
                    <a:pt x="96" y="102"/>
                  </a:lnTo>
                  <a:lnTo>
                    <a:pt x="92" y="88"/>
                  </a:lnTo>
                  <a:lnTo>
                    <a:pt x="86" y="84"/>
                  </a:lnTo>
                  <a:lnTo>
                    <a:pt x="84" y="84"/>
                  </a:lnTo>
                  <a:lnTo>
                    <a:pt x="82" y="82"/>
                  </a:lnTo>
                  <a:lnTo>
                    <a:pt x="82" y="74"/>
                  </a:lnTo>
                  <a:lnTo>
                    <a:pt x="76" y="70"/>
                  </a:lnTo>
                  <a:lnTo>
                    <a:pt x="66" y="58"/>
                  </a:lnTo>
                  <a:lnTo>
                    <a:pt x="64" y="56"/>
                  </a:lnTo>
                  <a:lnTo>
                    <a:pt x="50" y="46"/>
                  </a:lnTo>
                  <a:lnTo>
                    <a:pt x="50" y="42"/>
                  </a:lnTo>
                  <a:lnTo>
                    <a:pt x="56" y="42"/>
                  </a:lnTo>
                  <a:lnTo>
                    <a:pt x="60" y="38"/>
                  </a:lnTo>
                  <a:lnTo>
                    <a:pt x="60" y="36"/>
                  </a:lnTo>
                  <a:lnTo>
                    <a:pt x="54" y="26"/>
                  </a:lnTo>
                  <a:lnTo>
                    <a:pt x="52" y="24"/>
                  </a:lnTo>
                  <a:lnTo>
                    <a:pt x="38" y="24"/>
                  </a:lnTo>
                  <a:lnTo>
                    <a:pt x="36" y="20"/>
                  </a:lnTo>
                  <a:lnTo>
                    <a:pt x="36" y="14"/>
                  </a:lnTo>
                  <a:lnTo>
                    <a:pt x="34" y="12"/>
                  </a:lnTo>
                  <a:lnTo>
                    <a:pt x="26" y="2"/>
                  </a:lnTo>
                  <a:lnTo>
                    <a:pt x="20" y="0"/>
                  </a:lnTo>
                  <a:lnTo>
                    <a:pt x="18" y="2"/>
                  </a:lnTo>
                  <a:lnTo>
                    <a:pt x="18" y="10"/>
                  </a:lnTo>
                  <a:lnTo>
                    <a:pt x="20" y="14"/>
                  </a:lnTo>
                  <a:lnTo>
                    <a:pt x="18" y="18"/>
                  </a:lnTo>
                  <a:lnTo>
                    <a:pt x="14" y="18"/>
                  </a:lnTo>
                  <a:lnTo>
                    <a:pt x="12" y="12"/>
                  </a:lnTo>
                  <a:lnTo>
                    <a:pt x="10" y="16"/>
                  </a:lnTo>
                  <a:lnTo>
                    <a:pt x="4" y="20"/>
                  </a:lnTo>
                  <a:lnTo>
                    <a:pt x="4" y="22"/>
                  </a:lnTo>
                  <a:lnTo>
                    <a:pt x="2" y="24"/>
                  </a:lnTo>
                  <a:lnTo>
                    <a:pt x="0" y="26"/>
                  </a:lnTo>
                  <a:lnTo>
                    <a:pt x="0" y="30"/>
                  </a:lnTo>
                  <a:lnTo>
                    <a:pt x="0" y="28"/>
                  </a:lnTo>
                  <a:lnTo>
                    <a:pt x="4" y="32"/>
                  </a:lnTo>
                  <a:lnTo>
                    <a:pt x="4" y="38"/>
                  </a:lnTo>
                  <a:lnTo>
                    <a:pt x="4" y="40"/>
                  </a:lnTo>
                  <a:lnTo>
                    <a:pt x="12" y="42"/>
                  </a:lnTo>
                  <a:lnTo>
                    <a:pt x="12" y="54"/>
                  </a:lnTo>
                  <a:lnTo>
                    <a:pt x="8" y="66"/>
                  </a:lnTo>
                  <a:lnTo>
                    <a:pt x="10" y="70"/>
                  </a:lnTo>
                  <a:lnTo>
                    <a:pt x="22" y="62"/>
                  </a:lnTo>
                  <a:lnTo>
                    <a:pt x="22"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 name="Freeform 8">
              <a:extLst>
                <a:ext uri="{FF2B5EF4-FFF2-40B4-BE49-F238E27FC236}">
                  <a16:creationId xmlns:a16="http://schemas.microsoft.com/office/drawing/2014/main" id="{54DDF6D1-8176-A545-BA58-EFB1C09061FB}"/>
                </a:ext>
              </a:extLst>
            </p:cNvPr>
            <p:cNvSpPr>
              <a:spLocks/>
            </p:cNvSpPr>
            <p:nvPr/>
          </p:nvSpPr>
          <p:spPr bwMode="auto">
            <a:xfrm>
              <a:off x="7132638" y="4475163"/>
              <a:ext cx="222250" cy="187325"/>
            </a:xfrm>
            <a:custGeom>
              <a:avLst/>
              <a:gdLst/>
              <a:ahLst/>
              <a:cxnLst>
                <a:cxn ang="0">
                  <a:pos x="138" y="62"/>
                </a:cxn>
                <a:cxn ang="0">
                  <a:pos x="136" y="86"/>
                </a:cxn>
                <a:cxn ang="0">
                  <a:pos x="140" y="118"/>
                </a:cxn>
                <a:cxn ang="0">
                  <a:pos x="122" y="104"/>
                </a:cxn>
                <a:cxn ang="0">
                  <a:pos x="112" y="104"/>
                </a:cxn>
                <a:cxn ang="0">
                  <a:pos x="108" y="104"/>
                </a:cxn>
                <a:cxn ang="0">
                  <a:pos x="104" y="106"/>
                </a:cxn>
                <a:cxn ang="0">
                  <a:pos x="96" y="100"/>
                </a:cxn>
                <a:cxn ang="0">
                  <a:pos x="106" y="94"/>
                </a:cxn>
                <a:cxn ang="0">
                  <a:pos x="110" y="94"/>
                </a:cxn>
                <a:cxn ang="0">
                  <a:pos x="108" y="92"/>
                </a:cxn>
                <a:cxn ang="0">
                  <a:pos x="104" y="88"/>
                </a:cxn>
                <a:cxn ang="0">
                  <a:pos x="102" y="80"/>
                </a:cxn>
                <a:cxn ang="0">
                  <a:pos x="98" y="68"/>
                </a:cxn>
                <a:cxn ang="0">
                  <a:pos x="92" y="64"/>
                </a:cxn>
                <a:cxn ang="0">
                  <a:pos x="56" y="56"/>
                </a:cxn>
                <a:cxn ang="0">
                  <a:pos x="52" y="50"/>
                </a:cxn>
                <a:cxn ang="0">
                  <a:pos x="46" y="50"/>
                </a:cxn>
                <a:cxn ang="0">
                  <a:pos x="40" y="36"/>
                </a:cxn>
                <a:cxn ang="0">
                  <a:pos x="34" y="50"/>
                </a:cxn>
                <a:cxn ang="0">
                  <a:pos x="26" y="40"/>
                </a:cxn>
                <a:cxn ang="0">
                  <a:pos x="20" y="36"/>
                </a:cxn>
                <a:cxn ang="0">
                  <a:pos x="14" y="34"/>
                </a:cxn>
                <a:cxn ang="0">
                  <a:pos x="24" y="32"/>
                </a:cxn>
                <a:cxn ang="0">
                  <a:pos x="36" y="30"/>
                </a:cxn>
                <a:cxn ang="0">
                  <a:pos x="40" y="24"/>
                </a:cxn>
                <a:cxn ang="0">
                  <a:pos x="20" y="26"/>
                </a:cxn>
                <a:cxn ang="0">
                  <a:pos x="12" y="18"/>
                </a:cxn>
                <a:cxn ang="0">
                  <a:pos x="4" y="16"/>
                </a:cxn>
                <a:cxn ang="0">
                  <a:pos x="4" y="8"/>
                </a:cxn>
                <a:cxn ang="0">
                  <a:pos x="16" y="2"/>
                </a:cxn>
                <a:cxn ang="0">
                  <a:pos x="26" y="2"/>
                </a:cxn>
                <a:cxn ang="0">
                  <a:pos x="42" y="6"/>
                </a:cxn>
                <a:cxn ang="0">
                  <a:pos x="44" y="22"/>
                </a:cxn>
                <a:cxn ang="0">
                  <a:pos x="48" y="34"/>
                </a:cxn>
                <a:cxn ang="0">
                  <a:pos x="50" y="30"/>
                </a:cxn>
                <a:cxn ang="0">
                  <a:pos x="58" y="40"/>
                </a:cxn>
                <a:cxn ang="0">
                  <a:pos x="64" y="38"/>
                </a:cxn>
                <a:cxn ang="0">
                  <a:pos x="74" y="26"/>
                </a:cxn>
                <a:cxn ang="0">
                  <a:pos x="86" y="24"/>
                </a:cxn>
                <a:cxn ang="0">
                  <a:pos x="94" y="14"/>
                </a:cxn>
                <a:cxn ang="0">
                  <a:pos x="128" y="28"/>
                </a:cxn>
                <a:cxn ang="0">
                  <a:pos x="136" y="30"/>
                </a:cxn>
              </a:cxnLst>
              <a:rect l="0" t="0" r="r" b="b"/>
              <a:pathLst>
                <a:path w="140" h="118">
                  <a:moveTo>
                    <a:pt x="136" y="30"/>
                  </a:moveTo>
                  <a:lnTo>
                    <a:pt x="138" y="62"/>
                  </a:lnTo>
                  <a:lnTo>
                    <a:pt x="138" y="80"/>
                  </a:lnTo>
                  <a:lnTo>
                    <a:pt x="136" y="86"/>
                  </a:lnTo>
                  <a:lnTo>
                    <a:pt x="138" y="90"/>
                  </a:lnTo>
                  <a:lnTo>
                    <a:pt x="140" y="118"/>
                  </a:lnTo>
                  <a:lnTo>
                    <a:pt x="134" y="116"/>
                  </a:lnTo>
                  <a:lnTo>
                    <a:pt x="122" y="104"/>
                  </a:lnTo>
                  <a:lnTo>
                    <a:pt x="116" y="106"/>
                  </a:lnTo>
                  <a:lnTo>
                    <a:pt x="112" y="104"/>
                  </a:lnTo>
                  <a:lnTo>
                    <a:pt x="110" y="106"/>
                  </a:lnTo>
                  <a:lnTo>
                    <a:pt x="108" y="104"/>
                  </a:lnTo>
                  <a:lnTo>
                    <a:pt x="108" y="108"/>
                  </a:lnTo>
                  <a:lnTo>
                    <a:pt x="104" y="106"/>
                  </a:lnTo>
                  <a:lnTo>
                    <a:pt x="94" y="108"/>
                  </a:lnTo>
                  <a:lnTo>
                    <a:pt x="96" y="100"/>
                  </a:lnTo>
                  <a:lnTo>
                    <a:pt x="100" y="96"/>
                  </a:lnTo>
                  <a:lnTo>
                    <a:pt x="106" y="94"/>
                  </a:lnTo>
                  <a:lnTo>
                    <a:pt x="110" y="96"/>
                  </a:lnTo>
                  <a:lnTo>
                    <a:pt x="110" y="94"/>
                  </a:lnTo>
                  <a:lnTo>
                    <a:pt x="106" y="92"/>
                  </a:lnTo>
                  <a:lnTo>
                    <a:pt x="108" y="92"/>
                  </a:lnTo>
                  <a:lnTo>
                    <a:pt x="104" y="88"/>
                  </a:lnTo>
                  <a:lnTo>
                    <a:pt x="104" y="88"/>
                  </a:lnTo>
                  <a:lnTo>
                    <a:pt x="106" y="84"/>
                  </a:lnTo>
                  <a:lnTo>
                    <a:pt x="102" y="80"/>
                  </a:lnTo>
                  <a:lnTo>
                    <a:pt x="100" y="74"/>
                  </a:lnTo>
                  <a:lnTo>
                    <a:pt x="98" y="68"/>
                  </a:lnTo>
                  <a:lnTo>
                    <a:pt x="94" y="68"/>
                  </a:lnTo>
                  <a:lnTo>
                    <a:pt x="92" y="64"/>
                  </a:lnTo>
                  <a:lnTo>
                    <a:pt x="78" y="60"/>
                  </a:lnTo>
                  <a:lnTo>
                    <a:pt x="56" y="56"/>
                  </a:lnTo>
                  <a:lnTo>
                    <a:pt x="54" y="54"/>
                  </a:lnTo>
                  <a:lnTo>
                    <a:pt x="52" y="50"/>
                  </a:lnTo>
                  <a:lnTo>
                    <a:pt x="48" y="48"/>
                  </a:lnTo>
                  <a:lnTo>
                    <a:pt x="46" y="50"/>
                  </a:lnTo>
                  <a:lnTo>
                    <a:pt x="40" y="44"/>
                  </a:lnTo>
                  <a:lnTo>
                    <a:pt x="40" y="36"/>
                  </a:lnTo>
                  <a:lnTo>
                    <a:pt x="34" y="48"/>
                  </a:lnTo>
                  <a:lnTo>
                    <a:pt x="34" y="50"/>
                  </a:lnTo>
                  <a:lnTo>
                    <a:pt x="28" y="50"/>
                  </a:lnTo>
                  <a:lnTo>
                    <a:pt x="26" y="40"/>
                  </a:lnTo>
                  <a:lnTo>
                    <a:pt x="24" y="40"/>
                  </a:lnTo>
                  <a:lnTo>
                    <a:pt x="20" y="36"/>
                  </a:lnTo>
                  <a:lnTo>
                    <a:pt x="14" y="36"/>
                  </a:lnTo>
                  <a:lnTo>
                    <a:pt x="14" y="34"/>
                  </a:lnTo>
                  <a:lnTo>
                    <a:pt x="18" y="32"/>
                  </a:lnTo>
                  <a:lnTo>
                    <a:pt x="24" y="32"/>
                  </a:lnTo>
                  <a:lnTo>
                    <a:pt x="32" y="30"/>
                  </a:lnTo>
                  <a:lnTo>
                    <a:pt x="36" y="30"/>
                  </a:lnTo>
                  <a:lnTo>
                    <a:pt x="38" y="30"/>
                  </a:lnTo>
                  <a:lnTo>
                    <a:pt x="40" y="24"/>
                  </a:lnTo>
                  <a:lnTo>
                    <a:pt x="28" y="26"/>
                  </a:lnTo>
                  <a:lnTo>
                    <a:pt x="20" y="26"/>
                  </a:lnTo>
                  <a:lnTo>
                    <a:pt x="16" y="24"/>
                  </a:lnTo>
                  <a:lnTo>
                    <a:pt x="12" y="18"/>
                  </a:lnTo>
                  <a:lnTo>
                    <a:pt x="6" y="16"/>
                  </a:lnTo>
                  <a:lnTo>
                    <a:pt x="4" y="16"/>
                  </a:lnTo>
                  <a:lnTo>
                    <a:pt x="0" y="16"/>
                  </a:lnTo>
                  <a:lnTo>
                    <a:pt x="4" y="8"/>
                  </a:lnTo>
                  <a:lnTo>
                    <a:pt x="12" y="6"/>
                  </a:lnTo>
                  <a:lnTo>
                    <a:pt x="16" y="2"/>
                  </a:lnTo>
                  <a:lnTo>
                    <a:pt x="20" y="0"/>
                  </a:lnTo>
                  <a:lnTo>
                    <a:pt x="26" y="2"/>
                  </a:lnTo>
                  <a:lnTo>
                    <a:pt x="34" y="6"/>
                  </a:lnTo>
                  <a:lnTo>
                    <a:pt x="42" y="6"/>
                  </a:lnTo>
                  <a:lnTo>
                    <a:pt x="44" y="12"/>
                  </a:lnTo>
                  <a:lnTo>
                    <a:pt x="44" y="22"/>
                  </a:lnTo>
                  <a:lnTo>
                    <a:pt x="44" y="28"/>
                  </a:lnTo>
                  <a:lnTo>
                    <a:pt x="48" y="34"/>
                  </a:lnTo>
                  <a:lnTo>
                    <a:pt x="48" y="30"/>
                  </a:lnTo>
                  <a:lnTo>
                    <a:pt x="50" y="30"/>
                  </a:lnTo>
                  <a:lnTo>
                    <a:pt x="54" y="38"/>
                  </a:lnTo>
                  <a:lnTo>
                    <a:pt x="58" y="40"/>
                  </a:lnTo>
                  <a:lnTo>
                    <a:pt x="64" y="40"/>
                  </a:lnTo>
                  <a:lnTo>
                    <a:pt x="64" y="38"/>
                  </a:lnTo>
                  <a:lnTo>
                    <a:pt x="74" y="30"/>
                  </a:lnTo>
                  <a:lnTo>
                    <a:pt x="74" y="26"/>
                  </a:lnTo>
                  <a:lnTo>
                    <a:pt x="82" y="24"/>
                  </a:lnTo>
                  <a:lnTo>
                    <a:pt x="86" y="24"/>
                  </a:lnTo>
                  <a:lnTo>
                    <a:pt x="86" y="20"/>
                  </a:lnTo>
                  <a:lnTo>
                    <a:pt x="94" y="14"/>
                  </a:lnTo>
                  <a:lnTo>
                    <a:pt x="118" y="26"/>
                  </a:lnTo>
                  <a:lnTo>
                    <a:pt x="128" y="28"/>
                  </a:lnTo>
                  <a:lnTo>
                    <a:pt x="134" y="30"/>
                  </a:lnTo>
                  <a:lnTo>
                    <a:pt x="136" y="30"/>
                  </a:lnTo>
                  <a:lnTo>
                    <a:pt x="136"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 name="Freeform 9">
              <a:extLst>
                <a:ext uri="{FF2B5EF4-FFF2-40B4-BE49-F238E27FC236}">
                  <a16:creationId xmlns:a16="http://schemas.microsoft.com/office/drawing/2014/main" id="{7C21DC42-0308-4A43-B760-095037648B0E}"/>
                </a:ext>
              </a:extLst>
            </p:cNvPr>
            <p:cNvSpPr>
              <a:spLocks/>
            </p:cNvSpPr>
            <p:nvPr/>
          </p:nvSpPr>
          <p:spPr bwMode="auto">
            <a:xfrm>
              <a:off x="7348538" y="4522788"/>
              <a:ext cx="212725" cy="171450"/>
            </a:xfrm>
            <a:custGeom>
              <a:avLst/>
              <a:gdLst/>
              <a:ahLst/>
              <a:cxnLst>
                <a:cxn ang="0">
                  <a:pos x="0" y="0"/>
                </a:cxn>
                <a:cxn ang="0">
                  <a:pos x="2" y="32"/>
                </a:cxn>
                <a:cxn ang="0">
                  <a:pos x="2" y="50"/>
                </a:cxn>
                <a:cxn ang="0">
                  <a:pos x="0" y="56"/>
                </a:cxn>
                <a:cxn ang="0">
                  <a:pos x="2" y="60"/>
                </a:cxn>
                <a:cxn ang="0">
                  <a:pos x="4" y="88"/>
                </a:cxn>
                <a:cxn ang="0">
                  <a:pos x="24" y="90"/>
                </a:cxn>
                <a:cxn ang="0">
                  <a:pos x="32" y="84"/>
                </a:cxn>
                <a:cxn ang="0">
                  <a:pos x="28" y="78"/>
                </a:cxn>
                <a:cxn ang="0">
                  <a:pos x="34" y="76"/>
                </a:cxn>
                <a:cxn ang="0">
                  <a:pos x="34" y="72"/>
                </a:cxn>
                <a:cxn ang="0">
                  <a:pos x="40" y="72"/>
                </a:cxn>
                <a:cxn ang="0">
                  <a:pos x="38" y="66"/>
                </a:cxn>
                <a:cxn ang="0">
                  <a:pos x="42" y="68"/>
                </a:cxn>
                <a:cxn ang="0">
                  <a:pos x="46" y="66"/>
                </a:cxn>
                <a:cxn ang="0">
                  <a:pos x="72" y="76"/>
                </a:cxn>
                <a:cxn ang="0">
                  <a:pos x="76" y="86"/>
                </a:cxn>
                <a:cxn ang="0">
                  <a:pos x="82" y="88"/>
                </a:cxn>
                <a:cxn ang="0">
                  <a:pos x="80" y="90"/>
                </a:cxn>
                <a:cxn ang="0">
                  <a:pos x="92" y="100"/>
                </a:cxn>
                <a:cxn ang="0">
                  <a:pos x="122" y="106"/>
                </a:cxn>
                <a:cxn ang="0">
                  <a:pos x="122" y="108"/>
                </a:cxn>
                <a:cxn ang="0">
                  <a:pos x="126" y="108"/>
                </a:cxn>
                <a:cxn ang="0">
                  <a:pos x="130" y="106"/>
                </a:cxn>
                <a:cxn ang="0">
                  <a:pos x="126" y="104"/>
                </a:cxn>
                <a:cxn ang="0">
                  <a:pos x="130" y="104"/>
                </a:cxn>
                <a:cxn ang="0">
                  <a:pos x="134" y="104"/>
                </a:cxn>
                <a:cxn ang="0">
                  <a:pos x="132" y="102"/>
                </a:cxn>
                <a:cxn ang="0">
                  <a:pos x="126" y="102"/>
                </a:cxn>
                <a:cxn ang="0">
                  <a:pos x="120" y="98"/>
                </a:cxn>
                <a:cxn ang="0">
                  <a:pos x="122" y="96"/>
                </a:cxn>
                <a:cxn ang="0">
                  <a:pos x="112" y="92"/>
                </a:cxn>
                <a:cxn ang="0">
                  <a:pos x="112" y="88"/>
                </a:cxn>
                <a:cxn ang="0">
                  <a:pos x="110" y="86"/>
                </a:cxn>
                <a:cxn ang="0">
                  <a:pos x="104" y="88"/>
                </a:cxn>
                <a:cxn ang="0">
                  <a:pos x="102" y="86"/>
                </a:cxn>
                <a:cxn ang="0">
                  <a:pos x="98" y="78"/>
                </a:cxn>
                <a:cxn ang="0">
                  <a:pos x="98" y="74"/>
                </a:cxn>
                <a:cxn ang="0">
                  <a:pos x="94" y="74"/>
                </a:cxn>
                <a:cxn ang="0">
                  <a:pos x="86" y="66"/>
                </a:cxn>
                <a:cxn ang="0">
                  <a:pos x="82" y="58"/>
                </a:cxn>
                <a:cxn ang="0">
                  <a:pos x="84" y="56"/>
                </a:cxn>
                <a:cxn ang="0">
                  <a:pos x="92" y="56"/>
                </a:cxn>
                <a:cxn ang="0">
                  <a:pos x="94" y="52"/>
                </a:cxn>
                <a:cxn ang="0">
                  <a:pos x="90" y="48"/>
                </a:cxn>
                <a:cxn ang="0">
                  <a:pos x="66" y="40"/>
                </a:cxn>
                <a:cxn ang="0">
                  <a:pos x="66" y="34"/>
                </a:cxn>
                <a:cxn ang="0">
                  <a:pos x="62" y="28"/>
                </a:cxn>
                <a:cxn ang="0">
                  <a:pos x="50" y="20"/>
                </a:cxn>
                <a:cxn ang="0">
                  <a:pos x="46" y="16"/>
                </a:cxn>
                <a:cxn ang="0">
                  <a:pos x="20" y="8"/>
                </a:cxn>
                <a:cxn ang="0">
                  <a:pos x="0" y="0"/>
                </a:cxn>
                <a:cxn ang="0">
                  <a:pos x="0" y="0"/>
                </a:cxn>
              </a:cxnLst>
              <a:rect l="0" t="0" r="r" b="b"/>
              <a:pathLst>
                <a:path w="134" h="108">
                  <a:moveTo>
                    <a:pt x="0" y="0"/>
                  </a:moveTo>
                  <a:lnTo>
                    <a:pt x="2" y="32"/>
                  </a:lnTo>
                  <a:lnTo>
                    <a:pt x="2" y="50"/>
                  </a:lnTo>
                  <a:lnTo>
                    <a:pt x="0" y="56"/>
                  </a:lnTo>
                  <a:lnTo>
                    <a:pt x="2" y="60"/>
                  </a:lnTo>
                  <a:lnTo>
                    <a:pt x="4" y="88"/>
                  </a:lnTo>
                  <a:lnTo>
                    <a:pt x="24" y="90"/>
                  </a:lnTo>
                  <a:lnTo>
                    <a:pt x="32" y="84"/>
                  </a:lnTo>
                  <a:lnTo>
                    <a:pt x="28" y="78"/>
                  </a:lnTo>
                  <a:lnTo>
                    <a:pt x="34" y="76"/>
                  </a:lnTo>
                  <a:lnTo>
                    <a:pt x="34" y="72"/>
                  </a:lnTo>
                  <a:lnTo>
                    <a:pt x="40" y="72"/>
                  </a:lnTo>
                  <a:lnTo>
                    <a:pt x="38" y="66"/>
                  </a:lnTo>
                  <a:lnTo>
                    <a:pt x="42" y="68"/>
                  </a:lnTo>
                  <a:lnTo>
                    <a:pt x="46" y="66"/>
                  </a:lnTo>
                  <a:lnTo>
                    <a:pt x="72" y="76"/>
                  </a:lnTo>
                  <a:lnTo>
                    <a:pt x="76" y="86"/>
                  </a:lnTo>
                  <a:lnTo>
                    <a:pt x="82" y="88"/>
                  </a:lnTo>
                  <a:lnTo>
                    <a:pt x="80" y="90"/>
                  </a:lnTo>
                  <a:lnTo>
                    <a:pt x="92" y="100"/>
                  </a:lnTo>
                  <a:lnTo>
                    <a:pt x="122" y="106"/>
                  </a:lnTo>
                  <a:lnTo>
                    <a:pt x="122" y="108"/>
                  </a:lnTo>
                  <a:lnTo>
                    <a:pt x="126" y="108"/>
                  </a:lnTo>
                  <a:lnTo>
                    <a:pt x="130" y="106"/>
                  </a:lnTo>
                  <a:lnTo>
                    <a:pt x="126" y="104"/>
                  </a:lnTo>
                  <a:lnTo>
                    <a:pt x="130" y="104"/>
                  </a:lnTo>
                  <a:lnTo>
                    <a:pt x="134" y="104"/>
                  </a:lnTo>
                  <a:lnTo>
                    <a:pt x="132" y="102"/>
                  </a:lnTo>
                  <a:lnTo>
                    <a:pt x="126" y="102"/>
                  </a:lnTo>
                  <a:lnTo>
                    <a:pt x="120" y="98"/>
                  </a:lnTo>
                  <a:lnTo>
                    <a:pt x="122" y="96"/>
                  </a:lnTo>
                  <a:lnTo>
                    <a:pt x="112" y="92"/>
                  </a:lnTo>
                  <a:lnTo>
                    <a:pt x="112" y="88"/>
                  </a:lnTo>
                  <a:lnTo>
                    <a:pt x="110" y="86"/>
                  </a:lnTo>
                  <a:lnTo>
                    <a:pt x="104" y="88"/>
                  </a:lnTo>
                  <a:lnTo>
                    <a:pt x="102" y="86"/>
                  </a:lnTo>
                  <a:lnTo>
                    <a:pt x="98" y="78"/>
                  </a:lnTo>
                  <a:lnTo>
                    <a:pt x="98" y="74"/>
                  </a:lnTo>
                  <a:lnTo>
                    <a:pt x="94" y="74"/>
                  </a:lnTo>
                  <a:lnTo>
                    <a:pt x="86" y="66"/>
                  </a:lnTo>
                  <a:lnTo>
                    <a:pt x="82" y="58"/>
                  </a:lnTo>
                  <a:lnTo>
                    <a:pt x="84" y="56"/>
                  </a:lnTo>
                  <a:lnTo>
                    <a:pt x="92" y="56"/>
                  </a:lnTo>
                  <a:lnTo>
                    <a:pt x="94" y="52"/>
                  </a:lnTo>
                  <a:lnTo>
                    <a:pt x="90" y="48"/>
                  </a:lnTo>
                  <a:lnTo>
                    <a:pt x="66" y="40"/>
                  </a:lnTo>
                  <a:lnTo>
                    <a:pt x="66" y="34"/>
                  </a:lnTo>
                  <a:lnTo>
                    <a:pt x="62" y="28"/>
                  </a:lnTo>
                  <a:lnTo>
                    <a:pt x="50" y="20"/>
                  </a:lnTo>
                  <a:lnTo>
                    <a:pt x="46" y="16"/>
                  </a:lnTo>
                  <a:lnTo>
                    <a:pt x="2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 name="Freeform 10">
              <a:extLst>
                <a:ext uri="{FF2B5EF4-FFF2-40B4-BE49-F238E27FC236}">
                  <a16:creationId xmlns:a16="http://schemas.microsoft.com/office/drawing/2014/main" id="{2240A4F8-06B8-784B-9C31-496CB1D72B3A}"/>
                </a:ext>
              </a:extLst>
            </p:cNvPr>
            <p:cNvSpPr>
              <a:spLocks/>
            </p:cNvSpPr>
            <p:nvPr/>
          </p:nvSpPr>
          <p:spPr bwMode="auto">
            <a:xfrm>
              <a:off x="6478588" y="4325938"/>
              <a:ext cx="88900" cy="111125"/>
            </a:xfrm>
            <a:custGeom>
              <a:avLst/>
              <a:gdLst/>
              <a:ahLst/>
              <a:cxnLst>
                <a:cxn ang="0">
                  <a:pos x="28" y="8"/>
                </a:cxn>
                <a:cxn ang="0">
                  <a:pos x="30" y="8"/>
                </a:cxn>
                <a:cxn ang="0">
                  <a:pos x="40" y="16"/>
                </a:cxn>
                <a:cxn ang="0">
                  <a:pos x="46" y="24"/>
                </a:cxn>
                <a:cxn ang="0">
                  <a:pos x="46" y="46"/>
                </a:cxn>
                <a:cxn ang="0">
                  <a:pos x="46" y="52"/>
                </a:cxn>
                <a:cxn ang="0">
                  <a:pos x="50" y="54"/>
                </a:cxn>
                <a:cxn ang="0">
                  <a:pos x="56" y="66"/>
                </a:cxn>
                <a:cxn ang="0">
                  <a:pos x="54" y="70"/>
                </a:cxn>
                <a:cxn ang="0">
                  <a:pos x="50" y="68"/>
                </a:cxn>
                <a:cxn ang="0">
                  <a:pos x="46" y="70"/>
                </a:cxn>
                <a:cxn ang="0">
                  <a:pos x="28" y="60"/>
                </a:cxn>
                <a:cxn ang="0">
                  <a:pos x="18" y="52"/>
                </a:cxn>
                <a:cxn ang="0">
                  <a:pos x="16" y="46"/>
                </a:cxn>
                <a:cxn ang="0">
                  <a:pos x="8" y="36"/>
                </a:cxn>
                <a:cxn ang="0">
                  <a:pos x="8" y="32"/>
                </a:cxn>
                <a:cxn ang="0">
                  <a:pos x="8" y="26"/>
                </a:cxn>
                <a:cxn ang="0">
                  <a:pos x="4" y="22"/>
                </a:cxn>
                <a:cxn ang="0">
                  <a:pos x="2" y="4"/>
                </a:cxn>
                <a:cxn ang="0">
                  <a:pos x="0" y="0"/>
                </a:cxn>
                <a:cxn ang="0">
                  <a:pos x="12" y="4"/>
                </a:cxn>
                <a:cxn ang="0">
                  <a:pos x="14" y="8"/>
                </a:cxn>
                <a:cxn ang="0">
                  <a:pos x="16" y="14"/>
                </a:cxn>
                <a:cxn ang="0">
                  <a:pos x="20" y="10"/>
                </a:cxn>
                <a:cxn ang="0">
                  <a:pos x="26" y="10"/>
                </a:cxn>
                <a:cxn ang="0">
                  <a:pos x="28" y="8"/>
                </a:cxn>
                <a:cxn ang="0">
                  <a:pos x="28" y="8"/>
                </a:cxn>
              </a:cxnLst>
              <a:rect l="0" t="0" r="r" b="b"/>
              <a:pathLst>
                <a:path w="56" h="70">
                  <a:moveTo>
                    <a:pt x="28" y="8"/>
                  </a:moveTo>
                  <a:lnTo>
                    <a:pt x="30" y="8"/>
                  </a:lnTo>
                  <a:lnTo>
                    <a:pt x="40" y="16"/>
                  </a:lnTo>
                  <a:lnTo>
                    <a:pt x="46" y="24"/>
                  </a:lnTo>
                  <a:lnTo>
                    <a:pt x="46" y="46"/>
                  </a:lnTo>
                  <a:lnTo>
                    <a:pt x="46" y="52"/>
                  </a:lnTo>
                  <a:lnTo>
                    <a:pt x="50" y="54"/>
                  </a:lnTo>
                  <a:lnTo>
                    <a:pt x="56" y="66"/>
                  </a:lnTo>
                  <a:lnTo>
                    <a:pt x="54" y="70"/>
                  </a:lnTo>
                  <a:lnTo>
                    <a:pt x="50" y="68"/>
                  </a:lnTo>
                  <a:lnTo>
                    <a:pt x="46" y="70"/>
                  </a:lnTo>
                  <a:lnTo>
                    <a:pt x="28" y="60"/>
                  </a:lnTo>
                  <a:lnTo>
                    <a:pt x="18" y="52"/>
                  </a:lnTo>
                  <a:lnTo>
                    <a:pt x="16" y="46"/>
                  </a:lnTo>
                  <a:lnTo>
                    <a:pt x="8" y="36"/>
                  </a:lnTo>
                  <a:lnTo>
                    <a:pt x="8" y="32"/>
                  </a:lnTo>
                  <a:lnTo>
                    <a:pt x="8" y="26"/>
                  </a:lnTo>
                  <a:lnTo>
                    <a:pt x="4" y="22"/>
                  </a:lnTo>
                  <a:lnTo>
                    <a:pt x="2" y="4"/>
                  </a:lnTo>
                  <a:lnTo>
                    <a:pt x="0" y="0"/>
                  </a:lnTo>
                  <a:lnTo>
                    <a:pt x="12" y="4"/>
                  </a:lnTo>
                  <a:lnTo>
                    <a:pt x="14" y="8"/>
                  </a:lnTo>
                  <a:lnTo>
                    <a:pt x="16" y="14"/>
                  </a:lnTo>
                  <a:lnTo>
                    <a:pt x="20" y="10"/>
                  </a:lnTo>
                  <a:lnTo>
                    <a:pt x="26" y="10"/>
                  </a:lnTo>
                  <a:lnTo>
                    <a:pt x="28" y="8"/>
                  </a:lnTo>
                  <a:lnTo>
                    <a:pt x="2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 name="Freeform 11">
              <a:extLst>
                <a:ext uri="{FF2B5EF4-FFF2-40B4-BE49-F238E27FC236}">
                  <a16:creationId xmlns:a16="http://schemas.microsoft.com/office/drawing/2014/main" id="{CD8289C0-AF38-0345-A31C-27D2A89AB694}"/>
                </a:ext>
              </a:extLst>
            </p:cNvPr>
            <p:cNvSpPr>
              <a:spLocks/>
            </p:cNvSpPr>
            <p:nvPr/>
          </p:nvSpPr>
          <p:spPr bwMode="auto">
            <a:xfrm>
              <a:off x="6681788" y="4322763"/>
              <a:ext cx="203200" cy="127000"/>
            </a:xfrm>
            <a:custGeom>
              <a:avLst/>
              <a:gdLst/>
              <a:ahLst/>
              <a:cxnLst>
                <a:cxn ang="0">
                  <a:pos x="66" y="38"/>
                </a:cxn>
                <a:cxn ang="0">
                  <a:pos x="68" y="30"/>
                </a:cxn>
                <a:cxn ang="0">
                  <a:pos x="74" y="32"/>
                </a:cxn>
                <a:cxn ang="0">
                  <a:pos x="76" y="30"/>
                </a:cxn>
                <a:cxn ang="0">
                  <a:pos x="78" y="22"/>
                </a:cxn>
                <a:cxn ang="0">
                  <a:pos x="78" y="20"/>
                </a:cxn>
                <a:cxn ang="0">
                  <a:pos x="94" y="0"/>
                </a:cxn>
                <a:cxn ang="0">
                  <a:pos x="98" y="0"/>
                </a:cxn>
                <a:cxn ang="0">
                  <a:pos x="102" y="4"/>
                </a:cxn>
                <a:cxn ang="0">
                  <a:pos x="106" y="14"/>
                </a:cxn>
                <a:cxn ang="0">
                  <a:pos x="112" y="16"/>
                </a:cxn>
                <a:cxn ang="0">
                  <a:pos x="126" y="20"/>
                </a:cxn>
                <a:cxn ang="0">
                  <a:pos x="122" y="26"/>
                </a:cxn>
                <a:cxn ang="0">
                  <a:pos x="116" y="30"/>
                </a:cxn>
                <a:cxn ang="0">
                  <a:pos x="112" y="36"/>
                </a:cxn>
                <a:cxn ang="0">
                  <a:pos x="106" y="36"/>
                </a:cxn>
                <a:cxn ang="0">
                  <a:pos x="82" y="34"/>
                </a:cxn>
                <a:cxn ang="0">
                  <a:pos x="72" y="56"/>
                </a:cxn>
                <a:cxn ang="0">
                  <a:pos x="64" y="70"/>
                </a:cxn>
                <a:cxn ang="0">
                  <a:pos x="50" y="76"/>
                </a:cxn>
                <a:cxn ang="0">
                  <a:pos x="42" y="72"/>
                </a:cxn>
                <a:cxn ang="0">
                  <a:pos x="26" y="80"/>
                </a:cxn>
                <a:cxn ang="0">
                  <a:pos x="18" y="78"/>
                </a:cxn>
                <a:cxn ang="0">
                  <a:pos x="8" y="78"/>
                </a:cxn>
                <a:cxn ang="0">
                  <a:pos x="0" y="68"/>
                </a:cxn>
                <a:cxn ang="0">
                  <a:pos x="0" y="64"/>
                </a:cxn>
                <a:cxn ang="0">
                  <a:pos x="6" y="68"/>
                </a:cxn>
                <a:cxn ang="0">
                  <a:pos x="20" y="70"/>
                </a:cxn>
                <a:cxn ang="0">
                  <a:pos x="20" y="62"/>
                </a:cxn>
                <a:cxn ang="0">
                  <a:pos x="24" y="58"/>
                </a:cxn>
                <a:cxn ang="0">
                  <a:pos x="42" y="50"/>
                </a:cxn>
                <a:cxn ang="0">
                  <a:pos x="58" y="30"/>
                </a:cxn>
              </a:cxnLst>
              <a:rect l="0" t="0" r="r" b="b"/>
              <a:pathLst>
                <a:path w="128" h="80">
                  <a:moveTo>
                    <a:pt x="58" y="30"/>
                  </a:moveTo>
                  <a:lnTo>
                    <a:pt x="66" y="38"/>
                  </a:lnTo>
                  <a:lnTo>
                    <a:pt x="68" y="36"/>
                  </a:lnTo>
                  <a:lnTo>
                    <a:pt x="68" y="30"/>
                  </a:lnTo>
                  <a:lnTo>
                    <a:pt x="70" y="28"/>
                  </a:lnTo>
                  <a:lnTo>
                    <a:pt x="74" y="32"/>
                  </a:lnTo>
                  <a:lnTo>
                    <a:pt x="76" y="34"/>
                  </a:lnTo>
                  <a:lnTo>
                    <a:pt x="76" y="30"/>
                  </a:lnTo>
                  <a:lnTo>
                    <a:pt x="74" y="26"/>
                  </a:lnTo>
                  <a:lnTo>
                    <a:pt x="78" y="22"/>
                  </a:lnTo>
                  <a:lnTo>
                    <a:pt x="76" y="20"/>
                  </a:lnTo>
                  <a:lnTo>
                    <a:pt x="78" y="20"/>
                  </a:lnTo>
                  <a:lnTo>
                    <a:pt x="82" y="18"/>
                  </a:lnTo>
                  <a:lnTo>
                    <a:pt x="94" y="0"/>
                  </a:lnTo>
                  <a:lnTo>
                    <a:pt x="94" y="4"/>
                  </a:lnTo>
                  <a:lnTo>
                    <a:pt x="98" y="0"/>
                  </a:lnTo>
                  <a:lnTo>
                    <a:pt x="100" y="0"/>
                  </a:lnTo>
                  <a:lnTo>
                    <a:pt x="102" y="4"/>
                  </a:lnTo>
                  <a:lnTo>
                    <a:pt x="106" y="6"/>
                  </a:lnTo>
                  <a:lnTo>
                    <a:pt x="106" y="14"/>
                  </a:lnTo>
                  <a:lnTo>
                    <a:pt x="112" y="12"/>
                  </a:lnTo>
                  <a:lnTo>
                    <a:pt x="112" y="16"/>
                  </a:lnTo>
                  <a:lnTo>
                    <a:pt x="116" y="16"/>
                  </a:lnTo>
                  <a:lnTo>
                    <a:pt x="126" y="20"/>
                  </a:lnTo>
                  <a:lnTo>
                    <a:pt x="128" y="22"/>
                  </a:lnTo>
                  <a:lnTo>
                    <a:pt x="122" y="26"/>
                  </a:lnTo>
                  <a:lnTo>
                    <a:pt x="114" y="26"/>
                  </a:lnTo>
                  <a:lnTo>
                    <a:pt x="116" y="30"/>
                  </a:lnTo>
                  <a:lnTo>
                    <a:pt x="120" y="34"/>
                  </a:lnTo>
                  <a:lnTo>
                    <a:pt x="112" y="36"/>
                  </a:lnTo>
                  <a:lnTo>
                    <a:pt x="108" y="34"/>
                  </a:lnTo>
                  <a:lnTo>
                    <a:pt x="106" y="36"/>
                  </a:lnTo>
                  <a:lnTo>
                    <a:pt x="100" y="34"/>
                  </a:lnTo>
                  <a:lnTo>
                    <a:pt x="82" y="34"/>
                  </a:lnTo>
                  <a:lnTo>
                    <a:pt x="78" y="48"/>
                  </a:lnTo>
                  <a:lnTo>
                    <a:pt x="72" y="56"/>
                  </a:lnTo>
                  <a:lnTo>
                    <a:pt x="68" y="66"/>
                  </a:lnTo>
                  <a:lnTo>
                    <a:pt x="64" y="70"/>
                  </a:lnTo>
                  <a:lnTo>
                    <a:pt x="60" y="74"/>
                  </a:lnTo>
                  <a:lnTo>
                    <a:pt x="50" y="76"/>
                  </a:lnTo>
                  <a:lnTo>
                    <a:pt x="44" y="74"/>
                  </a:lnTo>
                  <a:lnTo>
                    <a:pt x="42" y="72"/>
                  </a:lnTo>
                  <a:lnTo>
                    <a:pt x="36" y="72"/>
                  </a:lnTo>
                  <a:lnTo>
                    <a:pt x="26" y="80"/>
                  </a:lnTo>
                  <a:lnTo>
                    <a:pt x="20" y="80"/>
                  </a:lnTo>
                  <a:lnTo>
                    <a:pt x="18" y="78"/>
                  </a:lnTo>
                  <a:lnTo>
                    <a:pt x="12" y="80"/>
                  </a:lnTo>
                  <a:lnTo>
                    <a:pt x="8" y="78"/>
                  </a:lnTo>
                  <a:lnTo>
                    <a:pt x="4" y="78"/>
                  </a:lnTo>
                  <a:lnTo>
                    <a:pt x="0" y="68"/>
                  </a:lnTo>
                  <a:lnTo>
                    <a:pt x="0" y="64"/>
                  </a:lnTo>
                  <a:lnTo>
                    <a:pt x="0" y="64"/>
                  </a:lnTo>
                  <a:lnTo>
                    <a:pt x="2" y="66"/>
                  </a:lnTo>
                  <a:lnTo>
                    <a:pt x="6" y="68"/>
                  </a:lnTo>
                  <a:lnTo>
                    <a:pt x="10" y="68"/>
                  </a:lnTo>
                  <a:lnTo>
                    <a:pt x="20" y="70"/>
                  </a:lnTo>
                  <a:lnTo>
                    <a:pt x="22" y="64"/>
                  </a:lnTo>
                  <a:lnTo>
                    <a:pt x="20" y="62"/>
                  </a:lnTo>
                  <a:lnTo>
                    <a:pt x="24" y="62"/>
                  </a:lnTo>
                  <a:lnTo>
                    <a:pt x="24" y="58"/>
                  </a:lnTo>
                  <a:lnTo>
                    <a:pt x="26" y="54"/>
                  </a:lnTo>
                  <a:lnTo>
                    <a:pt x="42" y="50"/>
                  </a:lnTo>
                  <a:lnTo>
                    <a:pt x="56" y="36"/>
                  </a:lnTo>
                  <a:lnTo>
                    <a:pt x="58" y="30"/>
                  </a:lnTo>
                  <a:lnTo>
                    <a:pt x="58"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 name="Freeform 12">
              <a:extLst>
                <a:ext uri="{FF2B5EF4-FFF2-40B4-BE49-F238E27FC236}">
                  <a16:creationId xmlns:a16="http://schemas.microsoft.com/office/drawing/2014/main" id="{494F8248-E51E-7442-8A52-E4850F0EC973}"/>
                </a:ext>
              </a:extLst>
            </p:cNvPr>
            <p:cNvSpPr>
              <a:spLocks/>
            </p:cNvSpPr>
            <p:nvPr/>
          </p:nvSpPr>
          <p:spPr bwMode="auto">
            <a:xfrm>
              <a:off x="6665913" y="4376738"/>
              <a:ext cx="212725" cy="180975"/>
            </a:xfrm>
            <a:custGeom>
              <a:avLst/>
              <a:gdLst/>
              <a:ahLst/>
              <a:cxnLst>
                <a:cxn ang="0">
                  <a:pos x="114" y="4"/>
                </a:cxn>
                <a:cxn ang="0">
                  <a:pos x="118" y="8"/>
                </a:cxn>
                <a:cxn ang="0">
                  <a:pos x="116" y="18"/>
                </a:cxn>
                <a:cxn ang="0">
                  <a:pos x="120" y="32"/>
                </a:cxn>
                <a:cxn ang="0">
                  <a:pos x="128" y="46"/>
                </a:cxn>
                <a:cxn ang="0">
                  <a:pos x="122" y="44"/>
                </a:cxn>
                <a:cxn ang="0">
                  <a:pos x="120" y="48"/>
                </a:cxn>
                <a:cxn ang="0">
                  <a:pos x="114" y="64"/>
                </a:cxn>
                <a:cxn ang="0">
                  <a:pos x="106" y="74"/>
                </a:cxn>
                <a:cxn ang="0">
                  <a:pos x="100" y="82"/>
                </a:cxn>
                <a:cxn ang="0">
                  <a:pos x="104" y="88"/>
                </a:cxn>
                <a:cxn ang="0">
                  <a:pos x="100" y="92"/>
                </a:cxn>
                <a:cxn ang="0">
                  <a:pos x="80" y="112"/>
                </a:cxn>
                <a:cxn ang="0">
                  <a:pos x="76" y="106"/>
                </a:cxn>
                <a:cxn ang="0">
                  <a:pos x="72" y="102"/>
                </a:cxn>
                <a:cxn ang="0">
                  <a:pos x="64" y="100"/>
                </a:cxn>
                <a:cxn ang="0">
                  <a:pos x="56" y="98"/>
                </a:cxn>
                <a:cxn ang="0">
                  <a:pos x="50" y="102"/>
                </a:cxn>
                <a:cxn ang="0">
                  <a:pos x="40" y="104"/>
                </a:cxn>
                <a:cxn ang="0">
                  <a:pos x="36" y="98"/>
                </a:cxn>
                <a:cxn ang="0">
                  <a:pos x="30" y="98"/>
                </a:cxn>
                <a:cxn ang="0">
                  <a:pos x="22" y="96"/>
                </a:cxn>
                <a:cxn ang="0">
                  <a:pos x="14" y="82"/>
                </a:cxn>
                <a:cxn ang="0">
                  <a:pos x="14" y="74"/>
                </a:cxn>
                <a:cxn ang="0">
                  <a:pos x="4" y="64"/>
                </a:cxn>
                <a:cxn ang="0">
                  <a:pos x="4" y="56"/>
                </a:cxn>
                <a:cxn ang="0">
                  <a:pos x="0" y="44"/>
                </a:cxn>
                <a:cxn ang="0">
                  <a:pos x="10" y="30"/>
                </a:cxn>
                <a:cxn ang="0">
                  <a:pos x="10" y="34"/>
                </a:cxn>
                <a:cxn ang="0">
                  <a:pos x="18" y="44"/>
                </a:cxn>
                <a:cxn ang="0">
                  <a:pos x="28" y="44"/>
                </a:cxn>
                <a:cxn ang="0">
                  <a:pos x="36" y="46"/>
                </a:cxn>
                <a:cxn ang="0">
                  <a:pos x="52" y="38"/>
                </a:cxn>
                <a:cxn ang="0">
                  <a:pos x="60" y="42"/>
                </a:cxn>
                <a:cxn ang="0">
                  <a:pos x="74" y="36"/>
                </a:cxn>
                <a:cxn ang="0">
                  <a:pos x="82" y="22"/>
                </a:cxn>
                <a:cxn ang="0">
                  <a:pos x="92" y="0"/>
                </a:cxn>
                <a:cxn ang="0">
                  <a:pos x="116" y="2"/>
                </a:cxn>
              </a:cxnLst>
              <a:rect l="0" t="0" r="r" b="b"/>
              <a:pathLst>
                <a:path w="134" h="114">
                  <a:moveTo>
                    <a:pt x="116" y="2"/>
                  </a:moveTo>
                  <a:lnTo>
                    <a:pt x="114" y="4"/>
                  </a:lnTo>
                  <a:lnTo>
                    <a:pt x="118" y="6"/>
                  </a:lnTo>
                  <a:lnTo>
                    <a:pt x="118" y="8"/>
                  </a:lnTo>
                  <a:lnTo>
                    <a:pt x="112" y="10"/>
                  </a:lnTo>
                  <a:lnTo>
                    <a:pt x="116" y="18"/>
                  </a:lnTo>
                  <a:lnTo>
                    <a:pt x="122" y="28"/>
                  </a:lnTo>
                  <a:lnTo>
                    <a:pt x="120" y="32"/>
                  </a:lnTo>
                  <a:lnTo>
                    <a:pt x="134" y="46"/>
                  </a:lnTo>
                  <a:lnTo>
                    <a:pt x="128" y="46"/>
                  </a:lnTo>
                  <a:lnTo>
                    <a:pt x="124" y="46"/>
                  </a:lnTo>
                  <a:lnTo>
                    <a:pt x="122" y="44"/>
                  </a:lnTo>
                  <a:lnTo>
                    <a:pt x="122" y="48"/>
                  </a:lnTo>
                  <a:lnTo>
                    <a:pt x="120" y="48"/>
                  </a:lnTo>
                  <a:lnTo>
                    <a:pt x="116" y="52"/>
                  </a:lnTo>
                  <a:lnTo>
                    <a:pt x="114" y="64"/>
                  </a:lnTo>
                  <a:lnTo>
                    <a:pt x="110" y="74"/>
                  </a:lnTo>
                  <a:lnTo>
                    <a:pt x="106" y="74"/>
                  </a:lnTo>
                  <a:lnTo>
                    <a:pt x="98" y="82"/>
                  </a:lnTo>
                  <a:lnTo>
                    <a:pt x="100" y="82"/>
                  </a:lnTo>
                  <a:lnTo>
                    <a:pt x="100" y="86"/>
                  </a:lnTo>
                  <a:lnTo>
                    <a:pt x="104" y="88"/>
                  </a:lnTo>
                  <a:lnTo>
                    <a:pt x="102" y="92"/>
                  </a:lnTo>
                  <a:lnTo>
                    <a:pt x="100" y="92"/>
                  </a:lnTo>
                  <a:lnTo>
                    <a:pt x="96" y="106"/>
                  </a:lnTo>
                  <a:lnTo>
                    <a:pt x="80" y="112"/>
                  </a:lnTo>
                  <a:lnTo>
                    <a:pt x="78" y="114"/>
                  </a:lnTo>
                  <a:lnTo>
                    <a:pt x="76" y="106"/>
                  </a:lnTo>
                  <a:lnTo>
                    <a:pt x="74" y="104"/>
                  </a:lnTo>
                  <a:lnTo>
                    <a:pt x="72" y="102"/>
                  </a:lnTo>
                  <a:lnTo>
                    <a:pt x="64" y="104"/>
                  </a:lnTo>
                  <a:lnTo>
                    <a:pt x="64" y="100"/>
                  </a:lnTo>
                  <a:lnTo>
                    <a:pt x="60" y="100"/>
                  </a:lnTo>
                  <a:lnTo>
                    <a:pt x="56" y="98"/>
                  </a:lnTo>
                  <a:lnTo>
                    <a:pt x="54" y="100"/>
                  </a:lnTo>
                  <a:lnTo>
                    <a:pt x="50" y="102"/>
                  </a:lnTo>
                  <a:lnTo>
                    <a:pt x="48" y="104"/>
                  </a:lnTo>
                  <a:lnTo>
                    <a:pt x="40" y="104"/>
                  </a:lnTo>
                  <a:lnTo>
                    <a:pt x="38" y="94"/>
                  </a:lnTo>
                  <a:lnTo>
                    <a:pt x="36" y="98"/>
                  </a:lnTo>
                  <a:lnTo>
                    <a:pt x="34" y="96"/>
                  </a:lnTo>
                  <a:lnTo>
                    <a:pt x="30" y="98"/>
                  </a:lnTo>
                  <a:lnTo>
                    <a:pt x="24" y="98"/>
                  </a:lnTo>
                  <a:lnTo>
                    <a:pt x="22" y="96"/>
                  </a:lnTo>
                  <a:lnTo>
                    <a:pt x="18" y="98"/>
                  </a:lnTo>
                  <a:lnTo>
                    <a:pt x="14" y="82"/>
                  </a:lnTo>
                  <a:lnTo>
                    <a:pt x="16" y="78"/>
                  </a:lnTo>
                  <a:lnTo>
                    <a:pt x="14" y="74"/>
                  </a:lnTo>
                  <a:lnTo>
                    <a:pt x="10" y="68"/>
                  </a:lnTo>
                  <a:lnTo>
                    <a:pt x="4" y="64"/>
                  </a:lnTo>
                  <a:lnTo>
                    <a:pt x="4" y="62"/>
                  </a:lnTo>
                  <a:lnTo>
                    <a:pt x="4" y="56"/>
                  </a:lnTo>
                  <a:lnTo>
                    <a:pt x="0" y="52"/>
                  </a:lnTo>
                  <a:lnTo>
                    <a:pt x="0" y="44"/>
                  </a:lnTo>
                  <a:lnTo>
                    <a:pt x="4" y="36"/>
                  </a:lnTo>
                  <a:lnTo>
                    <a:pt x="10" y="30"/>
                  </a:lnTo>
                  <a:lnTo>
                    <a:pt x="10" y="30"/>
                  </a:lnTo>
                  <a:lnTo>
                    <a:pt x="10" y="34"/>
                  </a:lnTo>
                  <a:lnTo>
                    <a:pt x="14" y="44"/>
                  </a:lnTo>
                  <a:lnTo>
                    <a:pt x="18" y="44"/>
                  </a:lnTo>
                  <a:lnTo>
                    <a:pt x="22" y="46"/>
                  </a:lnTo>
                  <a:lnTo>
                    <a:pt x="28" y="44"/>
                  </a:lnTo>
                  <a:lnTo>
                    <a:pt x="30" y="46"/>
                  </a:lnTo>
                  <a:lnTo>
                    <a:pt x="36" y="46"/>
                  </a:lnTo>
                  <a:lnTo>
                    <a:pt x="46" y="38"/>
                  </a:lnTo>
                  <a:lnTo>
                    <a:pt x="52" y="38"/>
                  </a:lnTo>
                  <a:lnTo>
                    <a:pt x="54" y="40"/>
                  </a:lnTo>
                  <a:lnTo>
                    <a:pt x="60" y="42"/>
                  </a:lnTo>
                  <a:lnTo>
                    <a:pt x="70" y="40"/>
                  </a:lnTo>
                  <a:lnTo>
                    <a:pt x="74" y="36"/>
                  </a:lnTo>
                  <a:lnTo>
                    <a:pt x="78" y="32"/>
                  </a:lnTo>
                  <a:lnTo>
                    <a:pt x="82" y="22"/>
                  </a:lnTo>
                  <a:lnTo>
                    <a:pt x="88" y="14"/>
                  </a:lnTo>
                  <a:lnTo>
                    <a:pt x="92" y="0"/>
                  </a:lnTo>
                  <a:lnTo>
                    <a:pt x="110" y="0"/>
                  </a:lnTo>
                  <a:lnTo>
                    <a:pt x="116" y="2"/>
                  </a:lnTo>
                  <a:lnTo>
                    <a:pt x="11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 name="Freeform 13">
              <a:extLst>
                <a:ext uri="{FF2B5EF4-FFF2-40B4-BE49-F238E27FC236}">
                  <a16:creationId xmlns:a16="http://schemas.microsoft.com/office/drawing/2014/main" id="{B5C71C9B-13AF-F243-BE86-2EC35A8FE848}"/>
                </a:ext>
              </a:extLst>
            </p:cNvPr>
            <p:cNvSpPr>
              <a:spLocks/>
            </p:cNvSpPr>
            <p:nvPr/>
          </p:nvSpPr>
          <p:spPr bwMode="auto">
            <a:xfrm>
              <a:off x="6773863" y="4360863"/>
              <a:ext cx="28575" cy="22225"/>
            </a:xfrm>
            <a:custGeom>
              <a:avLst/>
              <a:gdLst/>
              <a:ahLst/>
              <a:cxnLst>
                <a:cxn ang="0">
                  <a:pos x="0" y="6"/>
                </a:cxn>
                <a:cxn ang="0">
                  <a:pos x="8" y="14"/>
                </a:cxn>
                <a:cxn ang="0">
                  <a:pos x="10" y="12"/>
                </a:cxn>
                <a:cxn ang="0">
                  <a:pos x="10" y="6"/>
                </a:cxn>
                <a:cxn ang="0">
                  <a:pos x="12" y="4"/>
                </a:cxn>
                <a:cxn ang="0">
                  <a:pos x="16" y="8"/>
                </a:cxn>
                <a:cxn ang="0">
                  <a:pos x="18" y="10"/>
                </a:cxn>
                <a:cxn ang="0">
                  <a:pos x="18" y="6"/>
                </a:cxn>
                <a:cxn ang="0">
                  <a:pos x="16" y="2"/>
                </a:cxn>
                <a:cxn ang="0">
                  <a:pos x="14" y="2"/>
                </a:cxn>
                <a:cxn ang="0">
                  <a:pos x="12" y="0"/>
                </a:cxn>
                <a:cxn ang="0">
                  <a:pos x="6" y="6"/>
                </a:cxn>
                <a:cxn ang="0">
                  <a:pos x="0" y="6"/>
                </a:cxn>
                <a:cxn ang="0">
                  <a:pos x="0" y="6"/>
                </a:cxn>
              </a:cxnLst>
              <a:rect l="0" t="0" r="r" b="b"/>
              <a:pathLst>
                <a:path w="18" h="14">
                  <a:moveTo>
                    <a:pt x="0" y="6"/>
                  </a:moveTo>
                  <a:lnTo>
                    <a:pt x="8" y="14"/>
                  </a:lnTo>
                  <a:lnTo>
                    <a:pt x="10" y="12"/>
                  </a:lnTo>
                  <a:lnTo>
                    <a:pt x="10" y="6"/>
                  </a:lnTo>
                  <a:lnTo>
                    <a:pt x="12" y="4"/>
                  </a:lnTo>
                  <a:lnTo>
                    <a:pt x="16" y="8"/>
                  </a:lnTo>
                  <a:lnTo>
                    <a:pt x="18" y="10"/>
                  </a:lnTo>
                  <a:lnTo>
                    <a:pt x="18" y="6"/>
                  </a:lnTo>
                  <a:lnTo>
                    <a:pt x="16" y="2"/>
                  </a:lnTo>
                  <a:lnTo>
                    <a:pt x="14" y="2"/>
                  </a:lnTo>
                  <a:lnTo>
                    <a:pt x="12" y="0"/>
                  </a:lnTo>
                  <a:lnTo>
                    <a:pt x="6"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 name="Freeform 14">
              <a:extLst>
                <a:ext uri="{FF2B5EF4-FFF2-40B4-BE49-F238E27FC236}">
                  <a16:creationId xmlns:a16="http://schemas.microsoft.com/office/drawing/2014/main" id="{AAAC8F98-5C6A-044B-A9AE-50230A638B71}"/>
                </a:ext>
              </a:extLst>
            </p:cNvPr>
            <p:cNvSpPr>
              <a:spLocks/>
            </p:cNvSpPr>
            <p:nvPr/>
          </p:nvSpPr>
          <p:spPr bwMode="auto">
            <a:xfrm>
              <a:off x="6557963" y="4246563"/>
              <a:ext cx="3175" cy="6350"/>
            </a:xfrm>
            <a:custGeom>
              <a:avLst/>
              <a:gdLst/>
              <a:ahLst/>
              <a:cxnLst>
                <a:cxn ang="0">
                  <a:pos x="2" y="0"/>
                </a:cxn>
                <a:cxn ang="0">
                  <a:pos x="2" y="4"/>
                </a:cxn>
                <a:cxn ang="0">
                  <a:pos x="0" y="2"/>
                </a:cxn>
                <a:cxn ang="0">
                  <a:pos x="2" y="0"/>
                </a:cxn>
                <a:cxn ang="0">
                  <a:pos x="2" y="0"/>
                </a:cxn>
              </a:cxnLst>
              <a:rect l="0" t="0" r="r" b="b"/>
              <a:pathLst>
                <a:path w="2" h="4">
                  <a:moveTo>
                    <a:pt x="2" y="0"/>
                  </a:move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 name="Freeform 15">
              <a:extLst>
                <a:ext uri="{FF2B5EF4-FFF2-40B4-BE49-F238E27FC236}">
                  <a16:creationId xmlns:a16="http://schemas.microsoft.com/office/drawing/2014/main" id="{D5C77BE0-315D-5147-9AB8-FD2215CCB465}"/>
                </a:ext>
              </a:extLst>
            </p:cNvPr>
            <p:cNvSpPr>
              <a:spLocks/>
            </p:cNvSpPr>
            <p:nvPr/>
          </p:nvSpPr>
          <p:spPr bwMode="auto">
            <a:xfrm>
              <a:off x="6523038" y="3963988"/>
              <a:ext cx="152400" cy="323850"/>
            </a:xfrm>
            <a:custGeom>
              <a:avLst/>
              <a:gdLst/>
              <a:ahLst/>
              <a:cxnLst>
                <a:cxn ang="0">
                  <a:pos x="70" y="28"/>
                </a:cxn>
                <a:cxn ang="0">
                  <a:pos x="58" y="38"/>
                </a:cxn>
                <a:cxn ang="0">
                  <a:pos x="50" y="48"/>
                </a:cxn>
                <a:cxn ang="0">
                  <a:pos x="46" y="66"/>
                </a:cxn>
                <a:cxn ang="0">
                  <a:pos x="56" y="80"/>
                </a:cxn>
                <a:cxn ang="0">
                  <a:pos x="74" y="98"/>
                </a:cxn>
                <a:cxn ang="0">
                  <a:pos x="80" y="102"/>
                </a:cxn>
                <a:cxn ang="0">
                  <a:pos x="82" y="106"/>
                </a:cxn>
                <a:cxn ang="0">
                  <a:pos x="92" y="124"/>
                </a:cxn>
                <a:cxn ang="0">
                  <a:pos x="96" y="148"/>
                </a:cxn>
                <a:cxn ang="0">
                  <a:pos x="92" y="152"/>
                </a:cxn>
                <a:cxn ang="0">
                  <a:pos x="90" y="166"/>
                </a:cxn>
                <a:cxn ang="0">
                  <a:pos x="78" y="174"/>
                </a:cxn>
                <a:cxn ang="0">
                  <a:pos x="62" y="178"/>
                </a:cxn>
                <a:cxn ang="0">
                  <a:pos x="56" y="186"/>
                </a:cxn>
                <a:cxn ang="0">
                  <a:pos x="56" y="190"/>
                </a:cxn>
                <a:cxn ang="0">
                  <a:pos x="52" y="190"/>
                </a:cxn>
                <a:cxn ang="0">
                  <a:pos x="46" y="196"/>
                </a:cxn>
                <a:cxn ang="0">
                  <a:pos x="36" y="204"/>
                </a:cxn>
                <a:cxn ang="0">
                  <a:pos x="36" y="202"/>
                </a:cxn>
                <a:cxn ang="0">
                  <a:pos x="36" y="188"/>
                </a:cxn>
                <a:cxn ang="0">
                  <a:pos x="32" y="180"/>
                </a:cxn>
                <a:cxn ang="0">
                  <a:pos x="36" y="176"/>
                </a:cxn>
                <a:cxn ang="0">
                  <a:pos x="40" y="174"/>
                </a:cxn>
                <a:cxn ang="0">
                  <a:pos x="50" y="162"/>
                </a:cxn>
                <a:cxn ang="0">
                  <a:pos x="56" y="158"/>
                </a:cxn>
                <a:cxn ang="0">
                  <a:pos x="68" y="154"/>
                </a:cxn>
                <a:cxn ang="0">
                  <a:pos x="72" y="152"/>
                </a:cxn>
                <a:cxn ang="0">
                  <a:pos x="70" y="130"/>
                </a:cxn>
                <a:cxn ang="0">
                  <a:pos x="70" y="112"/>
                </a:cxn>
                <a:cxn ang="0">
                  <a:pos x="60" y="94"/>
                </a:cxn>
                <a:cxn ang="0">
                  <a:pos x="56" y="92"/>
                </a:cxn>
                <a:cxn ang="0">
                  <a:pos x="50" y="80"/>
                </a:cxn>
                <a:cxn ang="0">
                  <a:pos x="38" y="66"/>
                </a:cxn>
                <a:cxn ang="0">
                  <a:pos x="24" y="52"/>
                </a:cxn>
                <a:cxn ang="0">
                  <a:pos x="34" y="48"/>
                </a:cxn>
                <a:cxn ang="0">
                  <a:pos x="28" y="36"/>
                </a:cxn>
                <a:cxn ang="0">
                  <a:pos x="12" y="34"/>
                </a:cxn>
                <a:cxn ang="0">
                  <a:pos x="10" y="24"/>
                </a:cxn>
                <a:cxn ang="0">
                  <a:pos x="0" y="12"/>
                </a:cxn>
                <a:cxn ang="0">
                  <a:pos x="10" y="10"/>
                </a:cxn>
                <a:cxn ang="0">
                  <a:pos x="18" y="8"/>
                </a:cxn>
                <a:cxn ang="0">
                  <a:pos x="22" y="10"/>
                </a:cxn>
                <a:cxn ang="0">
                  <a:pos x="30" y="6"/>
                </a:cxn>
                <a:cxn ang="0">
                  <a:pos x="50" y="6"/>
                </a:cxn>
                <a:cxn ang="0">
                  <a:pos x="60" y="8"/>
                </a:cxn>
                <a:cxn ang="0">
                  <a:pos x="62" y="20"/>
                </a:cxn>
                <a:cxn ang="0">
                  <a:pos x="76" y="26"/>
                </a:cxn>
              </a:cxnLst>
              <a:rect l="0" t="0" r="r" b="b"/>
              <a:pathLst>
                <a:path w="96" h="204">
                  <a:moveTo>
                    <a:pt x="76" y="26"/>
                  </a:moveTo>
                  <a:lnTo>
                    <a:pt x="70" y="28"/>
                  </a:lnTo>
                  <a:lnTo>
                    <a:pt x="68" y="30"/>
                  </a:lnTo>
                  <a:lnTo>
                    <a:pt x="58" y="38"/>
                  </a:lnTo>
                  <a:lnTo>
                    <a:pt x="58" y="40"/>
                  </a:lnTo>
                  <a:lnTo>
                    <a:pt x="50" y="48"/>
                  </a:lnTo>
                  <a:lnTo>
                    <a:pt x="46" y="60"/>
                  </a:lnTo>
                  <a:lnTo>
                    <a:pt x="46" y="66"/>
                  </a:lnTo>
                  <a:lnTo>
                    <a:pt x="54" y="72"/>
                  </a:lnTo>
                  <a:lnTo>
                    <a:pt x="56" y="80"/>
                  </a:lnTo>
                  <a:lnTo>
                    <a:pt x="64" y="88"/>
                  </a:lnTo>
                  <a:lnTo>
                    <a:pt x="74" y="98"/>
                  </a:lnTo>
                  <a:lnTo>
                    <a:pt x="78" y="98"/>
                  </a:lnTo>
                  <a:lnTo>
                    <a:pt x="80" y="102"/>
                  </a:lnTo>
                  <a:lnTo>
                    <a:pt x="80" y="100"/>
                  </a:lnTo>
                  <a:lnTo>
                    <a:pt x="82" y="106"/>
                  </a:lnTo>
                  <a:lnTo>
                    <a:pt x="88" y="112"/>
                  </a:lnTo>
                  <a:lnTo>
                    <a:pt x="92" y="124"/>
                  </a:lnTo>
                  <a:lnTo>
                    <a:pt x="96" y="146"/>
                  </a:lnTo>
                  <a:lnTo>
                    <a:pt x="96" y="148"/>
                  </a:lnTo>
                  <a:lnTo>
                    <a:pt x="94" y="152"/>
                  </a:lnTo>
                  <a:lnTo>
                    <a:pt x="92" y="152"/>
                  </a:lnTo>
                  <a:lnTo>
                    <a:pt x="92" y="162"/>
                  </a:lnTo>
                  <a:lnTo>
                    <a:pt x="90" y="166"/>
                  </a:lnTo>
                  <a:lnTo>
                    <a:pt x="80" y="172"/>
                  </a:lnTo>
                  <a:lnTo>
                    <a:pt x="78" y="174"/>
                  </a:lnTo>
                  <a:lnTo>
                    <a:pt x="68" y="178"/>
                  </a:lnTo>
                  <a:lnTo>
                    <a:pt x="62" y="178"/>
                  </a:lnTo>
                  <a:lnTo>
                    <a:pt x="60" y="184"/>
                  </a:lnTo>
                  <a:lnTo>
                    <a:pt x="56" y="186"/>
                  </a:lnTo>
                  <a:lnTo>
                    <a:pt x="58" y="188"/>
                  </a:lnTo>
                  <a:lnTo>
                    <a:pt x="56" y="190"/>
                  </a:lnTo>
                  <a:lnTo>
                    <a:pt x="50" y="186"/>
                  </a:lnTo>
                  <a:lnTo>
                    <a:pt x="52" y="190"/>
                  </a:lnTo>
                  <a:lnTo>
                    <a:pt x="52" y="192"/>
                  </a:lnTo>
                  <a:lnTo>
                    <a:pt x="46" y="196"/>
                  </a:lnTo>
                  <a:lnTo>
                    <a:pt x="38" y="204"/>
                  </a:lnTo>
                  <a:lnTo>
                    <a:pt x="36" y="204"/>
                  </a:lnTo>
                  <a:lnTo>
                    <a:pt x="36" y="202"/>
                  </a:lnTo>
                  <a:lnTo>
                    <a:pt x="36" y="202"/>
                  </a:lnTo>
                  <a:lnTo>
                    <a:pt x="34" y="192"/>
                  </a:lnTo>
                  <a:lnTo>
                    <a:pt x="36" y="188"/>
                  </a:lnTo>
                  <a:lnTo>
                    <a:pt x="38" y="184"/>
                  </a:lnTo>
                  <a:lnTo>
                    <a:pt x="32" y="180"/>
                  </a:lnTo>
                  <a:lnTo>
                    <a:pt x="30" y="178"/>
                  </a:lnTo>
                  <a:lnTo>
                    <a:pt x="36" y="176"/>
                  </a:lnTo>
                  <a:lnTo>
                    <a:pt x="38" y="172"/>
                  </a:lnTo>
                  <a:lnTo>
                    <a:pt x="40" y="174"/>
                  </a:lnTo>
                  <a:lnTo>
                    <a:pt x="50" y="170"/>
                  </a:lnTo>
                  <a:lnTo>
                    <a:pt x="50" y="162"/>
                  </a:lnTo>
                  <a:lnTo>
                    <a:pt x="56" y="160"/>
                  </a:lnTo>
                  <a:lnTo>
                    <a:pt x="56" y="158"/>
                  </a:lnTo>
                  <a:lnTo>
                    <a:pt x="64" y="156"/>
                  </a:lnTo>
                  <a:lnTo>
                    <a:pt x="68" y="154"/>
                  </a:lnTo>
                  <a:lnTo>
                    <a:pt x="70" y="154"/>
                  </a:lnTo>
                  <a:lnTo>
                    <a:pt x="72" y="152"/>
                  </a:lnTo>
                  <a:lnTo>
                    <a:pt x="72" y="136"/>
                  </a:lnTo>
                  <a:lnTo>
                    <a:pt x="70" y="130"/>
                  </a:lnTo>
                  <a:lnTo>
                    <a:pt x="70" y="120"/>
                  </a:lnTo>
                  <a:lnTo>
                    <a:pt x="70" y="112"/>
                  </a:lnTo>
                  <a:lnTo>
                    <a:pt x="66" y="98"/>
                  </a:lnTo>
                  <a:lnTo>
                    <a:pt x="60" y="94"/>
                  </a:lnTo>
                  <a:lnTo>
                    <a:pt x="58" y="94"/>
                  </a:lnTo>
                  <a:lnTo>
                    <a:pt x="56" y="92"/>
                  </a:lnTo>
                  <a:lnTo>
                    <a:pt x="56" y="84"/>
                  </a:lnTo>
                  <a:lnTo>
                    <a:pt x="50" y="80"/>
                  </a:lnTo>
                  <a:lnTo>
                    <a:pt x="40" y="68"/>
                  </a:lnTo>
                  <a:lnTo>
                    <a:pt x="38" y="66"/>
                  </a:lnTo>
                  <a:lnTo>
                    <a:pt x="24" y="56"/>
                  </a:lnTo>
                  <a:lnTo>
                    <a:pt x="24" y="52"/>
                  </a:lnTo>
                  <a:lnTo>
                    <a:pt x="30" y="52"/>
                  </a:lnTo>
                  <a:lnTo>
                    <a:pt x="34" y="48"/>
                  </a:lnTo>
                  <a:lnTo>
                    <a:pt x="34" y="46"/>
                  </a:lnTo>
                  <a:lnTo>
                    <a:pt x="28" y="36"/>
                  </a:lnTo>
                  <a:lnTo>
                    <a:pt x="26" y="34"/>
                  </a:lnTo>
                  <a:lnTo>
                    <a:pt x="12" y="34"/>
                  </a:lnTo>
                  <a:lnTo>
                    <a:pt x="10" y="30"/>
                  </a:lnTo>
                  <a:lnTo>
                    <a:pt x="10" y="24"/>
                  </a:lnTo>
                  <a:lnTo>
                    <a:pt x="8" y="22"/>
                  </a:lnTo>
                  <a:lnTo>
                    <a:pt x="0" y="12"/>
                  </a:lnTo>
                  <a:lnTo>
                    <a:pt x="4" y="8"/>
                  </a:lnTo>
                  <a:lnTo>
                    <a:pt x="10" y="10"/>
                  </a:lnTo>
                  <a:lnTo>
                    <a:pt x="16" y="8"/>
                  </a:lnTo>
                  <a:lnTo>
                    <a:pt x="18" y="8"/>
                  </a:lnTo>
                  <a:lnTo>
                    <a:pt x="20" y="8"/>
                  </a:lnTo>
                  <a:lnTo>
                    <a:pt x="22" y="10"/>
                  </a:lnTo>
                  <a:lnTo>
                    <a:pt x="26" y="6"/>
                  </a:lnTo>
                  <a:lnTo>
                    <a:pt x="30" y="6"/>
                  </a:lnTo>
                  <a:lnTo>
                    <a:pt x="40" y="0"/>
                  </a:lnTo>
                  <a:lnTo>
                    <a:pt x="50" y="6"/>
                  </a:lnTo>
                  <a:lnTo>
                    <a:pt x="58" y="6"/>
                  </a:lnTo>
                  <a:lnTo>
                    <a:pt x="60" y="8"/>
                  </a:lnTo>
                  <a:lnTo>
                    <a:pt x="58" y="12"/>
                  </a:lnTo>
                  <a:lnTo>
                    <a:pt x="62" y="20"/>
                  </a:lnTo>
                  <a:lnTo>
                    <a:pt x="68" y="24"/>
                  </a:lnTo>
                  <a:lnTo>
                    <a:pt x="76" y="26"/>
                  </a:lnTo>
                  <a:lnTo>
                    <a:pt x="76"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 name="Freeform 16">
              <a:extLst>
                <a:ext uri="{FF2B5EF4-FFF2-40B4-BE49-F238E27FC236}">
                  <a16:creationId xmlns:a16="http://schemas.microsoft.com/office/drawing/2014/main" id="{9CB91563-6D96-3648-B538-C73A72FCAA5D}"/>
                </a:ext>
              </a:extLst>
            </p:cNvPr>
            <p:cNvSpPr>
              <a:spLocks/>
            </p:cNvSpPr>
            <p:nvPr/>
          </p:nvSpPr>
          <p:spPr bwMode="auto">
            <a:xfrm>
              <a:off x="6310313" y="3846513"/>
              <a:ext cx="190500" cy="406400"/>
            </a:xfrm>
            <a:custGeom>
              <a:avLst/>
              <a:gdLst/>
              <a:ahLst/>
              <a:cxnLst>
                <a:cxn ang="0">
                  <a:pos x="84" y="254"/>
                </a:cxn>
                <a:cxn ang="0">
                  <a:pos x="84" y="232"/>
                </a:cxn>
                <a:cxn ang="0">
                  <a:pos x="86" y="230"/>
                </a:cxn>
                <a:cxn ang="0">
                  <a:pos x="82" y="208"/>
                </a:cxn>
                <a:cxn ang="0">
                  <a:pos x="76" y="190"/>
                </a:cxn>
                <a:cxn ang="0">
                  <a:pos x="68" y="168"/>
                </a:cxn>
                <a:cxn ang="0">
                  <a:pos x="62" y="164"/>
                </a:cxn>
                <a:cxn ang="0">
                  <a:pos x="60" y="166"/>
                </a:cxn>
                <a:cxn ang="0">
                  <a:pos x="42" y="180"/>
                </a:cxn>
                <a:cxn ang="0">
                  <a:pos x="36" y="180"/>
                </a:cxn>
                <a:cxn ang="0">
                  <a:pos x="30" y="176"/>
                </a:cxn>
                <a:cxn ang="0">
                  <a:pos x="28" y="176"/>
                </a:cxn>
                <a:cxn ang="0">
                  <a:pos x="28" y="144"/>
                </a:cxn>
                <a:cxn ang="0">
                  <a:pos x="22" y="136"/>
                </a:cxn>
                <a:cxn ang="0">
                  <a:pos x="18" y="132"/>
                </a:cxn>
                <a:cxn ang="0">
                  <a:pos x="22" y="130"/>
                </a:cxn>
                <a:cxn ang="0">
                  <a:pos x="20" y="124"/>
                </a:cxn>
                <a:cxn ang="0">
                  <a:pos x="10" y="116"/>
                </a:cxn>
                <a:cxn ang="0">
                  <a:pos x="0" y="108"/>
                </a:cxn>
                <a:cxn ang="0">
                  <a:pos x="2" y="100"/>
                </a:cxn>
                <a:cxn ang="0">
                  <a:pos x="6" y="94"/>
                </a:cxn>
                <a:cxn ang="0">
                  <a:pos x="10" y="82"/>
                </a:cxn>
                <a:cxn ang="0">
                  <a:pos x="14" y="78"/>
                </a:cxn>
                <a:cxn ang="0">
                  <a:pos x="16" y="64"/>
                </a:cxn>
                <a:cxn ang="0">
                  <a:pos x="26" y="64"/>
                </a:cxn>
                <a:cxn ang="0">
                  <a:pos x="32" y="46"/>
                </a:cxn>
                <a:cxn ang="0">
                  <a:pos x="40" y="30"/>
                </a:cxn>
                <a:cxn ang="0">
                  <a:pos x="48" y="22"/>
                </a:cxn>
                <a:cxn ang="0">
                  <a:pos x="60" y="14"/>
                </a:cxn>
                <a:cxn ang="0">
                  <a:pos x="66" y="8"/>
                </a:cxn>
                <a:cxn ang="0">
                  <a:pos x="70" y="2"/>
                </a:cxn>
                <a:cxn ang="0">
                  <a:pos x="76" y="0"/>
                </a:cxn>
                <a:cxn ang="0">
                  <a:pos x="82" y="10"/>
                </a:cxn>
                <a:cxn ang="0">
                  <a:pos x="88" y="24"/>
                </a:cxn>
                <a:cxn ang="0">
                  <a:pos x="84" y="40"/>
                </a:cxn>
                <a:cxn ang="0">
                  <a:pos x="74" y="56"/>
                </a:cxn>
                <a:cxn ang="0">
                  <a:pos x="72" y="66"/>
                </a:cxn>
                <a:cxn ang="0">
                  <a:pos x="82" y="62"/>
                </a:cxn>
                <a:cxn ang="0">
                  <a:pos x="90" y="72"/>
                </a:cxn>
                <a:cxn ang="0">
                  <a:pos x="96" y="88"/>
                </a:cxn>
                <a:cxn ang="0">
                  <a:pos x="104" y="94"/>
                </a:cxn>
                <a:cxn ang="0">
                  <a:pos x="114" y="98"/>
                </a:cxn>
                <a:cxn ang="0">
                  <a:pos x="120" y="94"/>
                </a:cxn>
                <a:cxn ang="0">
                  <a:pos x="118" y="100"/>
                </a:cxn>
                <a:cxn ang="0">
                  <a:pos x="112" y="106"/>
                </a:cxn>
                <a:cxn ang="0">
                  <a:pos x="108" y="110"/>
                </a:cxn>
                <a:cxn ang="0">
                  <a:pos x="98" y="118"/>
                </a:cxn>
                <a:cxn ang="0">
                  <a:pos x="78" y="126"/>
                </a:cxn>
                <a:cxn ang="0">
                  <a:pos x="74" y="142"/>
                </a:cxn>
                <a:cxn ang="0">
                  <a:pos x="76" y="154"/>
                </a:cxn>
                <a:cxn ang="0">
                  <a:pos x="86" y="172"/>
                </a:cxn>
                <a:cxn ang="0">
                  <a:pos x="88" y="174"/>
                </a:cxn>
                <a:cxn ang="0">
                  <a:pos x="84" y="184"/>
                </a:cxn>
                <a:cxn ang="0">
                  <a:pos x="80" y="192"/>
                </a:cxn>
                <a:cxn ang="0">
                  <a:pos x="92" y="204"/>
                </a:cxn>
                <a:cxn ang="0">
                  <a:pos x="100" y="232"/>
                </a:cxn>
                <a:cxn ang="0">
                  <a:pos x="90" y="246"/>
                </a:cxn>
                <a:cxn ang="0">
                  <a:pos x="88" y="256"/>
                </a:cxn>
              </a:cxnLst>
              <a:rect l="0" t="0" r="r" b="b"/>
              <a:pathLst>
                <a:path w="120" h="256">
                  <a:moveTo>
                    <a:pt x="88" y="256"/>
                  </a:moveTo>
                  <a:lnTo>
                    <a:pt x="84" y="254"/>
                  </a:lnTo>
                  <a:lnTo>
                    <a:pt x="90" y="234"/>
                  </a:lnTo>
                  <a:lnTo>
                    <a:pt x="84" y="232"/>
                  </a:lnTo>
                  <a:lnTo>
                    <a:pt x="84" y="230"/>
                  </a:lnTo>
                  <a:lnTo>
                    <a:pt x="86" y="230"/>
                  </a:lnTo>
                  <a:lnTo>
                    <a:pt x="86" y="218"/>
                  </a:lnTo>
                  <a:lnTo>
                    <a:pt x="82" y="208"/>
                  </a:lnTo>
                  <a:lnTo>
                    <a:pt x="80" y="210"/>
                  </a:lnTo>
                  <a:lnTo>
                    <a:pt x="76" y="190"/>
                  </a:lnTo>
                  <a:lnTo>
                    <a:pt x="74" y="170"/>
                  </a:lnTo>
                  <a:lnTo>
                    <a:pt x="68" y="168"/>
                  </a:lnTo>
                  <a:lnTo>
                    <a:pt x="64" y="164"/>
                  </a:lnTo>
                  <a:lnTo>
                    <a:pt x="62" y="164"/>
                  </a:lnTo>
                  <a:lnTo>
                    <a:pt x="60" y="156"/>
                  </a:lnTo>
                  <a:lnTo>
                    <a:pt x="60" y="166"/>
                  </a:lnTo>
                  <a:lnTo>
                    <a:pt x="52" y="170"/>
                  </a:lnTo>
                  <a:lnTo>
                    <a:pt x="42" y="180"/>
                  </a:lnTo>
                  <a:lnTo>
                    <a:pt x="38" y="178"/>
                  </a:lnTo>
                  <a:lnTo>
                    <a:pt x="36" y="180"/>
                  </a:lnTo>
                  <a:lnTo>
                    <a:pt x="32" y="178"/>
                  </a:lnTo>
                  <a:lnTo>
                    <a:pt x="30" y="176"/>
                  </a:lnTo>
                  <a:lnTo>
                    <a:pt x="32" y="174"/>
                  </a:lnTo>
                  <a:lnTo>
                    <a:pt x="28" y="176"/>
                  </a:lnTo>
                  <a:lnTo>
                    <a:pt x="32" y="160"/>
                  </a:lnTo>
                  <a:lnTo>
                    <a:pt x="28" y="144"/>
                  </a:lnTo>
                  <a:lnTo>
                    <a:pt x="22" y="132"/>
                  </a:lnTo>
                  <a:lnTo>
                    <a:pt x="22" y="136"/>
                  </a:lnTo>
                  <a:lnTo>
                    <a:pt x="20" y="134"/>
                  </a:lnTo>
                  <a:lnTo>
                    <a:pt x="18" y="132"/>
                  </a:lnTo>
                  <a:lnTo>
                    <a:pt x="18" y="128"/>
                  </a:lnTo>
                  <a:lnTo>
                    <a:pt x="22" y="130"/>
                  </a:lnTo>
                  <a:lnTo>
                    <a:pt x="20" y="128"/>
                  </a:lnTo>
                  <a:lnTo>
                    <a:pt x="20" y="124"/>
                  </a:lnTo>
                  <a:lnTo>
                    <a:pt x="10" y="120"/>
                  </a:lnTo>
                  <a:lnTo>
                    <a:pt x="10" y="116"/>
                  </a:lnTo>
                  <a:lnTo>
                    <a:pt x="4" y="114"/>
                  </a:lnTo>
                  <a:lnTo>
                    <a:pt x="0" y="108"/>
                  </a:lnTo>
                  <a:lnTo>
                    <a:pt x="2" y="102"/>
                  </a:lnTo>
                  <a:lnTo>
                    <a:pt x="2" y="100"/>
                  </a:lnTo>
                  <a:lnTo>
                    <a:pt x="6" y="102"/>
                  </a:lnTo>
                  <a:lnTo>
                    <a:pt x="6" y="94"/>
                  </a:lnTo>
                  <a:lnTo>
                    <a:pt x="12" y="90"/>
                  </a:lnTo>
                  <a:lnTo>
                    <a:pt x="10" y="82"/>
                  </a:lnTo>
                  <a:lnTo>
                    <a:pt x="12" y="78"/>
                  </a:lnTo>
                  <a:lnTo>
                    <a:pt x="14" y="78"/>
                  </a:lnTo>
                  <a:lnTo>
                    <a:pt x="14" y="66"/>
                  </a:lnTo>
                  <a:lnTo>
                    <a:pt x="16" y="64"/>
                  </a:lnTo>
                  <a:lnTo>
                    <a:pt x="26" y="64"/>
                  </a:lnTo>
                  <a:lnTo>
                    <a:pt x="26" y="64"/>
                  </a:lnTo>
                  <a:lnTo>
                    <a:pt x="32" y="50"/>
                  </a:lnTo>
                  <a:lnTo>
                    <a:pt x="32" y="46"/>
                  </a:lnTo>
                  <a:lnTo>
                    <a:pt x="40" y="38"/>
                  </a:lnTo>
                  <a:lnTo>
                    <a:pt x="40" y="30"/>
                  </a:lnTo>
                  <a:lnTo>
                    <a:pt x="42" y="26"/>
                  </a:lnTo>
                  <a:lnTo>
                    <a:pt x="48" y="22"/>
                  </a:lnTo>
                  <a:lnTo>
                    <a:pt x="52" y="16"/>
                  </a:lnTo>
                  <a:lnTo>
                    <a:pt x="60" y="14"/>
                  </a:lnTo>
                  <a:lnTo>
                    <a:pt x="64" y="16"/>
                  </a:lnTo>
                  <a:lnTo>
                    <a:pt x="66" y="8"/>
                  </a:lnTo>
                  <a:lnTo>
                    <a:pt x="70" y="4"/>
                  </a:lnTo>
                  <a:lnTo>
                    <a:pt x="70" y="2"/>
                  </a:lnTo>
                  <a:lnTo>
                    <a:pt x="72" y="0"/>
                  </a:lnTo>
                  <a:lnTo>
                    <a:pt x="76" y="0"/>
                  </a:lnTo>
                  <a:lnTo>
                    <a:pt x="80" y="4"/>
                  </a:lnTo>
                  <a:lnTo>
                    <a:pt x="82" y="10"/>
                  </a:lnTo>
                  <a:lnTo>
                    <a:pt x="86" y="10"/>
                  </a:lnTo>
                  <a:lnTo>
                    <a:pt x="88" y="24"/>
                  </a:lnTo>
                  <a:lnTo>
                    <a:pt x="86" y="32"/>
                  </a:lnTo>
                  <a:lnTo>
                    <a:pt x="84" y="40"/>
                  </a:lnTo>
                  <a:lnTo>
                    <a:pt x="76" y="48"/>
                  </a:lnTo>
                  <a:lnTo>
                    <a:pt x="74" y="56"/>
                  </a:lnTo>
                  <a:lnTo>
                    <a:pt x="74" y="62"/>
                  </a:lnTo>
                  <a:lnTo>
                    <a:pt x="72" y="66"/>
                  </a:lnTo>
                  <a:lnTo>
                    <a:pt x="74" y="68"/>
                  </a:lnTo>
                  <a:lnTo>
                    <a:pt x="82" y="62"/>
                  </a:lnTo>
                  <a:lnTo>
                    <a:pt x="88" y="62"/>
                  </a:lnTo>
                  <a:lnTo>
                    <a:pt x="90" y="72"/>
                  </a:lnTo>
                  <a:lnTo>
                    <a:pt x="98" y="78"/>
                  </a:lnTo>
                  <a:lnTo>
                    <a:pt x="96" y="88"/>
                  </a:lnTo>
                  <a:lnTo>
                    <a:pt x="104" y="90"/>
                  </a:lnTo>
                  <a:lnTo>
                    <a:pt x="104" y="94"/>
                  </a:lnTo>
                  <a:lnTo>
                    <a:pt x="108" y="98"/>
                  </a:lnTo>
                  <a:lnTo>
                    <a:pt x="114" y="98"/>
                  </a:lnTo>
                  <a:lnTo>
                    <a:pt x="116" y="94"/>
                  </a:lnTo>
                  <a:lnTo>
                    <a:pt x="120" y="94"/>
                  </a:lnTo>
                  <a:lnTo>
                    <a:pt x="120" y="96"/>
                  </a:lnTo>
                  <a:lnTo>
                    <a:pt x="118" y="100"/>
                  </a:lnTo>
                  <a:lnTo>
                    <a:pt x="112" y="104"/>
                  </a:lnTo>
                  <a:lnTo>
                    <a:pt x="112" y="106"/>
                  </a:lnTo>
                  <a:lnTo>
                    <a:pt x="110" y="108"/>
                  </a:lnTo>
                  <a:lnTo>
                    <a:pt x="108" y="110"/>
                  </a:lnTo>
                  <a:lnTo>
                    <a:pt x="104" y="116"/>
                  </a:lnTo>
                  <a:lnTo>
                    <a:pt x="98" y="118"/>
                  </a:lnTo>
                  <a:lnTo>
                    <a:pt x="88" y="124"/>
                  </a:lnTo>
                  <a:lnTo>
                    <a:pt x="78" y="126"/>
                  </a:lnTo>
                  <a:lnTo>
                    <a:pt x="74" y="136"/>
                  </a:lnTo>
                  <a:lnTo>
                    <a:pt x="74" y="142"/>
                  </a:lnTo>
                  <a:lnTo>
                    <a:pt x="72" y="144"/>
                  </a:lnTo>
                  <a:lnTo>
                    <a:pt x="76" y="154"/>
                  </a:lnTo>
                  <a:lnTo>
                    <a:pt x="84" y="160"/>
                  </a:lnTo>
                  <a:lnTo>
                    <a:pt x="86" y="172"/>
                  </a:lnTo>
                  <a:lnTo>
                    <a:pt x="88" y="172"/>
                  </a:lnTo>
                  <a:lnTo>
                    <a:pt x="88" y="174"/>
                  </a:lnTo>
                  <a:lnTo>
                    <a:pt x="86" y="180"/>
                  </a:lnTo>
                  <a:lnTo>
                    <a:pt x="84" y="184"/>
                  </a:lnTo>
                  <a:lnTo>
                    <a:pt x="80" y="188"/>
                  </a:lnTo>
                  <a:lnTo>
                    <a:pt x="80" y="192"/>
                  </a:lnTo>
                  <a:lnTo>
                    <a:pt x="82" y="196"/>
                  </a:lnTo>
                  <a:lnTo>
                    <a:pt x="92" y="204"/>
                  </a:lnTo>
                  <a:lnTo>
                    <a:pt x="92" y="216"/>
                  </a:lnTo>
                  <a:lnTo>
                    <a:pt x="100" y="232"/>
                  </a:lnTo>
                  <a:lnTo>
                    <a:pt x="94" y="242"/>
                  </a:lnTo>
                  <a:lnTo>
                    <a:pt x="90" y="246"/>
                  </a:lnTo>
                  <a:lnTo>
                    <a:pt x="88" y="256"/>
                  </a:lnTo>
                  <a:lnTo>
                    <a:pt x="88" y="2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 name="Freeform 17">
              <a:extLst>
                <a:ext uri="{FF2B5EF4-FFF2-40B4-BE49-F238E27FC236}">
                  <a16:creationId xmlns:a16="http://schemas.microsoft.com/office/drawing/2014/main" id="{F07ABDB6-D2E5-C44E-9E29-9B1CEE25F127}"/>
                </a:ext>
              </a:extLst>
            </p:cNvPr>
            <p:cNvSpPr>
              <a:spLocks/>
            </p:cNvSpPr>
            <p:nvPr/>
          </p:nvSpPr>
          <p:spPr bwMode="auto">
            <a:xfrm>
              <a:off x="6526213" y="4154488"/>
              <a:ext cx="111125" cy="92075"/>
            </a:xfrm>
            <a:custGeom>
              <a:avLst/>
              <a:gdLst/>
              <a:ahLst/>
              <a:cxnLst>
                <a:cxn ang="0">
                  <a:pos x="68" y="0"/>
                </a:cxn>
                <a:cxn ang="0">
                  <a:pos x="68" y="10"/>
                </a:cxn>
                <a:cxn ang="0">
                  <a:pos x="70" y="16"/>
                </a:cxn>
                <a:cxn ang="0">
                  <a:pos x="70" y="32"/>
                </a:cxn>
                <a:cxn ang="0">
                  <a:pos x="68" y="34"/>
                </a:cxn>
                <a:cxn ang="0">
                  <a:pos x="66" y="34"/>
                </a:cxn>
                <a:cxn ang="0">
                  <a:pos x="62" y="36"/>
                </a:cxn>
                <a:cxn ang="0">
                  <a:pos x="54" y="38"/>
                </a:cxn>
                <a:cxn ang="0">
                  <a:pos x="54" y="40"/>
                </a:cxn>
                <a:cxn ang="0">
                  <a:pos x="48" y="42"/>
                </a:cxn>
                <a:cxn ang="0">
                  <a:pos x="48" y="50"/>
                </a:cxn>
                <a:cxn ang="0">
                  <a:pos x="38" y="54"/>
                </a:cxn>
                <a:cxn ang="0">
                  <a:pos x="36" y="52"/>
                </a:cxn>
                <a:cxn ang="0">
                  <a:pos x="34" y="56"/>
                </a:cxn>
                <a:cxn ang="0">
                  <a:pos x="28" y="58"/>
                </a:cxn>
                <a:cxn ang="0">
                  <a:pos x="24" y="56"/>
                </a:cxn>
                <a:cxn ang="0">
                  <a:pos x="16" y="56"/>
                </a:cxn>
                <a:cxn ang="0">
                  <a:pos x="18" y="50"/>
                </a:cxn>
                <a:cxn ang="0">
                  <a:pos x="16" y="50"/>
                </a:cxn>
                <a:cxn ang="0">
                  <a:pos x="12" y="52"/>
                </a:cxn>
                <a:cxn ang="0">
                  <a:pos x="10" y="44"/>
                </a:cxn>
                <a:cxn ang="0">
                  <a:pos x="8" y="42"/>
                </a:cxn>
                <a:cxn ang="0">
                  <a:pos x="6" y="34"/>
                </a:cxn>
                <a:cxn ang="0">
                  <a:pos x="2" y="28"/>
                </a:cxn>
                <a:cxn ang="0">
                  <a:pos x="0" y="20"/>
                </a:cxn>
                <a:cxn ang="0">
                  <a:pos x="0" y="16"/>
                </a:cxn>
                <a:cxn ang="0">
                  <a:pos x="2" y="12"/>
                </a:cxn>
                <a:cxn ang="0">
                  <a:pos x="12" y="4"/>
                </a:cxn>
                <a:cxn ang="0">
                  <a:pos x="22" y="6"/>
                </a:cxn>
                <a:cxn ang="0">
                  <a:pos x="34" y="4"/>
                </a:cxn>
                <a:cxn ang="0">
                  <a:pos x="36" y="8"/>
                </a:cxn>
                <a:cxn ang="0">
                  <a:pos x="38" y="6"/>
                </a:cxn>
                <a:cxn ang="0">
                  <a:pos x="40" y="8"/>
                </a:cxn>
                <a:cxn ang="0">
                  <a:pos x="48" y="10"/>
                </a:cxn>
                <a:cxn ang="0">
                  <a:pos x="50" y="10"/>
                </a:cxn>
                <a:cxn ang="0">
                  <a:pos x="50" y="6"/>
                </a:cxn>
                <a:cxn ang="0">
                  <a:pos x="54" y="4"/>
                </a:cxn>
                <a:cxn ang="0">
                  <a:pos x="58" y="2"/>
                </a:cxn>
                <a:cxn ang="0">
                  <a:pos x="62" y="4"/>
                </a:cxn>
                <a:cxn ang="0">
                  <a:pos x="68" y="0"/>
                </a:cxn>
                <a:cxn ang="0">
                  <a:pos x="68" y="0"/>
                </a:cxn>
              </a:cxnLst>
              <a:rect l="0" t="0" r="r" b="b"/>
              <a:pathLst>
                <a:path w="70" h="58">
                  <a:moveTo>
                    <a:pt x="68" y="0"/>
                  </a:moveTo>
                  <a:lnTo>
                    <a:pt x="68" y="10"/>
                  </a:lnTo>
                  <a:lnTo>
                    <a:pt x="70" y="16"/>
                  </a:lnTo>
                  <a:lnTo>
                    <a:pt x="70" y="32"/>
                  </a:lnTo>
                  <a:lnTo>
                    <a:pt x="68" y="34"/>
                  </a:lnTo>
                  <a:lnTo>
                    <a:pt x="66" y="34"/>
                  </a:lnTo>
                  <a:lnTo>
                    <a:pt x="62" y="36"/>
                  </a:lnTo>
                  <a:lnTo>
                    <a:pt x="54" y="38"/>
                  </a:lnTo>
                  <a:lnTo>
                    <a:pt x="54" y="40"/>
                  </a:lnTo>
                  <a:lnTo>
                    <a:pt x="48" y="42"/>
                  </a:lnTo>
                  <a:lnTo>
                    <a:pt x="48" y="50"/>
                  </a:lnTo>
                  <a:lnTo>
                    <a:pt x="38" y="54"/>
                  </a:lnTo>
                  <a:lnTo>
                    <a:pt x="36" y="52"/>
                  </a:lnTo>
                  <a:lnTo>
                    <a:pt x="34" y="56"/>
                  </a:lnTo>
                  <a:lnTo>
                    <a:pt x="28" y="58"/>
                  </a:lnTo>
                  <a:lnTo>
                    <a:pt x="24" y="56"/>
                  </a:lnTo>
                  <a:lnTo>
                    <a:pt x="16" y="56"/>
                  </a:lnTo>
                  <a:lnTo>
                    <a:pt x="18" y="50"/>
                  </a:lnTo>
                  <a:lnTo>
                    <a:pt x="16" y="50"/>
                  </a:lnTo>
                  <a:lnTo>
                    <a:pt x="12" y="52"/>
                  </a:lnTo>
                  <a:lnTo>
                    <a:pt x="10" y="44"/>
                  </a:lnTo>
                  <a:lnTo>
                    <a:pt x="8" y="42"/>
                  </a:lnTo>
                  <a:lnTo>
                    <a:pt x="6" y="34"/>
                  </a:lnTo>
                  <a:lnTo>
                    <a:pt x="2" y="28"/>
                  </a:lnTo>
                  <a:lnTo>
                    <a:pt x="0" y="20"/>
                  </a:lnTo>
                  <a:lnTo>
                    <a:pt x="0" y="16"/>
                  </a:lnTo>
                  <a:lnTo>
                    <a:pt x="2" y="12"/>
                  </a:lnTo>
                  <a:lnTo>
                    <a:pt x="12" y="4"/>
                  </a:lnTo>
                  <a:lnTo>
                    <a:pt x="22" y="6"/>
                  </a:lnTo>
                  <a:lnTo>
                    <a:pt x="34" y="4"/>
                  </a:lnTo>
                  <a:lnTo>
                    <a:pt x="36" y="8"/>
                  </a:lnTo>
                  <a:lnTo>
                    <a:pt x="38" y="6"/>
                  </a:lnTo>
                  <a:lnTo>
                    <a:pt x="40" y="8"/>
                  </a:lnTo>
                  <a:lnTo>
                    <a:pt x="48" y="10"/>
                  </a:lnTo>
                  <a:lnTo>
                    <a:pt x="50" y="10"/>
                  </a:lnTo>
                  <a:lnTo>
                    <a:pt x="50" y="6"/>
                  </a:lnTo>
                  <a:lnTo>
                    <a:pt x="54" y="4"/>
                  </a:lnTo>
                  <a:lnTo>
                    <a:pt x="58" y="2"/>
                  </a:lnTo>
                  <a:lnTo>
                    <a:pt x="62" y="4"/>
                  </a:lnTo>
                  <a:lnTo>
                    <a:pt x="68" y="0"/>
                  </a:lnTo>
                  <a:lnTo>
                    <a:pt x="6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 name="Freeform 18">
              <a:extLst>
                <a:ext uri="{FF2B5EF4-FFF2-40B4-BE49-F238E27FC236}">
                  <a16:creationId xmlns:a16="http://schemas.microsoft.com/office/drawing/2014/main" id="{4D8CF799-F1F1-974C-BC13-FC4B46492C57}"/>
                </a:ext>
              </a:extLst>
            </p:cNvPr>
            <p:cNvSpPr>
              <a:spLocks/>
            </p:cNvSpPr>
            <p:nvPr/>
          </p:nvSpPr>
          <p:spPr bwMode="auto">
            <a:xfrm>
              <a:off x="7031038" y="3586163"/>
              <a:ext cx="73025" cy="111125"/>
            </a:xfrm>
            <a:custGeom>
              <a:avLst/>
              <a:gdLst/>
              <a:ahLst/>
              <a:cxnLst>
                <a:cxn ang="0">
                  <a:pos x="6" y="12"/>
                </a:cxn>
                <a:cxn ang="0">
                  <a:pos x="6" y="14"/>
                </a:cxn>
                <a:cxn ang="0">
                  <a:pos x="6" y="18"/>
                </a:cxn>
                <a:cxn ang="0">
                  <a:pos x="10" y="20"/>
                </a:cxn>
                <a:cxn ang="0">
                  <a:pos x="8" y="22"/>
                </a:cxn>
                <a:cxn ang="0">
                  <a:pos x="10" y="28"/>
                </a:cxn>
                <a:cxn ang="0">
                  <a:pos x="8" y="26"/>
                </a:cxn>
                <a:cxn ang="0">
                  <a:pos x="0" y="30"/>
                </a:cxn>
                <a:cxn ang="0">
                  <a:pos x="0" y="32"/>
                </a:cxn>
                <a:cxn ang="0">
                  <a:pos x="2" y="34"/>
                </a:cxn>
                <a:cxn ang="0">
                  <a:pos x="4" y="34"/>
                </a:cxn>
                <a:cxn ang="0">
                  <a:pos x="4" y="30"/>
                </a:cxn>
                <a:cxn ang="0">
                  <a:pos x="4" y="32"/>
                </a:cxn>
                <a:cxn ang="0">
                  <a:pos x="6" y="40"/>
                </a:cxn>
                <a:cxn ang="0">
                  <a:pos x="8" y="44"/>
                </a:cxn>
                <a:cxn ang="0">
                  <a:pos x="6" y="48"/>
                </a:cxn>
                <a:cxn ang="0">
                  <a:pos x="6" y="50"/>
                </a:cxn>
                <a:cxn ang="0">
                  <a:pos x="2" y="60"/>
                </a:cxn>
                <a:cxn ang="0">
                  <a:pos x="4" y="62"/>
                </a:cxn>
                <a:cxn ang="0">
                  <a:pos x="4" y="60"/>
                </a:cxn>
                <a:cxn ang="0">
                  <a:pos x="6" y="62"/>
                </a:cxn>
                <a:cxn ang="0">
                  <a:pos x="6" y="64"/>
                </a:cxn>
                <a:cxn ang="0">
                  <a:pos x="2" y="64"/>
                </a:cxn>
                <a:cxn ang="0">
                  <a:pos x="2" y="68"/>
                </a:cxn>
                <a:cxn ang="0">
                  <a:pos x="2" y="70"/>
                </a:cxn>
                <a:cxn ang="0">
                  <a:pos x="6" y="66"/>
                </a:cxn>
                <a:cxn ang="0">
                  <a:pos x="6" y="68"/>
                </a:cxn>
                <a:cxn ang="0">
                  <a:pos x="8" y="66"/>
                </a:cxn>
                <a:cxn ang="0">
                  <a:pos x="10" y="66"/>
                </a:cxn>
                <a:cxn ang="0">
                  <a:pos x="16" y="62"/>
                </a:cxn>
                <a:cxn ang="0">
                  <a:pos x="14" y="66"/>
                </a:cxn>
                <a:cxn ang="0">
                  <a:pos x="16" y="66"/>
                </a:cxn>
                <a:cxn ang="0">
                  <a:pos x="18" y="66"/>
                </a:cxn>
                <a:cxn ang="0">
                  <a:pos x="18" y="62"/>
                </a:cxn>
                <a:cxn ang="0">
                  <a:pos x="20" y="64"/>
                </a:cxn>
                <a:cxn ang="0">
                  <a:pos x="22" y="62"/>
                </a:cxn>
                <a:cxn ang="0">
                  <a:pos x="20" y="60"/>
                </a:cxn>
                <a:cxn ang="0">
                  <a:pos x="24" y="58"/>
                </a:cxn>
                <a:cxn ang="0">
                  <a:pos x="28" y="60"/>
                </a:cxn>
                <a:cxn ang="0">
                  <a:pos x="30" y="62"/>
                </a:cxn>
                <a:cxn ang="0">
                  <a:pos x="34" y="56"/>
                </a:cxn>
                <a:cxn ang="0">
                  <a:pos x="38" y="56"/>
                </a:cxn>
                <a:cxn ang="0">
                  <a:pos x="42" y="52"/>
                </a:cxn>
                <a:cxn ang="0">
                  <a:pos x="46" y="42"/>
                </a:cxn>
                <a:cxn ang="0">
                  <a:pos x="46" y="42"/>
                </a:cxn>
                <a:cxn ang="0">
                  <a:pos x="46" y="28"/>
                </a:cxn>
                <a:cxn ang="0">
                  <a:pos x="42" y="18"/>
                </a:cxn>
                <a:cxn ang="0">
                  <a:pos x="30" y="0"/>
                </a:cxn>
                <a:cxn ang="0">
                  <a:pos x="24" y="4"/>
                </a:cxn>
                <a:cxn ang="0">
                  <a:pos x="14" y="6"/>
                </a:cxn>
                <a:cxn ang="0">
                  <a:pos x="6" y="12"/>
                </a:cxn>
                <a:cxn ang="0">
                  <a:pos x="6" y="12"/>
                </a:cxn>
              </a:cxnLst>
              <a:rect l="0" t="0" r="r" b="b"/>
              <a:pathLst>
                <a:path w="46" h="70">
                  <a:moveTo>
                    <a:pt x="6" y="12"/>
                  </a:moveTo>
                  <a:lnTo>
                    <a:pt x="6" y="14"/>
                  </a:lnTo>
                  <a:lnTo>
                    <a:pt x="6" y="18"/>
                  </a:lnTo>
                  <a:lnTo>
                    <a:pt x="10" y="20"/>
                  </a:lnTo>
                  <a:lnTo>
                    <a:pt x="8" y="22"/>
                  </a:lnTo>
                  <a:lnTo>
                    <a:pt x="10" y="28"/>
                  </a:lnTo>
                  <a:lnTo>
                    <a:pt x="8" y="26"/>
                  </a:lnTo>
                  <a:lnTo>
                    <a:pt x="0" y="30"/>
                  </a:lnTo>
                  <a:lnTo>
                    <a:pt x="0" y="32"/>
                  </a:lnTo>
                  <a:lnTo>
                    <a:pt x="2" y="34"/>
                  </a:lnTo>
                  <a:lnTo>
                    <a:pt x="4" y="34"/>
                  </a:lnTo>
                  <a:lnTo>
                    <a:pt x="4" y="30"/>
                  </a:lnTo>
                  <a:lnTo>
                    <a:pt x="4" y="32"/>
                  </a:lnTo>
                  <a:lnTo>
                    <a:pt x="6" y="40"/>
                  </a:lnTo>
                  <a:lnTo>
                    <a:pt x="8" y="44"/>
                  </a:lnTo>
                  <a:lnTo>
                    <a:pt x="6" y="48"/>
                  </a:lnTo>
                  <a:lnTo>
                    <a:pt x="6" y="50"/>
                  </a:lnTo>
                  <a:lnTo>
                    <a:pt x="2" y="60"/>
                  </a:lnTo>
                  <a:lnTo>
                    <a:pt x="4" y="62"/>
                  </a:lnTo>
                  <a:lnTo>
                    <a:pt x="4" y="60"/>
                  </a:lnTo>
                  <a:lnTo>
                    <a:pt x="6" y="62"/>
                  </a:lnTo>
                  <a:lnTo>
                    <a:pt x="6" y="64"/>
                  </a:lnTo>
                  <a:lnTo>
                    <a:pt x="2" y="64"/>
                  </a:lnTo>
                  <a:lnTo>
                    <a:pt x="2" y="68"/>
                  </a:lnTo>
                  <a:lnTo>
                    <a:pt x="2" y="70"/>
                  </a:lnTo>
                  <a:lnTo>
                    <a:pt x="6" y="66"/>
                  </a:lnTo>
                  <a:lnTo>
                    <a:pt x="6" y="68"/>
                  </a:lnTo>
                  <a:lnTo>
                    <a:pt x="8" y="66"/>
                  </a:lnTo>
                  <a:lnTo>
                    <a:pt x="10" y="66"/>
                  </a:lnTo>
                  <a:lnTo>
                    <a:pt x="16" y="62"/>
                  </a:lnTo>
                  <a:lnTo>
                    <a:pt x="14" y="66"/>
                  </a:lnTo>
                  <a:lnTo>
                    <a:pt x="16" y="66"/>
                  </a:lnTo>
                  <a:lnTo>
                    <a:pt x="18" y="66"/>
                  </a:lnTo>
                  <a:lnTo>
                    <a:pt x="18" y="62"/>
                  </a:lnTo>
                  <a:lnTo>
                    <a:pt x="20" y="64"/>
                  </a:lnTo>
                  <a:lnTo>
                    <a:pt x="22" y="62"/>
                  </a:lnTo>
                  <a:lnTo>
                    <a:pt x="20" y="60"/>
                  </a:lnTo>
                  <a:lnTo>
                    <a:pt x="24" y="58"/>
                  </a:lnTo>
                  <a:lnTo>
                    <a:pt x="28" y="60"/>
                  </a:lnTo>
                  <a:lnTo>
                    <a:pt x="30" y="62"/>
                  </a:lnTo>
                  <a:lnTo>
                    <a:pt x="34" y="56"/>
                  </a:lnTo>
                  <a:lnTo>
                    <a:pt x="38" y="56"/>
                  </a:lnTo>
                  <a:lnTo>
                    <a:pt x="42" y="52"/>
                  </a:lnTo>
                  <a:lnTo>
                    <a:pt x="46" y="42"/>
                  </a:lnTo>
                  <a:lnTo>
                    <a:pt x="46" y="42"/>
                  </a:lnTo>
                  <a:lnTo>
                    <a:pt x="46" y="28"/>
                  </a:lnTo>
                  <a:lnTo>
                    <a:pt x="42" y="18"/>
                  </a:lnTo>
                  <a:lnTo>
                    <a:pt x="30" y="0"/>
                  </a:lnTo>
                  <a:lnTo>
                    <a:pt x="24" y="4"/>
                  </a:lnTo>
                  <a:lnTo>
                    <a:pt x="14" y="6"/>
                  </a:lnTo>
                  <a:lnTo>
                    <a:pt x="6" y="12"/>
                  </a:lnTo>
                  <a:lnTo>
                    <a:pt x="6"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 name="Freeform 19">
              <a:extLst>
                <a:ext uri="{FF2B5EF4-FFF2-40B4-BE49-F238E27FC236}">
                  <a16:creationId xmlns:a16="http://schemas.microsoft.com/office/drawing/2014/main" id="{05956204-BD5E-AC4C-9338-9E51515ACB0B}"/>
                </a:ext>
              </a:extLst>
            </p:cNvPr>
            <p:cNvSpPr>
              <a:spLocks/>
            </p:cNvSpPr>
            <p:nvPr/>
          </p:nvSpPr>
          <p:spPr bwMode="auto">
            <a:xfrm>
              <a:off x="6992938" y="3462338"/>
              <a:ext cx="136525" cy="146050"/>
            </a:xfrm>
            <a:custGeom>
              <a:avLst/>
              <a:gdLst/>
              <a:ahLst/>
              <a:cxnLst>
                <a:cxn ang="0">
                  <a:pos x="0" y="54"/>
                </a:cxn>
                <a:cxn ang="0">
                  <a:pos x="4" y="60"/>
                </a:cxn>
                <a:cxn ang="0">
                  <a:pos x="8" y="58"/>
                </a:cxn>
                <a:cxn ang="0">
                  <a:pos x="16" y="60"/>
                </a:cxn>
                <a:cxn ang="0">
                  <a:pos x="12" y="74"/>
                </a:cxn>
                <a:cxn ang="0">
                  <a:pos x="14" y="76"/>
                </a:cxn>
                <a:cxn ang="0">
                  <a:pos x="16" y="76"/>
                </a:cxn>
                <a:cxn ang="0">
                  <a:pos x="10" y="78"/>
                </a:cxn>
                <a:cxn ang="0">
                  <a:pos x="6" y="86"/>
                </a:cxn>
                <a:cxn ang="0">
                  <a:pos x="12" y="86"/>
                </a:cxn>
                <a:cxn ang="0">
                  <a:pos x="10" y="88"/>
                </a:cxn>
                <a:cxn ang="0">
                  <a:pos x="14" y="92"/>
                </a:cxn>
                <a:cxn ang="0">
                  <a:pos x="18" y="90"/>
                </a:cxn>
                <a:cxn ang="0">
                  <a:pos x="18" y="86"/>
                </a:cxn>
                <a:cxn ang="0">
                  <a:pos x="24" y="90"/>
                </a:cxn>
                <a:cxn ang="0">
                  <a:pos x="28" y="90"/>
                </a:cxn>
                <a:cxn ang="0">
                  <a:pos x="30" y="90"/>
                </a:cxn>
                <a:cxn ang="0">
                  <a:pos x="38" y="84"/>
                </a:cxn>
                <a:cxn ang="0">
                  <a:pos x="48" y="82"/>
                </a:cxn>
                <a:cxn ang="0">
                  <a:pos x="54" y="78"/>
                </a:cxn>
                <a:cxn ang="0">
                  <a:pos x="46" y="68"/>
                </a:cxn>
                <a:cxn ang="0">
                  <a:pos x="42" y="66"/>
                </a:cxn>
                <a:cxn ang="0">
                  <a:pos x="44" y="56"/>
                </a:cxn>
                <a:cxn ang="0">
                  <a:pos x="50" y="52"/>
                </a:cxn>
                <a:cxn ang="0">
                  <a:pos x="54" y="52"/>
                </a:cxn>
                <a:cxn ang="0">
                  <a:pos x="64" y="44"/>
                </a:cxn>
                <a:cxn ang="0">
                  <a:pos x="72" y="36"/>
                </a:cxn>
                <a:cxn ang="0">
                  <a:pos x="72" y="24"/>
                </a:cxn>
                <a:cxn ang="0">
                  <a:pos x="78" y="18"/>
                </a:cxn>
                <a:cxn ang="0">
                  <a:pos x="82" y="12"/>
                </a:cxn>
                <a:cxn ang="0">
                  <a:pos x="86" y="12"/>
                </a:cxn>
                <a:cxn ang="0">
                  <a:pos x="86" y="10"/>
                </a:cxn>
                <a:cxn ang="0">
                  <a:pos x="84" y="6"/>
                </a:cxn>
                <a:cxn ang="0">
                  <a:pos x="82" y="6"/>
                </a:cxn>
                <a:cxn ang="0">
                  <a:pos x="78" y="0"/>
                </a:cxn>
                <a:cxn ang="0">
                  <a:pos x="76" y="2"/>
                </a:cxn>
                <a:cxn ang="0">
                  <a:pos x="70" y="10"/>
                </a:cxn>
                <a:cxn ang="0">
                  <a:pos x="64" y="16"/>
                </a:cxn>
                <a:cxn ang="0">
                  <a:pos x="52" y="18"/>
                </a:cxn>
                <a:cxn ang="0">
                  <a:pos x="52" y="20"/>
                </a:cxn>
                <a:cxn ang="0">
                  <a:pos x="52" y="28"/>
                </a:cxn>
                <a:cxn ang="0">
                  <a:pos x="42" y="28"/>
                </a:cxn>
                <a:cxn ang="0">
                  <a:pos x="34" y="26"/>
                </a:cxn>
                <a:cxn ang="0">
                  <a:pos x="22" y="38"/>
                </a:cxn>
                <a:cxn ang="0">
                  <a:pos x="8" y="44"/>
                </a:cxn>
                <a:cxn ang="0">
                  <a:pos x="0" y="54"/>
                </a:cxn>
                <a:cxn ang="0">
                  <a:pos x="0" y="54"/>
                </a:cxn>
              </a:cxnLst>
              <a:rect l="0" t="0" r="r" b="b"/>
              <a:pathLst>
                <a:path w="86" h="92">
                  <a:moveTo>
                    <a:pt x="0" y="54"/>
                  </a:moveTo>
                  <a:lnTo>
                    <a:pt x="4" y="60"/>
                  </a:lnTo>
                  <a:lnTo>
                    <a:pt x="8" y="58"/>
                  </a:lnTo>
                  <a:lnTo>
                    <a:pt x="16" y="60"/>
                  </a:lnTo>
                  <a:lnTo>
                    <a:pt x="12" y="74"/>
                  </a:lnTo>
                  <a:lnTo>
                    <a:pt x="14" y="76"/>
                  </a:lnTo>
                  <a:lnTo>
                    <a:pt x="16" y="76"/>
                  </a:lnTo>
                  <a:lnTo>
                    <a:pt x="10" y="78"/>
                  </a:lnTo>
                  <a:lnTo>
                    <a:pt x="6" y="86"/>
                  </a:lnTo>
                  <a:lnTo>
                    <a:pt x="12" y="86"/>
                  </a:lnTo>
                  <a:lnTo>
                    <a:pt x="10" y="88"/>
                  </a:lnTo>
                  <a:lnTo>
                    <a:pt x="14" y="92"/>
                  </a:lnTo>
                  <a:lnTo>
                    <a:pt x="18" y="90"/>
                  </a:lnTo>
                  <a:lnTo>
                    <a:pt x="18" y="86"/>
                  </a:lnTo>
                  <a:lnTo>
                    <a:pt x="24" y="90"/>
                  </a:lnTo>
                  <a:lnTo>
                    <a:pt x="28" y="90"/>
                  </a:lnTo>
                  <a:lnTo>
                    <a:pt x="30" y="90"/>
                  </a:lnTo>
                  <a:lnTo>
                    <a:pt x="38" y="84"/>
                  </a:lnTo>
                  <a:lnTo>
                    <a:pt x="48" y="82"/>
                  </a:lnTo>
                  <a:lnTo>
                    <a:pt x="54" y="78"/>
                  </a:lnTo>
                  <a:lnTo>
                    <a:pt x="46" y="68"/>
                  </a:lnTo>
                  <a:lnTo>
                    <a:pt x="42" y="66"/>
                  </a:lnTo>
                  <a:lnTo>
                    <a:pt x="44" y="56"/>
                  </a:lnTo>
                  <a:lnTo>
                    <a:pt x="50" y="52"/>
                  </a:lnTo>
                  <a:lnTo>
                    <a:pt x="54" y="52"/>
                  </a:lnTo>
                  <a:lnTo>
                    <a:pt x="64" y="44"/>
                  </a:lnTo>
                  <a:lnTo>
                    <a:pt x="72" y="36"/>
                  </a:lnTo>
                  <a:lnTo>
                    <a:pt x="72" y="24"/>
                  </a:lnTo>
                  <a:lnTo>
                    <a:pt x="78" y="18"/>
                  </a:lnTo>
                  <a:lnTo>
                    <a:pt x="82" y="12"/>
                  </a:lnTo>
                  <a:lnTo>
                    <a:pt x="86" y="12"/>
                  </a:lnTo>
                  <a:lnTo>
                    <a:pt x="86" y="10"/>
                  </a:lnTo>
                  <a:lnTo>
                    <a:pt x="84" y="6"/>
                  </a:lnTo>
                  <a:lnTo>
                    <a:pt x="82" y="6"/>
                  </a:lnTo>
                  <a:lnTo>
                    <a:pt x="78" y="0"/>
                  </a:lnTo>
                  <a:lnTo>
                    <a:pt x="76" y="2"/>
                  </a:lnTo>
                  <a:lnTo>
                    <a:pt x="70" y="10"/>
                  </a:lnTo>
                  <a:lnTo>
                    <a:pt x="64" y="16"/>
                  </a:lnTo>
                  <a:lnTo>
                    <a:pt x="52" y="18"/>
                  </a:lnTo>
                  <a:lnTo>
                    <a:pt x="52" y="20"/>
                  </a:lnTo>
                  <a:lnTo>
                    <a:pt x="52" y="28"/>
                  </a:lnTo>
                  <a:lnTo>
                    <a:pt x="42" y="28"/>
                  </a:lnTo>
                  <a:lnTo>
                    <a:pt x="34" y="26"/>
                  </a:lnTo>
                  <a:lnTo>
                    <a:pt x="22" y="38"/>
                  </a:lnTo>
                  <a:lnTo>
                    <a:pt x="8" y="44"/>
                  </a:lnTo>
                  <a:lnTo>
                    <a:pt x="0" y="54"/>
                  </a:lnTo>
                  <a:lnTo>
                    <a:pt x="0"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 name="Freeform 20">
              <a:extLst>
                <a:ext uri="{FF2B5EF4-FFF2-40B4-BE49-F238E27FC236}">
                  <a16:creationId xmlns:a16="http://schemas.microsoft.com/office/drawing/2014/main" id="{95A03DFA-28CC-DB48-8B3A-BB53A1CDDDD2}"/>
                </a:ext>
              </a:extLst>
            </p:cNvPr>
            <p:cNvSpPr>
              <a:spLocks/>
            </p:cNvSpPr>
            <p:nvPr/>
          </p:nvSpPr>
          <p:spPr bwMode="auto">
            <a:xfrm>
              <a:off x="7113588" y="4710113"/>
              <a:ext cx="9525" cy="9525"/>
            </a:xfrm>
            <a:custGeom>
              <a:avLst/>
              <a:gdLst/>
              <a:ahLst/>
              <a:cxnLst>
                <a:cxn ang="0">
                  <a:pos x="0" y="6"/>
                </a:cxn>
                <a:cxn ang="0">
                  <a:pos x="0" y="4"/>
                </a:cxn>
                <a:cxn ang="0">
                  <a:pos x="2" y="0"/>
                </a:cxn>
                <a:cxn ang="0">
                  <a:pos x="6" y="6"/>
                </a:cxn>
                <a:cxn ang="0">
                  <a:pos x="0" y="6"/>
                </a:cxn>
                <a:cxn ang="0">
                  <a:pos x="0" y="6"/>
                </a:cxn>
              </a:cxnLst>
              <a:rect l="0" t="0" r="r" b="b"/>
              <a:pathLst>
                <a:path w="6" h="6">
                  <a:moveTo>
                    <a:pt x="0" y="6"/>
                  </a:moveTo>
                  <a:lnTo>
                    <a:pt x="0" y="4"/>
                  </a:lnTo>
                  <a:lnTo>
                    <a:pt x="2" y="0"/>
                  </a:lnTo>
                  <a:lnTo>
                    <a:pt x="6"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 name="Freeform 21">
              <a:extLst>
                <a:ext uri="{FF2B5EF4-FFF2-40B4-BE49-F238E27FC236}">
                  <a16:creationId xmlns:a16="http://schemas.microsoft.com/office/drawing/2014/main" id="{1F8461AE-8FB3-5647-A649-1A600A932234}"/>
                </a:ext>
              </a:extLst>
            </p:cNvPr>
            <p:cNvSpPr>
              <a:spLocks/>
            </p:cNvSpPr>
            <p:nvPr/>
          </p:nvSpPr>
          <p:spPr bwMode="auto">
            <a:xfrm>
              <a:off x="7119938" y="4706938"/>
              <a:ext cx="22225" cy="15875"/>
            </a:xfrm>
            <a:custGeom>
              <a:avLst/>
              <a:gdLst/>
              <a:ahLst/>
              <a:cxnLst>
                <a:cxn ang="0">
                  <a:pos x="0" y="0"/>
                </a:cxn>
                <a:cxn ang="0">
                  <a:pos x="4" y="4"/>
                </a:cxn>
                <a:cxn ang="0">
                  <a:pos x="8" y="2"/>
                </a:cxn>
                <a:cxn ang="0">
                  <a:pos x="12" y="0"/>
                </a:cxn>
                <a:cxn ang="0">
                  <a:pos x="14" y="2"/>
                </a:cxn>
                <a:cxn ang="0">
                  <a:pos x="14" y="6"/>
                </a:cxn>
                <a:cxn ang="0">
                  <a:pos x="12" y="8"/>
                </a:cxn>
                <a:cxn ang="0">
                  <a:pos x="6" y="10"/>
                </a:cxn>
                <a:cxn ang="0">
                  <a:pos x="2" y="6"/>
                </a:cxn>
                <a:cxn ang="0">
                  <a:pos x="0" y="0"/>
                </a:cxn>
                <a:cxn ang="0">
                  <a:pos x="0" y="0"/>
                </a:cxn>
              </a:cxnLst>
              <a:rect l="0" t="0" r="r" b="b"/>
              <a:pathLst>
                <a:path w="14" h="10">
                  <a:moveTo>
                    <a:pt x="0" y="0"/>
                  </a:moveTo>
                  <a:lnTo>
                    <a:pt x="4" y="4"/>
                  </a:lnTo>
                  <a:lnTo>
                    <a:pt x="8" y="2"/>
                  </a:lnTo>
                  <a:lnTo>
                    <a:pt x="12" y="0"/>
                  </a:lnTo>
                  <a:lnTo>
                    <a:pt x="14" y="2"/>
                  </a:lnTo>
                  <a:lnTo>
                    <a:pt x="14" y="6"/>
                  </a:lnTo>
                  <a:lnTo>
                    <a:pt x="12" y="8"/>
                  </a:lnTo>
                  <a:lnTo>
                    <a:pt x="6" y="10"/>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 name="Freeform 22">
              <a:extLst>
                <a:ext uri="{FF2B5EF4-FFF2-40B4-BE49-F238E27FC236}">
                  <a16:creationId xmlns:a16="http://schemas.microsoft.com/office/drawing/2014/main" id="{DF885AAA-1AB4-F347-83C6-7ECB18D1691B}"/>
                </a:ext>
              </a:extLst>
            </p:cNvPr>
            <p:cNvSpPr>
              <a:spLocks/>
            </p:cNvSpPr>
            <p:nvPr/>
          </p:nvSpPr>
          <p:spPr bwMode="auto">
            <a:xfrm>
              <a:off x="7250113" y="4703763"/>
              <a:ext cx="3175" cy="9525"/>
            </a:xfrm>
            <a:custGeom>
              <a:avLst/>
              <a:gdLst/>
              <a:ahLst/>
              <a:cxnLst>
                <a:cxn ang="0">
                  <a:pos x="0" y="6"/>
                </a:cxn>
                <a:cxn ang="0">
                  <a:pos x="0" y="4"/>
                </a:cxn>
                <a:cxn ang="0">
                  <a:pos x="2" y="0"/>
                </a:cxn>
                <a:cxn ang="0">
                  <a:pos x="0" y="6"/>
                </a:cxn>
                <a:cxn ang="0">
                  <a:pos x="0" y="6"/>
                </a:cxn>
              </a:cxnLst>
              <a:rect l="0" t="0" r="r" b="b"/>
              <a:pathLst>
                <a:path w="2" h="6">
                  <a:moveTo>
                    <a:pt x="0" y="6"/>
                  </a:moveTo>
                  <a:lnTo>
                    <a:pt x="0" y="4"/>
                  </a:lnTo>
                  <a:lnTo>
                    <a:pt x="2" y="0"/>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 name="Freeform 23">
              <a:extLst>
                <a:ext uri="{FF2B5EF4-FFF2-40B4-BE49-F238E27FC236}">
                  <a16:creationId xmlns:a16="http://schemas.microsoft.com/office/drawing/2014/main" id="{4D8E64D1-D46C-1948-95CF-9B46053B3E9B}"/>
                </a:ext>
              </a:extLst>
            </p:cNvPr>
            <p:cNvSpPr>
              <a:spLocks/>
            </p:cNvSpPr>
            <p:nvPr/>
          </p:nvSpPr>
          <p:spPr bwMode="auto">
            <a:xfrm>
              <a:off x="7250113" y="4760913"/>
              <a:ext cx="9525" cy="12700"/>
            </a:xfrm>
            <a:custGeom>
              <a:avLst/>
              <a:gdLst/>
              <a:ahLst/>
              <a:cxnLst>
                <a:cxn ang="0">
                  <a:pos x="0" y="2"/>
                </a:cxn>
                <a:cxn ang="0">
                  <a:pos x="0" y="2"/>
                </a:cxn>
                <a:cxn ang="0">
                  <a:pos x="2" y="0"/>
                </a:cxn>
                <a:cxn ang="0">
                  <a:pos x="2" y="2"/>
                </a:cxn>
                <a:cxn ang="0">
                  <a:pos x="4" y="2"/>
                </a:cxn>
                <a:cxn ang="0">
                  <a:pos x="6" y="8"/>
                </a:cxn>
                <a:cxn ang="0">
                  <a:pos x="0" y="8"/>
                </a:cxn>
                <a:cxn ang="0">
                  <a:pos x="0" y="6"/>
                </a:cxn>
                <a:cxn ang="0">
                  <a:pos x="0" y="2"/>
                </a:cxn>
                <a:cxn ang="0">
                  <a:pos x="0" y="2"/>
                </a:cxn>
              </a:cxnLst>
              <a:rect l="0" t="0" r="r" b="b"/>
              <a:pathLst>
                <a:path w="6" h="8">
                  <a:moveTo>
                    <a:pt x="0" y="2"/>
                  </a:moveTo>
                  <a:lnTo>
                    <a:pt x="0" y="2"/>
                  </a:lnTo>
                  <a:lnTo>
                    <a:pt x="2" y="0"/>
                  </a:lnTo>
                  <a:lnTo>
                    <a:pt x="2" y="2"/>
                  </a:lnTo>
                  <a:lnTo>
                    <a:pt x="4" y="2"/>
                  </a:lnTo>
                  <a:lnTo>
                    <a:pt x="6" y="8"/>
                  </a:lnTo>
                  <a:lnTo>
                    <a:pt x="0" y="8"/>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 name="Freeform 24">
              <a:extLst>
                <a:ext uri="{FF2B5EF4-FFF2-40B4-BE49-F238E27FC236}">
                  <a16:creationId xmlns:a16="http://schemas.microsoft.com/office/drawing/2014/main" id="{E3513B2D-EAAF-AF4C-938B-DFD90DBE83B7}"/>
                </a:ext>
              </a:extLst>
            </p:cNvPr>
            <p:cNvSpPr>
              <a:spLocks/>
            </p:cNvSpPr>
            <p:nvPr/>
          </p:nvSpPr>
          <p:spPr bwMode="auto">
            <a:xfrm>
              <a:off x="7310438" y="4821238"/>
              <a:ext cx="9525" cy="6350"/>
            </a:xfrm>
            <a:custGeom>
              <a:avLst/>
              <a:gdLst/>
              <a:ahLst/>
              <a:cxnLst>
                <a:cxn ang="0">
                  <a:pos x="4" y="0"/>
                </a:cxn>
                <a:cxn ang="0">
                  <a:pos x="6" y="2"/>
                </a:cxn>
                <a:cxn ang="0">
                  <a:pos x="0" y="4"/>
                </a:cxn>
                <a:cxn ang="0">
                  <a:pos x="0" y="2"/>
                </a:cxn>
                <a:cxn ang="0">
                  <a:pos x="4" y="0"/>
                </a:cxn>
                <a:cxn ang="0">
                  <a:pos x="4" y="0"/>
                </a:cxn>
              </a:cxnLst>
              <a:rect l="0" t="0" r="r" b="b"/>
              <a:pathLst>
                <a:path w="6" h="4">
                  <a:moveTo>
                    <a:pt x="4" y="0"/>
                  </a:moveTo>
                  <a:lnTo>
                    <a:pt x="6" y="2"/>
                  </a:lnTo>
                  <a:lnTo>
                    <a:pt x="0"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 name="Freeform 25">
              <a:extLst>
                <a:ext uri="{FF2B5EF4-FFF2-40B4-BE49-F238E27FC236}">
                  <a16:creationId xmlns:a16="http://schemas.microsoft.com/office/drawing/2014/main" id="{7947E0EB-FAC5-744C-A694-E1816D0A53D3}"/>
                </a:ext>
              </a:extLst>
            </p:cNvPr>
            <p:cNvSpPr>
              <a:spLocks/>
            </p:cNvSpPr>
            <p:nvPr/>
          </p:nvSpPr>
          <p:spPr bwMode="auto">
            <a:xfrm>
              <a:off x="7602538" y="5008563"/>
              <a:ext cx="6350" cy="22225"/>
            </a:xfrm>
            <a:custGeom>
              <a:avLst/>
              <a:gdLst/>
              <a:ahLst/>
              <a:cxnLst>
                <a:cxn ang="0">
                  <a:pos x="2" y="0"/>
                </a:cxn>
                <a:cxn ang="0">
                  <a:pos x="4" y="4"/>
                </a:cxn>
                <a:cxn ang="0">
                  <a:pos x="4" y="6"/>
                </a:cxn>
                <a:cxn ang="0">
                  <a:pos x="0" y="14"/>
                </a:cxn>
                <a:cxn ang="0">
                  <a:pos x="0" y="6"/>
                </a:cxn>
                <a:cxn ang="0">
                  <a:pos x="2" y="2"/>
                </a:cxn>
                <a:cxn ang="0">
                  <a:pos x="2" y="0"/>
                </a:cxn>
                <a:cxn ang="0">
                  <a:pos x="2" y="0"/>
                </a:cxn>
              </a:cxnLst>
              <a:rect l="0" t="0" r="r" b="b"/>
              <a:pathLst>
                <a:path w="4" h="14">
                  <a:moveTo>
                    <a:pt x="2" y="0"/>
                  </a:moveTo>
                  <a:lnTo>
                    <a:pt x="4" y="4"/>
                  </a:lnTo>
                  <a:lnTo>
                    <a:pt x="4" y="6"/>
                  </a:lnTo>
                  <a:lnTo>
                    <a:pt x="0" y="14"/>
                  </a:lnTo>
                  <a:lnTo>
                    <a:pt x="0" y="6"/>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 name="Freeform 26">
              <a:extLst>
                <a:ext uri="{FF2B5EF4-FFF2-40B4-BE49-F238E27FC236}">
                  <a16:creationId xmlns:a16="http://schemas.microsoft.com/office/drawing/2014/main" id="{670C7D2D-B898-8F4F-AD18-6A735F0A7D22}"/>
                </a:ext>
              </a:extLst>
            </p:cNvPr>
            <p:cNvSpPr>
              <a:spLocks/>
            </p:cNvSpPr>
            <p:nvPr/>
          </p:nvSpPr>
          <p:spPr bwMode="auto">
            <a:xfrm>
              <a:off x="7612063" y="5068888"/>
              <a:ext cx="3175" cy="6350"/>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 name="Freeform 27">
              <a:extLst>
                <a:ext uri="{FF2B5EF4-FFF2-40B4-BE49-F238E27FC236}">
                  <a16:creationId xmlns:a16="http://schemas.microsoft.com/office/drawing/2014/main" id="{4A395351-0F7F-C040-BCDA-708D21E36B03}"/>
                </a:ext>
              </a:extLst>
            </p:cNvPr>
            <p:cNvSpPr>
              <a:spLocks/>
            </p:cNvSpPr>
            <p:nvPr/>
          </p:nvSpPr>
          <p:spPr bwMode="auto">
            <a:xfrm>
              <a:off x="7253288" y="5275263"/>
              <a:ext cx="31750" cy="12700"/>
            </a:xfrm>
            <a:custGeom>
              <a:avLst/>
              <a:gdLst/>
              <a:ahLst/>
              <a:cxnLst>
                <a:cxn ang="0">
                  <a:pos x="0" y="4"/>
                </a:cxn>
                <a:cxn ang="0">
                  <a:pos x="10" y="0"/>
                </a:cxn>
                <a:cxn ang="0">
                  <a:pos x="20" y="4"/>
                </a:cxn>
                <a:cxn ang="0">
                  <a:pos x="14" y="4"/>
                </a:cxn>
                <a:cxn ang="0">
                  <a:pos x="12" y="8"/>
                </a:cxn>
                <a:cxn ang="0">
                  <a:pos x="4" y="6"/>
                </a:cxn>
                <a:cxn ang="0">
                  <a:pos x="0" y="6"/>
                </a:cxn>
                <a:cxn ang="0">
                  <a:pos x="0" y="4"/>
                </a:cxn>
                <a:cxn ang="0">
                  <a:pos x="0" y="4"/>
                </a:cxn>
              </a:cxnLst>
              <a:rect l="0" t="0" r="r" b="b"/>
              <a:pathLst>
                <a:path w="20" h="8">
                  <a:moveTo>
                    <a:pt x="0" y="4"/>
                  </a:moveTo>
                  <a:lnTo>
                    <a:pt x="10" y="0"/>
                  </a:lnTo>
                  <a:lnTo>
                    <a:pt x="20" y="4"/>
                  </a:lnTo>
                  <a:lnTo>
                    <a:pt x="14" y="4"/>
                  </a:lnTo>
                  <a:lnTo>
                    <a:pt x="12" y="8"/>
                  </a:lnTo>
                  <a:lnTo>
                    <a:pt x="4" y="6"/>
                  </a:lnTo>
                  <a:lnTo>
                    <a:pt x="0"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 name="Freeform 28">
              <a:extLst>
                <a:ext uri="{FF2B5EF4-FFF2-40B4-BE49-F238E27FC236}">
                  <a16:creationId xmlns:a16="http://schemas.microsoft.com/office/drawing/2014/main" id="{1DBF2B56-30D1-FF45-BFCB-13C6541F2E9A}"/>
                </a:ext>
              </a:extLst>
            </p:cNvPr>
            <p:cNvSpPr>
              <a:spLocks/>
            </p:cNvSpPr>
            <p:nvPr/>
          </p:nvSpPr>
          <p:spPr bwMode="auto">
            <a:xfrm>
              <a:off x="7494588" y="5386388"/>
              <a:ext cx="9525" cy="15875"/>
            </a:xfrm>
            <a:custGeom>
              <a:avLst/>
              <a:gdLst/>
              <a:ahLst/>
              <a:cxnLst>
                <a:cxn ang="0">
                  <a:pos x="0" y="0"/>
                </a:cxn>
                <a:cxn ang="0">
                  <a:pos x="0" y="0"/>
                </a:cxn>
                <a:cxn ang="0">
                  <a:pos x="4" y="4"/>
                </a:cxn>
                <a:cxn ang="0">
                  <a:pos x="6" y="8"/>
                </a:cxn>
                <a:cxn ang="0">
                  <a:pos x="2" y="10"/>
                </a:cxn>
                <a:cxn ang="0">
                  <a:pos x="0" y="2"/>
                </a:cxn>
                <a:cxn ang="0">
                  <a:pos x="0" y="0"/>
                </a:cxn>
                <a:cxn ang="0">
                  <a:pos x="0" y="0"/>
                </a:cxn>
              </a:cxnLst>
              <a:rect l="0" t="0" r="r" b="b"/>
              <a:pathLst>
                <a:path w="6" h="10">
                  <a:moveTo>
                    <a:pt x="0" y="0"/>
                  </a:moveTo>
                  <a:lnTo>
                    <a:pt x="0" y="0"/>
                  </a:lnTo>
                  <a:lnTo>
                    <a:pt x="4" y="4"/>
                  </a:lnTo>
                  <a:lnTo>
                    <a:pt x="6" y="8"/>
                  </a:lnTo>
                  <a:lnTo>
                    <a:pt x="2" y="10"/>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 name="Freeform 29">
              <a:extLst>
                <a:ext uri="{FF2B5EF4-FFF2-40B4-BE49-F238E27FC236}">
                  <a16:creationId xmlns:a16="http://schemas.microsoft.com/office/drawing/2014/main" id="{488C07F1-E378-F44A-B201-A5DF3CC2EA8C}"/>
                </a:ext>
              </a:extLst>
            </p:cNvPr>
            <p:cNvSpPr>
              <a:spLocks/>
            </p:cNvSpPr>
            <p:nvPr/>
          </p:nvSpPr>
          <p:spPr bwMode="auto">
            <a:xfrm>
              <a:off x="7497763" y="5402263"/>
              <a:ext cx="9525" cy="3175"/>
            </a:xfrm>
            <a:custGeom>
              <a:avLst/>
              <a:gdLst/>
              <a:ahLst/>
              <a:cxnLst>
                <a:cxn ang="0">
                  <a:pos x="0" y="2"/>
                </a:cxn>
                <a:cxn ang="0">
                  <a:pos x="4" y="0"/>
                </a:cxn>
                <a:cxn ang="0">
                  <a:pos x="6" y="2"/>
                </a:cxn>
                <a:cxn ang="0">
                  <a:pos x="0" y="2"/>
                </a:cxn>
                <a:cxn ang="0">
                  <a:pos x="0" y="2"/>
                </a:cxn>
              </a:cxnLst>
              <a:rect l="0" t="0" r="r" b="b"/>
              <a:pathLst>
                <a:path w="6" h="2">
                  <a:moveTo>
                    <a:pt x="0" y="2"/>
                  </a:moveTo>
                  <a:lnTo>
                    <a:pt x="4" y="0"/>
                  </a:lnTo>
                  <a:lnTo>
                    <a:pt x="6"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 name="Freeform 30">
              <a:extLst>
                <a:ext uri="{FF2B5EF4-FFF2-40B4-BE49-F238E27FC236}">
                  <a16:creationId xmlns:a16="http://schemas.microsoft.com/office/drawing/2014/main" id="{084EC90C-3FB3-B94D-93F7-C14C486C2497}"/>
                </a:ext>
              </a:extLst>
            </p:cNvPr>
            <p:cNvSpPr>
              <a:spLocks/>
            </p:cNvSpPr>
            <p:nvPr/>
          </p:nvSpPr>
          <p:spPr bwMode="auto">
            <a:xfrm>
              <a:off x="7427913" y="5411788"/>
              <a:ext cx="76200" cy="82550"/>
            </a:xfrm>
            <a:custGeom>
              <a:avLst/>
              <a:gdLst/>
              <a:ahLst/>
              <a:cxnLst>
                <a:cxn ang="0">
                  <a:pos x="0" y="0"/>
                </a:cxn>
                <a:cxn ang="0">
                  <a:pos x="4" y="2"/>
                </a:cxn>
                <a:cxn ang="0">
                  <a:pos x="10" y="4"/>
                </a:cxn>
                <a:cxn ang="0">
                  <a:pos x="16" y="8"/>
                </a:cxn>
                <a:cxn ang="0">
                  <a:pos x="24" y="8"/>
                </a:cxn>
                <a:cxn ang="0">
                  <a:pos x="36" y="6"/>
                </a:cxn>
                <a:cxn ang="0">
                  <a:pos x="38" y="2"/>
                </a:cxn>
                <a:cxn ang="0">
                  <a:pos x="42" y="4"/>
                </a:cxn>
                <a:cxn ang="0">
                  <a:pos x="42" y="2"/>
                </a:cxn>
                <a:cxn ang="0">
                  <a:pos x="44" y="2"/>
                </a:cxn>
                <a:cxn ang="0">
                  <a:pos x="46" y="4"/>
                </a:cxn>
                <a:cxn ang="0">
                  <a:pos x="48" y="10"/>
                </a:cxn>
                <a:cxn ang="0">
                  <a:pos x="48" y="30"/>
                </a:cxn>
                <a:cxn ang="0">
                  <a:pos x="48" y="22"/>
                </a:cxn>
                <a:cxn ang="0">
                  <a:pos x="44" y="28"/>
                </a:cxn>
                <a:cxn ang="0">
                  <a:pos x="42" y="38"/>
                </a:cxn>
                <a:cxn ang="0">
                  <a:pos x="38" y="38"/>
                </a:cxn>
                <a:cxn ang="0">
                  <a:pos x="34" y="46"/>
                </a:cxn>
                <a:cxn ang="0">
                  <a:pos x="32" y="44"/>
                </a:cxn>
                <a:cxn ang="0">
                  <a:pos x="30" y="46"/>
                </a:cxn>
                <a:cxn ang="0">
                  <a:pos x="30" y="50"/>
                </a:cxn>
                <a:cxn ang="0">
                  <a:pos x="28" y="52"/>
                </a:cxn>
                <a:cxn ang="0">
                  <a:pos x="18" y="50"/>
                </a:cxn>
                <a:cxn ang="0">
                  <a:pos x="16" y="50"/>
                </a:cxn>
                <a:cxn ang="0">
                  <a:pos x="20" y="46"/>
                </a:cxn>
                <a:cxn ang="0">
                  <a:pos x="14" y="46"/>
                </a:cxn>
                <a:cxn ang="0">
                  <a:pos x="8" y="36"/>
                </a:cxn>
                <a:cxn ang="0">
                  <a:pos x="6" y="26"/>
                </a:cxn>
                <a:cxn ang="0">
                  <a:pos x="8" y="32"/>
                </a:cxn>
                <a:cxn ang="0">
                  <a:pos x="10" y="28"/>
                </a:cxn>
                <a:cxn ang="0">
                  <a:pos x="6" y="22"/>
                </a:cxn>
                <a:cxn ang="0">
                  <a:pos x="0" y="10"/>
                </a:cxn>
                <a:cxn ang="0">
                  <a:pos x="0" y="0"/>
                </a:cxn>
                <a:cxn ang="0">
                  <a:pos x="0" y="0"/>
                </a:cxn>
              </a:cxnLst>
              <a:rect l="0" t="0" r="r" b="b"/>
              <a:pathLst>
                <a:path w="48" h="52">
                  <a:moveTo>
                    <a:pt x="0" y="0"/>
                  </a:moveTo>
                  <a:lnTo>
                    <a:pt x="4" y="2"/>
                  </a:lnTo>
                  <a:lnTo>
                    <a:pt x="10" y="4"/>
                  </a:lnTo>
                  <a:lnTo>
                    <a:pt x="16" y="8"/>
                  </a:lnTo>
                  <a:lnTo>
                    <a:pt x="24" y="8"/>
                  </a:lnTo>
                  <a:lnTo>
                    <a:pt x="36" y="6"/>
                  </a:lnTo>
                  <a:lnTo>
                    <a:pt x="38" y="2"/>
                  </a:lnTo>
                  <a:lnTo>
                    <a:pt x="42" y="4"/>
                  </a:lnTo>
                  <a:lnTo>
                    <a:pt x="42" y="2"/>
                  </a:lnTo>
                  <a:lnTo>
                    <a:pt x="44" y="2"/>
                  </a:lnTo>
                  <a:lnTo>
                    <a:pt x="46" y="4"/>
                  </a:lnTo>
                  <a:lnTo>
                    <a:pt x="48" y="10"/>
                  </a:lnTo>
                  <a:lnTo>
                    <a:pt x="48" y="30"/>
                  </a:lnTo>
                  <a:lnTo>
                    <a:pt x="48" y="22"/>
                  </a:lnTo>
                  <a:lnTo>
                    <a:pt x="44" y="28"/>
                  </a:lnTo>
                  <a:lnTo>
                    <a:pt x="42" y="38"/>
                  </a:lnTo>
                  <a:lnTo>
                    <a:pt x="38" y="38"/>
                  </a:lnTo>
                  <a:lnTo>
                    <a:pt x="34" y="46"/>
                  </a:lnTo>
                  <a:lnTo>
                    <a:pt x="32" y="44"/>
                  </a:lnTo>
                  <a:lnTo>
                    <a:pt x="30" y="46"/>
                  </a:lnTo>
                  <a:lnTo>
                    <a:pt x="30" y="50"/>
                  </a:lnTo>
                  <a:lnTo>
                    <a:pt x="28" y="52"/>
                  </a:lnTo>
                  <a:lnTo>
                    <a:pt x="18" y="50"/>
                  </a:lnTo>
                  <a:lnTo>
                    <a:pt x="16" y="50"/>
                  </a:lnTo>
                  <a:lnTo>
                    <a:pt x="20" y="46"/>
                  </a:lnTo>
                  <a:lnTo>
                    <a:pt x="14" y="46"/>
                  </a:lnTo>
                  <a:lnTo>
                    <a:pt x="8" y="36"/>
                  </a:lnTo>
                  <a:lnTo>
                    <a:pt x="6" y="26"/>
                  </a:lnTo>
                  <a:lnTo>
                    <a:pt x="8" y="32"/>
                  </a:lnTo>
                  <a:lnTo>
                    <a:pt x="10" y="28"/>
                  </a:lnTo>
                  <a:lnTo>
                    <a:pt x="6" y="22"/>
                  </a:lnTo>
                  <a:lnTo>
                    <a:pt x="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 name="Freeform 31">
              <a:extLst>
                <a:ext uri="{FF2B5EF4-FFF2-40B4-BE49-F238E27FC236}">
                  <a16:creationId xmlns:a16="http://schemas.microsoft.com/office/drawing/2014/main" id="{C6EB5DEA-E8C6-7948-95A2-2E4592CE58FA}"/>
                </a:ext>
              </a:extLst>
            </p:cNvPr>
            <p:cNvSpPr>
              <a:spLocks/>
            </p:cNvSpPr>
            <p:nvPr/>
          </p:nvSpPr>
          <p:spPr bwMode="auto">
            <a:xfrm>
              <a:off x="7834313" y="4906963"/>
              <a:ext cx="63500" cy="50800"/>
            </a:xfrm>
            <a:custGeom>
              <a:avLst/>
              <a:gdLst/>
              <a:ahLst/>
              <a:cxnLst>
                <a:cxn ang="0">
                  <a:pos x="14" y="16"/>
                </a:cxn>
                <a:cxn ang="0">
                  <a:pos x="10" y="14"/>
                </a:cxn>
                <a:cxn ang="0">
                  <a:pos x="2" y="2"/>
                </a:cxn>
                <a:cxn ang="0">
                  <a:pos x="0" y="0"/>
                </a:cxn>
                <a:cxn ang="0">
                  <a:pos x="4" y="0"/>
                </a:cxn>
                <a:cxn ang="0">
                  <a:pos x="10" y="2"/>
                </a:cxn>
                <a:cxn ang="0">
                  <a:pos x="12" y="4"/>
                </a:cxn>
                <a:cxn ang="0">
                  <a:pos x="14" y="6"/>
                </a:cxn>
                <a:cxn ang="0">
                  <a:pos x="18" y="12"/>
                </a:cxn>
                <a:cxn ang="0">
                  <a:pos x="24" y="18"/>
                </a:cxn>
                <a:cxn ang="0">
                  <a:pos x="30" y="20"/>
                </a:cxn>
                <a:cxn ang="0">
                  <a:pos x="36" y="26"/>
                </a:cxn>
                <a:cxn ang="0">
                  <a:pos x="38" y="26"/>
                </a:cxn>
                <a:cxn ang="0">
                  <a:pos x="40" y="28"/>
                </a:cxn>
                <a:cxn ang="0">
                  <a:pos x="38" y="32"/>
                </a:cxn>
                <a:cxn ang="0">
                  <a:pos x="34" y="28"/>
                </a:cxn>
                <a:cxn ang="0">
                  <a:pos x="28" y="26"/>
                </a:cxn>
                <a:cxn ang="0">
                  <a:pos x="28" y="24"/>
                </a:cxn>
                <a:cxn ang="0">
                  <a:pos x="16" y="18"/>
                </a:cxn>
                <a:cxn ang="0">
                  <a:pos x="14" y="16"/>
                </a:cxn>
                <a:cxn ang="0">
                  <a:pos x="14" y="16"/>
                </a:cxn>
              </a:cxnLst>
              <a:rect l="0" t="0" r="r" b="b"/>
              <a:pathLst>
                <a:path w="40" h="32">
                  <a:moveTo>
                    <a:pt x="14" y="16"/>
                  </a:moveTo>
                  <a:lnTo>
                    <a:pt x="10" y="14"/>
                  </a:lnTo>
                  <a:lnTo>
                    <a:pt x="2" y="2"/>
                  </a:lnTo>
                  <a:lnTo>
                    <a:pt x="0" y="0"/>
                  </a:lnTo>
                  <a:lnTo>
                    <a:pt x="4" y="0"/>
                  </a:lnTo>
                  <a:lnTo>
                    <a:pt x="10" y="2"/>
                  </a:lnTo>
                  <a:lnTo>
                    <a:pt x="12" y="4"/>
                  </a:lnTo>
                  <a:lnTo>
                    <a:pt x="14" y="6"/>
                  </a:lnTo>
                  <a:lnTo>
                    <a:pt x="18" y="12"/>
                  </a:lnTo>
                  <a:lnTo>
                    <a:pt x="24" y="18"/>
                  </a:lnTo>
                  <a:lnTo>
                    <a:pt x="30" y="20"/>
                  </a:lnTo>
                  <a:lnTo>
                    <a:pt x="36" y="26"/>
                  </a:lnTo>
                  <a:lnTo>
                    <a:pt x="38" y="26"/>
                  </a:lnTo>
                  <a:lnTo>
                    <a:pt x="40" y="28"/>
                  </a:lnTo>
                  <a:lnTo>
                    <a:pt x="38" y="32"/>
                  </a:lnTo>
                  <a:lnTo>
                    <a:pt x="34" y="28"/>
                  </a:lnTo>
                  <a:lnTo>
                    <a:pt x="28" y="26"/>
                  </a:lnTo>
                  <a:lnTo>
                    <a:pt x="28" y="24"/>
                  </a:lnTo>
                  <a:lnTo>
                    <a:pt x="16" y="18"/>
                  </a:lnTo>
                  <a:lnTo>
                    <a:pt x="14" y="16"/>
                  </a:lnTo>
                  <a:lnTo>
                    <a:pt x="14"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 name="Freeform 32">
              <a:extLst>
                <a:ext uri="{FF2B5EF4-FFF2-40B4-BE49-F238E27FC236}">
                  <a16:creationId xmlns:a16="http://schemas.microsoft.com/office/drawing/2014/main" id="{0271BED5-5789-9146-9B8B-362DAF6A0A4B}"/>
                </a:ext>
              </a:extLst>
            </p:cNvPr>
            <p:cNvSpPr>
              <a:spLocks/>
            </p:cNvSpPr>
            <p:nvPr/>
          </p:nvSpPr>
          <p:spPr bwMode="auto">
            <a:xfrm>
              <a:off x="7888288" y="4783138"/>
              <a:ext cx="12700" cy="19050"/>
            </a:xfrm>
            <a:custGeom>
              <a:avLst/>
              <a:gdLst/>
              <a:ahLst/>
              <a:cxnLst>
                <a:cxn ang="0">
                  <a:pos x="0" y="0"/>
                </a:cxn>
                <a:cxn ang="0">
                  <a:pos x="2" y="6"/>
                </a:cxn>
                <a:cxn ang="0">
                  <a:pos x="6" y="4"/>
                </a:cxn>
                <a:cxn ang="0">
                  <a:pos x="8" y="10"/>
                </a:cxn>
                <a:cxn ang="0">
                  <a:pos x="2" y="12"/>
                </a:cxn>
                <a:cxn ang="0">
                  <a:pos x="0" y="0"/>
                </a:cxn>
                <a:cxn ang="0">
                  <a:pos x="0" y="0"/>
                </a:cxn>
              </a:cxnLst>
              <a:rect l="0" t="0" r="r" b="b"/>
              <a:pathLst>
                <a:path w="8" h="12">
                  <a:moveTo>
                    <a:pt x="0" y="0"/>
                  </a:moveTo>
                  <a:lnTo>
                    <a:pt x="2" y="6"/>
                  </a:lnTo>
                  <a:lnTo>
                    <a:pt x="6" y="4"/>
                  </a:lnTo>
                  <a:lnTo>
                    <a:pt x="8" y="10"/>
                  </a:lnTo>
                  <a:lnTo>
                    <a:pt x="2" y="1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 name="Freeform 33">
              <a:extLst>
                <a:ext uri="{FF2B5EF4-FFF2-40B4-BE49-F238E27FC236}">
                  <a16:creationId xmlns:a16="http://schemas.microsoft.com/office/drawing/2014/main" id="{5FC38DAE-2784-4F42-9220-AD5F42C8426F}"/>
                </a:ext>
              </a:extLst>
            </p:cNvPr>
            <p:cNvSpPr>
              <a:spLocks/>
            </p:cNvSpPr>
            <p:nvPr/>
          </p:nvSpPr>
          <p:spPr bwMode="auto">
            <a:xfrm>
              <a:off x="7900988" y="4808538"/>
              <a:ext cx="12700" cy="12700"/>
            </a:xfrm>
            <a:custGeom>
              <a:avLst/>
              <a:gdLst/>
              <a:ahLst/>
              <a:cxnLst>
                <a:cxn ang="0">
                  <a:pos x="0" y="0"/>
                </a:cxn>
                <a:cxn ang="0">
                  <a:pos x="6" y="6"/>
                </a:cxn>
                <a:cxn ang="0">
                  <a:pos x="8" y="8"/>
                </a:cxn>
                <a:cxn ang="0">
                  <a:pos x="4" y="8"/>
                </a:cxn>
                <a:cxn ang="0">
                  <a:pos x="2" y="2"/>
                </a:cxn>
                <a:cxn ang="0">
                  <a:pos x="0" y="2"/>
                </a:cxn>
                <a:cxn ang="0">
                  <a:pos x="0" y="0"/>
                </a:cxn>
                <a:cxn ang="0">
                  <a:pos x="0" y="0"/>
                </a:cxn>
              </a:cxnLst>
              <a:rect l="0" t="0" r="r" b="b"/>
              <a:pathLst>
                <a:path w="8" h="8">
                  <a:moveTo>
                    <a:pt x="0" y="0"/>
                  </a:moveTo>
                  <a:lnTo>
                    <a:pt x="6" y="6"/>
                  </a:lnTo>
                  <a:lnTo>
                    <a:pt x="8" y="8"/>
                  </a:lnTo>
                  <a:lnTo>
                    <a:pt x="4" y="8"/>
                  </a:ln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 name="Freeform 34">
              <a:extLst>
                <a:ext uri="{FF2B5EF4-FFF2-40B4-BE49-F238E27FC236}">
                  <a16:creationId xmlns:a16="http://schemas.microsoft.com/office/drawing/2014/main" id="{A60CD1BB-1630-2049-A4BD-09A6889A4867}"/>
                </a:ext>
              </a:extLst>
            </p:cNvPr>
            <p:cNvSpPr>
              <a:spLocks/>
            </p:cNvSpPr>
            <p:nvPr/>
          </p:nvSpPr>
          <p:spPr bwMode="auto">
            <a:xfrm>
              <a:off x="7923213" y="4799013"/>
              <a:ext cx="1588" cy="9525"/>
            </a:xfrm>
            <a:custGeom>
              <a:avLst/>
              <a:gdLst/>
              <a:ahLst/>
              <a:cxnLst>
                <a:cxn ang="0">
                  <a:pos x="0" y="0"/>
                </a:cxn>
                <a:cxn ang="0">
                  <a:pos x="0" y="6"/>
                </a:cxn>
                <a:cxn ang="0">
                  <a:pos x="0" y="0"/>
                </a:cxn>
                <a:cxn ang="0">
                  <a:pos x="0" y="0"/>
                </a:cxn>
              </a:cxnLst>
              <a:rect l="0" t="0" r="r" b="b"/>
              <a:pathLst>
                <a:path h="6">
                  <a:moveTo>
                    <a:pt x="0" y="0"/>
                  </a:move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 name="Freeform 35">
              <a:extLst>
                <a:ext uri="{FF2B5EF4-FFF2-40B4-BE49-F238E27FC236}">
                  <a16:creationId xmlns:a16="http://schemas.microsoft.com/office/drawing/2014/main" id="{8CE07208-5C27-8342-8088-79751A3CE5A4}"/>
                </a:ext>
              </a:extLst>
            </p:cNvPr>
            <p:cNvSpPr>
              <a:spLocks/>
            </p:cNvSpPr>
            <p:nvPr/>
          </p:nvSpPr>
          <p:spPr bwMode="auto">
            <a:xfrm>
              <a:off x="7916863" y="4811713"/>
              <a:ext cx="6350" cy="6350"/>
            </a:xfrm>
            <a:custGeom>
              <a:avLst/>
              <a:gdLst/>
              <a:ahLst/>
              <a:cxnLst>
                <a:cxn ang="0">
                  <a:pos x="4" y="0"/>
                </a:cxn>
                <a:cxn ang="0">
                  <a:pos x="4" y="4"/>
                </a:cxn>
                <a:cxn ang="0">
                  <a:pos x="2" y="4"/>
                </a:cxn>
                <a:cxn ang="0">
                  <a:pos x="0" y="2"/>
                </a:cxn>
                <a:cxn ang="0">
                  <a:pos x="4" y="0"/>
                </a:cxn>
                <a:cxn ang="0">
                  <a:pos x="4" y="0"/>
                </a:cxn>
              </a:cxnLst>
              <a:rect l="0" t="0" r="r" b="b"/>
              <a:pathLst>
                <a:path w="4" h="4">
                  <a:moveTo>
                    <a:pt x="4" y="0"/>
                  </a:moveTo>
                  <a:lnTo>
                    <a:pt x="4" y="4"/>
                  </a:lnTo>
                  <a:lnTo>
                    <a:pt x="2"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 name="Freeform 36">
              <a:extLst>
                <a:ext uri="{FF2B5EF4-FFF2-40B4-BE49-F238E27FC236}">
                  <a16:creationId xmlns:a16="http://schemas.microsoft.com/office/drawing/2014/main" id="{8C4600E9-6987-1D4B-AB6D-6E3419146DAB}"/>
                </a:ext>
              </a:extLst>
            </p:cNvPr>
            <p:cNvSpPr>
              <a:spLocks/>
            </p:cNvSpPr>
            <p:nvPr/>
          </p:nvSpPr>
          <p:spPr bwMode="auto">
            <a:xfrm>
              <a:off x="7923213" y="4846638"/>
              <a:ext cx="6350" cy="3175"/>
            </a:xfrm>
            <a:custGeom>
              <a:avLst/>
              <a:gdLst/>
              <a:ahLst/>
              <a:cxnLst>
                <a:cxn ang="0">
                  <a:pos x="2" y="0"/>
                </a:cxn>
                <a:cxn ang="0">
                  <a:pos x="4" y="2"/>
                </a:cxn>
                <a:cxn ang="0">
                  <a:pos x="0" y="2"/>
                </a:cxn>
                <a:cxn ang="0">
                  <a:pos x="0" y="0"/>
                </a:cxn>
                <a:cxn ang="0">
                  <a:pos x="2" y="0"/>
                </a:cxn>
                <a:cxn ang="0">
                  <a:pos x="2" y="0"/>
                </a:cxn>
              </a:cxnLst>
              <a:rect l="0" t="0" r="r" b="b"/>
              <a:pathLst>
                <a:path w="4" h="2">
                  <a:moveTo>
                    <a:pt x="2" y="0"/>
                  </a:moveTo>
                  <a:lnTo>
                    <a:pt x="4" y="2"/>
                  </a:lnTo>
                  <a:lnTo>
                    <a:pt x="0" y="2"/>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 name="Freeform 37">
              <a:extLst>
                <a:ext uri="{FF2B5EF4-FFF2-40B4-BE49-F238E27FC236}">
                  <a16:creationId xmlns:a16="http://schemas.microsoft.com/office/drawing/2014/main" id="{3232968D-5092-E94F-B666-15430DA9776F}"/>
                </a:ext>
              </a:extLst>
            </p:cNvPr>
            <p:cNvSpPr>
              <a:spLocks/>
            </p:cNvSpPr>
            <p:nvPr/>
          </p:nvSpPr>
          <p:spPr bwMode="auto">
            <a:xfrm>
              <a:off x="7939088" y="4868863"/>
              <a:ext cx="3175" cy="6350"/>
            </a:xfrm>
            <a:custGeom>
              <a:avLst/>
              <a:gdLst/>
              <a:ahLst/>
              <a:cxnLst>
                <a:cxn ang="0">
                  <a:pos x="0" y="0"/>
                </a:cxn>
                <a:cxn ang="0">
                  <a:pos x="2" y="0"/>
                </a:cxn>
                <a:cxn ang="0">
                  <a:pos x="2" y="4"/>
                </a:cxn>
                <a:cxn ang="0">
                  <a:pos x="0" y="4"/>
                </a:cxn>
                <a:cxn ang="0">
                  <a:pos x="0" y="0"/>
                </a:cxn>
                <a:cxn ang="0">
                  <a:pos x="0" y="4"/>
                </a:cxn>
                <a:cxn ang="0">
                  <a:pos x="0" y="0"/>
                </a:cxn>
                <a:cxn ang="0">
                  <a:pos x="0" y="0"/>
                </a:cxn>
              </a:cxnLst>
              <a:rect l="0" t="0" r="r" b="b"/>
              <a:pathLst>
                <a:path w="2" h="4">
                  <a:moveTo>
                    <a:pt x="0" y="0"/>
                  </a:moveTo>
                  <a:lnTo>
                    <a:pt x="2" y="0"/>
                  </a:lnTo>
                  <a:lnTo>
                    <a:pt x="2" y="4"/>
                  </a:lnTo>
                  <a:lnTo>
                    <a:pt x="0" y="4"/>
                  </a:lnTo>
                  <a:lnTo>
                    <a:pt x="0" y="0"/>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 name="Freeform 38">
              <a:extLst>
                <a:ext uri="{FF2B5EF4-FFF2-40B4-BE49-F238E27FC236}">
                  <a16:creationId xmlns:a16="http://schemas.microsoft.com/office/drawing/2014/main" id="{26978C91-58AA-1742-B55B-AC6B83918583}"/>
                </a:ext>
              </a:extLst>
            </p:cNvPr>
            <p:cNvSpPr>
              <a:spLocks/>
            </p:cNvSpPr>
            <p:nvPr/>
          </p:nvSpPr>
          <p:spPr bwMode="auto">
            <a:xfrm>
              <a:off x="7945438" y="4884738"/>
              <a:ext cx="3175" cy="6350"/>
            </a:xfrm>
            <a:custGeom>
              <a:avLst/>
              <a:gdLst/>
              <a:ahLst/>
              <a:cxnLst>
                <a:cxn ang="0">
                  <a:pos x="0" y="0"/>
                </a:cxn>
                <a:cxn ang="0">
                  <a:pos x="2" y="2"/>
                </a:cxn>
                <a:cxn ang="0">
                  <a:pos x="0" y="4"/>
                </a:cxn>
                <a:cxn ang="0">
                  <a:pos x="0" y="2"/>
                </a:cxn>
                <a:cxn ang="0">
                  <a:pos x="0" y="0"/>
                </a:cxn>
                <a:cxn ang="0">
                  <a:pos x="0" y="0"/>
                </a:cxn>
              </a:cxnLst>
              <a:rect l="0" t="0" r="r" b="b"/>
              <a:pathLst>
                <a:path w="2" h="4">
                  <a:moveTo>
                    <a:pt x="0" y="0"/>
                  </a:moveTo>
                  <a:lnTo>
                    <a:pt x="2" y="2"/>
                  </a:lnTo>
                  <a:lnTo>
                    <a:pt x="0"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 name="Freeform 39">
              <a:extLst>
                <a:ext uri="{FF2B5EF4-FFF2-40B4-BE49-F238E27FC236}">
                  <a16:creationId xmlns:a16="http://schemas.microsoft.com/office/drawing/2014/main" id="{130F6F48-A9EF-FD42-B6C6-80F594DD7D13}"/>
                </a:ext>
              </a:extLst>
            </p:cNvPr>
            <p:cNvSpPr>
              <a:spLocks/>
            </p:cNvSpPr>
            <p:nvPr/>
          </p:nvSpPr>
          <p:spPr bwMode="auto">
            <a:xfrm>
              <a:off x="7900988" y="4916488"/>
              <a:ext cx="6350" cy="9525"/>
            </a:xfrm>
            <a:custGeom>
              <a:avLst/>
              <a:gdLst/>
              <a:ahLst/>
              <a:cxnLst>
                <a:cxn ang="0">
                  <a:pos x="0" y="0"/>
                </a:cxn>
                <a:cxn ang="0">
                  <a:pos x="2" y="2"/>
                </a:cxn>
                <a:cxn ang="0">
                  <a:pos x="4" y="6"/>
                </a:cxn>
                <a:cxn ang="0">
                  <a:pos x="0" y="4"/>
                </a:cxn>
                <a:cxn ang="0">
                  <a:pos x="0" y="0"/>
                </a:cxn>
                <a:cxn ang="0">
                  <a:pos x="0" y="0"/>
                </a:cxn>
              </a:cxnLst>
              <a:rect l="0" t="0" r="r" b="b"/>
              <a:pathLst>
                <a:path w="4" h="6">
                  <a:moveTo>
                    <a:pt x="0" y="0"/>
                  </a:moveTo>
                  <a:lnTo>
                    <a:pt x="2" y="2"/>
                  </a:lnTo>
                  <a:lnTo>
                    <a:pt x="4" y="6"/>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 name="Freeform 40">
              <a:extLst>
                <a:ext uri="{FF2B5EF4-FFF2-40B4-BE49-F238E27FC236}">
                  <a16:creationId xmlns:a16="http://schemas.microsoft.com/office/drawing/2014/main" id="{86939509-DC48-304B-8F5A-BC9B00C70181}"/>
                </a:ext>
              </a:extLst>
            </p:cNvPr>
            <p:cNvSpPr>
              <a:spLocks/>
            </p:cNvSpPr>
            <p:nvPr/>
          </p:nvSpPr>
          <p:spPr bwMode="auto">
            <a:xfrm>
              <a:off x="7913688" y="4932363"/>
              <a:ext cx="6350" cy="6350"/>
            </a:xfrm>
            <a:custGeom>
              <a:avLst/>
              <a:gdLst/>
              <a:ahLst/>
              <a:cxnLst>
                <a:cxn ang="0">
                  <a:pos x="0" y="0"/>
                </a:cxn>
                <a:cxn ang="0">
                  <a:pos x="4" y="0"/>
                </a:cxn>
                <a:cxn ang="0">
                  <a:pos x="4" y="4"/>
                </a:cxn>
                <a:cxn ang="0">
                  <a:pos x="2" y="2"/>
                </a:cxn>
                <a:cxn ang="0">
                  <a:pos x="0" y="0"/>
                </a:cxn>
                <a:cxn ang="0">
                  <a:pos x="0" y="0"/>
                </a:cxn>
              </a:cxnLst>
              <a:rect l="0" t="0" r="r" b="b"/>
              <a:pathLst>
                <a:path w="4" h="4">
                  <a:moveTo>
                    <a:pt x="0" y="0"/>
                  </a:moveTo>
                  <a:lnTo>
                    <a:pt x="4" y="0"/>
                  </a:lnTo>
                  <a:lnTo>
                    <a:pt x="4" y="4"/>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 name="Freeform 41">
              <a:extLst>
                <a:ext uri="{FF2B5EF4-FFF2-40B4-BE49-F238E27FC236}">
                  <a16:creationId xmlns:a16="http://schemas.microsoft.com/office/drawing/2014/main" id="{6FBF7A8B-0482-2A42-A107-FD17FE2C44C0}"/>
                </a:ext>
              </a:extLst>
            </p:cNvPr>
            <p:cNvSpPr>
              <a:spLocks/>
            </p:cNvSpPr>
            <p:nvPr/>
          </p:nvSpPr>
          <p:spPr bwMode="auto">
            <a:xfrm>
              <a:off x="8116888" y="4840288"/>
              <a:ext cx="25400" cy="19050"/>
            </a:xfrm>
            <a:custGeom>
              <a:avLst/>
              <a:gdLst/>
              <a:ahLst/>
              <a:cxnLst>
                <a:cxn ang="0">
                  <a:pos x="8" y="2"/>
                </a:cxn>
                <a:cxn ang="0">
                  <a:pos x="12" y="0"/>
                </a:cxn>
                <a:cxn ang="0">
                  <a:pos x="14" y="4"/>
                </a:cxn>
                <a:cxn ang="0">
                  <a:pos x="16" y="12"/>
                </a:cxn>
                <a:cxn ang="0">
                  <a:pos x="8" y="12"/>
                </a:cxn>
                <a:cxn ang="0">
                  <a:pos x="0" y="10"/>
                </a:cxn>
                <a:cxn ang="0">
                  <a:pos x="0" y="4"/>
                </a:cxn>
                <a:cxn ang="0">
                  <a:pos x="4" y="2"/>
                </a:cxn>
                <a:cxn ang="0">
                  <a:pos x="8" y="2"/>
                </a:cxn>
                <a:cxn ang="0">
                  <a:pos x="8" y="2"/>
                </a:cxn>
              </a:cxnLst>
              <a:rect l="0" t="0" r="r" b="b"/>
              <a:pathLst>
                <a:path w="16" h="12">
                  <a:moveTo>
                    <a:pt x="8" y="2"/>
                  </a:moveTo>
                  <a:lnTo>
                    <a:pt x="12" y="0"/>
                  </a:lnTo>
                  <a:lnTo>
                    <a:pt x="14" y="4"/>
                  </a:lnTo>
                  <a:lnTo>
                    <a:pt x="16" y="12"/>
                  </a:lnTo>
                  <a:lnTo>
                    <a:pt x="8" y="12"/>
                  </a:lnTo>
                  <a:lnTo>
                    <a:pt x="0" y="10"/>
                  </a:lnTo>
                  <a:lnTo>
                    <a:pt x="0" y="4"/>
                  </a:lnTo>
                  <a:lnTo>
                    <a:pt x="4" y="2"/>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 name="Freeform 42">
              <a:extLst>
                <a:ext uri="{FF2B5EF4-FFF2-40B4-BE49-F238E27FC236}">
                  <a16:creationId xmlns:a16="http://schemas.microsoft.com/office/drawing/2014/main" id="{829E7D05-3969-9047-807C-8BF7DA7534EA}"/>
                </a:ext>
              </a:extLst>
            </p:cNvPr>
            <p:cNvSpPr>
              <a:spLocks/>
            </p:cNvSpPr>
            <p:nvPr/>
          </p:nvSpPr>
          <p:spPr bwMode="auto">
            <a:xfrm>
              <a:off x="8142288" y="4814888"/>
              <a:ext cx="31750" cy="19050"/>
            </a:xfrm>
            <a:custGeom>
              <a:avLst/>
              <a:gdLst/>
              <a:ahLst/>
              <a:cxnLst>
                <a:cxn ang="0">
                  <a:pos x="4" y="4"/>
                </a:cxn>
                <a:cxn ang="0">
                  <a:pos x="6" y="4"/>
                </a:cxn>
                <a:cxn ang="0">
                  <a:pos x="14" y="0"/>
                </a:cxn>
                <a:cxn ang="0">
                  <a:pos x="20" y="0"/>
                </a:cxn>
                <a:cxn ang="0">
                  <a:pos x="18" y="4"/>
                </a:cxn>
                <a:cxn ang="0">
                  <a:pos x="18" y="8"/>
                </a:cxn>
                <a:cxn ang="0">
                  <a:pos x="10" y="8"/>
                </a:cxn>
                <a:cxn ang="0">
                  <a:pos x="10" y="6"/>
                </a:cxn>
                <a:cxn ang="0">
                  <a:pos x="6" y="10"/>
                </a:cxn>
                <a:cxn ang="0">
                  <a:pos x="4" y="12"/>
                </a:cxn>
                <a:cxn ang="0">
                  <a:pos x="0" y="8"/>
                </a:cxn>
                <a:cxn ang="0">
                  <a:pos x="0" y="6"/>
                </a:cxn>
                <a:cxn ang="0">
                  <a:pos x="4" y="4"/>
                </a:cxn>
                <a:cxn ang="0">
                  <a:pos x="4" y="4"/>
                </a:cxn>
              </a:cxnLst>
              <a:rect l="0" t="0" r="r" b="b"/>
              <a:pathLst>
                <a:path w="20" h="12">
                  <a:moveTo>
                    <a:pt x="4" y="4"/>
                  </a:moveTo>
                  <a:lnTo>
                    <a:pt x="6" y="4"/>
                  </a:lnTo>
                  <a:lnTo>
                    <a:pt x="14" y="0"/>
                  </a:lnTo>
                  <a:lnTo>
                    <a:pt x="20" y="0"/>
                  </a:lnTo>
                  <a:lnTo>
                    <a:pt x="18" y="4"/>
                  </a:lnTo>
                  <a:lnTo>
                    <a:pt x="18" y="8"/>
                  </a:lnTo>
                  <a:lnTo>
                    <a:pt x="10" y="8"/>
                  </a:lnTo>
                  <a:lnTo>
                    <a:pt x="10" y="6"/>
                  </a:lnTo>
                  <a:lnTo>
                    <a:pt x="6" y="10"/>
                  </a:lnTo>
                  <a:lnTo>
                    <a:pt x="4" y="12"/>
                  </a:lnTo>
                  <a:lnTo>
                    <a:pt x="0" y="8"/>
                  </a:lnTo>
                  <a:lnTo>
                    <a:pt x="0" y="6"/>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 name="Freeform 43">
              <a:extLst>
                <a:ext uri="{FF2B5EF4-FFF2-40B4-BE49-F238E27FC236}">
                  <a16:creationId xmlns:a16="http://schemas.microsoft.com/office/drawing/2014/main" id="{4CC9D52C-C277-E74C-A4EA-28FD86BA1575}"/>
                </a:ext>
              </a:extLst>
            </p:cNvPr>
            <p:cNvSpPr>
              <a:spLocks/>
            </p:cNvSpPr>
            <p:nvPr/>
          </p:nvSpPr>
          <p:spPr bwMode="auto">
            <a:xfrm>
              <a:off x="7875588" y="5713413"/>
              <a:ext cx="6350" cy="9525"/>
            </a:xfrm>
            <a:custGeom>
              <a:avLst/>
              <a:gdLst/>
              <a:ahLst/>
              <a:cxnLst>
                <a:cxn ang="0">
                  <a:pos x="4" y="0"/>
                </a:cxn>
                <a:cxn ang="0">
                  <a:pos x="4" y="6"/>
                </a:cxn>
                <a:cxn ang="0">
                  <a:pos x="0" y="6"/>
                </a:cxn>
                <a:cxn ang="0">
                  <a:pos x="2" y="4"/>
                </a:cxn>
                <a:cxn ang="0">
                  <a:pos x="4" y="0"/>
                </a:cxn>
                <a:cxn ang="0">
                  <a:pos x="4" y="0"/>
                </a:cxn>
              </a:cxnLst>
              <a:rect l="0" t="0" r="r" b="b"/>
              <a:pathLst>
                <a:path w="4" h="6">
                  <a:moveTo>
                    <a:pt x="4" y="0"/>
                  </a:moveTo>
                  <a:lnTo>
                    <a:pt x="4" y="6"/>
                  </a:lnTo>
                  <a:lnTo>
                    <a:pt x="0" y="6"/>
                  </a:lnTo>
                  <a:lnTo>
                    <a:pt x="2"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 name="Freeform 44">
              <a:extLst>
                <a:ext uri="{FF2B5EF4-FFF2-40B4-BE49-F238E27FC236}">
                  <a16:creationId xmlns:a16="http://schemas.microsoft.com/office/drawing/2014/main" id="{541EA8B0-2B12-C54D-9D49-128DFDE18218}"/>
                </a:ext>
              </a:extLst>
            </p:cNvPr>
            <p:cNvSpPr>
              <a:spLocks/>
            </p:cNvSpPr>
            <p:nvPr/>
          </p:nvSpPr>
          <p:spPr bwMode="auto">
            <a:xfrm>
              <a:off x="7910513" y="5589588"/>
              <a:ext cx="12700" cy="15875"/>
            </a:xfrm>
            <a:custGeom>
              <a:avLst/>
              <a:gdLst/>
              <a:ahLst/>
              <a:cxnLst>
                <a:cxn ang="0">
                  <a:pos x="6" y="0"/>
                </a:cxn>
                <a:cxn ang="0">
                  <a:pos x="8" y="2"/>
                </a:cxn>
                <a:cxn ang="0">
                  <a:pos x="6" y="4"/>
                </a:cxn>
                <a:cxn ang="0">
                  <a:pos x="8" y="6"/>
                </a:cxn>
                <a:cxn ang="0">
                  <a:pos x="0" y="10"/>
                </a:cxn>
                <a:cxn ang="0">
                  <a:pos x="2" y="0"/>
                </a:cxn>
                <a:cxn ang="0">
                  <a:pos x="6" y="0"/>
                </a:cxn>
                <a:cxn ang="0">
                  <a:pos x="6" y="0"/>
                </a:cxn>
              </a:cxnLst>
              <a:rect l="0" t="0" r="r" b="b"/>
              <a:pathLst>
                <a:path w="8" h="10">
                  <a:moveTo>
                    <a:pt x="6" y="0"/>
                  </a:moveTo>
                  <a:lnTo>
                    <a:pt x="8" y="2"/>
                  </a:lnTo>
                  <a:lnTo>
                    <a:pt x="6" y="4"/>
                  </a:lnTo>
                  <a:lnTo>
                    <a:pt x="8" y="6"/>
                  </a:lnTo>
                  <a:lnTo>
                    <a:pt x="0" y="10"/>
                  </a:lnTo>
                  <a:lnTo>
                    <a:pt x="2"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 name="Freeform 45">
              <a:extLst>
                <a:ext uri="{FF2B5EF4-FFF2-40B4-BE49-F238E27FC236}">
                  <a16:creationId xmlns:a16="http://schemas.microsoft.com/office/drawing/2014/main" id="{DA7D8D41-2FD0-764B-8319-20F4857ACD38}"/>
                </a:ext>
              </a:extLst>
            </p:cNvPr>
            <p:cNvSpPr>
              <a:spLocks/>
            </p:cNvSpPr>
            <p:nvPr/>
          </p:nvSpPr>
          <p:spPr bwMode="auto">
            <a:xfrm>
              <a:off x="7888288" y="5408613"/>
              <a:ext cx="165100" cy="177800"/>
            </a:xfrm>
            <a:custGeom>
              <a:avLst/>
              <a:gdLst/>
              <a:ahLst/>
              <a:cxnLst>
                <a:cxn ang="0">
                  <a:pos x="76" y="6"/>
                </a:cxn>
                <a:cxn ang="0">
                  <a:pos x="82" y="4"/>
                </a:cxn>
                <a:cxn ang="0">
                  <a:pos x="88" y="10"/>
                </a:cxn>
                <a:cxn ang="0">
                  <a:pos x="98" y="8"/>
                </a:cxn>
                <a:cxn ang="0">
                  <a:pos x="98" y="8"/>
                </a:cxn>
                <a:cxn ang="0">
                  <a:pos x="100" y="12"/>
                </a:cxn>
                <a:cxn ang="0">
                  <a:pos x="104" y="10"/>
                </a:cxn>
                <a:cxn ang="0">
                  <a:pos x="102" y="14"/>
                </a:cxn>
                <a:cxn ang="0">
                  <a:pos x="102" y="22"/>
                </a:cxn>
                <a:cxn ang="0">
                  <a:pos x="84" y="46"/>
                </a:cxn>
                <a:cxn ang="0">
                  <a:pos x="88" y="58"/>
                </a:cxn>
                <a:cxn ang="0">
                  <a:pos x="80" y="58"/>
                </a:cxn>
                <a:cxn ang="0">
                  <a:pos x="76" y="60"/>
                </a:cxn>
                <a:cxn ang="0">
                  <a:pos x="68" y="62"/>
                </a:cxn>
                <a:cxn ang="0">
                  <a:pos x="56" y="96"/>
                </a:cxn>
                <a:cxn ang="0">
                  <a:pos x="52" y="102"/>
                </a:cxn>
                <a:cxn ang="0">
                  <a:pos x="42" y="110"/>
                </a:cxn>
                <a:cxn ang="0">
                  <a:pos x="32" y="110"/>
                </a:cxn>
                <a:cxn ang="0">
                  <a:pos x="24" y="108"/>
                </a:cxn>
                <a:cxn ang="0">
                  <a:pos x="16" y="104"/>
                </a:cxn>
                <a:cxn ang="0">
                  <a:pos x="2" y="104"/>
                </a:cxn>
                <a:cxn ang="0">
                  <a:pos x="2" y="102"/>
                </a:cxn>
                <a:cxn ang="0">
                  <a:pos x="0" y="100"/>
                </a:cxn>
                <a:cxn ang="0">
                  <a:pos x="6" y="94"/>
                </a:cxn>
                <a:cxn ang="0">
                  <a:pos x="6" y="90"/>
                </a:cxn>
                <a:cxn ang="0">
                  <a:pos x="6" y="88"/>
                </a:cxn>
                <a:cxn ang="0">
                  <a:pos x="10" y="86"/>
                </a:cxn>
                <a:cxn ang="0">
                  <a:pos x="8" y="80"/>
                </a:cxn>
                <a:cxn ang="0">
                  <a:pos x="14" y="82"/>
                </a:cxn>
                <a:cxn ang="0">
                  <a:pos x="18" y="72"/>
                </a:cxn>
                <a:cxn ang="0">
                  <a:pos x="34" y="60"/>
                </a:cxn>
                <a:cxn ang="0">
                  <a:pos x="62" y="36"/>
                </a:cxn>
                <a:cxn ang="0">
                  <a:pos x="72" y="18"/>
                </a:cxn>
                <a:cxn ang="0">
                  <a:pos x="76" y="8"/>
                </a:cxn>
              </a:cxnLst>
              <a:rect l="0" t="0" r="r" b="b"/>
              <a:pathLst>
                <a:path w="104" h="112">
                  <a:moveTo>
                    <a:pt x="76" y="8"/>
                  </a:moveTo>
                  <a:lnTo>
                    <a:pt x="76" y="6"/>
                  </a:lnTo>
                  <a:lnTo>
                    <a:pt x="82" y="0"/>
                  </a:lnTo>
                  <a:lnTo>
                    <a:pt x="82" y="4"/>
                  </a:lnTo>
                  <a:lnTo>
                    <a:pt x="86" y="6"/>
                  </a:lnTo>
                  <a:lnTo>
                    <a:pt x="88" y="10"/>
                  </a:lnTo>
                  <a:lnTo>
                    <a:pt x="90" y="14"/>
                  </a:lnTo>
                  <a:lnTo>
                    <a:pt x="98" y="8"/>
                  </a:lnTo>
                  <a:lnTo>
                    <a:pt x="100" y="8"/>
                  </a:lnTo>
                  <a:lnTo>
                    <a:pt x="98" y="8"/>
                  </a:lnTo>
                  <a:lnTo>
                    <a:pt x="98" y="14"/>
                  </a:lnTo>
                  <a:lnTo>
                    <a:pt x="100" y="12"/>
                  </a:lnTo>
                  <a:lnTo>
                    <a:pt x="100" y="8"/>
                  </a:lnTo>
                  <a:lnTo>
                    <a:pt x="104" y="10"/>
                  </a:lnTo>
                  <a:lnTo>
                    <a:pt x="102" y="12"/>
                  </a:lnTo>
                  <a:lnTo>
                    <a:pt x="102" y="14"/>
                  </a:lnTo>
                  <a:lnTo>
                    <a:pt x="102" y="16"/>
                  </a:lnTo>
                  <a:lnTo>
                    <a:pt x="102" y="22"/>
                  </a:lnTo>
                  <a:lnTo>
                    <a:pt x="92" y="40"/>
                  </a:lnTo>
                  <a:lnTo>
                    <a:pt x="84" y="46"/>
                  </a:lnTo>
                  <a:lnTo>
                    <a:pt x="84" y="56"/>
                  </a:lnTo>
                  <a:lnTo>
                    <a:pt x="88" y="58"/>
                  </a:lnTo>
                  <a:lnTo>
                    <a:pt x="88" y="60"/>
                  </a:lnTo>
                  <a:lnTo>
                    <a:pt x="80" y="58"/>
                  </a:lnTo>
                  <a:lnTo>
                    <a:pt x="78" y="60"/>
                  </a:lnTo>
                  <a:lnTo>
                    <a:pt x="76" y="60"/>
                  </a:lnTo>
                  <a:lnTo>
                    <a:pt x="70" y="64"/>
                  </a:lnTo>
                  <a:lnTo>
                    <a:pt x="68" y="62"/>
                  </a:lnTo>
                  <a:lnTo>
                    <a:pt x="62" y="82"/>
                  </a:lnTo>
                  <a:lnTo>
                    <a:pt x="56" y="96"/>
                  </a:lnTo>
                  <a:lnTo>
                    <a:pt x="56" y="100"/>
                  </a:lnTo>
                  <a:lnTo>
                    <a:pt x="52" y="102"/>
                  </a:lnTo>
                  <a:lnTo>
                    <a:pt x="46" y="106"/>
                  </a:lnTo>
                  <a:lnTo>
                    <a:pt x="42" y="110"/>
                  </a:lnTo>
                  <a:lnTo>
                    <a:pt x="34" y="112"/>
                  </a:lnTo>
                  <a:lnTo>
                    <a:pt x="32" y="110"/>
                  </a:lnTo>
                  <a:lnTo>
                    <a:pt x="26" y="110"/>
                  </a:lnTo>
                  <a:lnTo>
                    <a:pt x="24" y="108"/>
                  </a:lnTo>
                  <a:lnTo>
                    <a:pt x="18" y="108"/>
                  </a:lnTo>
                  <a:lnTo>
                    <a:pt x="16" y="104"/>
                  </a:lnTo>
                  <a:lnTo>
                    <a:pt x="10" y="104"/>
                  </a:lnTo>
                  <a:lnTo>
                    <a:pt x="2" y="104"/>
                  </a:lnTo>
                  <a:lnTo>
                    <a:pt x="6" y="98"/>
                  </a:lnTo>
                  <a:lnTo>
                    <a:pt x="2" y="102"/>
                  </a:lnTo>
                  <a:lnTo>
                    <a:pt x="4" y="98"/>
                  </a:lnTo>
                  <a:lnTo>
                    <a:pt x="0" y="100"/>
                  </a:lnTo>
                  <a:lnTo>
                    <a:pt x="0" y="98"/>
                  </a:lnTo>
                  <a:lnTo>
                    <a:pt x="6" y="94"/>
                  </a:lnTo>
                  <a:lnTo>
                    <a:pt x="4" y="94"/>
                  </a:lnTo>
                  <a:lnTo>
                    <a:pt x="6" y="90"/>
                  </a:lnTo>
                  <a:lnTo>
                    <a:pt x="4" y="90"/>
                  </a:lnTo>
                  <a:lnTo>
                    <a:pt x="6" y="88"/>
                  </a:lnTo>
                  <a:lnTo>
                    <a:pt x="6" y="86"/>
                  </a:lnTo>
                  <a:lnTo>
                    <a:pt x="10" y="86"/>
                  </a:lnTo>
                  <a:lnTo>
                    <a:pt x="8" y="84"/>
                  </a:lnTo>
                  <a:lnTo>
                    <a:pt x="8" y="80"/>
                  </a:lnTo>
                  <a:lnTo>
                    <a:pt x="12" y="78"/>
                  </a:lnTo>
                  <a:lnTo>
                    <a:pt x="14" y="82"/>
                  </a:lnTo>
                  <a:lnTo>
                    <a:pt x="14" y="76"/>
                  </a:lnTo>
                  <a:lnTo>
                    <a:pt x="18" y="72"/>
                  </a:lnTo>
                  <a:lnTo>
                    <a:pt x="22" y="64"/>
                  </a:lnTo>
                  <a:lnTo>
                    <a:pt x="34" y="60"/>
                  </a:lnTo>
                  <a:lnTo>
                    <a:pt x="58" y="40"/>
                  </a:lnTo>
                  <a:lnTo>
                    <a:pt x="62" y="36"/>
                  </a:lnTo>
                  <a:lnTo>
                    <a:pt x="66" y="22"/>
                  </a:lnTo>
                  <a:lnTo>
                    <a:pt x="72" y="18"/>
                  </a:lnTo>
                  <a:lnTo>
                    <a:pt x="76" y="8"/>
                  </a:lnTo>
                  <a:lnTo>
                    <a:pt x="7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 name="Freeform 46">
              <a:extLst>
                <a:ext uri="{FF2B5EF4-FFF2-40B4-BE49-F238E27FC236}">
                  <a16:creationId xmlns:a16="http://schemas.microsoft.com/office/drawing/2014/main" id="{48A0DFB3-EBD0-8845-A095-0B31EA5784CF}"/>
                </a:ext>
              </a:extLst>
            </p:cNvPr>
            <p:cNvSpPr>
              <a:spLocks/>
            </p:cNvSpPr>
            <p:nvPr/>
          </p:nvSpPr>
          <p:spPr bwMode="auto">
            <a:xfrm>
              <a:off x="8021638" y="5246688"/>
              <a:ext cx="120650" cy="190500"/>
            </a:xfrm>
            <a:custGeom>
              <a:avLst/>
              <a:gdLst/>
              <a:ahLst/>
              <a:cxnLst>
                <a:cxn ang="0">
                  <a:pos x="2" y="0"/>
                </a:cxn>
                <a:cxn ang="0">
                  <a:pos x="8" y="6"/>
                </a:cxn>
                <a:cxn ang="0">
                  <a:pos x="14" y="8"/>
                </a:cxn>
                <a:cxn ang="0">
                  <a:pos x="16" y="12"/>
                </a:cxn>
                <a:cxn ang="0">
                  <a:pos x="24" y="22"/>
                </a:cxn>
                <a:cxn ang="0">
                  <a:pos x="20" y="22"/>
                </a:cxn>
                <a:cxn ang="0">
                  <a:pos x="26" y="40"/>
                </a:cxn>
                <a:cxn ang="0">
                  <a:pos x="34" y="44"/>
                </a:cxn>
                <a:cxn ang="0">
                  <a:pos x="36" y="38"/>
                </a:cxn>
                <a:cxn ang="0">
                  <a:pos x="36" y="34"/>
                </a:cxn>
                <a:cxn ang="0">
                  <a:pos x="42" y="52"/>
                </a:cxn>
                <a:cxn ang="0">
                  <a:pos x="60" y="58"/>
                </a:cxn>
                <a:cxn ang="0">
                  <a:pos x="76" y="52"/>
                </a:cxn>
                <a:cxn ang="0">
                  <a:pos x="70" y="70"/>
                </a:cxn>
                <a:cxn ang="0">
                  <a:pos x="68" y="80"/>
                </a:cxn>
                <a:cxn ang="0">
                  <a:pos x="64" y="76"/>
                </a:cxn>
                <a:cxn ang="0">
                  <a:pos x="54" y="84"/>
                </a:cxn>
                <a:cxn ang="0">
                  <a:pos x="56" y="90"/>
                </a:cxn>
                <a:cxn ang="0">
                  <a:pos x="40" y="116"/>
                </a:cxn>
                <a:cxn ang="0">
                  <a:pos x="34" y="120"/>
                </a:cxn>
                <a:cxn ang="0">
                  <a:pos x="26" y="116"/>
                </a:cxn>
                <a:cxn ang="0">
                  <a:pos x="26" y="112"/>
                </a:cxn>
                <a:cxn ang="0">
                  <a:pos x="32" y="98"/>
                </a:cxn>
                <a:cxn ang="0">
                  <a:pos x="28" y="90"/>
                </a:cxn>
                <a:cxn ang="0">
                  <a:pos x="14" y="82"/>
                </a:cxn>
                <a:cxn ang="0">
                  <a:pos x="16" y="76"/>
                </a:cxn>
                <a:cxn ang="0">
                  <a:pos x="26" y="60"/>
                </a:cxn>
                <a:cxn ang="0">
                  <a:pos x="28" y="46"/>
                </a:cxn>
                <a:cxn ang="0">
                  <a:pos x="26" y="40"/>
                </a:cxn>
                <a:cxn ang="0">
                  <a:pos x="20" y="36"/>
                </a:cxn>
                <a:cxn ang="0">
                  <a:pos x="20" y="36"/>
                </a:cxn>
                <a:cxn ang="0">
                  <a:pos x="20" y="30"/>
                </a:cxn>
                <a:cxn ang="0">
                  <a:pos x="18" y="28"/>
                </a:cxn>
                <a:cxn ang="0">
                  <a:pos x="10" y="20"/>
                </a:cxn>
                <a:cxn ang="0">
                  <a:pos x="10" y="14"/>
                </a:cxn>
                <a:cxn ang="0">
                  <a:pos x="6" y="14"/>
                </a:cxn>
                <a:cxn ang="0">
                  <a:pos x="0" y="0"/>
                </a:cxn>
                <a:cxn ang="0">
                  <a:pos x="2" y="0"/>
                </a:cxn>
              </a:cxnLst>
              <a:rect l="0" t="0" r="r" b="b"/>
              <a:pathLst>
                <a:path w="76" h="120">
                  <a:moveTo>
                    <a:pt x="2" y="0"/>
                  </a:moveTo>
                  <a:lnTo>
                    <a:pt x="2" y="0"/>
                  </a:lnTo>
                  <a:lnTo>
                    <a:pt x="6" y="8"/>
                  </a:lnTo>
                  <a:lnTo>
                    <a:pt x="8" y="6"/>
                  </a:lnTo>
                  <a:lnTo>
                    <a:pt x="8" y="8"/>
                  </a:lnTo>
                  <a:lnTo>
                    <a:pt x="14" y="8"/>
                  </a:lnTo>
                  <a:lnTo>
                    <a:pt x="18" y="10"/>
                  </a:lnTo>
                  <a:lnTo>
                    <a:pt x="16" y="12"/>
                  </a:lnTo>
                  <a:lnTo>
                    <a:pt x="20" y="14"/>
                  </a:lnTo>
                  <a:lnTo>
                    <a:pt x="24" y="22"/>
                  </a:lnTo>
                  <a:lnTo>
                    <a:pt x="20" y="20"/>
                  </a:lnTo>
                  <a:lnTo>
                    <a:pt x="20" y="22"/>
                  </a:lnTo>
                  <a:lnTo>
                    <a:pt x="28" y="32"/>
                  </a:lnTo>
                  <a:lnTo>
                    <a:pt x="26" y="40"/>
                  </a:lnTo>
                  <a:lnTo>
                    <a:pt x="32" y="40"/>
                  </a:lnTo>
                  <a:lnTo>
                    <a:pt x="34" y="44"/>
                  </a:lnTo>
                  <a:lnTo>
                    <a:pt x="34" y="44"/>
                  </a:lnTo>
                  <a:lnTo>
                    <a:pt x="36" y="38"/>
                  </a:lnTo>
                  <a:lnTo>
                    <a:pt x="34" y="34"/>
                  </a:lnTo>
                  <a:lnTo>
                    <a:pt x="36" y="34"/>
                  </a:lnTo>
                  <a:lnTo>
                    <a:pt x="40" y="36"/>
                  </a:lnTo>
                  <a:lnTo>
                    <a:pt x="42" y="52"/>
                  </a:lnTo>
                  <a:lnTo>
                    <a:pt x="58" y="58"/>
                  </a:lnTo>
                  <a:lnTo>
                    <a:pt x="60" y="58"/>
                  </a:lnTo>
                  <a:lnTo>
                    <a:pt x="70" y="50"/>
                  </a:lnTo>
                  <a:lnTo>
                    <a:pt x="76" y="52"/>
                  </a:lnTo>
                  <a:lnTo>
                    <a:pt x="74" y="68"/>
                  </a:lnTo>
                  <a:lnTo>
                    <a:pt x="70" y="70"/>
                  </a:lnTo>
                  <a:lnTo>
                    <a:pt x="70" y="78"/>
                  </a:lnTo>
                  <a:lnTo>
                    <a:pt x="68" y="80"/>
                  </a:lnTo>
                  <a:lnTo>
                    <a:pt x="68" y="76"/>
                  </a:lnTo>
                  <a:lnTo>
                    <a:pt x="64" y="76"/>
                  </a:lnTo>
                  <a:lnTo>
                    <a:pt x="58" y="78"/>
                  </a:lnTo>
                  <a:lnTo>
                    <a:pt x="54" y="84"/>
                  </a:lnTo>
                  <a:lnTo>
                    <a:pt x="56" y="86"/>
                  </a:lnTo>
                  <a:lnTo>
                    <a:pt x="56" y="90"/>
                  </a:lnTo>
                  <a:lnTo>
                    <a:pt x="52" y="100"/>
                  </a:lnTo>
                  <a:lnTo>
                    <a:pt x="40" y="116"/>
                  </a:lnTo>
                  <a:lnTo>
                    <a:pt x="36" y="118"/>
                  </a:lnTo>
                  <a:lnTo>
                    <a:pt x="34" y="120"/>
                  </a:lnTo>
                  <a:lnTo>
                    <a:pt x="32" y="116"/>
                  </a:lnTo>
                  <a:lnTo>
                    <a:pt x="26" y="116"/>
                  </a:lnTo>
                  <a:lnTo>
                    <a:pt x="26" y="114"/>
                  </a:lnTo>
                  <a:lnTo>
                    <a:pt x="26" y="112"/>
                  </a:lnTo>
                  <a:lnTo>
                    <a:pt x="32" y="104"/>
                  </a:lnTo>
                  <a:lnTo>
                    <a:pt x="32" y="98"/>
                  </a:lnTo>
                  <a:lnTo>
                    <a:pt x="32" y="94"/>
                  </a:lnTo>
                  <a:lnTo>
                    <a:pt x="28" y="90"/>
                  </a:lnTo>
                  <a:lnTo>
                    <a:pt x="22" y="88"/>
                  </a:lnTo>
                  <a:lnTo>
                    <a:pt x="14" y="82"/>
                  </a:lnTo>
                  <a:lnTo>
                    <a:pt x="14" y="78"/>
                  </a:lnTo>
                  <a:lnTo>
                    <a:pt x="16" y="76"/>
                  </a:lnTo>
                  <a:lnTo>
                    <a:pt x="24" y="72"/>
                  </a:lnTo>
                  <a:lnTo>
                    <a:pt x="26" y="60"/>
                  </a:lnTo>
                  <a:lnTo>
                    <a:pt x="28" y="60"/>
                  </a:lnTo>
                  <a:lnTo>
                    <a:pt x="28" y="46"/>
                  </a:lnTo>
                  <a:lnTo>
                    <a:pt x="24" y="44"/>
                  </a:lnTo>
                  <a:lnTo>
                    <a:pt x="26" y="40"/>
                  </a:lnTo>
                  <a:lnTo>
                    <a:pt x="22" y="40"/>
                  </a:lnTo>
                  <a:lnTo>
                    <a:pt x="20" y="36"/>
                  </a:lnTo>
                  <a:lnTo>
                    <a:pt x="18" y="32"/>
                  </a:lnTo>
                  <a:lnTo>
                    <a:pt x="20" y="36"/>
                  </a:lnTo>
                  <a:lnTo>
                    <a:pt x="22" y="32"/>
                  </a:lnTo>
                  <a:lnTo>
                    <a:pt x="20" y="30"/>
                  </a:lnTo>
                  <a:lnTo>
                    <a:pt x="20" y="28"/>
                  </a:lnTo>
                  <a:lnTo>
                    <a:pt x="18" y="28"/>
                  </a:lnTo>
                  <a:lnTo>
                    <a:pt x="18" y="30"/>
                  </a:lnTo>
                  <a:lnTo>
                    <a:pt x="10" y="20"/>
                  </a:lnTo>
                  <a:lnTo>
                    <a:pt x="8" y="16"/>
                  </a:lnTo>
                  <a:lnTo>
                    <a:pt x="10" y="14"/>
                  </a:lnTo>
                  <a:lnTo>
                    <a:pt x="8" y="16"/>
                  </a:lnTo>
                  <a:lnTo>
                    <a:pt x="6" y="14"/>
                  </a:lnTo>
                  <a:lnTo>
                    <a:pt x="4" y="8"/>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 name="Freeform 47">
              <a:extLst>
                <a:ext uri="{FF2B5EF4-FFF2-40B4-BE49-F238E27FC236}">
                  <a16:creationId xmlns:a16="http://schemas.microsoft.com/office/drawing/2014/main" id="{F3747957-8716-2440-9EEE-EF7D8BB35AF1}"/>
                </a:ext>
              </a:extLst>
            </p:cNvPr>
            <p:cNvSpPr>
              <a:spLocks/>
            </p:cNvSpPr>
            <p:nvPr/>
          </p:nvSpPr>
          <p:spPr bwMode="auto">
            <a:xfrm>
              <a:off x="6754813" y="4697413"/>
              <a:ext cx="860425" cy="669925"/>
            </a:xfrm>
            <a:custGeom>
              <a:avLst/>
              <a:gdLst/>
              <a:ahLst/>
              <a:cxnLst>
                <a:cxn ang="0">
                  <a:pos x="58" y="354"/>
                </a:cxn>
                <a:cxn ang="0">
                  <a:pos x="84" y="344"/>
                </a:cxn>
                <a:cxn ang="0">
                  <a:pos x="146" y="322"/>
                </a:cxn>
                <a:cxn ang="0">
                  <a:pos x="248" y="300"/>
                </a:cxn>
                <a:cxn ang="0">
                  <a:pos x="282" y="314"/>
                </a:cxn>
                <a:cxn ang="0">
                  <a:pos x="294" y="346"/>
                </a:cxn>
                <a:cxn ang="0">
                  <a:pos x="310" y="342"/>
                </a:cxn>
                <a:cxn ang="0">
                  <a:pos x="330" y="314"/>
                </a:cxn>
                <a:cxn ang="0">
                  <a:pos x="318" y="352"/>
                </a:cxn>
                <a:cxn ang="0">
                  <a:pos x="340" y="350"/>
                </a:cxn>
                <a:cxn ang="0">
                  <a:pos x="354" y="372"/>
                </a:cxn>
                <a:cxn ang="0">
                  <a:pos x="380" y="410"/>
                </a:cxn>
                <a:cxn ang="0">
                  <a:pos x="422" y="408"/>
                </a:cxn>
                <a:cxn ang="0">
                  <a:pos x="424" y="408"/>
                </a:cxn>
                <a:cxn ang="0">
                  <a:pos x="442" y="418"/>
                </a:cxn>
                <a:cxn ang="0">
                  <a:pos x="464" y="404"/>
                </a:cxn>
                <a:cxn ang="0">
                  <a:pos x="494" y="396"/>
                </a:cxn>
                <a:cxn ang="0">
                  <a:pos x="508" y="344"/>
                </a:cxn>
                <a:cxn ang="0">
                  <a:pos x="522" y="318"/>
                </a:cxn>
                <a:cxn ang="0">
                  <a:pos x="536" y="278"/>
                </a:cxn>
                <a:cxn ang="0">
                  <a:pos x="534" y="220"/>
                </a:cxn>
                <a:cxn ang="0">
                  <a:pos x="528" y="200"/>
                </a:cxn>
                <a:cxn ang="0">
                  <a:pos x="502" y="162"/>
                </a:cxn>
                <a:cxn ang="0">
                  <a:pos x="492" y="162"/>
                </a:cxn>
                <a:cxn ang="0">
                  <a:pos x="476" y="138"/>
                </a:cxn>
                <a:cxn ang="0">
                  <a:pos x="468" y="126"/>
                </a:cxn>
                <a:cxn ang="0">
                  <a:pos x="446" y="114"/>
                </a:cxn>
                <a:cxn ang="0">
                  <a:pos x="438" y="84"/>
                </a:cxn>
                <a:cxn ang="0">
                  <a:pos x="420" y="48"/>
                </a:cxn>
                <a:cxn ang="0">
                  <a:pos x="400" y="16"/>
                </a:cxn>
                <a:cxn ang="0">
                  <a:pos x="390" y="4"/>
                </a:cxn>
                <a:cxn ang="0">
                  <a:pos x="380" y="26"/>
                </a:cxn>
                <a:cxn ang="0">
                  <a:pos x="376" y="80"/>
                </a:cxn>
                <a:cxn ang="0">
                  <a:pos x="322" y="72"/>
                </a:cxn>
                <a:cxn ang="0">
                  <a:pos x="300" y="58"/>
                </a:cxn>
                <a:cxn ang="0">
                  <a:pos x="308" y="32"/>
                </a:cxn>
                <a:cxn ang="0">
                  <a:pos x="318" y="22"/>
                </a:cxn>
                <a:cxn ang="0">
                  <a:pos x="306" y="24"/>
                </a:cxn>
                <a:cxn ang="0">
                  <a:pos x="294" y="22"/>
                </a:cxn>
                <a:cxn ang="0">
                  <a:pos x="266" y="14"/>
                </a:cxn>
                <a:cxn ang="0">
                  <a:pos x="250" y="8"/>
                </a:cxn>
                <a:cxn ang="0">
                  <a:pos x="260" y="18"/>
                </a:cxn>
                <a:cxn ang="0">
                  <a:pos x="238" y="28"/>
                </a:cxn>
                <a:cxn ang="0">
                  <a:pos x="228" y="36"/>
                </a:cxn>
                <a:cxn ang="0">
                  <a:pos x="222" y="56"/>
                </a:cxn>
                <a:cxn ang="0">
                  <a:pos x="200" y="58"/>
                </a:cxn>
                <a:cxn ang="0">
                  <a:pos x="182" y="42"/>
                </a:cxn>
                <a:cxn ang="0">
                  <a:pos x="170" y="46"/>
                </a:cxn>
                <a:cxn ang="0">
                  <a:pos x="162" y="60"/>
                </a:cxn>
                <a:cxn ang="0">
                  <a:pos x="152" y="70"/>
                </a:cxn>
                <a:cxn ang="0">
                  <a:pos x="144" y="74"/>
                </a:cxn>
                <a:cxn ang="0">
                  <a:pos x="138" y="88"/>
                </a:cxn>
                <a:cxn ang="0">
                  <a:pos x="122" y="100"/>
                </a:cxn>
                <a:cxn ang="0">
                  <a:pos x="78" y="126"/>
                </a:cxn>
                <a:cxn ang="0">
                  <a:pos x="30" y="150"/>
                </a:cxn>
                <a:cxn ang="0">
                  <a:pos x="12" y="152"/>
                </a:cxn>
                <a:cxn ang="0">
                  <a:pos x="2" y="184"/>
                </a:cxn>
                <a:cxn ang="0">
                  <a:pos x="12" y="220"/>
                </a:cxn>
                <a:cxn ang="0">
                  <a:pos x="8" y="222"/>
                </a:cxn>
                <a:cxn ang="0">
                  <a:pos x="0" y="218"/>
                </a:cxn>
                <a:cxn ang="0">
                  <a:pos x="26" y="280"/>
                </a:cxn>
                <a:cxn ang="0">
                  <a:pos x="26" y="330"/>
                </a:cxn>
              </a:cxnLst>
              <a:rect l="0" t="0" r="r" b="b"/>
              <a:pathLst>
                <a:path w="542" h="422">
                  <a:moveTo>
                    <a:pt x="26" y="330"/>
                  </a:moveTo>
                  <a:lnTo>
                    <a:pt x="26" y="340"/>
                  </a:lnTo>
                  <a:lnTo>
                    <a:pt x="32" y="342"/>
                  </a:lnTo>
                  <a:lnTo>
                    <a:pt x="40" y="350"/>
                  </a:lnTo>
                  <a:lnTo>
                    <a:pt x="46" y="354"/>
                  </a:lnTo>
                  <a:lnTo>
                    <a:pt x="58" y="354"/>
                  </a:lnTo>
                  <a:lnTo>
                    <a:pt x="60" y="356"/>
                  </a:lnTo>
                  <a:lnTo>
                    <a:pt x="64" y="356"/>
                  </a:lnTo>
                  <a:lnTo>
                    <a:pt x="64" y="352"/>
                  </a:lnTo>
                  <a:lnTo>
                    <a:pt x="68" y="354"/>
                  </a:lnTo>
                  <a:lnTo>
                    <a:pt x="78" y="344"/>
                  </a:lnTo>
                  <a:lnTo>
                    <a:pt x="84" y="344"/>
                  </a:lnTo>
                  <a:lnTo>
                    <a:pt x="86" y="340"/>
                  </a:lnTo>
                  <a:lnTo>
                    <a:pt x="92" y="336"/>
                  </a:lnTo>
                  <a:lnTo>
                    <a:pt x="118" y="334"/>
                  </a:lnTo>
                  <a:lnTo>
                    <a:pt x="122" y="336"/>
                  </a:lnTo>
                  <a:lnTo>
                    <a:pt x="142" y="334"/>
                  </a:lnTo>
                  <a:lnTo>
                    <a:pt x="146" y="322"/>
                  </a:lnTo>
                  <a:lnTo>
                    <a:pt x="174" y="310"/>
                  </a:lnTo>
                  <a:lnTo>
                    <a:pt x="186" y="310"/>
                  </a:lnTo>
                  <a:lnTo>
                    <a:pt x="200" y="308"/>
                  </a:lnTo>
                  <a:lnTo>
                    <a:pt x="214" y="300"/>
                  </a:lnTo>
                  <a:lnTo>
                    <a:pt x="238" y="298"/>
                  </a:lnTo>
                  <a:lnTo>
                    <a:pt x="248" y="300"/>
                  </a:lnTo>
                  <a:lnTo>
                    <a:pt x="256" y="306"/>
                  </a:lnTo>
                  <a:lnTo>
                    <a:pt x="262" y="306"/>
                  </a:lnTo>
                  <a:lnTo>
                    <a:pt x="272" y="310"/>
                  </a:lnTo>
                  <a:lnTo>
                    <a:pt x="270" y="308"/>
                  </a:lnTo>
                  <a:lnTo>
                    <a:pt x="278" y="314"/>
                  </a:lnTo>
                  <a:lnTo>
                    <a:pt x="282" y="314"/>
                  </a:lnTo>
                  <a:lnTo>
                    <a:pt x="280" y="320"/>
                  </a:lnTo>
                  <a:lnTo>
                    <a:pt x="284" y="324"/>
                  </a:lnTo>
                  <a:lnTo>
                    <a:pt x="288" y="324"/>
                  </a:lnTo>
                  <a:lnTo>
                    <a:pt x="298" y="342"/>
                  </a:lnTo>
                  <a:lnTo>
                    <a:pt x="298" y="348"/>
                  </a:lnTo>
                  <a:lnTo>
                    <a:pt x="294" y="346"/>
                  </a:lnTo>
                  <a:lnTo>
                    <a:pt x="294" y="348"/>
                  </a:lnTo>
                  <a:lnTo>
                    <a:pt x="306" y="354"/>
                  </a:lnTo>
                  <a:lnTo>
                    <a:pt x="306" y="350"/>
                  </a:lnTo>
                  <a:lnTo>
                    <a:pt x="304" y="350"/>
                  </a:lnTo>
                  <a:lnTo>
                    <a:pt x="306" y="348"/>
                  </a:lnTo>
                  <a:lnTo>
                    <a:pt x="310" y="342"/>
                  </a:lnTo>
                  <a:lnTo>
                    <a:pt x="312" y="338"/>
                  </a:lnTo>
                  <a:lnTo>
                    <a:pt x="318" y="334"/>
                  </a:lnTo>
                  <a:lnTo>
                    <a:pt x="322" y="334"/>
                  </a:lnTo>
                  <a:lnTo>
                    <a:pt x="326" y="324"/>
                  </a:lnTo>
                  <a:lnTo>
                    <a:pt x="330" y="320"/>
                  </a:lnTo>
                  <a:lnTo>
                    <a:pt x="330" y="314"/>
                  </a:lnTo>
                  <a:lnTo>
                    <a:pt x="332" y="324"/>
                  </a:lnTo>
                  <a:lnTo>
                    <a:pt x="332" y="324"/>
                  </a:lnTo>
                  <a:lnTo>
                    <a:pt x="332" y="330"/>
                  </a:lnTo>
                  <a:lnTo>
                    <a:pt x="326" y="340"/>
                  </a:lnTo>
                  <a:lnTo>
                    <a:pt x="324" y="352"/>
                  </a:lnTo>
                  <a:lnTo>
                    <a:pt x="318" y="352"/>
                  </a:lnTo>
                  <a:lnTo>
                    <a:pt x="318" y="358"/>
                  </a:lnTo>
                  <a:lnTo>
                    <a:pt x="320" y="358"/>
                  </a:lnTo>
                  <a:lnTo>
                    <a:pt x="330" y="356"/>
                  </a:lnTo>
                  <a:lnTo>
                    <a:pt x="332" y="346"/>
                  </a:lnTo>
                  <a:lnTo>
                    <a:pt x="334" y="342"/>
                  </a:lnTo>
                  <a:lnTo>
                    <a:pt x="340" y="350"/>
                  </a:lnTo>
                  <a:lnTo>
                    <a:pt x="338" y="358"/>
                  </a:lnTo>
                  <a:lnTo>
                    <a:pt x="336" y="364"/>
                  </a:lnTo>
                  <a:lnTo>
                    <a:pt x="340" y="364"/>
                  </a:lnTo>
                  <a:lnTo>
                    <a:pt x="350" y="360"/>
                  </a:lnTo>
                  <a:lnTo>
                    <a:pt x="350" y="366"/>
                  </a:lnTo>
                  <a:lnTo>
                    <a:pt x="354" y="372"/>
                  </a:lnTo>
                  <a:lnTo>
                    <a:pt x="358" y="380"/>
                  </a:lnTo>
                  <a:lnTo>
                    <a:pt x="356" y="386"/>
                  </a:lnTo>
                  <a:lnTo>
                    <a:pt x="360" y="394"/>
                  </a:lnTo>
                  <a:lnTo>
                    <a:pt x="366" y="402"/>
                  </a:lnTo>
                  <a:lnTo>
                    <a:pt x="374" y="404"/>
                  </a:lnTo>
                  <a:lnTo>
                    <a:pt x="380" y="410"/>
                  </a:lnTo>
                  <a:lnTo>
                    <a:pt x="384" y="408"/>
                  </a:lnTo>
                  <a:lnTo>
                    <a:pt x="392" y="410"/>
                  </a:lnTo>
                  <a:lnTo>
                    <a:pt x="406" y="418"/>
                  </a:lnTo>
                  <a:lnTo>
                    <a:pt x="412" y="414"/>
                  </a:lnTo>
                  <a:lnTo>
                    <a:pt x="418" y="410"/>
                  </a:lnTo>
                  <a:lnTo>
                    <a:pt x="422" y="408"/>
                  </a:lnTo>
                  <a:lnTo>
                    <a:pt x="418" y="404"/>
                  </a:lnTo>
                  <a:lnTo>
                    <a:pt x="426" y="402"/>
                  </a:lnTo>
                  <a:lnTo>
                    <a:pt x="428" y="402"/>
                  </a:lnTo>
                  <a:lnTo>
                    <a:pt x="428" y="406"/>
                  </a:lnTo>
                  <a:lnTo>
                    <a:pt x="428" y="408"/>
                  </a:lnTo>
                  <a:lnTo>
                    <a:pt x="424" y="408"/>
                  </a:lnTo>
                  <a:lnTo>
                    <a:pt x="424" y="410"/>
                  </a:lnTo>
                  <a:lnTo>
                    <a:pt x="428" y="410"/>
                  </a:lnTo>
                  <a:lnTo>
                    <a:pt x="432" y="408"/>
                  </a:lnTo>
                  <a:lnTo>
                    <a:pt x="434" y="410"/>
                  </a:lnTo>
                  <a:lnTo>
                    <a:pt x="434" y="414"/>
                  </a:lnTo>
                  <a:lnTo>
                    <a:pt x="442" y="418"/>
                  </a:lnTo>
                  <a:lnTo>
                    <a:pt x="446" y="422"/>
                  </a:lnTo>
                  <a:lnTo>
                    <a:pt x="448" y="416"/>
                  </a:lnTo>
                  <a:lnTo>
                    <a:pt x="444" y="420"/>
                  </a:lnTo>
                  <a:lnTo>
                    <a:pt x="444" y="416"/>
                  </a:lnTo>
                  <a:lnTo>
                    <a:pt x="452" y="416"/>
                  </a:lnTo>
                  <a:lnTo>
                    <a:pt x="464" y="404"/>
                  </a:lnTo>
                  <a:lnTo>
                    <a:pt x="470" y="402"/>
                  </a:lnTo>
                  <a:lnTo>
                    <a:pt x="486" y="400"/>
                  </a:lnTo>
                  <a:lnTo>
                    <a:pt x="490" y="400"/>
                  </a:lnTo>
                  <a:lnTo>
                    <a:pt x="490" y="396"/>
                  </a:lnTo>
                  <a:lnTo>
                    <a:pt x="494" y="396"/>
                  </a:lnTo>
                  <a:lnTo>
                    <a:pt x="494" y="396"/>
                  </a:lnTo>
                  <a:lnTo>
                    <a:pt x="494" y="386"/>
                  </a:lnTo>
                  <a:lnTo>
                    <a:pt x="496" y="376"/>
                  </a:lnTo>
                  <a:lnTo>
                    <a:pt x="496" y="368"/>
                  </a:lnTo>
                  <a:lnTo>
                    <a:pt x="502" y="356"/>
                  </a:lnTo>
                  <a:lnTo>
                    <a:pt x="504" y="358"/>
                  </a:lnTo>
                  <a:lnTo>
                    <a:pt x="508" y="344"/>
                  </a:lnTo>
                  <a:lnTo>
                    <a:pt x="512" y="336"/>
                  </a:lnTo>
                  <a:lnTo>
                    <a:pt x="510" y="332"/>
                  </a:lnTo>
                  <a:lnTo>
                    <a:pt x="514" y="328"/>
                  </a:lnTo>
                  <a:lnTo>
                    <a:pt x="518" y="320"/>
                  </a:lnTo>
                  <a:lnTo>
                    <a:pt x="522" y="318"/>
                  </a:lnTo>
                  <a:lnTo>
                    <a:pt x="522" y="318"/>
                  </a:lnTo>
                  <a:lnTo>
                    <a:pt x="528" y="314"/>
                  </a:lnTo>
                  <a:lnTo>
                    <a:pt x="526" y="310"/>
                  </a:lnTo>
                  <a:lnTo>
                    <a:pt x="530" y="306"/>
                  </a:lnTo>
                  <a:lnTo>
                    <a:pt x="534" y="296"/>
                  </a:lnTo>
                  <a:lnTo>
                    <a:pt x="534" y="284"/>
                  </a:lnTo>
                  <a:lnTo>
                    <a:pt x="536" y="278"/>
                  </a:lnTo>
                  <a:lnTo>
                    <a:pt x="542" y="256"/>
                  </a:lnTo>
                  <a:lnTo>
                    <a:pt x="542" y="250"/>
                  </a:lnTo>
                  <a:lnTo>
                    <a:pt x="536" y="232"/>
                  </a:lnTo>
                  <a:lnTo>
                    <a:pt x="536" y="230"/>
                  </a:lnTo>
                  <a:lnTo>
                    <a:pt x="536" y="230"/>
                  </a:lnTo>
                  <a:lnTo>
                    <a:pt x="534" y="220"/>
                  </a:lnTo>
                  <a:lnTo>
                    <a:pt x="534" y="212"/>
                  </a:lnTo>
                  <a:lnTo>
                    <a:pt x="534" y="214"/>
                  </a:lnTo>
                  <a:lnTo>
                    <a:pt x="534" y="212"/>
                  </a:lnTo>
                  <a:lnTo>
                    <a:pt x="530" y="204"/>
                  </a:lnTo>
                  <a:lnTo>
                    <a:pt x="528" y="202"/>
                  </a:lnTo>
                  <a:lnTo>
                    <a:pt x="528" y="200"/>
                  </a:lnTo>
                  <a:lnTo>
                    <a:pt x="526" y="196"/>
                  </a:lnTo>
                  <a:lnTo>
                    <a:pt x="520" y="192"/>
                  </a:lnTo>
                  <a:lnTo>
                    <a:pt x="518" y="186"/>
                  </a:lnTo>
                  <a:lnTo>
                    <a:pt x="512" y="186"/>
                  </a:lnTo>
                  <a:lnTo>
                    <a:pt x="506" y="178"/>
                  </a:lnTo>
                  <a:lnTo>
                    <a:pt x="502" y="162"/>
                  </a:lnTo>
                  <a:lnTo>
                    <a:pt x="502" y="160"/>
                  </a:lnTo>
                  <a:lnTo>
                    <a:pt x="500" y="164"/>
                  </a:lnTo>
                  <a:lnTo>
                    <a:pt x="494" y="160"/>
                  </a:lnTo>
                  <a:lnTo>
                    <a:pt x="494" y="158"/>
                  </a:lnTo>
                  <a:lnTo>
                    <a:pt x="492" y="160"/>
                  </a:lnTo>
                  <a:lnTo>
                    <a:pt x="492" y="162"/>
                  </a:lnTo>
                  <a:lnTo>
                    <a:pt x="490" y="164"/>
                  </a:lnTo>
                  <a:lnTo>
                    <a:pt x="486" y="156"/>
                  </a:lnTo>
                  <a:lnTo>
                    <a:pt x="486" y="148"/>
                  </a:lnTo>
                  <a:lnTo>
                    <a:pt x="484" y="148"/>
                  </a:lnTo>
                  <a:lnTo>
                    <a:pt x="480" y="140"/>
                  </a:lnTo>
                  <a:lnTo>
                    <a:pt x="476" y="138"/>
                  </a:lnTo>
                  <a:lnTo>
                    <a:pt x="478" y="134"/>
                  </a:lnTo>
                  <a:lnTo>
                    <a:pt x="478" y="136"/>
                  </a:lnTo>
                  <a:lnTo>
                    <a:pt x="478" y="132"/>
                  </a:lnTo>
                  <a:lnTo>
                    <a:pt x="474" y="128"/>
                  </a:lnTo>
                  <a:lnTo>
                    <a:pt x="472" y="130"/>
                  </a:lnTo>
                  <a:lnTo>
                    <a:pt x="468" y="126"/>
                  </a:lnTo>
                  <a:lnTo>
                    <a:pt x="464" y="124"/>
                  </a:lnTo>
                  <a:lnTo>
                    <a:pt x="462" y="124"/>
                  </a:lnTo>
                  <a:lnTo>
                    <a:pt x="460" y="118"/>
                  </a:lnTo>
                  <a:lnTo>
                    <a:pt x="456" y="118"/>
                  </a:lnTo>
                  <a:lnTo>
                    <a:pt x="452" y="118"/>
                  </a:lnTo>
                  <a:lnTo>
                    <a:pt x="446" y="114"/>
                  </a:lnTo>
                  <a:lnTo>
                    <a:pt x="444" y="108"/>
                  </a:lnTo>
                  <a:lnTo>
                    <a:pt x="444" y="108"/>
                  </a:lnTo>
                  <a:lnTo>
                    <a:pt x="444" y="108"/>
                  </a:lnTo>
                  <a:lnTo>
                    <a:pt x="442" y="106"/>
                  </a:lnTo>
                  <a:lnTo>
                    <a:pt x="442" y="96"/>
                  </a:lnTo>
                  <a:lnTo>
                    <a:pt x="438" y="84"/>
                  </a:lnTo>
                  <a:lnTo>
                    <a:pt x="436" y="84"/>
                  </a:lnTo>
                  <a:lnTo>
                    <a:pt x="434" y="80"/>
                  </a:lnTo>
                  <a:lnTo>
                    <a:pt x="430" y="66"/>
                  </a:lnTo>
                  <a:lnTo>
                    <a:pt x="430" y="58"/>
                  </a:lnTo>
                  <a:lnTo>
                    <a:pt x="422" y="52"/>
                  </a:lnTo>
                  <a:lnTo>
                    <a:pt x="420" y="48"/>
                  </a:lnTo>
                  <a:lnTo>
                    <a:pt x="418" y="48"/>
                  </a:lnTo>
                  <a:lnTo>
                    <a:pt x="414" y="50"/>
                  </a:lnTo>
                  <a:lnTo>
                    <a:pt x="410" y="48"/>
                  </a:lnTo>
                  <a:lnTo>
                    <a:pt x="404" y="26"/>
                  </a:lnTo>
                  <a:lnTo>
                    <a:pt x="400" y="20"/>
                  </a:lnTo>
                  <a:lnTo>
                    <a:pt x="400" y="16"/>
                  </a:lnTo>
                  <a:lnTo>
                    <a:pt x="398" y="16"/>
                  </a:lnTo>
                  <a:lnTo>
                    <a:pt x="396" y="14"/>
                  </a:lnTo>
                  <a:lnTo>
                    <a:pt x="396" y="4"/>
                  </a:lnTo>
                  <a:lnTo>
                    <a:pt x="396" y="0"/>
                  </a:lnTo>
                  <a:lnTo>
                    <a:pt x="394" y="0"/>
                  </a:lnTo>
                  <a:lnTo>
                    <a:pt x="390" y="4"/>
                  </a:lnTo>
                  <a:lnTo>
                    <a:pt x="390" y="6"/>
                  </a:lnTo>
                  <a:lnTo>
                    <a:pt x="386" y="10"/>
                  </a:lnTo>
                  <a:lnTo>
                    <a:pt x="384" y="18"/>
                  </a:lnTo>
                  <a:lnTo>
                    <a:pt x="382" y="18"/>
                  </a:lnTo>
                  <a:lnTo>
                    <a:pt x="380" y="22"/>
                  </a:lnTo>
                  <a:lnTo>
                    <a:pt x="380" y="26"/>
                  </a:lnTo>
                  <a:lnTo>
                    <a:pt x="382" y="26"/>
                  </a:lnTo>
                  <a:lnTo>
                    <a:pt x="382" y="34"/>
                  </a:lnTo>
                  <a:lnTo>
                    <a:pt x="380" y="40"/>
                  </a:lnTo>
                  <a:lnTo>
                    <a:pt x="380" y="52"/>
                  </a:lnTo>
                  <a:lnTo>
                    <a:pt x="382" y="60"/>
                  </a:lnTo>
                  <a:lnTo>
                    <a:pt x="376" y="80"/>
                  </a:lnTo>
                  <a:lnTo>
                    <a:pt x="370" y="94"/>
                  </a:lnTo>
                  <a:lnTo>
                    <a:pt x="360" y="96"/>
                  </a:lnTo>
                  <a:lnTo>
                    <a:pt x="350" y="90"/>
                  </a:lnTo>
                  <a:lnTo>
                    <a:pt x="344" y="84"/>
                  </a:lnTo>
                  <a:lnTo>
                    <a:pt x="334" y="80"/>
                  </a:lnTo>
                  <a:lnTo>
                    <a:pt x="322" y="72"/>
                  </a:lnTo>
                  <a:lnTo>
                    <a:pt x="314" y="70"/>
                  </a:lnTo>
                  <a:lnTo>
                    <a:pt x="312" y="72"/>
                  </a:lnTo>
                  <a:lnTo>
                    <a:pt x="310" y="64"/>
                  </a:lnTo>
                  <a:lnTo>
                    <a:pt x="304" y="60"/>
                  </a:lnTo>
                  <a:lnTo>
                    <a:pt x="302" y="60"/>
                  </a:lnTo>
                  <a:lnTo>
                    <a:pt x="300" y="58"/>
                  </a:lnTo>
                  <a:lnTo>
                    <a:pt x="306" y="40"/>
                  </a:lnTo>
                  <a:lnTo>
                    <a:pt x="304" y="40"/>
                  </a:lnTo>
                  <a:lnTo>
                    <a:pt x="304" y="34"/>
                  </a:lnTo>
                  <a:lnTo>
                    <a:pt x="308" y="38"/>
                  </a:lnTo>
                  <a:lnTo>
                    <a:pt x="308" y="34"/>
                  </a:lnTo>
                  <a:lnTo>
                    <a:pt x="308" y="32"/>
                  </a:lnTo>
                  <a:lnTo>
                    <a:pt x="308" y="34"/>
                  </a:lnTo>
                  <a:lnTo>
                    <a:pt x="312" y="34"/>
                  </a:lnTo>
                  <a:lnTo>
                    <a:pt x="314" y="30"/>
                  </a:lnTo>
                  <a:lnTo>
                    <a:pt x="312" y="28"/>
                  </a:lnTo>
                  <a:lnTo>
                    <a:pt x="314" y="28"/>
                  </a:lnTo>
                  <a:lnTo>
                    <a:pt x="318" y="22"/>
                  </a:lnTo>
                  <a:lnTo>
                    <a:pt x="316" y="20"/>
                  </a:lnTo>
                  <a:lnTo>
                    <a:pt x="312" y="22"/>
                  </a:lnTo>
                  <a:lnTo>
                    <a:pt x="312" y="16"/>
                  </a:lnTo>
                  <a:lnTo>
                    <a:pt x="308" y="18"/>
                  </a:lnTo>
                  <a:lnTo>
                    <a:pt x="308" y="24"/>
                  </a:lnTo>
                  <a:lnTo>
                    <a:pt x="306" y="24"/>
                  </a:lnTo>
                  <a:lnTo>
                    <a:pt x="304" y="20"/>
                  </a:lnTo>
                  <a:lnTo>
                    <a:pt x="304" y="20"/>
                  </a:lnTo>
                  <a:lnTo>
                    <a:pt x="302" y="20"/>
                  </a:lnTo>
                  <a:lnTo>
                    <a:pt x="304" y="16"/>
                  </a:lnTo>
                  <a:lnTo>
                    <a:pt x="298" y="18"/>
                  </a:lnTo>
                  <a:lnTo>
                    <a:pt x="294" y="22"/>
                  </a:lnTo>
                  <a:lnTo>
                    <a:pt x="288" y="18"/>
                  </a:lnTo>
                  <a:lnTo>
                    <a:pt x="280" y="18"/>
                  </a:lnTo>
                  <a:lnTo>
                    <a:pt x="276" y="16"/>
                  </a:lnTo>
                  <a:lnTo>
                    <a:pt x="276" y="14"/>
                  </a:lnTo>
                  <a:lnTo>
                    <a:pt x="272" y="16"/>
                  </a:lnTo>
                  <a:lnTo>
                    <a:pt x="266" y="14"/>
                  </a:lnTo>
                  <a:lnTo>
                    <a:pt x="262" y="10"/>
                  </a:lnTo>
                  <a:lnTo>
                    <a:pt x="260" y="12"/>
                  </a:lnTo>
                  <a:lnTo>
                    <a:pt x="254" y="6"/>
                  </a:lnTo>
                  <a:lnTo>
                    <a:pt x="252" y="10"/>
                  </a:lnTo>
                  <a:lnTo>
                    <a:pt x="252" y="6"/>
                  </a:lnTo>
                  <a:lnTo>
                    <a:pt x="250" y="8"/>
                  </a:lnTo>
                  <a:lnTo>
                    <a:pt x="248" y="8"/>
                  </a:lnTo>
                  <a:lnTo>
                    <a:pt x="250" y="8"/>
                  </a:lnTo>
                  <a:lnTo>
                    <a:pt x="254" y="12"/>
                  </a:lnTo>
                  <a:lnTo>
                    <a:pt x="258" y="12"/>
                  </a:lnTo>
                  <a:lnTo>
                    <a:pt x="260" y="12"/>
                  </a:lnTo>
                  <a:lnTo>
                    <a:pt x="260" y="18"/>
                  </a:lnTo>
                  <a:lnTo>
                    <a:pt x="252" y="22"/>
                  </a:lnTo>
                  <a:lnTo>
                    <a:pt x="242" y="20"/>
                  </a:lnTo>
                  <a:lnTo>
                    <a:pt x="242" y="22"/>
                  </a:lnTo>
                  <a:lnTo>
                    <a:pt x="238" y="20"/>
                  </a:lnTo>
                  <a:lnTo>
                    <a:pt x="236" y="24"/>
                  </a:lnTo>
                  <a:lnTo>
                    <a:pt x="238" y="28"/>
                  </a:lnTo>
                  <a:lnTo>
                    <a:pt x="234" y="24"/>
                  </a:lnTo>
                  <a:lnTo>
                    <a:pt x="232" y="26"/>
                  </a:lnTo>
                  <a:lnTo>
                    <a:pt x="228" y="28"/>
                  </a:lnTo>
                  <a:lnTo>
                    <a:pt x="226" y="34"/>
                  </a:lnTo>
                  <a:lnTo>
                    <a:pt x="228" y="34"/>
                  </a:lnTo>
                  <a:lnTo>
                    <a:pt x="228" y="36"/>
                  </a:lnTo>
                  <a:lnTo>
                    <a:pt x="228" y="38"/>
                  </a:lnTo>
                  <a:lnTo>
                    <a:pt x="224" y="38"/>
                  </a:lnTo>
                  <a:lnTo>
                    <a:pt x="220" y="46"/>
                  </a:lnTo>
                  <a:lnTo>
                    <a:pt x="218" y="46"/>
                  </a:lnTo>
                  <a:lnTo>
                    <a:pt x="216" y="50"/>
                  </a:lnTo>
                  <a:lnTo>
                    <a:pt x="222" y="56"/>
                  </a:lnTo>
                  <a:lnTo>
                    <a:pt x="220" y="58"/>
                  </a:lnTo>
                  <a:lnTo>
                    <a:pt x="220" y="62"/>
                  </a:lnTo>
                  <a:lnTo>
                    <a:pt x="214" y="56"/>
                  </a:lnTo>
                  <a:lnTo>
                    <a:pt x="206" y="56"/>
                  </a:lnTo>
                  <a:lnTo>
                    <a:pt x="204" y="58"/>
                  </a:lnTo>
                  <a:lnTo>
                    <a:pt x="200" y="58"/>
                  </a:lnTo>
                  <a:lnTo>
                    <a:pt x="196" y="66"/>
                  </a:lnTo>
                  <a:lnTo>
                    <a:pt x="198" y="64"/>
                  </a:lnTo>
                  <a:lnTo>
                    <a:pt x="200" y="54"/>
                  </a:lnTo>
                  <a:lnTo>
                    <a:pt x="192" y="46"/>
                  </a:lnTo>
                  <a:lnTo>
                    <a:pt x="184" y="42"/>
                  </a:lnTo>
                  <a:lnTo>
                    <a:pt x="182" y="42"/>
                  </a:lnTo>
                  <a:lnTo>
                    <a:pt x="180" y="44"/>
                  </a:lnTo>
                  <a:lnTo>
                    <a:pt x="176" y="46"/>
                  </a:lnTo>
                  <a:lnTo>
                    <a:pt x="176" y="46"/>
                  </a:lnTo>
                  <a:lnTo>
                    <a:pt x="174" y="48"/>
                  </a:lnTo>
                  <a:lnTo>
                    <a:pt x="172" y="44"/>
                  </a:lnTo>
                  <a:lnTo>
                    <a:pt x="170" y="46"/>
                  </a:lnTo>
                  <a:lnTo>
                    <a:pt x="172" y="48"/>
                  </a:lnTo>
                  <a:lnTo>
                    <a:pt x="170" y="52"/>
                  </a:lnTo>
                  <a:lnTo>
                    <a:pt x="168" y="54"/>
                  </a:lnTo>
                  <a:lnTo>
                    <a:pt x="168" y="52"/>
                  </a:lnTo>
                  <a:lnTo>
                    <a:pt x="160" y="54"/>
                  </a:lnTo>
                  <a:lnTo>
                    <a:pt x="162" y="60"/>
                  </a:lnTo>
                  <a:lnTo>
                    <a:pt x="158" y="58"/>
                  </a:lnTo>
                  <a:lnTo>
                    <a:pt x="156" y="62"/>
                  </a:lnTo>
                  <a:lnTo>
                    <a:pt x="158" y="64"/>
                  </a:lnTo>
                  <a:lnTo>
                    <a:pt x="154" y="64"/>
                  </a:lnTo>
                  <a:lnTo>
                    <a:pt x="152" y="66"/>
                  </a:lnTo>
                  <a:lnTo>
                    <a:pt x="152" y="70"/>
                  </a:lnTo>
                  <a:lnTo>
                    <a:pt x="150" y="74"/>
                  </a:lnTo>
                  <a:lnTo>
                    <a:pt x="150" y="76"/>
                  </a:lnTo>
                  <a:lnTo>
                    <a:pt x="152" y="78"/>
                  </a:lnTo>
                  <a:lnTo>
                    <a:pt x="150" y="80"/>
                  </a:lnTo>
                  <a:lnTo>
                    <a:pt x="146" y="78"/>
                  </a:lnTo>
                  <a:lnTo>
                    <a:pt x="144" y="74"/>
                  </a:lnTo>
                  <a:lnTo>
                    <a:pt x="140" y="74"/>
                  </a:lnTo>
                  <a:lnTo>
                    <a:pt x="138" y="74"/>
                  </a:lnTo>
                  <a:lnTo>
                    <a:pt x="138" y="80"/>
                  </a:lnTo>
                  <a:lnTo>
                    <a:pt x="140" y="84"/>
                  </a:lnTo>
                  <a:lnTo>
                    <a:pt x="142" y="86"/>
                  </a:lnTo>
                  <a:lnTo>
                    <a:pt x="138" y="88"/>
                  </a:lnTo>
                  <a:lnTo>
                    <a:pt x="138" y="94"/>
                  </a:lnTo>
                  <a:lnTo>
                    <a:pt x="130" y="78"/>
                  </a:lnTo>
                  <a:lnTo>
                    <a:pt x="128" y="82"/>
                  </a:lnTo>
                  <a:lnTo>
                    <a:pt x="122" y="86"/>
                  </a:lnTo>
                  <a:lnTo>
                    <a:pt x="120" y="92"/>
                  </a:lnTo>
                  <a:lnTo>
                    <a:pt x="122" y="100"/>
                  </a:lnTo>
                  <a:lnTo>
                    <a:pt x="116" y="106"/>
                  </a:lnTo>
                  <a:lnTo>
                    <a:pt x="114" y="106"/>
                  </a:lnTo>
                  <a:lnTo>
                    <a:pt x="112" y="116"/>
                  </a:lnTo>
                  <a:lnTo>
                    <a:pt x="104" y="122"/>
                  </a:lnTo>
                  <a:lnTo>
                    <a:pt x="84" y="128"/>
                  </a:lnTo>
                  <a:lnTo>
                    <a:pt x="78" y="126"/>
                  </a:lnTo>
                  <a:lnTo>
                    <a:pt x="74" y="132"/>
                  </a:lnTo>
                  <a:lnTo>
                    <a:pt x="66" y="132"/>
                  </a:lnTo>
                  <a:lnTo>
                    <a:pt x="58" y="136"/>
                  </a:lnTo>
                  <a:lnTo>
                    <a:pt x="46" y="136"/>
                  </a:lnTo>
                  <a:lnTo>
                    <a:pt x="36" y="142"/>
                  </a:lnTo>
                  <a:lnTo>
                    <a:pt x="30" y="150"/>
                  </a:lnTo>
                  <a:lnTo>
                    <a:pt x="24" y="150"/>
                  </a:lnTo>
                  <a:lnTo>
                    <a:pt x="18" y="154"/>
                  </a:lnTo>
                  <a:lnTo>
                    <a:pt x="12" y="164"/>
                  </a:lnTo>
                  <a:lnTo>
                    <a:pt x="12" y="164"/>
                  </a:lnTo>
                  <a:lnTo>
                    <a:pt x="10" y="160"/>
                  </a:lnTo>
                  <a:lnTo>
                    <a:pt x="12" y="152"/>
                  </a:lnTo>
                  <a:lnTo>
                    <a:pt x="10" y="154"/>
                  </a:lnTo>
                  <a:lnTo>
                    <a:pt x="6" y="160"/>
                  </a:lnTo>
                  <a:lnTo>
                    <a:pt x="6" y="166"/>
                  </a:lnTo>
                  <a:lnTo>
                    <a:pt x="8" y="170"/>
                  </a:lnTo>
                  <a:lnTo>
                    <a:pt x="8" y="176"/>
                  </a:lnTo>
                  <a:lnTo>
                    <a:pt x="2" y="184"/>
                  </a:lnTo>
                  <a:lnTo>
                    <a:pt x="2" y="192"/>
                  </a:lnTo>
                  <a:lnTo>
                    <a:pt x="10" y="206"/>
                  </a:lnTo>
                  <a:lnTo>
                    <a:pt x="10" y="208"/>
                  </a:lnTo>
                  <a:lnTo>
                    <a:pt x="12" y="212"/>
                  </a:lnTo>
                  <a:lnTo>
                    <a:pt x="14" y="216"/>
                  </a:lnTo>
                  <a:lnTo>
                    <a:pt x="12" y="220"/>
                  </a:lnTo>
                  <a:lnTo>
                    <a:pt x="10" y="220"/>
                  </a:lnTo>
                  <a:lnTo>
                    <a:pt x="8" y="216"/>
                  </a:lnTo>
                  <a:lnTo>
                    <a:pt x="8" y="216"/>
                  </a:lnTo>
                  <a:lnTo>
                    <a:pt x="4" y="208"/>
                  </a:lnTo>
                  <a:lnTo>
                    <a:pt x="2" y="208"/>
                  </a:lnTo>
                  <a:lnTo>
                    <a:pt x="8" y="222"/>
                  </a:lnTo>
                  <a:lnTo>
                    <a:pt x="6" y="224"/>
                  </a:lnTo>
                  <a:lnTo>
                    <a:pt x="6" y="222"/>
                  </a:lnTo>
                  <a:lnTo>
                    <a:pt x="4" y="222"/>
                  </a:lnTo>
                  <a:lnTo>
                    <a:pt x="2" y="218"/>
                  </a:lnTo>
                  <a:lnTo>
                    <a:pt x="0" y="216"/>
                  </a:lnTo>
                  <a:lnTo>
                    <a:pt x="0" y="218"/>
                  </a:lnTo>
                  <a:lnTo>
                    <a:pt x="4" y="226"/>
                  </a:lnTo>
                  <a:lnTo>
                    <a:pt x="10" y="230"/>
                  </a:lnTo>
                  <a:lnTo>
                    <a:pt x="12" y="238"/>
                  </a:lnTo>
                  <a:lnTo>
                    <a:pt x="14" y="244"/>
                  </a:lnTo>
                  <a:lnTo>
                    <a:pt x="24" y="264"/>
                  </a:lnTo>
                  <a:lnTo>
                    <a:pt x="26" y="280"/>
                  </a:lnTo>
                  <a:lnTo>
                    <a:pt x="34" y="300"/>
                  </a:lnTo>
                  <a:lnTo>
                    <a:pt x="34" y="314"/>
                  </a:lnTo>
                  <a:lnTo>
                    <a:pt x="34" y="318"/>
                  </a:lnTo>
                  <a:lnTo>
                    <a:pt x="34" y="324"/>
                  </a:lnTo>
                  <a:lnTo>
                    <a:pt x="30" y="330"/>
                  </a:lnTo>
                  <a:lnTo>
                    <a:pt x="26" y="330"/>
                  </a:lnTo>
                  <a:lnTo>
                    <a:pt x="26" y="3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 name="Rectangle 48">
              <a:extLst>
                <a:ext uri="{FF2B5EF4-FFF2-40B4-BE49-F238E27FC236}">
                  <a16:creationId xmlns:a16="http://schemas.microsoft.com/office/drawing/2014/main" id="{BA8A3806-0338-5A4D-8F37-68A200E8B53C}"/>
                </a:ext>
              </a:extLst>
            </p:cNvPr>
            <p:cNvSpPr>
              <a:spLocks noChangeArrowheads="1"/>
            </p:cNvSpPr>
            <p:nvPr/>
          </p:nvSpPr>
          <p:spPr bwMode="auto">
            <a:xfrm>
              <a:off x="7621588" y="3938588"/>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51" name="Freeform 49">
              <a:extLst>
                <a:ext uri="{FF2B5EF4-FFF2-40B4-BE49-F238E27FC236}">
                  <a16:creationId xmlns:a16="http://schemas.microsoft.com/office/drawing/2014/main" id="{7514F28A-AEBD-484B-B658-410988FDE1CC}"/>
                </a:ext>
              </a:extLst>
            </p:cNvPr>
            <p:cNvSpPr>
              <a:spLocks/>
            </p:cNvSpPr>
            <p:nvPr/>
          </p:nvSpPr>
          <p:spPr bwMode="auto">
            <a:xfrm>
              <a:off x="7748588" y="4719638"/>
              <a:ext cx="9525" cy="3175"/>
            </a:xfrm>
            <a:custGeom>
              <a:avLst/>
              <a:gdLst/>
              <a:ahLst/>
              <a:cxnLst>
                <a:cxn ang="0">
                  <a:pos x="2" y="0"/>
                </a:cxn>
                <a:cxn ang="0">
                  <a:pos x="0" y="0"/>
                </a:cxn>
                <a:cxn ang="0">
                  <a:pos x="2" y="0"/>
                </a:cxn>
                <a:cxn ang="0">
                  <a:pos x="6" y="2"/>
                </a:cxn>
                <a:cxn ang="0">
                  <a:pos x="2" y="0"/>
                </a:cxn>
                <a:cxn ang="0">
                  <a:pos x="2" y="0"/>
                </a:cxn>
              </a:cxnLst>
              <a:rect l="0" t="0" r="r" b="b"/>
              <a:pathLst>
                <a:path w="6" h="2">
                  <a:moveTo>
                    <a:pt x="2" y="0"/>
                  </a:moveTo>
                  <a:lnTo>
                    <a:pt x="0" y="0"/>
                  </a:lnTo>
                  <a:lnTo>
                    <a:pt x="2" y="0"/>
                  </a:lnTo>
                  <a:lnTo>
                    <a:pt x="6"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 name="Freeform 50">
              <a:extLst>
                <a:ext uri="{FF2B5EF4-FFF2-40B4-BE49-F238E27FC236}">
                  <a16:creationId xmlns:a16="http://schemas.microsoft.com/office/drawing/2014/main" id="{ED96E292-9599-F349-9ABD-8AB61B44D4C3}"/>
                </a:ext>
              </a:extLst>
            </p:cNvPr>
            <p:cNvSpPr>
              <a:spLocks/>
            </p:cNvSpPr>
            <p:nvPr/>
          </p:nvSpPr>
          <p:spPr bwMode="auto">
            <a:xfrm>
              <a:off x="6589713" y="4592638"/>
              <a:ext cx="196850" cy="63500"/>
            </a:xfrm>
            <a:custGeom>
              <a:avLst/>
              <a:gdLst/>
              <a:ahLst/>
              <a:cxnLst>
                <a:cxn ang="0">
                  <a:pos x="90" y="32"/>
                </a:cxn>
                <a:cxn ang="0">
                  <a:pos x="86" y="34"/>
                </a:cxn>
                <a:cxn ang="0">
                  <a:pos x="80" y="30"/>
                </a:cxn>
                <a:cxn ang="0">
                  <a:pos x="74" y="32"/>
                </a:cxn>
                <a:cxn ang="0">
                  <a:pos x="58" y="24"/>
                </a:cxn>
                <a:cxn ang="0">
                  <a:pos x="46" y="24"/>
                </a:cxn>
                <a:cxn ang="0">
                  <a:pos x="42" y="26"/>
                </a:cxn>
                <a:cxn ang="0">
                  <a:pos x="32" y="22"/>
                </a:cxn>
                <a:cxn ang="0">
                  <a:pos x="22" y="22"/>
                </a:cxn>
                <a:cxn ang="0">
                  <a:pos x="14" y="18"/>
                </a:cxn>
                <a:cxn ang="0">
                  <a:pos x="16" y="16"/>
                </a:cxn>
                <a:cxn ang="0">
                  <a:pos x="2" y="12"/>
                </a:cxn>
                <a:cxn ang="0">
                  <a:pos x="0" y="8"/>
                </a:cxn>
                <a:cxn ang="0">
                  <a:pos x="2" y="10"/>
                </a:cxn>
                <a:cxn ang="0">
                  <a:pos x="4" y="10"/>
                </a:cxn>
                <a:cxn ang="0">
                  <a:pos x="10" y="2"/>
                </a:cxn>
                <a:cxn ang="0">
                  <a:pos x="12" y="0"/>
                </a:cxn>
                <a:cxn ang="0">
                  <a:pos x="22" y="2"/>
                </a:cxn>
                <a:cxn ang="0">
                  <a:pos x="28" y="0"/>
                </a:cxn>
                <a:cxn ang="0">
                  <a:pos x="30" y="4"/>
                </a:cxn>
                <a:cxn ang="0">
                  <a:pos x="40" y="6"/>
                </a:cxn>
                <a:cxn ang="0">
                  <a:pos x="44" y="12"/>
                </a:cxn>
                <a:cxn ang="0">
                  <a:pos x="48" y="12"/>
                </a:cxn>
                <a:cxn ang="0">
                  <a:pos x="56" y="12"/>
                </a:cxn>
                <a:cxn ang="0">
                  <a:pos x="68" y="14"/>
                </a:cxn>
                <a:cxn ang="0">
                  <a:pos x="70" y="14"/>
                </a:cxn>
                <a:cxn ang="0">
                  <a:pos x="72" y="8"/>
                </a:cxn>
                <a:cxn ang="0">
                  <a:pos x="76" y="8"/>
                </a:cxn>
                <a:cxn ang="0">
                  <a:pos x="78" y="10"/>
                </a:cxn>
                <a:cxn ang="0">
                  <a:pos x="84" y="10"/>
                </a:cxn>
                <a:cxn ang="0">
                  <a:pos x="90" y="14"/>
                </a:cxn>
                <a:cxn ang="0">
                  <a:pos x="96" y="14"/>
                </a:cxn>
                <a:cxn ang="0">
                  <a:pos x="100" y="18"/>
                </a:cxn>
                <a:cxn ang="0">
                  <a:pos x="100" y="22"/>
                </a:cxn>
                <a:cxn ang="0">
                  <a:pos x="104" y="24"/>
                </a:cxn>
                <a:cxn ang="0">
                  <a:pos x="116" y="24"/>
                </a:cxn>
                <a:cxn ang="0">
                  <a:pos x="122" y="26"/>
                </a:cxn>
                <a:cxn ang="0">
                  <a:pos x="120" y="34"/>
                </a:cxn>
                <a:cxn ang="0">
                  <a:pos x="124" y="40"/>
                </a:cxn>
                <a:cxn ang="0">
                  <a:pos x="120" y="38"/>
                </a:cxn>
                <a:cxn ang="0">
                  <a:pos x="106" y="32"/>
                </a:cxn>
                <a:cxn ang="0">
                  <a:pos x="98" y="34"/>
                </a:cxn>
                <a:cxn ang="0">
                  <a:pos x="90" y="32"/>
                </a:cxn>
                <a:cxn ang="0">
                  <a:pos x="90" y="32"/>
                </a:cxn>
              </a:cxnLst>
              <a:rect l="0" t="0" r="r" b="b"/>
              <a:pathLst>
                <a:path w="124" h="40">
                  <a:moveTo>
                    <a:pt x="90" y="32"/>
                  </a:moveTo>
                  <a:lnTo>
                    <a:pt x="86" y="34"/>
                  </a:lnTo>
                  <a:lnTo>
                    <a:pt x="80" y="30"/>
                  </a:lnTo>
                  <a:lnTo>
                    <a:pt x="74" y="32"/>
                  </a:lnTo>
                  <a:lnTo>
                    <a:pt x="58" y="24"/>
                  </a:lnTo>
                  <a:lnTo>
                    <a:pt x="46" y="24"/>
                  </a:lnTo>
                  <a:lnTo>
                    <a:pt x="42" y="26"/>
                  </a:lnTo>
                  <a:lnTo>
                    <a:pt x="32" y="22"/>
                  </a:lnTo>
                  <a:lnTo>
                    <a:pt x="22" y="22"/>
                  </a:lnTo>
                  <a:lnTo>
                    <a:pt x="14" y="18"/>
                  </a:lnTo>
                  <a:lnTo>
                    <a:pt x="16" y="16"/>
                  </a:lnTo>
                  <a:lnTo>
                    <a:pt x="2" y="12"/>
                  </a:lnTo>
                  <a:lnTo>
                    <a:pt x="0" y="8"/>
                  </a:lnTo>
                  <a:lnTo>
                    <a:pt x="2" y="10"/>
                  </a:lnTo>
                  <a:lnTo>
                    <a:pt x="4" y="10"/>
                  </a:lnTo>
                  <a:lnTo>
                    <a:pt x="10" y="2"/>
                  </a:lnTo>
                  <a:lnTo>
                    <a:pt x="12" y="0"/>
                  </a:lnTo>
                  <a:lnTo>
                    <a:pt x="22" y="2"/>
                  </a:lnTo>
                  <a:lnTo>
                    <a:pt x="28" y="0"/>
                  </a:lnTo>
                  <a:lnTo>
                    <a:pt x="30" y="4"/>
                  </a:lnTo>
                  <a:lnTo>
                    <a:pt x="40" y="6"/>
                  </a:lnTo>
                  <a:lnTo>
                    <a:pt x="44" y="12"/>
                  </a:lnTo>
                  <a:lnTo>
                    <a:pt x="48" y="12"/>
                  </a:lnTo>
                  <a:lnTo>
                    <a:pt x="56" y="12"/>
                  </a:lnTo>
                  <a:lnTo>
                    <a:pt x="68" y="14"/>
                  </a:lnTo>
                  <a:lnTo>
                    <a:pt x="70" y="14"/>
                  </a:lnTo>
                  <a:lnTo>
                    <a:pt x="72" y="8"/>
                  </a:lnTo>
                  <a:lnTo>
                    <a:pt x="76" y="8"/>
                  </a:lnTo>
                  <a:lnTo>
                    <a:pt x="78" y="10"/>
                  </a:lnTo>
                  <a:lnTo>
                    <a:pt x="84" y="10"/>
                  </a:lnTo>
                  <a:lnTo>
                    <a:pt x="90" y="14"/>
                  </a:lnTo>
                  <a:lnTo>
                    <a:pt x="96" y="14"/>
                  </a:lnTo>
                  <a:lnTo>
                    <a:pt x="100" y="18"/>
                  </a:lnTo>
                  <a:lnTo>
                    <a:pt x="100" y="22"/>
                  </a:lnTo>
                  <a:lnTo>
                    <a:pt x="104" y="24"/>
                  </a:lnTo>
                  <a:lnTo>
                    <a:pt x="116" y="24"/>
                  </a:lnTo>
                  <a:lnTo>
                    <a:pt x="122" y="26"/>
                  </a:lnTo>
                  <a:lnTo>
                    <a:pt x="120" y="34"/>
                  </a:lnTo>
                  <a:lnTo>
                    <a:pt x="124" y="40"/>
                  </a:lnTo>
                  <a:lnTo>
                    <a:pt x="120" y="38"/>
                  </a:lnTo>
                  <a:lnTo>
                    <a:pt x="106" y="32"/>
                  </a:lnTo>
                  <a:lnTo>
                    <a:pt x="98" y="34"/>
                  </a:lnTo>
                  <a:lnTo>
                    <a:pt x="90" y="32"/>
                  </a:lnTo>
                  <a:lnTo>
                    <a:pt x="90"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 name="Freeform 51">
              <a:extLst>
                <a:ext uri="{FF2B5EF4-FFF2-40B4-BE49-F238E27FC236}">
                  <a16:creationId xmlns:a16="http://schemas.microsoft.com/office/drawing/2014/main" id="{D4129699-393A-924D-9264-889DDD71C54A}"/>
                </a:ext>
              </a:extLst>
            </p:cNvPr>
            <p:cNvSpPr>
              <a:spLocks/>
            </p:cNvSpPr>
            <p:nvPr/>
          </p:nvSpPr>
          <p:spPr bwMode="auto">
            <a:xfrm>
              <a:off x="6818313" y="4538663"/>
              <a:ext cx="6350" cy="15875"/>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 name="Freeform 52">
              <a:extLst>
                <a:ext uri="{FF2B5EF4-FFF2-40B4-BE49-F238E27FC236}">
                  <a16:creationId xmlns:a16="http://schemas.microsoft.com/office/drawing/2014/main" id="{BBBD940D-6B54-584E-ABE0-031E47C6A0F5}"/>
                </a:ext>
              </a:extLst>
            </p:cNvPr>
            <p:cNvSpPr>
              <a:spLocks/>
            </p:cNvSpPr>
            <p:nvPr/>
          </p:nvSpPr>
          <p:spPr bwMode="auto">
            <a:xfrm>
              <a:off x="6843713" y="4227513"/>
              <a:ext cx="47625" cy="63500"/>
            </a:xfrm>
            <a:custGeom>
              <a:avLst/>
              <a:gdLst/>
              <a:ahLst/>
              <a:cxnLst>
                <a:cxn ang="0">
                  <a:pos x="28" y="0"/>
                </a:cxn>
                <a:cxn ang="0">
                  <a:pos x="30" y="0"/>
                </a:cxn>
                <a:cxn ang="0">
                  <a:pos x="30" y="4"/>
                </a:cxn>
                <a:cxn ang="0">
                  <a:pos x="30" y="12"/>
                </a:cxn>
                <a:cxn ang="0">
                  <a:pos x="20" y="20"/>
                </a:cxn>
                <a:cxn ang="0">
                  <a:pos x="20" y="24"/>
                </a:cxn>
                <a:cxn ang="0">
                  <a:pos x="8" y="34"/>
                </a:cxn>
                <a:cxn ang="0">
                  <a:pos x="0" y="40"/>
                </a:cxn>
                <a:cxn ang="0">
                  <a:pos x="0" y="40"/>
                </a:cxn>
                <a:cxn ang="0">
                  <a:pos x="2" y="34"/>
                </a:cxn>
                <a:cxn ang="0">
                  <a:pos x="8" y="28"/>
                </a:cxn>
                <a:cxn ang="0">
                  <a:pos x="20" y="14"/>
                </a:cxn>
                <a:cxn ang="0">
                  <a:pos x="24" y="12"/>
                </a:cxn>
                <a:cxn ang="0">
                  <a:pos x="26" y="6"/>
                </a:cxn>
                <a:cxn ang="0">
                  <a:pos x="26" y="8"/>
                </a:cxn>
                <a:cxn ang="0">
                  <a:pos x="28" y="8"/>
                </a:cxn>
                <a:cxn ang="0">
                  <a:pos x="26" y="6"/>
                </a:cxn>
                <a:cxn ang="0">
                  <a:pos x="28" y="0"/>
                </a:cxn>
                <a:cxn ang="0">
                  <a:pos x="28" y="0"/>
                </a:cxn>
              </a:cxnLst>
              <a:rect l="0" t="0" r="r" b="b"/>
              <a:pathLst>
                <a:path w="30" h="40">
                  <a:moveTo>
                    <a:pt x="28" y="0"/>
                  </a:moveTo>
                  <a:lnTo>
                    <a:pt x="30" y="0"/>
                  </a:lnTo>
                  <a:lnTo>
                    <a:pt x="30" y="4"/>
                  </a:lnTo>
                  <a:lnTo>
                    <a:pt x="30" y="12"/>
                  </a:lnTo>
                  <a:lnTo>
                    <a:pt x="20" y="20"/>
                  </a:lnTo>
                  <a:lnTo>
                    <a:pt x="20" y="24"/>
                  </a:lnTo>
                  <a:lnTo>
                    <a:pt x="8" y="34"/>
                  </a:lnTo>
                  <a:lnTo>
                    <a:pt x="0" y="40"/>
                  </a:lnTo>
                  <a:lnTo>
                    <a:pt x="0" y="40"/>
                  </a:lnTo>
                  <a:lnTo>
                    <a:pt x="2" y="34"/>
                  </a:lnTo>
                  <a:lnTo>
                    <a:pt x="8" y="28"/>
                  </a:lnTo>
                  <a:lnTo>
                    <a:pt x="20" y="14"/>
                  </a:lnTo>
                  <a:lnTo>
                    <a:pt x="24" y="12"/>
                  </a:lnTo>
                  <a:lnTo>
                    <a:pt x="26" y="6"/>
                  </a:lnTo>
                  <a:lnTo>
                    <a:pt x="26" y="8"/>
                  </a:lnTo>
                  <a:lnTo>
                    <a:pt x="28" y="8"/>
                  </a:lnTo>
                  <a:lnTo>
                    <a:pt x="26" y="6"/>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 name="Freeform 53">
              <a:extLst>
                <a:ext uri="{FF2B5EF4-FFF2-40B4-BE49-F238E27FC236}">
                  <a16:creationId xmlns:a16="http://schemas.microsoft.com/office/drawing/2014/main" id="{D1D3847E-B870-DC42-92E7-E2084AA6A546}"/>
                </a:ext>
              </a:extLst>
            </p:cNvPr>
            <p:cNvSpPr>
              <a:spLocks/>
            </p:cNvSpPr>
            <p:nvPr/>
          </p:nvSpPr>
          <p:spPr bwMode="auto">
            <a:xfrm>
              <a:off x="6897688" y="4214813"/>
              <a:ext cx="3175" cy="6350"/>
            </a:xfrm>
            <a:custGeom>
              <a:avLst/>
              <a:gdLst/>
              <a:ahLst/>
              <a:cxnLst>
                <a:cxn ang="0">
                  <a:pos x="0" y="0"/>
                </a:cxn>
                <a:cxn ang="0">
                  <a:pos x="2" y="2"/>
                </a:cxn>
                <a:cxn ang="0">
                  <a:pos x="2" y="4"/>
                </a:cxn>
                <a:cxn ang="0">
                  <a:pos x="0" y="0"/>
                </a:cxn>
                <a:cxn ang="0">
                  <a:pos x="0" y="0"/>
                </a:cxn>
              </a:cxnLst>
              <a:rect l="0" t="0" r="r" b="b"/>
              <a:pathLst>
                <a:path w="2" h="4">
                  <a:moveTo>
                    <a:pt x="0" y="0"/>
                  </a:moveTo>
                  <a:lnTo>
                    <a:pt x="2" y="2"/>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 name="Freeform 54">
              <a:extLst>
                <a:ext uri="{FF2B5EF4-FFF2-40B4-BE49-F238E27FC236}">
                  <a16:creationId xmlns:a16="http://schemas.microsoft.com/office/drawing/2014/main" id="{35109F2F-62CB-0A42-951F-E0B12528BB39}"/>
                </a:ext>
              </a:extLst>
            </p:cNvPr>
            <p:cNvSpPr>
              <a:spLocks/>
            </p:cNvSpPr>
            <p:nvPr/>
          </p:nvSpPr>
          <p:spPr bwMode="auto">
            <a:xfrm>
              <a:off x="6897688" y="4208463"/>
              <a:ext cx="9525" cy="3175"/>
            </a:xfrm>
            <a:custGeom>
              <a:avLst/>
              <a:gdLst/>
              <a:ahLst/>
              <a:cxnLst>
                <a:cxn ang="0">
                  <a:pos x="0" y="0"/>
                </a:cxn>
                <a:cxn ang="0">
                  <a:pos x="6" y="2"/>
                </a:cxn>
                <a:cxn ang="0">
                  <a:pos x="2" y="2"/>
                </a:cxn>
                <a:cxn ang="0">
                  <a:pos x="0" y="0"/>
                </a:cxn>
                <a:cxn ang="0">
                  <a:pos x="0" y="0"/>
                </a:cxn>
              </a:cxnLst>
              <a:rect l="0" t="0" r="r" b="b"/>
              <a:pathLst>
                <a:path w="6" h="2">
                  <a:moveTo>
                    <a:pt x="0" y="0"/>
                  </a:moveTo>
                  <a:lnTo>
                    <a:pt x="6"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 name="Freeform 55">
              <a:extLst>
                <a:ext uri="{FF2B5EF4-FFF2-40B4-BE49-F238E27FC236}">
                  <a16:creationId xmlns:a16="http://schemas.microsoft.com/office/drawing/2014/main" id="{6AC7068B-8B57-EF47-9AAB-D2A9693CA5D3}"/>
                </a:ext>
              </a:extLst>
            </p:cNvPr>
            <p:cNvSpPr>
              <a:spLocks/>
            </p:cNvSpPr>
            <p:nvPr/>
          </p:nvSpPr>
          <p:spPr bwMode="auto">
            <a:xfrm>
              <a:off x="6910388" y="4183063"/>
              <a:ext cx="22225" cy="25400"/>
            </a:xfrm>
            <a:custGeom>
              <a:avLst/>
              <a:gdLst/>
              <a:ahLst/>
              <a:cxnLst>
                <a:cxn ang="0">
                  <a:pos x="0" y="0"/>
                </a:cxn>
                <a:cxn ang="0">
                  <a:pos x="8" y="0"/>
                </a:cxn>
                <a:cxn ang="0">
                  <a:pos x="14" y="4"/>
                </a:cxn>
                <a:cxn ang="0">
                  <a:pos x="14" y="12"/>
                </a:cxn>
                <a:cxn ang="0">
                  <a:pos x="14" y="14"/>
                </a:cxn>
                <a:cxn ang="0">
                  <a:pos x="10" y="16"/>
                </a:cxn>
                <a:cxn ang="0">
                  <a:pos x="8" y="14"/>
                </a:cxn>
                <a:cxn ang="0">
                  <a:pos x="4" y="2"/>
                </a:cxn>
                <a:cxn ang="0">
                  <a:pos x="0" y="0"/>
                </a:cxn>
                <a:cxn ang="0">
                  <a:pos x="0" y="0"/>
                </a:cxn>
              </a:cxnLst>
              <a:rect l="0" t="0" r="r" b="b"/>
              <a:pathLst>
                <a:path w="14" h="16">
                  <a:moveTo>
                    <a:pt x="0" y="0"/>
                  </a:moveTo>
                  <a:lnTo>
                    <a:pt x="8" y="0"/>
                  </a:lnTo>
                  <a:lnTo>
                    <a:pt x="14" y="4"/>
                  </a:lnTo>
                  <a:lnTo>
                    <a:pt x="14" y="12"/>
                  </a:lnTo>
                  <a:lnTo>
                    <a:pt x="14" y="14"/>
                  </a:lnTo>
                  <a:lnTo>
                    <a:pt x="10" y="16"/>
                  </a:lnTo>
                  <a:lnTo>
                    <a:pt x="8" y="14"/>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 name="Freeform 56">
              <a:extLst>
                <a:ext uri="{FF2B5EF4-FFF2-40B4-BE49-F238E27FC236}">
                  <a16:creationId xmlns:a16="http://schemas.microsoft.com/office/drawing/2014/main" id="{2ABAB8F9-1AD3-664D-A73E-B7CB2655E877}"/>
                </a:ext>
              </a:extLst>
            </p:cNvPr>
            <p:cNvSpPr>
              <a:spLocks/>
            </p:cNvSpPr>
            <p:nvPr/>
          </p:nvSpPr>
          <p:spPr bwMode="auto">
            <a:xfrm>
              <a:off x="6897688" y="4068763"/>
              <a:ext cx="88900" cy="133350"/>
            </a:xfrm>
            <a:custGeom>
              <a:avLst/>
              <a:gdLst/>
              <a:ahLst/>
              <a:cxnLst>
                <a:cxn ang="0">
                  <a:pos x="34" y="4"/>
                </a:cxn>
                <a:cxn ang="0">
                  <a:pos x="32" y="16"/>
                </a:cxn>
                <a:cxn ang="0">
                  <a:pos x="36" y="24"/>
                </a:cxn>
                <a:cxn ang="0">
                  <a:pos x="24" y="38"/>
                </a:cxn>
                <a:cxn ang="0">
                  <a:pos x="20" y="46"/>
                </a:cxn>
                <a:cxn ang="0">
                  <a:pos x="24" y="58"/>
                </a:cxn>
                <a:cxn ang="0">
                  <a:pos x="28" y="66"/>
                </a:cxn>
                <a:cxn ang="0">
                  <a:pos x="32" y="62"/>
                </a:cxn>
                <a:cxn ang="0">
                  <a:pos x="42" y="62"/>
                </a:cxn>
                <a:cxn ang="0">
                  <a:pos x="46" y="66"/>
                </a:cxn>
                <a:cxn ang="0">
                  <a:pos x="54" y="66"/>
                </a:cxn>
                <a:cxn ang="0">
                  <a:pos x="50" y="70"/>
                </a:cxn>
                <a:cxn ang="0">
                  <a:pos x="54" y="74"/>
                </a:cxn>
                <a:cxn ang="0">
                  <a:pos x="56" y="78"/>
                </a:cxn>
                <a:cxn ang="0">
                  <a:pos x="54" y="80"/>
                </a:cxn>
                <a:cxn ang="0">
                  <a:pos x="52" y="80"/>
                </a:cxn>
                <a:cxn ang="0">
                  <a:pos x="44" y="72"/>
                </a:cxn>
                <a:cxn ang="0">
                  <a:pos x="36" y="66"/>
                </a:cxn>
                <a:cxn ang="0">
                  <a:pos x="28" y="66"/>
                </a:cxn>
                <a:cxn ang="0">
                  <a:pos x="20" y="70"/>
                </a:cxn>
                <a:cxn ang="0">
                  <a:pos x="14" y="66"/>
                </a:cxn>
                <a:cxn ang="0">
                  <a:pos x="10" y="62"/>
                </a:cxn>
                <a:cxn ang="0">
                  <a:pos x="10" y="54"/>
                </a:cxn>
                <a:cxn ang="0">
                  <a:pos x="6" y="54"/>
                </a:cxn>
                <a:cxn ang="0">
                  <a:pos x="4" y="50"/>
                </a:cxn>
                <a:cxn ang="0">
                  <a:pos x="2" y="34"/>
                </a:cxn>
                <a:cxn ang="0">
                  <a:pos x="6" y="34"/>
                </a:cxn>
                <a:cxn ang="0">
                  <a:pos x="10" y="2"/>
                </a:cxn>
                <a:cxn ang="0">
                  <a:pos x="20" y="2"/>
                </a:cxn>
                <a:cxn ang="0">
                  <a:pos x="28" y="4"/>
                </a:cxn>
                <a:cxn ang="0">
                  <a:pos x="32" y="0"/>
                </a:cxn>
                <a:cxn ang="0">
                  <a:pos x="32" y="2"/>
                </a:cxn>
              </a:cxnLst>
              <a:rect l="0" t="0" r="r" b="b"/>
              <a:pathLst>
                <a:path w="56" h="84">
                  <a:moveTo>
                    <a:pt x="32" y="2"/>
                  </a:moveTo>
                  <a:lnTo>
                    <a:pt x="34" y="4"/>
                  </a:lnTo>
                  <a:lnTo>
                    <a:pt x="32" y="8"/>
                  </a:lnTo>
                  <a:lnTo>
                    <a:pt x="32" y="16"/>
                  </a:lnTo>
                  <a:lnTo>
                    <a:pt x="36" y="22"/>
                  </a:lnTo>
                  <a:lnTo>
                    <a:pt x="36" y="24"/>
                  </a:lnTo>
                  <a:lnTo>
                    <a:pt x="30" y="34"/>
                  </a:lnTo>
                  <a:lnTo>
                    <a:pt x="24" y="38"/>
                  </a:lnTo>
                  <a:lnTo>
                    <a:pt x="22" y="46"/>
                  </a:lnTo>
                  <a:lnTo>
                    <a:pt x="20" y="46"/>
                  </a:lnTo>
                  <a:lnTo>
                    <a:pt x="24" y="54"/>
                  </a:lnTo>
                  <a:lnTo>
                    <a:pt x="24" y="58"/>
                  </a:lnTo>
                  <a:lnTo>
                    <a:pt x="26" y="62"/>
                  </a:lnTo>
                  <a:lnTo>
                    <a:pt x="28" y="66"/>
                  </a:lnTo>
                  <a:lnTo>
                    <a:pt x="32" y="64"/>
                  </a:lnTo>
                  <a:lnTo>
                    <a:pt x="32" y="62"/>
                  </a:lnTo>
                  <a:lnTo>
                    <a:pt x="38" y="60"/>
                  </a:lnTo>
                  <a:lnTo>
                    <a:pt x="42" y="62"/>
                  </a:lnTo>
                  <a:lnTo>
                    <a:pt x="44" y="68"/>
                  </a:lnTo>
                  <a:lnTo>
                    <a:pt x="46" y="66"/>
                  </a:lnTo>
                  <a:lnTo>
                    <a:pt x="46" y="64"/>
                  </a:lnTo>
                  <a:lnTo>
                    <a:pt x="54" y="66"/>
                  </a:lnTo>
                  <a:lnTo>
                    <a:pt x="54" y="68"/>
                  </a:lnTo>
                  <a:lnTo>
                    <a:pt x="50" y="70"/>
                  </a:lnTo>
                  <a:lnTo>
                    <a:pt x="50" y="72"/>
                  </a:lnTo>
                  <a:lnTo>
                    <a:pt x="54" y="74"/>
                  </a:lnTo>
                  <a:lnTo>
                    <a:pt x="54" y="76"/>
                  </a:lnTo>
                  <a:lnTo>
                    <a:pt x="56" y="78"/>
                  </a:lnTo>
                  <a:lnTo>
                    <a:pt x="56" y="84"/>
                  </a:lnTo>
                  <a:lnTo>
                    <a:pt x="54" y="80"/>
                  </a:lnTo>
                  <a:lnTo>
                    <a:pt x="56" y="80"/>
                  </a:lnTo>
                  <a:lnTo>
                    <a:pt x="52" y="80"/>
                  </a:lnTo>
                  <a:lnTo>
                    <a:pt x="46" y="76"/>
                  </a:lnTo>
                  <a:lnTo>
                    <a:pt x="44" y="72"/>
                  </a:lnTo>
                  <a:lnTo>
                    <a:pt x="38" y="66"/>
                  </a:lnTo>
                  <a:lnTo>
                    <a:pt x="36" y="66"/>
                  </a:lnTo>
                  <a:lnTo>
                    <a:pt x="38" y="74"/>
                  </a:lnTo>
                  <a:lnTo>
                    <a:pt x="28" y="66"/>
                  </a:lnTo>
                  <a:lnTo>
                    <a:pt x="24" y="66"/>
                  </a:lnTo>
                  <a:lnTo>
                    <a:pt x="20" y="70"/>
                  </a:lnTo>
                  <a:lnTo>
                    <a:pt x="18" y="70"/>
                  </a:lnTo>
                  <a:lnTo>
                    <a:pt x="14" y="66"/>
                  </a:lnTo>
                  <a:lnTo>
                    <a:pt x="12" y="66"/>
                  </a:lnTo>
                  <a:lnTo>
                    <a:pt x="10" y="62"/>
                  </a:lnTo>
                  <a:lnTo>
                    <a:pt x="14" y="54"/>
                  </a:lnTo>
                  <a:lnTo>
                    <a:pt x="10" y="54"/>
                  </a:lnTo>
                  <a:lnTo>
                    <a:pt x="10" y="58"/>
                  </a:lnTo>
                  <a:lnTo>
                    <a:pt x="6" y="54"/>
                  </a:lnTo>
                  <a:lnTo>
                    <a:pt x="4" y="54"/>
                  </a:lnTo>
                  <a:lnTo>
                    <a:pt x="4" y="50"/>
                  </a:lnTo>
                  <a:lnTo>
                    <a:pt x="0" y="34"/>
                  </a:lnTo>
                  <a:lnTo>
                    <a:pt x="2" y="34"/>
                  </a:lnTo>
                  <a:lnTo>
                    <a:pt x="4" y="36"/>
                  </a:lnTo>
                  <a:lnTo>
                    <a:pt x="6" y="34"/>
                  </a:lnTo>
                  <a:lnTo>
                    <a:pt x="8" y="10"/>
                  </a:lnTo>
                  <a:lnTo>
                    <a:pt x="10" y="2"/>
                  </a:lnTo>
                  <a:lnTo>
                    <a:pt x="12" y="0"/>
                  </a:lnTo>
                  <a:lnTo>
                    <a:pt x="20" y="2"/>
                  </a:lnTo>
                  <a:lnTo>
                    <a:pt x="24" y="4"/>
                  </a:lnTo>
                  <a:lnTo>
                    <a:pt x="28" y="4"/>
                  </a:lnTo>
                  <a:lnTo>
                    <a:pt x="30" y="2"/>
                  </a:lnTo>
                  <a:lnTo>
                    <a:pt x="32" y="0"/>
                  </a:lnTo>
                  <a:lnTo>
                    <a:pt x="32" y="2"/>
                  </a:lnTo>
                  <a:lnTo>
                    <a:pt x="3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 name="Freeform 57">
              <a:extLst>
                <a:ext uri="{FF2B5EF4-FFF2-40B4-BE49-F238E27FC236}">
                  <a16:creationId xmlns:a16="http://schemas.microsoft.com/office/drawing/2014/main" id="{5B502AA8-75AE-7D42-9BE2-6D56687D8D93}"/>
                </a:ext>
              </a:extLst>
            </p:cNvPr>
            <p:cNvSpPr>
              <a:spLocks/>
            </p:cNvSpPr>
            <p:nvPr/>
          </p:nvSpPr>
          <p:spPr bwMode="auto">
            <a:xfrm>
              <a:off x="6942138" y="4148138"/>
              <a:ext cx="3175" cy="6350"/>
            </a:xfrm>
            <a:custGeom>
              <a:avLst/>
              <a:gdLst/>
              <a:ahLst/>
              <a:cxnLst>
                <a:cxn ang="0">
                  <a:pos x="0" y="0"/>
                </a:cxn>
                <a:cxn ang="0">
                  <a:pos x="0" y="0"/>
                </a:cxn>
                <a:cxn ang="0">
                  <a:pos x="2" y="4"/>
                </a:cxn>
                <a:cxn ang="0">
                  <a:pos x="0" y="4"/>
                </a:cxn>
                <a:cxn ang="0">
                  <a:pos x="0" y="0"/>
                </a:cxn>
                <a:cxn ang="0">
                  <a:pos x="0" y="0"/>
                </a:cxn>
              </a:cxnLst>
              <a:rect l="0" t="0" r="r" b="b"/>
              <a:pathLst>
                <a:path w="2" h="4">
                  <a:moveTo>
                    <a:pt x="0" y="0"/>
                  </a:moveTo>
                  <a:lnTo>
                    <a:pt x="0" y="0"/>
                  </a:lnTo>
                  <a:lnTo>
                    <a:pt x="2" y="4"/>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 name="Freeform 58">
              <a:extLst>
                <a:ext uri="{FF2B5EF4-FFF2-40B4-BE49-F238E27FC236}">
                  <a16:creationId xmlns:a16="http://schemas.microsoft.com/office/drawing/2014/main" id="{66858191-EC00-F946-8FA6-51C933D491E0}"/>
                </a:ext>
              </a:extLst>
            </p:cNvPr>
            <p:cNvSpPr>
              <a:spLocks/>
            </p:cNvSpPr>
            <p:nvPr/>
          </p:nvSpPr>
          <p:spPr bwMode="auto">
            <a:xfrm>
              <a:off x="6938963" y="4179888"/>
              <a:ext cx="6350" cy="6350"/>
            </a:xfrm>
            <a:custGeom>
              <a:avLst/>
              <a:gdLst/>
              <a:ahLst/>
              <a:cxnLst>
                <a:cxn ang="0">
                  <a:pos x="0" y="4"/>
                </a:cxn>
                <a:cxn ang="0">
                  <a:pos x="0" y="0"/>
                </a:cxn>
                <a:cxn ang="0">
                  <a:pos x="4" y="2"/>
                </a:cxn>
                <a:cxn ang="0">
                  <a:pos x="4" y="4"/>
                </a:cxn>
                <a:cxn ang="0">
                  <a:pos x="0" y="4"/>
                </a:cxn>
                <a:cxn ang="0">
                  <a:pos x="0" y="4"/>
                </a:cxn>
              </a:cxnLst>
              <a:rect l="0" t="0" r="r" b="b"/>
              <a:pathLst>
                <a:path w="4" h="4">
                  <a:moveTo>
                    <a:pt x="0" y="4"/>
                  </a:moveTo>
                  <a:lnTo>
                    <a:pt x="0" y="0"/>
                  </a:lnTo>
                  <a:lnTo>
                    <a:pt x="4" y="2"/>
                  </a:lnTo>
                  <a:lnTo>
                    <a:pt x="4"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 name="Freeform 59">
              <a:extLst>
                <a:ext uri="{FF2B5EF4-FFF2-40B4-BE49-F238E27FC236}">
                  <a16:creationId xmlns:a16="http://schemas.microsoft.com/office/drawing/2014/main" id="{FC2F8E65-652E-4040-95E3-E3424503EE41}"/>
                </a:ext>
              </a:extLst>
            </p:cNvPr>
            <p:cNvSpPr>
              <a:spLocks/>
            </p:cNvSpPr>
            <p:nvPr/>
          </p:nvSpPr>
          <p:spPr bwMode="auto">
            <a:xfrm>
              <a:off x="6942138" y="4198938"/>
              <a:ext cx="3175" cy="12700"/>
            </a:xfrm>
            <a:custGeom>
              <a:avLst/>
              <a:gdLst/>
              <a:ahLst/>
              <a:cxnLst>
                <a:cxn ang="0">
                  <a:pos x="0" y="4"/>
                </a:cxn>
                <a:cxn ang="0">
                  <a:pos x="0" y="0"/>
                </a:cxn>
                <a:cxn ang="0">
                  <a:pos x="2" y="0"/>
                </a:cxn>
                <a:cxn ang="0">
                  <a:pos x="2" y="8"/>
                </a:cxn>
                <a:cxn ang="0">
                  <a:pos x="0" y="4"/>
                </a:cxn>
                <a:cxn ang="0">
                  <a:pos x="0" y="4"/>
                </a:cxn>
              </a:cxnLst>
              <a:rect l="0" t="0" r="r" b="b"/>
              <a:pathLst>
                <a:path w="2" h="8">
                  <a:moveTo>
                    <a:pt x="0" y="4"/>
                  </a:moveTo>
                  <a:lnTo>
                    <a:pt x="0" y="0"/>
                  </a:lnTo>
                  <a:lnTo>
                    <a:pt x="2" y="0"/>
                  </a:lnTo>
                  <a:lnTo>
                    <a:pt x="2"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 name="Freeform 60">
              <a:extLst>
                <a:ext uri="{FF2B5EF4-FFF2-40B4-BE49-F238E27FC236}">
                  <a16:creationId xmlns:a16="http://schemas.microsoft.com/office/drawing/2014/main" id="{17E04839-362C-8D45-BC4B-279DA1F75520}"/>
                </a:ext>
              </a:extLst>
            </p:cNvPr>
            <p:cNvSpPr>
              <a:spLocks/>
            </p:cNvSpPr>
            <p:nvPr/>
          </p:nvSpPr>
          <p:spPr bwMode="auto">
            <a:xfrm>
              <a:off x="6951663" y="4202113"/>
              <a:ext cx="6350" cy="6350"/>
            </a:xfrm>
            <a:custGeom>
              <a:avLst/>
              <a:gdLst/>
              <a:ahLst/>
              <a:cxnLst>
                <a:cxn ang="0">
                  <a:pos x="0" y="2"/>
                </a:cxn>
                <a:cxn ang="0">
                  <a:pos x="2" y="0"/>
                </a:cxn>
                <a:cxn ang="0">
                  <a:pos x="4" y="4"/>
                </a:cxn>
                <a:cxn ang="0">
                  <a:pos x="0" y="2"/>
                </a:cxn>
                <a:cxn ang="0">
                  <a:pos x="0" y="2"/>
                </a:cxn>
              </a:cxnLst>
              <a:rect l="0" t="0" r="r" b="b"/>
              <a:pathLst>
                <a:path w="4" h="4">
                  <a:moveTo>
                    <a:pt x="0" y="2"/>
                  </a:moveTo>
                  <a:lnTo>
                    <a:pt x="2" y="0"/>
                  </a:lnTo>
                  <a:lnTo>
                    <a:pt x="4"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 name="Freeform 61">
              <a:extLst>
                <a:ext uri="{FF2B5EF4-FFF2-40B4-BE49-F238E27FC236}">
                  <a16:creationId xmlns:a16="http://schemas.microsoft.com/office/drawing/2014/main" id="{760C5A09-37A0-6C40-B978-4BB5AA22854D}"/>
                </a:ext>
              </a:extLst>
            </p:cNvPr>
            <p:cNvSpPr>
              <a:spLocks/>
            </p:cNvSpPr>
            <p:nvPr/>
          </p:nvSpPr>
          <p:spPr bwMode="auto">
            <a:xfrm>
              <a:off x="6970713" y="4202113"/>
              <a:ext cx="15875" cy="15875"/>
            </a:xfrm>
            <a:custGeom>
              <a:avLst/>
              <a:gdLst/>
              <a:ahLst/>
              <a:cxnLst>
                <a:cxn ang="0">
                  <a:pos x="0" y="0"/>
                </a:cxn>
                <a:cxn ang="0">
                  <a:pos x="10" y="6"/>
                </a:cxn>
                <a:cxn ang="0">
                  <a:pos x="10" y="10"/>
                </a:cxn>
                <a:cxn ang="0">
                  <a:pos x="6" y="8"/>
                </a:cxn>
                <a:cxn ang="0">
                  <a:pos x="4" y="4"/>
                </a:cxn>
                <a:cxn ang="0">
                  <a:pos x="0" y="8"/>
                </a:cxn>
                <a:cxn ang="0">
                  <a:pos x="0" y="0"/>
                </a:cxn>
                <a:cxn ang="0">
                  <a:pos x="0" y="0"/>
                </a:cxn>
              </a:cxnLst>
              <a:rect l="0" t="0" r="r" b="b"/>
              <a:pathLst>
                <a:path w="10" h="10">
                  <a:moveTo>
                    <a:pt x="0" y="0"/>
                  </a:moveTo>
                  <a:lnTo>
                    <a:pt x="10" y="6"/>
                  </a:lnTo>
                  <a:lnTo>
                    <a:pt x="10" y="10"/>
                  </a:lnTo>
                  <a:lnTo>
                    <a:pt x="6" y="8"/>
                  </a:lnTo>
                  <a:lnTo>
                    <a:pt x="4" y="4"/>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 name="Freeform 62">
              <a:extLst>
                <a:ext uri="{FF2B5EF4-FFF2-40B4-BE49-F238E27FC236}">
                  <a16:creationId xmlns:a16="http://schemas.microsoft.com/office/drawing/2014/main" id="{67BC8968-1AF6-CA4A-9EDD-26AF78DDDC4A}"/>
                </a:ext>
              </a:extLst>
            </p:cNvPr>
            <p:cNvSpPr>
              <a:spLocks/>
            </p:cNvSpPr>
            <p:nvPr/>
          </p:nvSpPr>
          <p:spPr bwMode="auto">
            <a:xfrm>
              <a:off x="6992938" y="4202113"/>
              <a:ext cx="28575" cy="31750"/>
            </a:xfrm>
            <a:custGeom>
              <a:avLst/>
              <a:gdLst/>
              <a:ahLst/>
              <a:cxnLst>
                <a:cxn ang="0">
                  <a:pos x="0" y="0"/>
                </a:cxn>
                <a:cxn ang="0">
                  <a:pos x="8" y="0"/>
                </a:cxn>
                <a:cxn ang="0">
                  <a:pos x="12" y="0"/>
                </a:cxn>
                <a:cxn ang="0">
                  <a:pos x="16" y="4"/>
                </a:cxn>
                <a:cxn ang="0">
                  <a:pos x="16" y="14"/>
                </a:cxn>
                <a:cxn ang="0">
                  <a:pos x="18" y="20"/>
                </a:cxn>
                <a:cxn ang="0">
                  <a:pos x="12" y="20"/>
                </a:cxn>
                <a:cxn ang="0">
                  <a:pos x="8" y="14"/>
                </a:cxn>
                <a:cxn ang="0">
                  <a:pos x="8" y="10"/>
                </a:cxn>
                <a:cxn ang="0">
                  <a:pos x="2" y="6"/>
                </a:cxn>
                <a:cxn ang="0">
                  <a:pos x="0" y="0"/>
                </a:cxn>
                <a:cxn ang="0">
                  <a:pos x="0" y="0"/>
                </a:cxn>
              </a:cxnLst>
              <a:rect l="0" t="0" r="r" b="b"/>
              <a:pathLst>
                <a:path w="18" h="20">
                  <a:moveTo>
                    <a:pt x="0" y="0"/>
                  </a:moveTo>
                  <a:lnTo>
                    <a:pt x="8" y="0"/>
                  </a:lnTo>
                  <a:lnTo>
                    <a:pt x="12" y="0"/>
                  </a:lnTo>
                  <a:lnTo>
                    <a:pt x="16" y="4"/>
                  </a:lnTo>
                  <a:lnTo>
                    <a:pt x="16" y="14"/>
                  </a:lnTo>
                  <a:lnTo>
                    <a:pt x="18" y="20"/>
                  </a:lnTo>
                  <a:lnTo>
                    <a:pt x="12" y="20"/>
                  </a:lnTo>
                  <a:lnTo>
                    <a:pt x="8" y="14"/>
                  </a:lnTo>
                  <a:lnTo>
                    <a:pt x="8" y="10"/>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 name="Freeform 63">
              <a:extLst>
                <a:ext uri="{FF2B5EF4-FFF2-40B4-BE49-F238E27FC236}">
                  <a16:creationId xmlns:a16="http://schemas.microsoft.com/office/drawing/2014/main" id="{5147B244-B9F5-D04E-B9FE-BA0F7BAF3952}"/>
                </a:ext>
              </a:extLst>
            </p:cNvPr>
            <p:cNvSpPr>
              <a:spLocks/>
            </p:cNvSpPr>
            <p:nvPr/>
          </p:nvSpPr>
          <p:spPr bwMode="auto">
            <a:xfrm>
              <a:off x="6942138" y="4214813"/>
              <a:ext cx="25400" cy="31750"/>
            </a:xfrm>
            <a:custGeom>
              <a:avLst/>
              <a:gdLst/>
              <a:ahLst/>
              <a:cxnLst>
                <a:cxn ang="0">
                  <a:pos x="0" y="0"/>
                </a:cxn>
                <a:cxn ang="0">
                  <a:pos x="2" y="2"/>
                </a:cxn>
                <a:cxn ang="0">
                  <a:pos x="6" y="4"/>
                </a:cxn>
                <a:cxn ang="0">
                  <a:pos x="16" y="6"/>
                </a:cxn>
                <a:cxn ang="0">
                  <a:pos x="14" y="12"/>
                </a:cxn>
                <a:cxn ang="0">
                  <a:pos x="8" y="16"/>
                </a:cxn>
                <a:cxn ang="0">
                  <a:pos x="2" y="18"/>
                </a:cxn>
                <a:cxn ang="0">
                  <a:pos x="0" y="20"/>
                </a:cxn>
                <a:cxn ang="0">
                  <a:pos x="0" y="16"/>
                </a:cxn>
                <a:cxn ang="0">
                  <a:pos x="2" y="6"/>
                </a:cxn>
                <a:cxn ang="0">
                  <a:pos x="0" y="0"/>
                </a:cxn>
                <a:cxn ang="0">
                  <a:pos x="0" y="0"/>
                </a:cxn>
              </a:cxnLst>
              <a:rect l="0" t="0" r="r" b="b"/>
              <a:pathLst>
                <a:path w="16" h="20">
                  <a:moveTo>
                    <a:pt x="0" y="0"/>
                  </a:moveTo>
                  <a:lnTo>
                    <a:pt x="2" y="2"/>
                  </a:lnTo>
                  <a:lnTo>
                    <a:pt x="6" y="4"/>
                  </a:lnTo>
                  <a:lnTo>
                    <a:pt x="16" y="6"/>
                  </a:lnTo>
                  <a:lnTo>
                    <a:pt x="14" y="12"/>
                  </a:lnTo>
                  <a:lnTo>
                    <a:pt x="8" y="16"/>
                  </a:lnTo>
                  <a:lnTo>
                    <a:pt x="2" y="18"/>
                  </a:lnTo>
                  <a:lnTo>
                    <a:pt x="0" y="20"/>
                  </a:lnTo>
                  <a:lnTo>
                    <a:pt x="0" y="16"/>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 name="Freeform 64">
              <a:extLst>
                <a:ext uri="{FF2B5EF4-FFF2-40B4-BE49-F238E27FC236}">
                  <a16:creationId xmlns:a16="http://schemas.microsoft.com/office/drawing/2014/main" id="{4EC976F2-63EE-FF40-8982-24F037007164}"/>
                </a:ext>
              </a:extLst>
            </p:cNvPr>
            <p:cNvSpPr>
              <a:spLocks/>
            </p:cNvSpPr>
            <p:nvPr/>
          </p:nvSpPr>
          <p:spPr bwMode="auto">
            <a:xfrm>
              <a:off x="6951663" y="4237038"/>
              <a:ext cx="25400" cy="41275"/>
            </a:xfrm>
            <a:custGeom>
              <a:avLst/>
              <a:gdLst/>
              <a:ahLst/>
              <a:cxnLst>
                <a:cxn ang="0">
                  <a:pos x="8" y="2"/>
                </a:cxn>
                <a:cxn ang="0">
                  <a:pos x="10" y="0"/>
                </a:cxn>
                <a:cxn ang="0">
                  <a:pos x="14" y="0"/>
                </a:cxn>
                <a:cxn ang="0">
                  <a:pos x="16" y="2"/>
                </a:cxn>
                <a:cxn ang="0">
                  <a:pos x="10" y="14"/>
                </a:cxn>
                <a:cxn ang="0">
                  <a:pos x="12" y="24"/>
                </a:cxn>
                <a:cxn ang="0">
                  <a:pos x="8" y="26"/>
                </a:cxn>
                <a:cxn ang="0">
                  <a:pos x="0" y="16"/>
                </a:cxn>
                <a:cxn ang="0">
                  <a:pos x="2" y="14"/>
                </a:cxn>
                <a:cxn ang="0">
                  <a:pos x="4" y="12"/>
                </a:cxn>
                <a:cxn ang="0">
                  <a:pos x="8" y="2"/>
                </a:cxn>
                <a:cxn ang="0">
                  <a:pos x="8" y="2"/>
                </a:cxn>
              </a:cxnLst>
              <a:rect l="0" t="0" r="r" b="b"/>
              <a:pathLst>
                <a:path w="16" h="26">
                  <a:moveTo>
                    <a:pt x="8" y="2"/>
                  </a:moveTo>
                  <a:lnTo>
                    <a:pt x="10" y="0"/>
                  </a:lnTo>
                  <a:lnTo>
                    <a:pt x="14" y="0"/>
                  </a:lnTo>
                  <a:lnTo>
                    <a:pt x="16" y="2"/>
                  </a:lnTo>
                  <a:lnTo>
                    <a:pt x="10" y="14"/>
                  </a:lnTo>
                  <a:lnTo>
                    <a:pt x="12" y="24"/>
                  </a:lnTo>
                  <a:lnTo>
                    <a:pt x="8" y="26"/>
                  </a:lnTo>
                  <a:lnTo>
                    <a:pt x="0" y="16"/>
                  </a:lnTo>
                  <a:lnTo>
                    <a:pt x="2" y="14"/>
                  </a:lnTo>
                  <a:lnTo>
                    <a:pt x="4" y="12"/>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 name="Freeform 65">
              <a:extLst>
                <a:ext uri="{FF2B5EF4-FFF2-40B4-BE49-F238E27FC236}">
                  <a16:creationId xmlns:a16="http://schemas.microsoft.com/office/drawing/2014/main" id="{AC2D019F-6C58-8F49-97F0-11DA6789A143}"/>
                </a:ext>
              </a:extLst>
            </p:cNvPr>
            <p:cNvSpPr>
              <a:spLocks/>
            </p:cNvSpPr>
            <p:nvPr/>
          </p:nvSpPr>
          <p:spPr bwMode="auto">
            <a:xfrm>
              <a:off x="6992938" y="4224338"/>
              <a:ext cx="19050" cy="31750"/>
            </a:xfrm>
            <a:custGeom>
              <a:avLst/>
              <a:gdLst/>
              <a:ahLst/>
              <a:cxnLst>
                <a:cxn ang="0">
                  <a:pos x="0" y="0"/>
                </a:cxn>
                <a:cxn ang="0">
                  <a:pos x="2" y="2"/>
                </a:cxn>
                <a:cxn ang="0">
                  <a:pos x="8" y="2"/>
                </a:cxn>
                <a:cxn ang="0">
                  <a:pos x="8" y="4"/>
                </a:cxn>
                <a:cxn ang="0">
                  <a:pos x="8" y="10"/>
                </a:cxn>
                <a:cxn ang="0">
                  <a:pos x="12" y="18"/>
                </a:cxn>
                <a:cxn ang="0">
                  <a:pos x="10" y="18"/>
                </a:cxn>
                <a:cxn ang="0">
                  <a:pos x="8" y="20"/>
                </a:cxn>
                <a:cxn ang="0">
                  <a:pos x="6" y="16"/>
                </a:cxn>
                <a:cxn ang="0">
                  <a:pos x="4" y="8"/>
                </a:cxn>
                <a:cxn ang="0">
                  <a:pos x="2" y="8"/>
                </a:cxn>
                <a:cxn ang="0">
                  <a:pos x="0" y="0"/>
                </a:cxn>
                <a:cxn ang="0">
                  <a:pos x="0" y="0"/>
                </a:cxn>
              </a:cxnLst>
              <a:rect l="0" t="0" r="r" b="b"/>
              <a:pathLst>
                <a:path w="12" h="20">
                  <a:moveTo>
                    <a:pt x="0" y="0"/>
                  </a:moveTo>
                  <a:lnTo>
                    <a:pt x="2" y="2"/>
                  </a:lnTo>
                  <a:lnTo>
                    <a:pt x="8" y="2"/>
                  </a:lnTo>
                  <a:lnTo>
                    <a:pt x="8" y="4"/>
                  </a:lnTo>
                  <a:lnTo>
                    <a:pt x="8" y="10"/>
                  </a:lnTo>
                  <a:lnTo>
                    <a:pt x="12" y="18"/>
                  </a:lnTo>
                  <a:lnTo>
                    <a:pt x="10" y="18"/>
                  </a:lnTo>
                  <a:lnTo>
                    <a:pt x="8" y="20"/>
                  </a:lnTo>
                  <a:lnTo>
                    <a:pt x="6" y="16"/>
                  </a:lnTo>
                  <a:lnTo>
                    <a:pt x="4" y="8"/>
                  </a:lnTo>
                  <a:lnTo>
                    <a:pt x="2"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 name="Freeform 66">
              <a:extLst>
                <a:ext uri="{FF2B5EF4-FFF2-40B4-BE49-F238E27FC236}">
                  <a16:creationId xmlns:a16="http://schemas.microsoft.com/office/drawing/2014/main" id="{7A63CF9D-E971-1B4F-9231-70815A9EABD5}"/>
                </a:ext>
              </a:extLst>
            </p:cNvPr>
            <p:cNvSpPr>
              <a:spLocks/>
            </p:cNvSpPr>
            <p:nvPr/>
          </p:nvSpPr>
          <p:spPr bwMode="auto">
            <a:xfrm>
              <a:off x="6973888" y="4230688"/>
              <a:ext cx="12700" cy="38100"/>
            </a:xfrm>
            <a:custGeom>
              <a:avLst/>
              <a:gdLst/>
              <a:ahLst/>
              <a:cxnLst>
                <a:cxn ang="0">
                  <a:pos x="8" y="0"/>
                </a:cxn>
                <a:cxn ang="0">
                  <a:pos x="8" y="10"/>
                </a:cxn>
                <a:cxn ang="0">
                  <a:pos x="4" y="14"/>
                </a:cxn>
                <a:cxn ang="0">
                  <a:pos x="0" y="24"/>
                </a:cxn>
                <a:cxn ang="0">
                  <a:pos x="0" y="18"/>
                </a:cxn>
                <a:cxn ang="0">
                  <a:pos x="8" y="0"/>
                </a:cxn>
                <a:cxn ang="0">
                  <a:pos x="8" y="0"/>
                </a:cxn>
              </a:cxnLst>
              <a:rect l="0" t="0" r="r" b="b"/>
              <a:pathLst>
                <a:path w="8" h="24">
                  <a:moveTo>
                    <a:pt x="8" y="0"/>
                  </a:moveTo>
                  <a:lnTo>
                    <a:pt x="8" y="10"/>
                  </a:lnTo>
                  <a:lnTo>
                    <a:pt x="4" y="14"/>
                  </a:lnTo>
                  <a:lnTo>
                    <a:pt x="0" y="24"/>
                  </a:lnTo>
                  <a:lnTo>
                    <a:pt x="0" y="18"/>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 name="Freeform 67">
              <a:extLst>
                <a:ext uri="{FF2B5EF4-FFF2-40B4-BE49-F238E27FC236}">
                  <a16:creationId xmlns:a16="http://schemas.microsoft.com/office/drawing/2014/main" id="{062AA2E1-FE84-FC4B-8605-69CD26DF69C9}"/>
                </a:ext>
              </a:extLst>
            </p:cNvPr>
            <p:cNvSpPr>
              <a:spLocks/>
            </p:cNvSpPr>
            <p:nvPr/>
          </p:nvSpPr>
          <p:spPr bwMode="auto">
            <a:xfrm>
              <a:off x="6983413" y="4252913"/>
              <a:ext cx="15875" cy="12700"/>
            </a:xfrm>
            <a:custGeom>
              <a:avLst/>
              <a:gdLst/>
              <a:ahLst/>
              <a:cxnLst>
                <a:cxn ang="0">
                  <a:pos x="0" y="4"/>
                </a:cxn>
                <a:cxn ang="0">
                  <a:pos x="4" y="0"/>
                </a:cxn>
                <a:cxn ang="0">
                  <a:pos x="10" y="0"/>
                </a:cxn>
                <a:cxn ang="0">
                  <a:pos x="8" y="6"/>
                </a:cxn>
                <a:cxn ang="0">
                  <a:pos x="2" y="8"/>
                </a:cxn>
                <a:cxn ang="0">
                  <a:pos x="0" y="4"/>
                </a:cxn>
                <a:cxn ang="0">
                  <a:pos x="0" y="4"/>
                </a:cxn>
              </a:cxnLst>
              <a:rect l="0" t="0" r="r" b="b"/>
              <a:pathLst>
                <a:path w="10" h="8">
                  <a:moveTo>
                    <a:pt x="0" y="4"/>
                  </a:moveTo>
                  <a:lnTo>
                    <a:pt x="4" y="0"/>
                  </a:lnTo>
                  <a:lnTo>
                    <a:pt x="10" y="0"/>
                  </a:lnTo>
                  <a:lnTo>
                    <a:pt x="8" y="6"/>
                  </a:lnTo>
                  <a:lnTo>
                    <a:pt x="2"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 name="Freeform 68">
              <a:extLst>
                <a:ext uri="{FF2B5EF4-FFF2-40B4-BE49-F238E27FC236}">
                  <a16:creationId xmlns:a16="http://schemas.microsoft.com/office/drawing/2014/main" id="{73A751AE-1B08-3543-B26B-EC9E871CB769}"/>
                </a:ext>
              </a:extLst>
            </p:cNvPr>
            <p:cNvSpPr>
              <a:spLocks/>
            </p:cNvSpPr>
            <p:nvPr/>
          </p:nvSpPr>
          <p:spPr bwMode="auto">
            <a:xfrm>
              <a:off x="6942138" y="4262438"/>
              <a:ext cx="98425" cy="88900"/>
            </a:xfrm>
            <a:custGeom>
              <a:avLst/>
              <a:gdLst/>
              <a:ahLst/>
              <a:cxnLst>
                <a:cxn ang="0">
                  <a:pos x="46" y="0"/>
                </a:cxn>
                <a:cxn ang="0">
                  <a:pos x="48" y="0"/>
                </a:cxn>
                <a:cxn ang="0">
                  <a:pos x="58" y="8"/>
                </a:cxn>
                <a:cxn ang="0">
                  <a:pos x="58" y="12"/>
                </a:cxn>
                <a:cxn ang="0">
                  <a:pos x="56" y="16"/>
                </a:cxn>
                <a:cxn ang="0">
                  <a:pos x="58" y="16"/>
                </a:cxn>
                <a:cxn ang="0">
                  <a:pos x="62" y="30"/>
                </a:cxn>
                <a:cxn ang="0">
                  <a:pos x="62" y="34"/>
                </a:cxn>
                <a:cxn ang="0">
                  <a:pos x="58" y="40"/>
                </a:cxn>
                <a:cxn ang="0">
                  <a:pos x="58" y="46"/>
                </a:cxn>
                <a:cxn ang="0">
                  <a:pos x="56" y="44"/>
                </a:cxn>
                <a:cxn ang="0">
                  <a:pos x="56" y="36"/>
                </a:cxn>
                <a:cxn ang="0">
                  <a:pos x="52" y="32"/>
                </a:cxn>
                <a:cxn ang="0">
                  <a:pos x="50" y="32"/>
                </a:cxn>
                <a:cxn ang="0">
                  <a:pos x="48" y="38"/>
                </a:cxn>
                <a:cxn ang="0">
                  <a:pos x="46" y="42"/>
                </a:cxn>
                <a:cxn ang="0">
                  <a:pos x="50" y="48"/>
                </a:cxn>
                <a:cxn ang="0">
                  <a:pos x="48" y="56"/>
                </a:cxn>
                <a:cxn ang="0">
                  <a:pos x="46" y="54"/>
                </a:cxn>
                <a:cxn ang="0">
                  <a:pos x="44" y="50"/>
                </a:cxn>
                <a:cxn ang="0">
                  <a:pos x="40" y="52"/>
                </a:cxn>
                <a:cxn ang="0">
                  <a:pos x="32" y="48"/>
                </a:cxn>
                <a:cxn ang="0">
                  <a:pos x="30" y="46"/>
                </a:cxn>
                <a:cxn ang="0">
                  <a:pos x="28" y="36"/>
                </a:cxn>
                <a:cxn ang="0">
                  <a:pos x="30" y="30"/>
                </a:cxn>
                <a:cxn ang="0">
                  <a:pos x="24" y="26"/>
                </a:cxn>
                <a:cxn ang="0">
                  <a:pos x="22" y="26"/>
                </a:cxn>
                <a:cxn ang="0">
                  <a:pos x="20" y="30"/>
                </a:cxn>
                <a:cxn ang="0">
                  <a:pos x="16" y="30"/>
                </a:cxn>
                <a:cxn ang="0">
                  <a:pos x="16" y="28"/>
                </a:cxn>
                <a:cxn ang="0">
                  <a:pos x="14" y="32"/>
                </a:cxn>
                <a:cxn ang="0">
                  <a:pos x="12" y="28"/>
                </a:cxn>
                <a:cxn ang="0">
                  <a:pos x="10" y="28"/>
                </a:cxn>
                <a:cxn ang="0">
                  <a:pos x="6" y="30"/>
                </a:cxn>
                <a:cxn ang="0">
                  <a:pos x="4" y="38"/>
                </a:cxn>
                <a:cxn ang="0">
                  <a:pos x="0" y="38"/>
                </a:cxn>
                <a:cxn ang="0">
                  <a:pos x="0" y="34"/>
                </a:cxn>
                <a:cxn ang="0">
                  <a:pos x="2" y="26"/>
                </a:cxn>
                <a:cxn ang="0">
                  <a:pos x="6" y="22"/>
                </a:cxn>
                <a:cxn ang="0">
                  <a:pos x="12" y="20"/>
                </a:cxn>
                <a:cxn ang="0">
                  <a:pos x="14" y="18"/>
                </a:cxn>
                <a:cxn ang="0">
                  <a:pos x="20" y="14"/>
                </a:cxn>
                <a:cxn ang="0">
                  <a:pos x="24" y="16"/>
                </a:cxn>
                <a:cxn ang="0">
                  <a:pos x="26" y="18"/>
                </a:cxn>
                <a:cxn ang="0">
                  <a:pos x="24" y="22"/>
                </a:cxn>
                <a:cxn ang="0">
                  <a:pos x="30" y="20"/>
                </a:cxn>
                <a:cxn ang="0">
                  <a:pos x="32" y="16"/>
                </a:cxn>
                <a:cxn ang="0">
                  <a:pos x="34" y="16"/>
                </a:cxn>
                <a:cxn ang="0">
                  <a:pos x="36" y="16"/>
                </a:cxn>
                <a:cxn ang="0">
                  <a:pos x="38" y="10"/>
                </a:cxn>
                <a:cxn ang="0">
                  <a:pos x="42" y="12"/>
                </a:cxn>
                <a:cxn ang="0">
                  <a:pos x="48" y="10"/>
                </a:cxn>
                <a:cxn ang="0">
                  <a:pos x="46" y="0"/>
                </a:cxn>
                <a:cxn ang="0">
                  <a:pos x="46" y="0"/>
                </a:cxn>
              </a:cxnLst>
              <a:rect l="0" t="0" r="r" b="b"/>
              <a:pathLst>
                <a:path w="62" h="56">
                  <a:moveTo>
                    <a:pt x="46" y="0"/>
                  </a:moveTo>
                  <a:lnTo>
                    <a:pt x="48" y="0"/>
                  </a:lnTo>
                  <a:lnTo>
                    <a:pt x="58" y="8"/>
                  </a:lnTo>
                  <a:lnTo>
                    <a:pt x="58" y="12"/>
                  </a:lnTo>
                  <a:lnTo>
                    <a:pt x="56" y="16"/>
                  </a:lnTo>
                  <a:lnTo>
                    <a:pt x="58" y="16"/>
                  </a:lnTo>
                  <a:lnTo>
                    <a:pt x="62" y="30"/>
                  </a:lnTo>
                  <a:lnTo>
                    <a:pt x="62" y="34"/>
                  </a:lnTo>
                  <a:lnTo>
                    <a:pt x="58" y="40"/>
                  </a:lnTo>
                  <a:lnTo>
                    <a:pt x="58" y="46"/>
                  </a:lnTo>
                  <a:lnTo>
                    <a:pt x="56" y="44"/>
                  </a:lnTo>
                  <a:lnTo>
                    <a:pt x="56" y="36"/>
                  </a:lnTo>
                  <a:lnTo>
                    <a:pt x="52" y="32"/>
                  </a:lnTo>
                  <a:lnTo>
                    <a:pt x="50" y="32"/>
                  </a:lnTo>
                  <a:lnTo>
                    <a:pt x="48" y="38"/>
                  </a:lnTo>
                  <a:lnTo>
                    <a:pt x="46" y="42"/>
                  </a:lnTo>
                  <a:lnTo>
                    <a:pt x="50" y="48"/>
                  </a:lnTo>
                  <a:lnTo>
                    <a:pt x="48" y="56"/>
                  </a:lnTo>
                  <a:lnTo>
                    <a:pt x="46" y="54"/>
                  </a:lnTo>
                  <a:lnTo>
                    <a:pt x="44" y="50"/>
                  </a:lnTo>
                  <a:lnTo>
                    <a:pt x="40" y="52"/>
                  </a:lnTo>
                  <a:lnTo>
                    <a:pt x="32" y="48"/>
                  </a:lnTo>
                  <a:lnTo>
                    <a:pt x="30" y="46"/>
                  </a:lnTo>
                  <a:lnTo>
                    <a:pt x="28" y="36"/>
                  </a:lnTo>
                  <a:lnTo>
                    <a:pt x="30" y="30"/>
                  </a:lnTo>
                  <a:lnTo>
                    <a:pt x="24" y="26"/>
                  </a:lnTo>
                  <a:lnTo>
                    <a:pt x="22" y="26"/>
                  </a:lnTo>
                  <a:lnTo>
                    <a:pt x="20" y="30"/>
                  </a:lnTo>
                  <a:lnTo>
                    <a:pt x="16" y="30"/>
                  </a:lnTo>
                  <a:lnTo>
                    <a:pt x="16" y="28"/>
                  </a:lnTo>
                  <a:lnTo>
                    <a:pt x="14" y="32"/>
                  </a:lnTo>
                  <a:lnTo>
                    <a:pt x="12" y="28"/>
                  </a:lnTo>
                  <a:lnTo>
                    <a:pt x="10" y="28"/>
                  </a:lnTo>
                  <a:lnTo>
                    <a:pt x="6" y="30"/>
                  </a:lnTo>
                  <a:lnTo>
                    <a:pt x="4" y="38"/>
                  </a:lnTo>
                  <a:lnTo>
                    <a:pt x="0" y="38"/>
                  </a:lnTo>
                  <a:lnTo>
                    <a:pt x="0" y="34"/>
                  </a:lnTo>
                  <a:lnTo>
                    <a:pt x="2" y="26"/>
                  </a:lnTo>
                  <a:lnTo>
                    <a:pt x="6" y="22"/>
                  </a:lnTo>
                  <a:lnTo>
                    <a:pt x="12" y="20"/>
                  </a:lnTo>
                  <a:lnTo>
                    <a:pt x="14" y="18"/>
                  </a:lnTo>
                  <a:lnTo>
                    <a:pt x="20" y="14"/>
                  </a:lnTo>
                  <a:lnTo>
                    <a:pt x="24" y="16"/>
                  </a:lnTo>
                  <a:lnTo>
                    <a:pt x="26" y="18"/>
                  </a:lnTo>
                  <a:lnTo>
                    <a:pt x="24" y="22"/>
                  </a:lnTo>
                  <a:lnTo>
                    <a:pt x="30" y="20"/>
                  </a:lnTo>
                  <a:lnTo>
                    <a:pt x="32" y="16"/>
                  </a:lnTo>
                  <a:lnTo>
                    <a:pt x="34" y="16"/>
                  </a:lnTo>
                  <a:lnTo>
                    <a:pt x="36" y="16"/>
                  </a:lnTo>
                  <a:lnTo>
                    <a:pt x="38" y="10"/>
                  </a:lnTo>
                  <a:lnTo>
                    <a:pt x="42" y="12"/>
                  </a:lnTo>
                  <a:lnTo>
                    <a:pt x="48" y="10"/>
                  </a:lnTo>
                  <a:lnTo>
                    <a:pt x="46" y="0"/>
                  </a:lnTo>
                  <a:lnTo>
                    <a:pt x="4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 name="Freeform 69">
              <a:extLst>
                <a:ext uri="{FF2B5EF4-FFF2-40B4-BE49-F238E27FC236}">
                  <a16:creationId xmlns:a16="http://schemas.microsoft.com/office/drawing/2014/main" id="{C716B3E2-7882-4645-9534-12CBC8CD14CD}"/>
                </a:ext>
              </a:extLst>
            </p:cNvPr>
            <p:cNvSpPr>
              <a:spLocks/>
            </p:cNvSpPr>
            <p:nvPr/>
          </p:nvSpPr>
          <p:spPr bwMode="auto">
            <a:xfrm>
              <a:off x="6938963" y="4325938"/>
              <a:ext cx="9525" cy="6350"/>
            </a:xfrm>
            <a:custGeom>
              <a:avLst/>
              <a:gdLst/>
              <a:ahLst/>
              <a:cxnLst>
                <a:cxn ang="0">
                  <a:pos x="0" y="2"/>
                </a:cxn>
                <a:cxn ang="0">
                  <a:pos x="4" y="0"/>
                </a:cxn>
                <a:cxn ang="0">
                  <a:pos x="6" y="2"/>
                </a:cxn>
                <a:cxn ang="0">
                  <a:pos x="2" y="4"/>
                </a:cxn>
                <a:cxn ang="0">
                  <a:pos x="0" y="2"/>
                </a:cxn>
                <a:cxn ang="0">
                  <a:pos x="0" y="2"/>
                </a:cxn>
              </a:cxnLst>
              <a:rect l="0" t="0" r="r" b="b"/>
              <a:pathLst>
                <a:path w="6" h="4">
                  <a:moveTo>
                    <a:pt x="0" y="2"/>
                  </a:moveTo>
                  <a:lnTo>
                    <a:pt x="4" y="0"/>
                  </a:lnTo>
                  <a:lnTo>
                    <a:pt x="6"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 name="Freeform 70">
              <a:extLst>
                <a:ext uri="{FF2B5EF4-FFF2-40B4-BE49-F238E27FC236}">
                  <a16:creationId xmlns:a16="http://schemas.microsoft.com/office/drawing/2014/main" id="{E6238B52-EFCC-7648-A02D-9F99CFDB904D}"/>
                </a:ext>
              </a:extLst>
            </p:cNvPr>
            <p:cNvSpPr>
              <a:spLocks/>
            </p:cNvSpPr>
            <p:nvPr/>
          </p:nvSpPr>
          <p:spPr bwMode="auto">
            <a:xfrm>
              <a:off x="6919913" y="4341813"/>
              <a:ext cx="12700" cy="3175"/>
            </a:xfrm>
            <a:custGeom>
              <a:avLst/>
              <a:gdLst/>
              <a:ahLst/>
              <a:cxnLst>
                <a:cxn ang="0">
                  <a:pos x="0" y="2"/>
                </a:cxn>
                <a:cxn ang="0">
                  <a:pos x="2" y="0"/>
                </a:cxn>
                <a:cxn ang="0">
                  <a:pos x="8" y="0"/>
                </a:cxn>
                <a:cxn ang="0">
                  <a:pos x="6" y="2"/>
                </a:cxn>
                <a:cxn ang="0">
                  <a:pos x="0" y="2"/>
                </a:cxn>
                <a:cxn ang="0">
                  <a:pos x="0" y="2"/>
                </a:cxn>
              </a:cxnLst>
              <a:rect l="0" t="0" r="r" b="b"/>
              <a:pathLst>
                <a:path w="8" h="2">
                  <a:moveTo>
                    <a:pt x="0" y="2"/>
                  </a:moveTo>
                  <a:lnTo>
                    <a:pt x="2" y="0"/>
                  </a:lnTo>
                  <a:lnTo>
                    <a:pt x="8" y="0"/>
                  </a:lnTo>
                  <a:lnTo>
                    <a:pt x="6"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 name="Freeform 71">
              <a:extLst>
                <a:ext uri="{FF2B5EF4-FFF2-40B4-BE49-F238E27FC236}">
                  <a16:creationId xmlns:a16="http://schemas.microsoft.com/office/drawing/2014/main" id="{22D266ED-7011-4247-A841-1BA546B32216}"/>
                </a:ext>
              </a:extLst>
            </p:cNvPr>
            <p:cNvSpPr>
              <a:spLocks/>
            </p:cNvSpPr>
            <p:nvPr/>
          </p:nvSpPr>
          <p:spPr bwMode="auto">
            <a:xfrm>
              <a:off x="6897688" y="4357688"/>
              <a:ext cx="9525" cy="6350"/>
            </a:xfrm>
            <a:custGeom>
              <a:avLst/>
              <a:gdLst/>
              <a:ahLst/>
              <a:cxnLst>
                <a:cxn ang="0">
                  <a:pos x="0" y="4"/>
                </a:cxn>
                <a:cxn ang="0">
                  <a:pos x="2" y="0"/>
                </a:cxn>
                <a:cxn ang="0">
                  <a:pos x="4" y="0"/>
                </a:cxn>
                <a:cxn ang="0">
                  <a:pos x="6" y="2"/>
                </a:cxn>
                <a:cxn ang="0">
                  <a:pos x="0" y="4"/>
                </a:cxn>
                <a:cxn ang="0">
                  <a:pos x="0" y="4"/>
                </a:cxn>
              </a:cxnLst>
              <a:rect l="0" t="0" r="r" b="b"/>
              <a:pathLst>
                <a:path w="6" h="4">
                  <a:moveTo>
                    <a:pt x="0" y="4"/>
                  </a:moveTo>
                  <a:lnTo>
                    <a:pt x="2" y="0"/>
                  </a:lnTo>
                  <a:lnTo>
                    <a:pt x="4" y="0"/>
                  </a:lnTo>
                  <a:lnTo>
                    <a:pt x="6" y="2"/>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 name="Freeform 72">
              <a:extLst>
                <a:ext uri="{FF2B5EF4-FFF2-40B4-BE49-F238E27FC236}">
                  <a16:creationId xmlns:a16="http://schemas.microsoft.com/office/drawing/2014/main" id="{C929A59F-70E3-E34B-BAB3-D49A841BC7A5}"/>
                </a:ext>
              </a:extLst>
            </p:cNvPr>
            <p:cNvSpPr>
              <a:spLocks/>
            </p:cNvSpPr>
            <p:nvPr/>
          </p:nvSpPr>
          <p:spPr bwMode="auto">
            <a:xfrm>
              <a:off x="7446963" y="4148138"/>
              <a:ext cx="3175" cy="1588"/>
            </a:xfrm>
            <a:custGeom>
              <a:avLst/>
              <a:gdLst/>
              <a:ahLst/>
              <a:cxnLst>
                <a:cxn ang="0">
                  <a:pos x="2" y="0"/>
                </a:cxn>
                <a:cxn ang="0">
                  <a:pos x="0" y="0"/>
                </a:cxn>
                <a:cxn ang="0">
                  <a:pos x="2" y="0"/>
                </a:cxn>
                <a:cxn ang="0">
                  <a:pos x="2" y="0"/>
                </a:cxn>
              </a:cxnLst>
              <a:rect l="0" t="0" r="r" b="b"/>
              <a:pathLst>
                <a:path w="2">
                  <a:moveTo>
                    <a:pt x="2" y="0"/>
                  </a:move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 name="Freeform 73">
              <a:extLst>
                <a:ext uri="{FF2B5EF4-FFF2-40B4-BE49-F238E27FC236}">
                  <a16:creationId xmlns:a16="http://schemas.microsoft.com/office/drawing/2014/main" id="{87A8BFFE-4F95-6242-8609-AF1C116BACE1}"/>
                </a:ext>
              </a:extLst>
            </p:cNvPr>
            <p:cNvSpPr>
              <a:spLocks/>
            </p:cNvSpPr>
            <p:nvPr/>
          </p:nvSpPr>
          <p:spPr bwMode="auto">
            <a:xfrm>
              <a:off x="7427913" y="4179888"/>
              <a:ext cx="3175" cy="6350"/>
            </a:xfrm>
            <a:custGeom>
              <a:avLst/>
              <a:gdLst/>
              <a:ahLst/>
              <a:cxnLst>
                <a:cxn ang="0">
                  <a:pos x="2" y="0"/>
                </a:cxn>
                <a:cxn ang="0">
                  <a:pos x="0" y="4"/>
                </a:cxn>
                <a:cxn ang="0">
                  <a:pos x="0" y="2"/>
                </a:cxn>
                <a:cxn ang="0">
                  <a:pos x="2" y="0"/>
                </a:cxn>
                <a:cxn ang="0">
                  <a:pos x="2" y="0"/>
                </a:cxn>
              </a:cxnLst>
              <a:rect l="0" t="0" r="r" b="b"/>
              <a:pathLst>
                <a:path w="2" h="4">
                  <a:moveTo>
                    <a:pt x="2" y="0"/>
                  </a:moveTo>
                  <a:lnTo>
                    <a:pt x="0"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 name="Freeform 74">
              <a:extLst>
                <a:ext uri="{FF2B5EF4-FFF2-40B4-BE49-F238E27FC236}">
                  <a16:creationId xmlns:a16="http://schemas.microsoft.com/office/drawing/2014/main" id="{D7DA132A-B129-3148-B518-0686C6DCB8B9}"/>
                </a:ext>
              </a:extLst>
            </p:cNvPr>
            <p:cNvSpPr>
              <a:spLocks/>
            </p:cNvSpPr>
            <p:nvPr/>
          </p:nvSpPr>
          <p:spPr bwMode="auto">
            <a:xfrm>
              <a:off x="7212013" y="4306888"/>
              <a:ext cx="3175" cy="6350"/>
            </a:xfrm>
            <a:custGeom>
              <a:avLst/>
              <a:gdLst/>
              <a:ahLst/>
              <a:cxnLst>
                <a:cxn ang="0">
                  <a:pos x="2" y="0"/>
                </a:cxn>
                <a:cxn ang="0">
                  <a:pos x="0" y="4"/>
                </a:cxn>
                <a:cxn ang="0">
                  <a:pos x="0" y="0"/>
                </a:cxn>
                <a:cxn ang="0">
                  <a:pos x="2" y="0"/>
                </a:cxn>
                <a:cxn ang="0">
                  <a:pos x="2" y="0"/>
                </a:cxn>
              </a:cxnLst>
              <a:rect l="0" t="0" r="r" b="b"/>
              <a:pathLst>
                <a:path w="2" h="4">
                  <a:moveTo>
                    <a:pt x="2" y="0"/>
                  </a:moveTo>
                  <a:lnTo>
                    <a:pt x="0"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 name="Rectangle 75">
              <a:extLst>
                <a:ext uri="{FF2B5EF4-FFF2-40B4-BE49-F238E27FC236}">
                  <a16:creationId xmlns:a16="http://schemas.microsoft.com/office/drawing/2014/main" id="{7A3AF920-6F1B-1746-97A6-3EEC9E6136B6}"/>
                </a:ext>
              </a:extLst>
            </p:cNvPr>
            <p:cNvSpPr>
              <a:spLocks noChangeArrowheads="1"/>
            </p:cNvSpPr>
            <p:nvPr/>
          </p:nvSpPr>
          <p:spPr bwMode="auto">
            <a:xfrm>
              <a:off x="7288213" y="426561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78" name="Freeform 76">
              <a:extLst>
                <a:ext uri="{FF2B5EF4-FFF2-40B4-BE49-F238E27FC236}">
                  <a16:creationId xmlns:a16="http://schemas.microsoft.com/office/drawing/2014/main" id="{E2BF8214-5DC9-9644-908A-FD2C63CB7719}"/>
                </a:ext>
              </a:extLst>
            </p:cNvPr>
            <p:cNvSpPr>
              <a:spLocks/>
            </p:cNvSpPr>
            <p:nvPr/>
          </p:nvSpPr>
          <p:spPr bwMode="auto">
            <a:xfrm>
              <a:off x="7713663" y="4319588"/>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 name="Freeform 77">
              <a:extLst>
                <a:ext uri="{FF2B5EF4-FFF2-40B4-BE49-F238E27FC236}">
                  <a16:creationId xmlns:a16="http://schemas.microsoft.com/office/drawing/2014/main" id="{50675EE4-EAE2-B748-AF96-2060E687A29A}"/>
                </a:ext>
              </a:extLst>
            </p:cNvPr>
            <p:cNvSpPr>
              <a:spLocks/>
            </p:cNvSpPr>
            <p:nvPr/>
          </p:nvSpPr>
          <p:spPr bwMode="auto">
            <a:xfrm>
              <a:off x="7815263" y="4354513"/>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 name="Freeform 78">
              <a:extLst>
                <a:ext uri="{FF2B5EF4-FFF2-40B4-BE49-F238E27FC236}">
                  <a16:creationId xmlns:a16="http://schemas.microsoft.com/office/drawing/2014/main" id="{39C7A4A3-3CE6-3240-9C28-D116A4F26C68}"/>
                </a:ext>
              </a:extLst>
            </p:cNvPr>
            <p:cNvSpPr>
              <a:spLocks/>
            </p:cNvSpPr>
            <p:nvPr/>
          </p:nvSpPr>
          <p:spPr bwMode="auto">
            <a:xfrm>
              <a:off x="7469188" y="4510088"/>
              <a:ext cx="9525" cy="6350"/>
            </a:xfrm>
            <a:custGeom>
              <a:avLst/>
              <a:gdLst/>
              <a:ahLst/>
              <a:cxnLst>
                <a:cxn ang="0">
                  <a:pos x="0" y="0"/>
                </a:cxn>
                <a:cxn ang="0">
                  <a:pos x="6" y="0"/>
                </a:cxn>
                <a:cxn ang="0">
                  <a:pos x="6" y="4"/>
                </a:cxn>
                <a:cxn ang="0">
                  <a:pos x="2" y="2"/>
                </a:cxn>
                <a:cxn ang="0">
                  <a:pos x="0" y="4"/>
                </a:cxn>
                <a:cxn ang="0">
                  <a:pos x="0" y="0"/>
                </a:cxn>
                <a:cxn ang="0">
                  <a:pos x="0" y="0"/>
                </a:cxn>
              </a:cxnLst>
              <a:rect l="0" t="0" r="r" b="b"/>
              <a:pathLst>
                <a:path w="6" h="4">
                  <a:moveTo>
                    <a:pt x="0" y="0"/>
                  </a:moveTo>
                  <a:lnTo>
                    <a:pt x="6" y="0"/>
                  </a:lnTo>
                  <a:lnTo>
                    <a:pt x="6" y="4"/>
                  </a:lnTo>
                  <a:lnTo>
                    <a:pt x="2"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 name="Freeform 79">
              <a:extLst>
                <a:ext uri="{FF2B5EF4-FFF2-40B4-BE49-F238E27FC236}">
                  <a16:creationId xmlns:a16="http://schemas.microsoft.com/office/drawing/2014/main" id="{C221335F-B804-9042-89E9-67A91D8710C3}"/>
                </a:ext>
              </a:extLst>
            </p:cNvPr>
            <p:cNvSpPr>
              <a:spLocks/>
            </p:cNvSpPr>
            <p:nvPr/>
          </p:nvSpPr>
          <p:spPr bwMode="auto">
            <a:xfrm>
              <a:off x="7532688" y="4497388"/>
              <a:ext cx="3175" cy="3175"/>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 name="Freeform 80">
              <a:extLst>
                <a:ext uri="{FF2B5EF4-FFF2-40B4-BE49-F238E27FC236}">
                  <a16:creationId xmlns:a16="http://schemas.microsoft.com/office/drawing/2014/main" id="{F2E41571-D704-F449-8EF4-B750587D15BB}"/>
                </a:ext>
              </a:extLst>
            </p:cNvPr>
            <p:cNvSpPr>
              <a:spLocks/>
            </p:cNvSpPr>
            <p:nvPr/>
          </p:nvSpPr>
          <p:spPr bwMode="auto">
            <a:xfrm>
              <a:off x="7542213" y="4519613"/>
              <a:ext cx="9525" cy="6350"/>
            </a:xfrm>
            <a:custGeom>
              <a:avLst/>
              <a:gdLst/>
              <a:ahLst/>
              <a:cxnLst>
                <a:cxn ang="0">
                  <a:pos x="0" y="0"/>
                </a:cxn>
                <a:cxn ang="0">
                  <a:pos x="4" y="0"/>
                </a:cxn>
                <a:cxn ang="0">
                  <a:pos x="6" y="4"/>
                </a:cxn>
                <a:cxn ang="0">
                  <a:pos x="2" y="4"/>
                </a:cxn>
                <a:cxn ang="0">
                  <a:pos x="0" y="0"/>
                </a:cxn>
                <a:cxn ang="0">
                  <a:pos x="0" y="0"/>
                </a:cxn>
              </a:cxnLst>
              <a:rect l="0" t="0" r="r" b="b"/>
              <a:pathLst>
                <a:path w="6" h="4">
                  <a:moveTo>
                    <a:pt x="0" y="0"/>
                  </a:moveTo>
                  <a:lnTo>
                    <a:pt x="4" y="0"/>
                  </a:lnTo>
                  <a:lnTo>
                    <a:pt x="6"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3" name="Freeform 81">
              <a:extLst>
                <a:ext uri="{FF2B5EF4-FFF2-40B4-BE49-F238E27FC236}">
                  <a16:creationId xmlns:a16="http://schemas.microsoft.com/office/drawing/2014/main" id="{AE5FC49E-68E9-0545-B312-BEFDFC228D0F}"/>
                </a:ext>
              </a:extLst>
            </p:cNvPr>
            <p:cNvSpPr>
              <a:spLocks/>
            </p:cNvSpPr>
            <p:nvPr/>
          </p:nvSpPr>
          <p:spPr bwMode="auto">
            <a:xfrm>
              <a:off x="7558088" y="4525963"/>
              <a:ext cx="50800" cy="44450"/>
            </a:xfrm>
            <a:custGeom>
              <a:avLst/>
              <a:gdLst/>
              <a:ahLst/>
              <a:cxnLst>
                <a:cxn ang="0">
                  <a:pos x="0" y="0"/>
                </a:cxn>
                <a:cxn ang="0">
                  <a:pos x="14" y="6"/>
                </a:cxn>
                <a:cxn ang="0">
                  <a:pos x="16" y="8"/>
                </a:cxn>
                <a:cxn ang="0">
                  <a:pos x="26" y="16"/>
                </a:cxn>
                <a:cxn ang="0">
                  <a:pos x="30" y="16"/>
                </a:cxn>
                <a:cxn ang="0">
                  <a:pos x="32" y="22"/>
                </a:cxn>
                <a:cxn ang="0">
                  <a:pos x="30" y="28"/>
                </a:cxn>
                <a:cxn ang="0">
                  <a:pos x="28" y="28"/>
                </a:cxn>
                <a:cxn ang="0">
                  <a:pos x="24" y="16"/>
                </a:cxn>
                <a:cxn ang="0">
                  <a:pos x="22" y="12"/>
                </a:cxn>
                <a:cxn ang="0">
                  <a:pos x="0" y="0"/>
                </a:cxn>
                <a:cxn ang="0">
                  <a:pos x="0" y="0"/>
                </a:cxn>
                <a:cxn ang="0">
                  <a:pos x="0" y="0"/>
                </a:cxn>
              </a:cxnLst>
              <a:rect l="0" t="0" r="r" b="b"/>
              <a:pathLst>
                <a:path w="32" h="28">
                  <a:moveTo>
                    <a:pt x="0" y="0"/>
                  </a:moveTo>
                  <a:lnTo>
                    <a:pt x="14" y="6"/>
                  </a:lnTo>
                  <a:lnTo>
                    <a:pt x="16" y="8"/>
                  </a:lnTo>
                  <a:lnTo>
                    <a:pt x="26" y="16"/>
                  </a:lnTo>
                  <a:lnTo>
                    <a:pt x="30" y="16"/>
                  </a:lnTo>
                  <a:lnTo>
                    <a:pt x="32" y="22"/>
                  </a:lnTo>
                  <a:lnTo>
                    <a:pt x="30" y="28"/>
                  </a:lnTo>
                  <a:lnTo>
                    <a:pt x="28" y="28"/>
                  </a:lnTo>
                  <a:lnTo>
                    <a:pt x="24" y="16"/>
                  </a:lnTo>
                  <a:lnTo>
                    <a:pt x="22" y="12"/>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4" name="Freeform 82">
              <a:extLst>
                <a:ext uri="{FF2B5EF4-FFF2-40B4-BE49-F238E27FC236}">
                  <a16:creationId xmlns:a16="http://schemas.microsoft.com/office/drawing/2014/main" id="{051AA6EB-20E2-0548-AF21-C2D341C7EC18}"/>
                </a:ext>
              </a:extLst>
            </p:cNvPr>
            <p:cNvSpPr>
              <a:spLocks/>
            </p:cNvSpPr>
            <p:nvPr/>
          </p:nvSpPr>
          <p:spPr bwMode="auto">
            <a:xfrm>
              <a:off x="7478713" y="4579938"/>
              <a:ext cx="3175" cy="3175"/>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5" name="Freeform 83">
              <a:extLst>
                <a:ext uri="{FF2B5EF4-FFF2-40B4-BE49-F238E27FC236}">
                  <a16:creationId xmlns:a16="http://schemas.microsoft.com/office/drawing/2014/main" id="{3360C8C3-111C-AE40-83F9-DDC93FDC0D17}"/>
                </a:ext>
              </a:extLst>
            </p:cNvPr>
            <p:cNvSpPr>
              <a:spLocks/>
            </p:cNvSpPr>
            <p:nvPr/>
          </p:nvSpPr>
          <p:spPr bwMode="auto">
            <a:xfrm>
              <a:off x="7494588" y="4586288"/>
              <a:ext cx="6350" cy="6350"/>
            </a:xfrm>
            <a:custGeom>
              <a:avLst/>
              <a:gdLst/>
              <a:ahLst/>
              <a:cxnLst>
                <a:cxn ang="0">
                  <a:pos x="0" y="0"/>
                </a:cxn>
                <a:cxn ang="0">
                  <a:pos x="4" y="0"/>
                </a:cxn>
                <a:cxn ang="0">
                  <a:pos x="4" y="4"/>
                </a:cxn>
                <a:cxn ang="0">
                  <a:pos x="2" y="4"/>
                </a:cxn>
                <a:cxn ang="0">
                  <a:pos x="0" y="0"/>
                </a:cxn>
                <a:cxn ang="0">
                  <a:pos x="0" y="0"/>
                </a:cxn>
              </a:cxnLst>
              <a:rect l="0" t="0" r="r" b="b"/>
              <a:pathLst>
                <a:path w="4" h="4">
                  <a:moveTo>
                    <a:pt x="0" y="0"/>
                  </a:moveTo>
                  <a:lnTo>
                    <a:pt x="4" y="0"/>
                  </a:lnTo>
                  <a:lnTo>
                    <a:pt x="4"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6" name="Freeform 84">
              <a:extLst>
                <a:ext uri="{FF2B5EF4-FFF2-40B4-BE49-F238E27FC236}">
                  <a16:creationId xmlns:a16="http://schemas.microsoft.com/office/drawing/2014/main" id="{A934D839-6DD6-6545-901D-06AC39C8714F}"/>
                </a:ext>
              </a:extLst>
            </p:cNvPr>
            <p:cNvSpPr>
              <a:spLocks/>
            </p:cNvSpPr>
            <p:nvPr/>
          </p:nvSpPr>
          <p:spPr bwMode="auto">
            <a:xfrm>
              <a:off x="7504113" y="4557713"/>
              <a:ext cx="88900" cy="44450"/>
            </a:xfrm>
            <a:custGeom>
              <a:avLst/>
              <a:gdLst/>
              <a:ahLst/>
              <a:cxnLst>
                <a:cxn ang="0">
                  <a:pos x="0" y="18"/>
                </a:cxn>
                <a:cxn ang="0">
                  <a:pos x="2" y="16"/>
                </a:cxn>
                <a:cxn ang="0">
                  <a:pos x="14" y="18"/>
                </a:cxn>
                <a:cxn ang="0">
                  <a:pos x="20" y="18"/>
                </a:cxn>
                <a:cxn ang="0">
                  <a:pos x="22" y="16"/>
                </a:cxn>
                <a:cxn ang="0">
                  <a:pos x="24" y="12"/>
                </a:cxn>
                <a:cxn ang="0">
                  <a:pos x="24" y="16"/>
                </a:cxn>
                <a:cxn ang="0">
                  <a:pos x="34" y="18"/>
                </a:cxn>
                <a:cxn ang="0">
                  <a:pos x="40" y="12"/>
                </a:cxn>
                <a:cxn ang="0">
                  <a:pos x="46" y="8"/>
                </a:cxn>
                <a:cxn ang="0">
                  <a:pos x="44" y="0"/>
                </a:cxn>
                <a:cxn ang="0">
                  <a:pos x="52" y="0"/>
                </a:cxn>
                <a:cxn ang="0">
                  <a:pos x="56" y="4"/>
                </a:cxn>
                <a:cxn ang="0">
                  <a:pos x="54" y="8"/>
                </a:cxn>
                <a:cxn ang="0">
                  <a:pos x="52" y="10"/>
                </a:cxn>
                <a:cxn ang="0">
                  <a:pos x="52" y="14"/>
                </a:cxn>
                <a:cxn ang="0">
                  <a:pos x="50" y="18"/>
                </a:cxn>
                <a:cxn ang="0">
                  <a:pos x="46" y="18"/>
                </a:cxn>
                <a:cxn ang="0">
                  <a:pos x="42" y="24"/>
                </a:cxn>
                <a:cxn ang="0">
                  <a:pos x="34" y="28"/>
                </a:cxn>
                <a:cxn ang="0">
                  <a:pos x="20" y="28"/>
                </a:cxn>
                <a:cxn ang="0">
                  <a:pos x="16" y="26"/>
                </a:cxn>
                <a:cxn ang="0">
                  <a:pos x="12" y="26"/>
                </a:cxn>
                <a:cxn ang="0">
                  <a:pos x="4" y="22"/>
                </a:cxn>
                <a:cxn ang="0">
                  <a:pos x="0" y="18"/>
                </a:cxn>
                <a:cxn ang="0">
                  <a:pos x="0" y="18"/>
                </a:cxn>
              </a:cxnLst>
              <a:rect l="0" t="0" r="r" b="b"/>
              <a:pathLst>
                <a:path w="56" h="28">
                  <a:moveTo>
                    <a:pt x="0" y="18"/>
                  </a:moveTo>
                  <a:lnTo>
                    <a:pt x="2" y="16"/>
                  </a:lnTo>
                  <a:lnTo>
                    <a:pt x="14" y="18"/>
                  </a:lnTo>
                  <a:lnTo>
                    <a:pt x="20" y="18"/>
                  </a:lnTo>
                  <a:lnTo>
                    <a:pt x="22" y="16"/>
                  </a:lnTo>
                  <a:lnTo>
                    <a:pt x="24" y="12"/>
                  </a:lnTo>
                  <a:lnTo>
                    <a:pt x="24" y="16"/>
                  </a:lnTo>
                  <a:lnTo>
                    <a:pt x="34" y="18"/>
                  </a:lnTo>
                  <a:lnTo>
                    <a:pt x="40" y="12"/>
                  </a:lnTo>
                  <a:lnTo>
                    <a:pt x="46" y="8"/>
                  </a:lnTo>
                  <a:lnTo>
                    <a:pt x="44" y="0"/>
                  </a:lnTo>
                  <a:lnTo>
                    <a:pt x="52" y="0"/>
                  </a:lnTo>
                  <a:lnTo>
                    <a:pt x="56" y="4"/>
                  </a:lnTo>
                  <a:lnTo>
                    <a:pt x="54" y="8"/>
                  </a:lnTo>
                  <a:lnTo>
                    <a:pt x="52" y="10"/>
                  </a:lnTo>
                  <a:lnTo>
                    <a:pt x="52" y="14"/>
                  </a:lnTo>
                  <a:lnTo>
                    <a:pt x="50" y="18"/>
                  </a:lnTo>
                  <a:lnTo>
                    <a:pt x="46" y="18"/>
                  </a:lnTo>
                  <a:lnTo>
                    <a:pt x="42" y="24"/>
                  </a:lnTo>
                  <a:lnTo>
                    <a:pt x="34" y="28"/>
                  </a:lnTo>
                  <a:lnTo>
                    <a:pt x="20" y="28"/>
                  </a:lnTo>
                  <a:lnTo>
                    <a:pt x="16" y="26"/>
                  </a:lnTo>
                  <a:lnTo>
                    <a:pt x="12" y="26"/>
                  </a:lnTo>
                  <a:lnTo>
                    <a:pt x="4" y="22"/>
                  </a:lnTo>
                  <a:lnTo>
                    <a:pt x="0" y="18"/>
                  </a:lnTo>
                  <a:lnTo>
                    <a:pt x="0"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7" name="Freeform 85">
              <a:extLst>
                <a:ext uri="{FF2B5EF4-FFF2-40B4-BE49-F238E27FC236}">
                  <a16:creationId xmlns:a16="http://schemas.microsoft.com/office/drawing/2014/main" id="{94C3EC5E-DB8B-014D-A6E5-3E5BE5353148}"/>
                </a:ext>
              </a:extLst>
            </p:cNvPr>
            <p:cNvSpPr>
              <a:spLocks/>
            </p:cNvSpPr>
            <p:nvPr/>
          </p:nvSpPr>
          <p:spPr bwMode="auto">
            <a:xfrm>
              <a:off x="7637463" y="4573588"/>
              <a:ext cx="3175" cy="6350"/>
            </a:xfrm>
            <a:custGeom>
              <a:avLst/>
              <a:gdLst/>
              <a:ahLst/>
              <a:cxnLst>
                <a:cxn ang="0">
                  <a:pos x="0" y="0"/>
                </a:cxn>
                <a:cxn ang="0">
                  <a:pos x="2" y="4"/>
                </a:cxn>
                <a:cxn ang="0">
                  <a:pos x="0" y="0"/>
                </a:cxn>
                <a:cxn ang="0">
                  <a:pos x="0" y="0"/>
                </a:cxn>
              </a:cxnLst>
              <a:rect l="0" t="0" r="r" b="b"/>
              <a:pathLst>
                <a:path w="2" h="4">
                  <a:moveTo>
                    <a:pt x="0" y="0"/>
                  </a:move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8" name="Freeform 86">
              <a:extLst>
                <a:ext uri="{FF2B5EF4-FFF2-40B4-BE49-F238E27FC236}">
                  <a16:creationId xmlns:a16="http://schemas.microsoft.com/office/drawing/2014/main" id="{18CCC81F-9470-8F4A-8D4A-1CE6892971CA}"/>
                </a:ext>
              </a:extLst>
            </p:cNvPr>
            <p:cNvSpPr>
              <a:spLocks/>
            </p:cNvSpPr>
            <p:nvPr/>
          </p:nvSpPr>
          <p:spPr bwMode="auto">
            <a:xfrm>
              <a:off x="7640638" y="4583113"/>
              <a:ext cx="25400" cy="31750"/>
            </a:xfrm>
            <a:custGeom>
              <a:avLst/>
              <a:gdLst/>
              <a:ahLst/>
              <a:cxnLst>
                <a:cxn ang="0">
                  <a:pos x="0" y="0"/>
                </a:cxn>
                <a:cxn ang="0">
                  <a:pos x="4" y="0"/>
                </a:cxn>
                <a:cxn ang="0">
                  <a:pos x="16" y="14"/>
                </a:cxn>
                <a:cxn ang="0">
                  <a:pos x="16" y="18"/>
                </a:cxn>
                <a:cxn ang="0">
                  <a:pos x="12" y="20"/>
                </a:cxn>
                <a:cxn ang="0">
                  <a:pos x="8" y="16"/>
                </a:cxn>
                <a:cxn ang="0">
                  <a:pos x="6" y="12"/>
                </a:cxn>
                <a:cxn ang="0">
                  <a:pos x="0" y="4"/>
                </a:cxn>
                <a:cxn ang="0">
                  <a:pos x="0" y="0"/>
                </a:cxn>
                <a:cxn ang="0">
                  <a:pos x="0" y="0"/>
                </a:cxn>
              </a:cxnLst>
              <a:rect l="0" t="0" r="r" b="b"/>
              <a:pathLst>
                <a:path w="16" h="20">
                  <a:moveTo>
                    <a:pt x="0" y="0"/>
                  </a:moveTo>
                  <a:lnTo>
                    <a:pt x="4" y="0"/>
                  </a:lnTo>
                  <a:lnTo>
                    <a:pt x="16" y="14"/>
                  </a:lnTo>
                  <a:lnTo>
                    <a:pt x="16" y="18"/>
                  </a:lnTo>
                  <a:lnTo>
                    <a:pt x="12" y="20"/>
                  </a:lnTo>
                  <a:lnTo>
                    <a:pt x="8" y="16"/>
                  </a:lnTo>
                  <a:lnTo>
                    <a:pt x="6" y="1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9" name="Freeform 87">
              <a:extLst>
                <a:ext uri="{FF2B5EF4-FFF2-40B4-BE49-F238E27FC236}">
                  <a16:creationId xmlns:a16="http://schemas.microsoft.com/office/drawing/2014/main" id="{E0F8328A-E09E-2D49-A3C4-516FA7F51D83}"/>
                </a:ext>
              </a:extLst>
            </p:cNvPr>
            <p:cNvSpPr>
              <a:spLocks/>
            </p:cNvSpPr>
            <p:nvPr/>
          </p:nvSpPr>
          <p:spPr bwMode="auto">
            <a:xfrm>
              <a:off x="7678738" y="4608513"/>
              <a:ext cx="22225" cy="15875"/>
            </a:xfrm>
            <a:custGeom>
              <a:avLst/>
              <a:gdLst/>
              <a:ahLst/>
              <a:cxnLst>
                <a:cxn ang="0">
                  <a:pos x="0" y="0"/>
                </a:cxn>
                <a:cxn ang="0">
                  <a:pos x="6" y="2"/>
                </a:cxn>
                <a:cxn ang="0">
                  <a:pos x="14" y="10"/>
                </a:cxn>
                <a:cxn ang="0">
                  <a:pos x="6" y="8"/>
                </a:cxn>
                <a:cxn ang="0">
                  <a:pos x="0" y="0"/>
                </a:cxn>
                <a:cxn ang="0">
                  <a:pos x="0" y="0"/>
                </a:cxn>
              </a:cxnLst>
              <a:rect l="0" t="0" r="r" b="b"/>
              <a:pathLst>
                <a:path w="14" h="10">
                  <a:moveTo>
                    <a:pt x="0" y="0"/>
                  </a:moveTo>
                  <a:lnTo>
                    <a:pt x="6" y="2"/>
                  </a:lnTo>
                  <a:lnTo>
                    <a:pt x="14" y="10"/>
                  </a:lnTo>
                  <a:lnTo>
                    <a:pt x="6"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0" name="Freeform 88">
              <a:extLst>
                <a:ext uri="{FF2B5EF4-FFF2-40B4-BE49-F238E27FC236}">
                  <a16:creationId xmlns:a16="http://schemas.microsoft.com/office/drawing/2014/main" id="{0A0048E6-BDF8-EC42-8AD7-A8C6D6EEDC2D}"/>
                </a:ext>
              </a:extLst>
            </p:cNvPr>
            <p:cNvSpPr>
              <a:spLocks/>
            </p:cNvSpPr>
            <p:nvPr/>
          </p:nvSpPr>
          <p:spPr bwMode="auto">
            <a:xfrm>
              <a:off x="7678738" y="4627563"/>
              <a:ext cx="6350" cy="9525"/>
            </a:xfrm>
            <a:custGeom>
              <a:avLst/>
              <a:gdLst/>
              <a:ahLst/>
              <a:cxnLst>
                <a:cxn ang="0">
                  <a:pos x="0" y="0"/>
                </a:cxn>
                <a:cxn ang="0">
                  <a:pos x="4" y="2"/>
                </a:cxn>
                <a:cxn ang="0">
                  <a:pos x="2" y="6"/>
                </a:cxn>
                <a:cxn ang="0">
                  <a:pos x="0" y="0"/>
                </a:cxn>
                <a:cxn ang="0">
                  <a:pos x="0" y="0"/>
                </a:cxn>
              </a:cxnLst>
              <a:rect l="0" t="0" r="r" b="b"/>
              <a:pathLst>
                <a:path w="4" h="6">
                  <a:moveTo>
                    <a:pt x="0" y="0"/>
                  </a:moveTo>
                  <a:lnTo>
                    <a:pt x="4" y="2"/>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1" name="Freeform 89">
              <a:extLst>
                <a:ext uri="{FF2B5EF4-FFF2-40B4-BE49-F238E27FC236}">
                  <a16:creationId xmlns:a16="http://schemas.microsoft.com/office/drawing/2014/main" id="{044D28CA-9A9F-9347-AD4D-597079E1393A}"/>
                </a:ext>
              </a:extLst>
            </p:cNvPr>
            <p:cNvSpPr>
              <a:spLocks/>
            </p:cNvSpPr>
            <p:nvPr/>
          </p:nvSpPr>
          <p:spPr bwMode="auto">
            <a:xfrm>
              <a:off x="7688263" y="4633913"/>
              <a:ext cx="3175" cy="6350"/>
            </a:xfrm>
            <a:custGeom>
              <a:avLst/>
              <a:gdLst/>
              <a:ahLst/>
              <a:cxnLst>
                <a:cxn ang="0">
                  <a:pos x="2" y="0"/>
                </a:cxn>
                <a:cxn ang="0">
                  <a:pos x="2" y="4"/>
                </a:cxn>
                <a:cxn ang="0">
                  <a:pos x="2" y="4"/>
                </a:cxn>
                <a:cxn ang="0">
                  <a:pos x="0" y="0"/>
                </a:cxn>
                <a:cxn ang="0">
                  <a:pos x="2" y="0"/>
                </a:cxn>
                <a:cxn ang="0">
                  <a:pos x="2" y="0"/>
                </a:cxn>
              </a:cxnLst>
              <a:rect l="0" t="0" r="r" b="b"/>
              <a:pathLst>
                <a:path w="2" h="4">
                  <a:moveTo>
                    <a:pt x="2" y="0"/>
                  </a:moveTo>
                  <a:lnTo>
                    <a:pt x="2" y="4"/>
                  </a:lnTo>
                  <a:lnTo>
                    <a:pt x="2"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2" name="Freeform 90">
              <a:extLst>
                <a:ext uri="{FF2B5EF4-FFF2-40B4-BE49-F238E27FC236}">
                  <a16:creationId xmlns:a16="http://schemas.microsoft.com/office/drawing/2014/main" id="{C1F9D041-B5D2-894A-9F34-4EE8B6F2AD52}"/>
                </a:ext>
              </a:extLst>
            </p:cNvPr>
            <p:cNvSpPr>
              <a:spLocks/>
            </p:cNvSpPr>
            <p:nvPr/>
          </p:nvSpPr>
          <p:spPr bwMode="auto">
            <a:xfrm>
              <a:off x="7694613" y="4637088"/>
              <a:ext cx="12700" cy="12700"/>
            </a:xfrm>
            <a:custGeom>
              <a:avLst/>
              <a:gdLst/>
              <a:ahLst/>
              <a:cxnLst>
                <a:cxn ang="0">
                  <a:pos x="0" y="4"/>
                </a:cxn>
                <a:cxn ang="0">
                  <a:pos x="0" y="0"/>
                </a:cxn>
                <a:cxn ang="0">
                  <a:pos x="4" y="0"/>
                </a:cxn>
                <a:cxn ang="0">
                  <a:pos x="8" y="4"/>
                </a:cxn>
                <a:cxn ang="0">
                  <a:pos x="8" y="8"/>
                </a:cxn>
                <a:cxn ang="0">
                  <a:pos x="0" y="4"/>
                </a:cxn>
                <a:cxn ang="0">
                  <a:pos x="0" y="4"/>
                </a:cxn>
              </a:cxnLst>
              <a:rect l="0" t="0" r="r" b="b"/>
              <a:pathLst>
                <a:path w="8" h="8">
                  <a:moveTo>
                    <a:pt x="0" y="4"/>
                  </a:moveTo>
                  <a:lnTo>
                    <a:pt x="0" y="0"/>
                  </a:lnTo>
                  <a:lnTo>
                    <a:pt x="4" y="0"/>
                  </a:lnTo>
                  <a:lnTo>
                    <a:pt x="8" y="4"/>
                  </a:lnTo>
                  <a:lnTo>
                    <a:pt x="8"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3" name="Freeform 91">
              <a:extLst>
                <a:ext uri="{FF2B5EF4-FFF2-40B4-BE49-F238E27FC236}">
                  <a16:creationId xmlns:a16="http://schemas.microsoft.com/office/drawing/2014/main" id="{CDC61F69-C98B-2A45-B6F2-6B5CEF2BDE79}"/>
                </a:ext>
              </a:extLst>
            </p:cNvPr>
            <p:cNvSpPr>
              <a:spLocks/>
            </p:cNvSpPr>
            <p:nvPr/>
          </p:nvSpPr>
          <p:spPr bwMode="auto">
            <a:xfrm>
              <a:off x="7694613" y="4646613"/>
              <a:ext cx="3175" cy="3175"/>
            </a:xfrm>
            <a:custGeom>
              <a:avLst/>
              <a:gdLst/>
              <a:ahLst/>
              <a:cxnLst>
                <a:cxn ang="0">
                  <a:pos x="0" y="2"/>
                </a:cxn>
                <a:cxn ang="0">
                  <a:pos x="2" y="0"/>
                </a:cxn>
                <a:cxn ang="0">
                  <a:pos x="2" y="2"/>
                </a:cxn>
                <a:cxn ang="0">
                  <a:pos x="0" y="2"/>
                </a:cxn>
                <a:cxn ang="0">
                  <a:pos x="0" y="2"/>
                </a:cxn>
              </a:cxnLst>
              <a:rect l="0" t="0" r="r" b="b"/>
              <a:pathLst>
                <a:path w="2" h="2">
                  <a:moveTo>
                    <a:pt x="0" y="2"/>
                  </a:moveTo>
                  <a:lnTo>
                    <a:pt x="2" y="0"/>
                  </a:lnTo>
                  <a:lnTo>
                    <a:pt x="2"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4" name="Freeform 92">
              <a:extLst>
                <a:ext uri="{FF2B5EF4-FFF2-40B4-BE49-F238E27FC236}">
                  <a16:creationId xmlns:a16="http://schemas.microsoft.com/office/drawing/2014/main" id="{D20FC8FC-24D5-1E49-8D23-79E69E46BEA4}"/>
                </a:ext>
              </a:extLst>
            </p:cNvPr>
            <p:cNvSpPr>
              <a:spLocks/>
            </p:cNvSpPr>
            <p:nvPr/>
          </p:nvSpPr>
          <p:spPr bwMode="auto">
            <a:xfrm>
              <a:off x="7710488" y="4649788"/>
              <a:ext cx="3175" cy="3175"/>
            </a:xfrm>
            <a:custGeom>
              <a:avLst/>
              <a:gdLst/>
              <a:ahLst/>
              <a:cxnLst>
                <a:cxn ang="0">
                  <a:pos x="0" y="0"/>
                </a:cxn>
                <a:cxn ang="0">
                  <a:pos x="0" y="0"/>
                </a:cxn>
                <a:cxn ang="0">
                  <a:pos x="2" y="2"/>
                </a:cxn>
                <a:cxn ang="0">
                  <a:pos x="0" y="0"/>
                </a:cxn>
                <a:cxn ang="0">
                  <a:pos x="0" y="0"/>
                </a:cxn>
              </a:cxnLst>
              <a:rect l="0" t="0" r="r" b="b"/>
              <a:pathLst>
                <a:path w="2" h="2">
                  <a:moveTo>
                    <a:pt x="0" y="0"/>
                  </a:moveTo>
                  <a:lnTo>
                    <a:pt x="0"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5" name="Freeform 93">
              <a:extLst>
                <a:ext uri="{FF2B5EF4-FFF2-40B4-BE49-F238E27FC236}">
                  <a16:creationId xmlns:a16="http://schemas.microsoft.com/office/drawing/2014/main" id="{F96B514B-4B20-D74A-9BE2-0BBA983DCFF4}"/>
                </a:ext>
              </a:extLst>
            </p:cNvPr>
            <p:cNvSpPr>
              <a:spLocks/>
            </p:cNvSpPr>
            <p:nvPr/>
          </p:nvSpPr>
          <p:spPr bwMode="auto">
            <a:xfrm>
              <a:off x="7723188" y="4627563"/>
              <a:ext cx="25400" cy="19050"/>
            </a:xfrm>
            <a:custGeom>
              <a:avLst/>
              <a:gdLst/>
              <a:ahLst/>
              <a:cxnLst>
                <a:cxn ang="0">
                  <a:pos x="0" y="0"/>
                </a:cxn>
                <a:cxn ang="0">
                  <a:pos x="14" y="8"/>
                </a:cxn>
                <a:cxn ang="0">
                  <a:pos x="16" y="12"/>
                </a:cxn>
                <a:cxn ang="0">
                  <a:pos x="4" y="4"/>
                </a:cxn>
                <a:cxn ang="0">
                  <a:pos x="0" y="0"/>
                </a:cxn>
                <a:cxn ang="0">
                  <a:pos x="0" y="0"/>
                </a:cxn>
              </a:cxnLst>
              <a:rect l="0" t="0" r="r" b="b"/>
              <a:pathLst>
                <a:path w="16" h="12">
                  <a:moveTo>
                    <a:pt x="0" y="0"/>
                  </a:moveTo>
                  <a:lnTo>
                    <a:pt x="14" y="8"/>
                  </a:lnTo>
                  <a:lnTo>
                    <a:pt x="16" y="12"/>
                  </a:lnTo>
                  <a:lnTo>
                    <a:pt x="4"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6" name="Freeform 94">
              <a:extLst>
                <a:ext uri="{FF2B5EF4-FFF2-40B4-BE49-F238E27FC236}">
                  <a16:creationId xmlns:a16="http://schemas.microsoft.com/office/drawing/2014/main" id="{A5673B05-0A5E-F74E-9BC3-2AB48505D3CA}"/>
                </a:ext>
              </a:extLst>
            </p:cNvPr>
            <p:cNvSpPr>
              <a:spLocks/>
            </p:cNvSpPr>
            <p:nvPr/>
          </p:nvSpPr>
          <p:spPr bwMode="auto">
            <a:xfrm>
              <a:off x="7767638" y="4646613"/>
              <a:ext cx="19050" cy="25400"/>
            </a:xfrm>
            <a:custGeom>
              <a:avLst/>
              <a:gdLst/>
              <a:ahLst/>
              <a:cxnLst>
                <a:cxn ang="0">
                  <a:pos x="0" y="0"/>
                </a:cxn>
                <a:cxn ang="0">
                  <a:pos x="0" y="0"/>
                </a:cxn>
                <a:cxn ang="0">
                  <a:pos x="2" y="0"/>
                </a:cxn>
                <a:cxn ang="0">
                  <a:pos x="4" y="6"/>
                </a:cxn>
                <a:cxn ang="0">
                  <a:pos x="8" y="10"/>
                </a:cxn>
                <a:cxn ang="0">
                  <a:pos x="8" y="12"/>
                </a:cxn>
                <a:cxn ang="0">
                  <a:pos x="10" y="12"/>
                </a:cxn>
                <a:cxn ang="0">
                  <a:pos x="12" y="16"/>
                </a:cxn>
                <a:cxn ang="0">
                  <a:pos x="4" y="10"/>
                </a:cxn>
                <a:cxn ang="0">
                  <a:pos x="0" y="0"/>
                </a:cxn>
                <a:cxn ang="0">
                  <a:pos x="0" y="0"/>
                </a:cxn>
              </a:cxnLst>
              <a:rect l="0" t="0" r="r" b="b"/>
              <a:pathLst>
                <a:path w="12" h="16">
                  <a:moveTo>
                    <a:pt x="0" y="0"/>
                  </a:moveTo>
                  <a:lnTo>
                    <a:pt x="0" y="0"/>
                  </a:lnTo>
                  <a:lnTo>
                    <a:pt x="2" y="0"/>
                  </a:lnTo>
                  <a:lnTo>
                    <a:pt x="4" y="6"/>
                  </a:lnTo>
                  <a:lnTo>
                    <a:pt x="8" y="10"/>
                  </a:lnTo>
                  <a:lnTo>
                    <a:pt x="8" y="12"/>
                  </a:lnTo>
                  <a:lnTo>
                    <a:pt x="10" y="12"/>
                  </a:lnTo>
                  <a:lnTo>
                    <a:pt x="12" y="16"/>
                  </a:lnTo>
                  <a:lnTo>
                    <a:pt x="4"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7" name="Freeform 95">
              <a:extLst>
                <a:ext uri="{FF2B5EF4-FFF2-40B4-BE49-F238E27FC236}">
                  <a16:creationId xmlns:a16="http://schemas.microsoft.com/office/drawing/2014/main" id="{2EA6C231-9085-AB49-8CE1-A30AAD40815E}"/>
                </a:ext>
              </a:extLst>
            </p:cNvPr>
            <p:cNvSpPr>
              <a:spLocks/>
            </p:cNvSpPr>
            <p:nvPr/>
          </p:nvSpPr>
          <p:spPr bwMode="auto">
            <a:xfrm>
              <a:off x="7758113" y="4659313"/>
              <a:ext cx="3175" cy="3175"/>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8" name="Freeform 96">
              <a:extLst>
                <a:ext uri="{FF2B5EF4-FFF2-40B4-BE49-F238E27FC236}">
                  <a16:creationId xmlns:a16="http://schemas.microsoft.com/office/drawing/2014/main" id="{65A92373-DF8F-9249-B9E7-07117C903CFF}"/>
                </a:ext>
              </a:extLst>
            </p:cNvPr>
            <p:cNvSpPr>
              <a:spLocks/>
            </p:cNvSpPr>
            <p:nvPr/>
          </p:nvSpPr>
          <p:spPr bwMode="auto">
            <a:xfrm>
              <a:off x="7745413" y="4665663"/>
              <a:ext cx="25400" cy="12700"/>
            </a:xfrm>
            <a:custGeom>
              <a:avLst/>
              <a:gdLst/>
              <a:ahLst/>
              <a:cxnLst>
                <a:cxn ang="0">
                  <a:pos x="0" y="0"/>
                </a:cxn>
                <a:cxn ang="0">
                  <a:pos x="10" y="2"/>
                </a:cxn>
                <a:cxn ang="0">
                  <a:pos x="16" y="6"/>
                </a:cxn>
                <a:cxn ang="0">
                  <a:pos x="16" y="8"/>
                </a:cxn>
                <a:cxn ang="0">
                  <a:pos x="16" y="8"/>
                </a:cxn>
                <a:cxn ang="0">
                  <a:pos x="4" y="8"/>
                </a:cxn>
                <a:cxn ang="0">
                  <a:pos x="0" y="2"/>
                </a:cxn>
                <a:cxn ang="0">
                  <a:pos x="0" y="0"/>
                </a:cxn>
                <a:cxn ang="0">
                  <a:pos x="0" y="0"/>
                </a:cxn>
              </a:cxnLst>
              <a:rect l="0" t="0" r="r" b="b"/>
              <a:pathLst>
                <a:path w="16" h="8">
                  <a:moveTo>
                    <a:pt x="0" y="0"/>
                  </a:moveTo>
                  <a:lnTo>
                    <a:pt x="10" y="2"/>
                  </a:lnTo>
                  <a:lnTo>
                    <a:pt x="16" y="6"/>
                  </a:lnTo>
                  <a:lnTo>
                    <a:pt x="16" y="8"/>
                  </a:lnTo>
                  <a:lnTo>
                    <a:pt x="16" y="8"/>
                  </a:lnTo>
                  <a:lnTo>
                    <a:pt x="4"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99" name="Freeform 97">
              <a:extLst>
                <a:ext uri="{FF2B5EF4-FFF2-40B4-BE49-F238E27FC236}">
                  <a16:creationId xmlns:a16="http://schemas.microsoft.com/office/drawing/2014/main" id="{AE533E2E-EE08-3E4C-9A67-7AD948F3A927}"/>
                </a:ext>
              </a:extLst>
            </p:cNvPr>
            <p:cNvSpPr>
              <a:spLocks/>
            </p:cNvSpPr>
            <p:nvPr/>
          </p:nvSpPr>
          <p:spPr bwMode="auto">
            <a:xfrm>
              <a:off x="7783513" y="4684713"/>
              <a:ext cx="19050" cy="15875"/>
            </a:xfrm>
            <a:custGeom>
              <a:avLst/>
              <a:gdLst/>
              <a:ahLst/>
              <a:cxnLst>
                <a:cxn ang="0">
                  <a:pos x="0" y="0"/>
                </a:cxn>
                <a:cxn ang="0">
                  <a:pos x="8" y="4"/>
                </a:cxn>
                <a:cxn ang="0">
                  <a:pos x="12" y="8"/>
                </a:cxn>
                <a:cxn ang="0">
                  <a:pos x="12" y="10"/>
                </a:cxn>
                <a:cxn ang="0">
                  <a:pos x="6" y="8"/>
                </a:cxn>
                <a:cxn ang="0">
                  <a:pos x="0" y="0"/>
                </a:cxn>
                <a:cxn ang="0">
                  <a:pos x="0" y="0"/>
                </a:cxn>
              </a:cxnLst>
              <a:rect l="0" t="0" r="r" b="b"/>
              <a:pathLst>
                <a:path w="12" h="10">
                  <a:moveTo>
                    <a:pt x="0" y="0"/>
                  </a:moveTo>
                  <a:lnTo>
                    <a:pt x="8" y="4"/>
                  </a:lnTo>
                  <a:lnTo>
                    <a:pt x="12" y="8"/>
                  </a:lnTo>
                  <a:lnTo>
                    <a:pt x="12" y="10"/>
                  </a:lnTo>
                  <a:lnTo>
                    <a:pt x="6"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0" name="Freeform 98">
              <a:extLst>
                <a:ext uri="{FF2B5EF4-FFF2-40B4-BE49-F238E27FC236}">
                  <a16:creationId xmlns:a16="http://schemas.microsoft.com/office/drawing/2014/main" id="{5C263556-6012-9D45-8859-183F7AD2116A}"/>
                </a:ext>
              </a:extLst>
            </p:cNvPr>
            <p:cNvSpPr>
              <a:spLocks/>
            </p:cNvSpPr>
            <p:nvPr/>
          </p:nvSpPr>
          <p:spPr bwMode="auto">
            <a:xfrm>
              <a:off x="7596188" y="4659313"/>
              <a:ext cx="6350" cy="6350"/>
            </a:xfrm>
            <a:custGeom>
              <a:avLst/>
              <a:gdLst/>
              <a:ahLst/>
              <a:cxnLst>
                <a:cxn ang="0">
                  <a:pos x="0" y="0"/>
                </a:cxn>
                <a:cxn ang="0">
                  <a:pos x="4" y="2"/>
                </a:cxn>
                <a:cxn ang="0">
                  <a:pos x="4" y="4"/>
                </a:cxn>
                <a:cxn ang="0">
                  <a:pos x="4" y="4"/>
                </a:cxn>
                <a:cxn ang="0">
                  <a:pos x="0" y="0"/>
                </a:cxn>
                <a:cxn ang="0">
                  <a:pos x="0" y="0"/>
                </a:cxn>
              </a:cxnLst>
              <a:rect l="0" t="0" r="r" b="b"/>
              <a:pathLst>
                <a:path w="4" h="4">
                  <a:moveTo>
                    <a:pt x="0" y="0"/>
                  </a:moveTo>
                  <a:lnTo>
                    <a:pt x="4" y="2"/>
                  </a:lnTo>
                  <a:lnTo>
                    <a:pt x="4" y="4"/>
                  </a:lnTo>
                  <a:lnTo>
                    <a:pt x="4"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1" name="Freeform 99">
              <a:extLst>
                <a:ext uri="{FF2B5EF4-FFF2-40B4-BE49-F238E27FC236}">
                  <a16:creationId xmlns:a16="http://schemas.microsoft.com/office/drawing/2014/main" id="{6978DC91-6704-3F46-8CBD-65B421869432}"/>
                </a:ext>
              </a:extLst>
            </p:cNvPr>
            <p:cNvSpPr>
              <a:spLocks/>
            </p:cNvSpPr>
            <p:nvPr/>
          </p:nvSpPr>
          <p:spPr bwMode="auto">
            <a:xfrm>
              <a:off x="7551738" y="4665663"/>
              <a:ext cx="9525" cy="9525"/>
            </a:xfrm>
            <a:custGeom>
              <a:avLst/>
              <a:gdLst/>
              <a:ahLst/>
              <a:cxnLst>
                <a:cxn ang="0">
                  <a:pos x="0" y="0"/>
                </a:cxn>
                <a:cxn ang="0">
                  <a:pos x="6" y="2"/>
                </a:cxn>
                <a:cxn ang="0">
                  <a:pos x="6" y="6"/>
                </a:cxn>
                <a:cxn ang="0">
                  <a:pos x="0" y="4"/>
                </a:cxn>
                <a:cxn ang="0">
                  <a:pos x="0" y="0"/>
                </a:cxn>
                <a:cxn ang="0">
                  <a:pos x="0" y="0"/>
                </a:cxn>
              </a:cxnLst>
              <a:rect l="0" t="0" r="r" b="b"/>
              <a:pathLst>
                <a:path w="6" h="6">
                  <a:moveTo>
                    <a:pt x="0" y="0"/>
                  </a:moveTo>
                  <a:lnTo>
                    <a:pt x="6" y="2"/>
                  </a:lnTo>
                  <a:lnTo>
                    <a:pt x="6" y="6"/>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2" name="Freeform 100">
              <a:extLst>
                <a:ext uri="{FF2B5EF4-FFF2-40B4-BE49-F238E27FC236}">
                  <a16:creationId xmlns:a16="http://schemas.microsoft.com/office/drawing/2014/main" id="{F248E501-454F-1648-9F4A-8D86A2569CC6}"/>
                </a:ext>
              </a:extLst>
            </p:cNvPr>
            <p:cNvSpPr>
              <a:spLocks/>
            </p:cNvSpPr>
            <p:nvPr/>
          </p:nvSpPr>
          <p:spPr bwMode="auto">
            <a:xfrm>
              <a:off x="7558088" y="4675188"/>
              <a:ext cx="9525" cy="9525"/>
            </a:xfrm>
            <a:custGeom>
              <a:avLst/>
              <a:gdLst/>
              <a:ahLst/>
              <a:cxnLst>
                <a:cxn ang="0">
                  <a:pos x="0" y="0"/>
                </a:cxn>
                <a:cxn ang="0">
                  <a:pos x="2" y="2"/>
                </a:cxn>
                <a:cxn ang="0">
                  <a:pos x="6" y="4"/>
                </a:cxn>
                <a:cxn ang="0">
                  <a:pos x="6" y="6"/>
                </a:cxn>
                <a:cxn ang="0">
                  <a:pos x="4" y="6"/>
                </a:cxn>
                <a:cxn ang="0">
                  <a:pos x="0" y="0"/>
                </a:cxn>
                <a:cxn ang="0">
                  <a:pos x="0" y="0"/>
                </a:cxn>
              </a:cxnLst>
              <a:rect l="0" t="0" r="r" b="b"/>
              <a:pathLst>
                <a:path w="6" h="6">
                  <a:moveTo>
                    <a:pt x="0" y="0"/>
                  </a:moveTo>
                  <a:lnTo>
                    <a:pt x="2" y="2"/>
                  </a:lnTo>
                  <a:lnTo>
                    <a:pt x="6" y="4"/>
                  </a:lnTo>
                  <a:lnTo>
                    <a:pt x="6" y="6"/>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3" name="Freeform 101">
              <a:extLst>
                <a:ext uri="{FF2B5EF4-FFF2-40B4-BE49-F238E27FC236}">
                  <a16:creationId xmlns:a16="http://schemas.microsoft.com/office/drawing/2014/main" id="{EF0CC9C8-CBF9-1D47-8408-59CC6AB7434E}"/>
                </a:ext>
              </a:extLst>
            </p:cNvPr>
            <p:cNvSpPr>
              <a:spLocks/>
            </p:cNvSpPr>
            <p:nvPr/>
          </p:nvSpPr>
          <p:spPr bwMode="auto">
            <a:xfrm>
              <a:off x="7231063" y="4484688"/>
              <a:ext cx="15875" cy="9525"/>
            </a:xfrm>
            <a:custGeom>
              <a:avLst/>
              <a:gdLst/>
              <a:ahLst/>
              <a:cxnLst>
                <a:cxn ang="0">
                  <a:pos x="0" y="0"/>
                </a:cxn>
                <a:cxn ang="0">
                  <a:pos x="4" y="0"/>
                </a:cxn>
                <a:cxn ang="0">
                  <a:pos x="10" y="6"/>
                </a:cxn>
                <a:cxn ang="0">
                  <a:pos x="6" y="6"/>
                </a:cxn>
                <a:cxn ang="0">
                  <a:pos x="0" y="0"/>
                </a:cxn>
                <a:cxn ang="0">
                  <a:pos x="0" y="0"/>
                </a:cxn>
              </a:cxnLst>
              <a:rect l="0" t="0" r="r" b="b"/>
              <a:pathLst>
                <a:path w="10" h="6">
                  <a:moveTo>
                    <a:pt x="0" y="0"/>
                  </a:moveTo>
                  <a:lnTo>
                    <a:pt x="4" y="0"/>
                  </a:lnTo>
                  <a:lnTo>
                    <a:pt x="10" y="6"/>
                  </a:lnTo>
                  <a:lnTo>
                    <a:pt x="6"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4" name="Freeform 102">
              <a:extLst>
                <a:ext uri="{FF2B5EF4-FFF2-40B4-BE49-F238E27FC236}">
                  <a16:creationId xmlns:a16="http://schemas.microsoft.com/office/drawing/2014/main" id="{E7A5686D-7620-FC46-8790-E85658953282}"/>
                </a:ext>
              </a:extLst>
            </p:cNvPr>
            <p:cNvSpPr>
              <a:spLocks/>
            </p:cNvSpPr>
            <p:nvPr/>
          </p:nvSpPr>
          <p:spPr bwMode="auto">
            <a:xfrm>
              <a:off x="7234238" y="4503738"/>
              <a:ext cx="25400" cy="3175"/>
            </a:xfrm>
            <a:custGeom>
              <a:avLst/>
              <a:gdLst/>
              <a:ahLst/>
              <a:cxnLst>
                <a:cxn ang="0">
                  <a:pos x="0" y="0"/>
                </a:cxn>
                <a:cxn ang="0">
                  <a:pos x="14" y="0"/>
                </a:cxn>
                <a:cxn ang="0">
                  <a:pos x="16" y="2"/>
                </a:cxn>
                <a:cxn ang="0">
                  <a:pos x="8" y="2"/>
                </a:cxn>
                <a:cxn ang="0">
                  <a:pos x="0" y="0"/>
                </a:cxn>
                <a:cxn ang="0">
                  <a:pos x="0" y="0"/>
                </a:cxn>
              </a:cxnLst>
              <a:rect l="0" t="0" r="r" b="b"/>
              <a:pathLst>
                <a:path w="16" h="2">
                  <a:moveTo>
                    <a:pt x="0" y="0"/>
                  </a:moveTo>
                  <a:lnTo>
                    <a:pt x="14" y="0"/>
                  </a:lnTo>
                  <a:lnTo>
                    <a:pt x="16" y="2"/>
                  </a:lnTo>
                  <a:lnTo>
                    <a:pt x="8"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5" name="Freeform 103">
              <a:extLst>
                <a:ext uri="{FF2B5EF4-FFF2-40B4-BE49-F238E27FC236}">
                  <a16:creationId xmlns:a16="http://schemas.microsoft.com/office/drawing/2014/main" id="{4A7513DB-F4D0-DC41-BF47-4616D9D7644C}"/>
                </a:ext>
              </a:extLst>
            </p:cNvPr>
            <p:cNvSpPr>
              <a:spLocks/>
            </p:cNvSpPr>
            <p:nvPr/>
          </p:nvSpPr>
          <p:spPr bwMode="auto">
            <a:xfrm>
              <a:off x="7119938" y="4468813"/>
              <a:ext cx="19050" cy="9525"/>
            </a:xfrm>
            <a:custGeom>
              <a:avLst/>
              <a:gdLst/>
              <a:ahLst/>
              <a:cxnLst>
                <a:cxn ang="0">
                  <a:pos x="2" y="2"/>
                </a:cxn>
                <a:cxn ang="0">
                  <a:pos x="6" y="0"/>
                </a:cxn>
                <a:cxn ang="0">
                  <a:pos x="12" y="4"/>
                </a:cxn>
                <a:cxn ang="0">
                  <a:pos x="8" y="6"/>
                </a:cxn>
                <a:cxn ang="0">
                  <a:pos x="2" y="4"/>
                </a:cxn>
                <a:cxn ang="0">
                  <a:pos x="0" y="2"/>
                </a:cxn>
                <a:cxn ang="0">
                  <a:pos x="2" y="2"/>
                </a:cxn>
                <a:cxn ang="0">
                  <a:pos x="2" y="2"/>
                </a:cxn>
              </a:cxnLst>
              <a:rect l="0" t="0" r="r" b="b"/>
              <a:pathLst>
                <a:path w="12" h="6">
                  <a:moveTo>
                    <a:pt x="2" y="2"/>
                  </a:moveTo>
                  <a:lnTo>
                    <a:pt x="6" y="0"/>
                  </a:lnTo>
                  <a:lnTo>
                    <a:pt x="12" y="4"/>
                  </a:lnTo>
                  <a:lnTo>
                    <a:pt x="8" y="6"/>
                  </a:lnTo>
                  <a:lnTo>
                    <a:pt x="2" y="4"/>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6" name="Freeform 104">
              <a:extLst>
                <a:ext uri="{FF2B5EF4-FFF2-40B4-BE49-F238E27FC236}">
                  <a16:creationId xmlns:a16="http://schemas.microsoft.com/office/drawing/2014/main" id="{6F58EE77-EE81-9542-B6A4-45456384DF0A}"/>
                </a:ext>
              </a:extLst>
            </p:cNvPr>
            <p:cNvSpPr>
              <a:spLocks/>
            </p:cNvSpPr>
            <p:nvPr/>
          </p:nvSpPr>
          <p:spPr bwMode="auto">
            <a:xfrm>
              <a:off x="7110413" y="4503738"/>
              <a:ext cx="12700" cy="9525"/>
            </a:xfrm>
            <a:custGeom>
              <a:avLst/>
              <a:gdLst/>
              <a:ahLst/>
              <a:cxnLst>
                <a:cxn ang="0">
                  <a:pos x="0" y="2"/>
                </a:cxn>
                <a:cxn ang="0">
                  <a:pos x="6" y="0"/>
                </a:cxn>
                <a:cxn ang="0">
                  <a:pos x="8" y="4"/>
                </a:cxn>
                <a:cxn ang="0">
                  <a:pos x="2" y="6"/>
                </a:cxn>
                <a:cxn ang="0">
                  <a:pos x="0" y="2"/>
                </a:cxn>
                <a:cxn ang="0">
                  <a:pos x="0" y="2"/>
                </a:cxn>
              </a:cxnLst>
              <a:rect l="0" t="0" r="r" b="b"/>
              <a:pathLst>
                <a:path w="8" h="6">
                  <a:moveTo>
                    <a:pt x="0" y="2"/>
                  </a:moveTo>
                  <a:lnTo>
                    <a:pt x="6" y="0"/>
                  </a:lnTo>
                  <a:lnTo>
                    <a:pt x="8" y="4"/>
                  </a:lnTo>
                  <a:lnTo>
                    <a:pt x="2"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7" name="Freeform 105">
              <a:extLst>
                <a:ext uri="{FF2B5EF4-FFF2-40B4-BE49-F238E27FC236}">
                  <a16:creationId xmlns:a16="http://schemas.microsoft.com/office/drawing/2014/main" id="{7675FF17-8264-2F42-9DBC-608263271C3A}"/>
                </a:ext>
              </a:extLst>
            </p:cNvPr>
            <p:cNvSpPr>
              <a:spLocks/>
            </p:cNvSpPr>
            <p:nvPr/>
          </p:nvSpPr>
          <p:spPr bwMode="auto">
            <a:xfrm>
              <a:off x="7069138" y="4529138"/>
              <a:ext cx="63500" cy="22225"/>
            </a:xfrm>
            <a:custGeom>
              <a:avLst/>
              <a:gdLst/>
              <a:ahLst/>
              <a:cxnLst>
                <a:cxn ang="0">
                  <a:pos x="0" y="8"/>
                </a:cxn>
                <a:cxn ang="0">
                  <a:pos x="0" y="6"/>
                </a:cxn>
                <a:cxn ang="0">
                  <a:pos x="4" y="0"/>
                </a:cxn>
                <a:cxn ang="0">
                  <a:pos x="18" y="0"/>
                </a:cxn>
                <a:cxn ang="0">
                  <a:pos x="22" y="0"/>
                </a:cxn>
                <a:cxn ang="0">
                  <a:pos x="26" y="2"/>
                </a:cxn>
                <a:cxn ang="0">
                  <a:pos x="34" y="2"/>
                </a:cxn>
                <a:cxn ang="0">
                  <a:pos x="38" y="8"/>
                </a:cxn>
                <a:cxn ang="0">
                  <a:pos x="40" y="8"/>
                </a:cxn>
                <a:cxn ang="0">
                  <a:pos x="40" y="12"/>
                </a:cxn>
                <a:cxn ang="0">
                  <a:pos x="38" y="14"/>
                </a:cxn>
                <a:cxn ang="0">
                  <a:pos x="24" y="6"/>
                </a:cxn>
                <a:cxn ang="0">
                  <a:pos x="18" y="8"/>
                </a:cxn>
                <a:cxn ang="0">
                  <a:pos x="14" y="6"/>
                </a:cxn>
                <a:cxn ang="0">
                  <a:pos x="8" y="8"/>
                </a:cxn>
                <a:cxn ang="0">
                  <a:pos x="4" y="4"/>
                </a:cxn>
                <a:cxn ang="0">
                  <a:pos x="0" y="8"/>
                </a:cxn>
                <a:cxn ang="0">
                  <a:pos x="0" y="8"/>
                </a:cxn>
              </a:cxnLst>
              <a:rect l="0" t="0" r="r" b="b"/>
              <a:pathLst>
                <a:path w="40" h="14">
                  <a:moveTo>
                    <a:pt x="0" y="8"/>
                  </a:moveTo>
                  <a:lnTo>
                    <a:pt x="0" y="6"/>
                  </a:lnTo>
                  <a:lnTo>
                    <a:pt x="4" y="0"/>
                  </a:lnTo>
                  <a:lnTo>
                    <a:pt x="18" y="0"/>
                  </a:lnTo>
                  <a:lnTo>
                    <a:pt x="22" y="0"/>
                  </a:lnTo>
                  <a:lnTo>
                    <a:pt x="26" y="2"/>
                  </a:lnTo>
                  <a:lnTo>
                    <a:pt x="34" y="2"/>
                  </a:lnTo>
                  <a:lnTo>
                    <a:pt x="38" y="8"/>
                  </a:lnTo>
                  <a:lnTo>
                    <a:pt x="40" y="8"/>
                  </a:lnTo>
                  <a:lnTo>
                    <a:pt x="40" y="12"/>
                  </a:lnTo>
                  <a:lnTo>
                    <a:pt x="38" y="14"/>
                  </a:lnTo>
                  <a:lnTo>
                    <a:pt x="24" y="6"/>
                  </a:lnTo>
                  <a:lnTo>
                    <a:pt x="18" y="8"/>
                  </a:lnTo>
                  <a:lnTo>
                    <a:pt x="14" y="6"/>
                  </a:lnTo>
                  <a:lnTo>
                    <a:pt x="8" y="8"/>
                  </a:lnTo>
                  <a:lnTo>
                    <a:pt x="4" y="4"/>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8" name="Freeform 106">
              <a:extLst>
                <a:ext uri="{FF2B5EF4-FFF2-40B4-BE49-F238E27FC236}">
                  <a16:creationId xmlns:a16="http://schemas.microsoft.com/office/drawing/2014/main" id="{45E46C01-846D-1349-9F28-58B698424EFD}"/>
                </a:ext>
              </a:extLst>
            </p:cNvPr>
            <p:cNvSpPr>
              <a:spLocks/>
            </p:cNvSpPr>
            <p:nvPr/>
          </p:nvSpPr>
          <p:spPr bwMode="auto">
            <a:xfrm>
              <a:off x="7177088" y="4583113"/>
              <a:ext cx="3175" cy="6350"/>
            </a:xfrm>
            <a:custGeom>
              <a:avLst/>
              <a:gdLst/>
              <a:ahLst/>
              <a:cxnLst>
                <a:cxn ang="0">
                  <a:pos x="2" y="0"/>
                </a:cxn>
                <a:cxn ang="0">
                  <a:pos x="2" y="0"/>
                </a:cxn>
                <a:cxn ang="0">
                  <a:pos x="0" y="4"/>
                </a:cxn>
                <a:cxn ang="0">
                  <a:pos x="2" y="0"/>
                </a:cxn>
                <a:cxn ang="0">
                  <a:pos x="2" y="0"/>
                </a:cxn>
              </a:cxnLst>
              <a:rect l="0" t="0" r="r" b="b"/>
              <a:pathLst>
                <a:path w="2" h="4">
                  <a:moveTo>
                    <a:pt x="2" y="0"/>
                  </a:moveTo>
                  <a:lnTo>
                    <a:pt x="2" y="0"/>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09" name="Freeform 107">
              <a:extLst>
                <a:ext uri="{FF2B5EF4-FFF2-40B4-BE49-F238E27FC236}">
                  <a16:creationId xmlns:a16="http://schemas.microsoft.com/office/drawing/2014/main" id="{FCD85BF6-F046-AE4E-A4BC-CBAD21054708}"/>
                </a:ext>
              </a:extLst>
            </p:cNvPr>
            <p:cNvSpPr>
              <a:spLocks/>
            </p:cNvSpPr>
            <p:nvPr/>
          </p:nvSpPr>
          <p:spPr bwMode="auto">
            <a:xfrm>
              <a:off x="7205663" y="4583113"/>
              <a:ext cx="9525" cy="19050"/>
            </a:xfrm>
            <a:custGeom>
              <a:avLst/>
              <a:gdLst/>
              <a:ahLst/>
              <a:cxnLst>
                <a:cxn ang="0">
                  <a:pos x="0" y="6"/>
                </a:cxn>
                <a:cxn ang="0">
                  <a:pos x="2" y="0"/>
                </a:cxn>
                <a:cxn ang="0">
                  <a:pos x="4" y="2"/>
                </a:cxn>
                <a:cxn ang="0">
                  <a:pos x="6" y="4"/>
                </a:cxn>
                <a:cxn ang="0">
                  <a:pos x="4" y="12"/>
                </a:cxn>
                <a:cxn ang="0">
                  <a:pos x="0" y="10"/>
                </a:cxn>
                <a:cxn ang="0">
                  <a:pos x="2" y="6"/>
                </a:cxn>
                <a:cxn ang="0">
                  <a:pos x="0" y="6"/>
                </a:cxn>
                <a:cxn ang="0">
                  <a:pos x="0" y="6"/>
                </a:cxn>
              </a:cxnLst>
              <a:rect l="0" t="0" r="r" b="b"/>
              <a:pathLst>
                <a:path w="6" h="12">
                  <a:moveTo>
                    <a:pt x="0" y="6"/>
                  </a:moveTo>
                  <a:lnTo>
                    <a:pt x="2" y="0"/>
                  </a:lnTo>
                  <a:lnTo>
                    <a:pt x="4" y="2"/>
                  </a:lnTo>
                  <a:lnTo>
                    <a:pt x="6" y="4"/>
                  </a:lnTo>
                  <a:lnTo>
                    <a:pt x="4" y="12"/>
                  </a:lnTo>
                  <a:lnTo>
                    <a:pt x="0" y="10"/>
                  </a:lnTo>
                  <a:lnTo>
                    <a:pt x="2"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0" name="Freeform 108">
              <a:extLst>
                <a:ext uri="{FF2B5EF4-FFF2-40B4-BE49-F238E27FC236}">
                  <a16:creationId xmlns:a16="http://schemas.microsoft.com/office/drawing/2014/main" id="{729E2478-23F4-694A-BAD4-72504070A4A7}"/>
                </a:ext>
              </a:extLst>
            </p:cNvPr>
            <p:cNvSpPr>
              <a:spLocks/>
            </p:cNvSpPr>
            <p:nvPr/>
          </p:nvSpPr>
          <p:spPr bwMode="auto">
            <a:xfrm>
              <a:off x="7199313" y="4602163"/>
              <a:ext cx="9525" cy="12700"/>
            </a:xfrm>
            <a:custGeom>
              <a:avLst/>
              <a:gdLst/>
              <a:ahLst/>
              <a:cxnLst>
                <a:cxn ang="0">
                  <a:pos x="2" y="0"/>
                </a:cxn>
                <a:cxn ang="0">
                  <a:pos x="6" y="4"/>
                </a:cxn>
                <a:cxn ang="0">
                  <a:pos x="4" y="8"/>
                </a:cxn>
                <a:cxn ang="0">
                  <a:pos x="4" y="8"/>
                </a:cxn>
                <a:cxn ang="0">
                  <a:pos x="0" y="4"/>
                </a:cxn>
                <a:cxn ang="0">
                  <a:pos x="2" y="4"/>
                </a:cxn>
                <a:cxn ang="0">
                  <a:pos x="2" y="6"/>
                </a:cxn>
                <a:cxn ang="0">
                  <a:pos x="2" y="0"/>
                </a:cxn>
                <a:cxn ang="0">
                  <a:pos x="2" y="0"/>
                </a:cxn>
              </a:cxnLst>
              <a:rect l="0" t="0" r="r" b="b"/>
              <a:pathLst>
                <a:path w="6" h="8">
                  <a:moveTo>
                    <a:pt x="2" y="0"/>
                  </a:moveTo>
                  <a:lnTo>
                    <a:pt x="6" y="4"/>
                  </a:lnTo>
                  <a:lnTo>
                    <a:pt x="4" y="8"/>
                  </a:lnTo>
                  <a:lnTo>
                    <a:pt x="4" y="8"/>
                  </a:lnTo>
                  <a:lnTo>
                    <a:pt x="0" y="4"/>
                  </a:lnTo>
                  <a:lnTo>
                    <a:pt x="2" y="4"/>
                  </a:lnTo>
                  <a:lnTo>
                    <a:pt x="2"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1" name="Freeform 109">
              <a:extLst>
                <a:ext uri="{FF2B5EF4-FFF2-40B4-BE49-F238E27FC236}">
                  <a16:creationId xmlns:a16="http://schemas.microsoft.com/office/drawing/2014/main" id="{73D3DABA-07BA-FB45-8F1C-BEEFC947CBC2}"/>
                </a:ext>
              </a:extLst>
            </p:cNvPr>
            <p:cNvSpPr>
              <a:spLocks/>
            </p:cNvSpPr>
            <p:nvPr/>
          </p:nvSpPr>
          <p:spPr bwMode="auto">
            <a:xfrm>
              <a:off x="7138988" y="4621213"/>
              <a:ext cx="9525" cy="19050"/>
            </a:xfrm>
            <a:custGeom>
              <a:avLst/>
              <a:gdLst/>
              <a:ahLst/>
              <a:cxnLst>
                <a:cxn ang="0">
                  <a:pos x="0" y="8"/>
                </a:cxn>
                <a:cxn ang="0">
                  <a:pos x="0" y="8"/>
                </a:cxn>
                <a:cxn ang="0">
                  <a:pos x="0" y="4"/>
                </a:cxn>
                <a:cxn ang="0">
                  <a:pos x="4" y="0"/>
                </a:cxn>
                <a:cxn ang="0">
                  <a:pos x="6" y="0"/>
                </a:cxn>
                <a:cxn ang="0">
                  <a:pos x="6" y="6"/>
                </a:cxn>
                <a:cxn ang="0">
                  <a:pos x="2" y="12"/>
                </a:cxn>
                <a:cxn ang="0">
                  <a:pos x="0" y="8"/>
                </a:cxn>
                <a:cxn ang="0">
                  <a:pos x="0" y="8"/>
                </a:cxn>
              </a:cxnLst>
              <a:rect l="0" t="0" r="r" b="b"/>
              <a:pathLst>
                <a:path w="6" h="12">
                  <a:moveTo>
                    <a:pt x="0" y="8"/>
                  </a:moveTo>
                  <a:lnTo>
                    <a:pt x="0" y="8"/>
                  </a:lnTo>
                  <a:lnTo>
                    <a:pt x="0" y="4"/>
                  </a:lnTo>
                  <a:lnTo>
                    <a:pt x="4" y="0"/>
                  </a:lnTo>
                  <a:lnTo>
                    <a:pt x="6" y="0"/>
                  </a:lnTo>
                  <a:lnTo>
                    <a:pt x="6" y="6"/>
                  </a:lnTo>
                  <a:lnTo>
                    <a:pt x="2" y="12"/>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2" name="Freeform 110">
              <a:extLst>
                <a:ext uri="{FF2B5EF4-FFF2-40B4-BE49-F238E27FC236}">
                  <a16:creationId xmlns:a16="http://schemas.microsoft.com/office/drawing/2014/main" id="{27752A1C-F604-1146-A251-FB9FA1826368}"/>
                </a:ext>
              </a:extLst>
            </p:cNvPr>
            <p:cNvSpPr>
              <a:spLocks/>
            </p:cNvSpPr>
            <p:nvPr/>
          </p:nvSpPr>
          <p:spPr bwMode="auto">
            <a:xfrm>
              <a:off x="7107238" y="4633913"/>
              <a:ext cx="3175" cy="6350"/>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3" name="Rectangle 111">
              <a:extLst>
                <a:ext uri="{FF2B5EF4-FFF2-40B4-BE49-F238E27FC236}">
                  <a16:creationId xmlns:a16="http://schemas.microsoft.com/office/drawing/2014/main" id="{1B5A66D0-2BDC-2840-8E1C-CF404767738A}"/>
                </a:ext>
              </a:extLst>
            </p:cNvPr>
            <p:cNvSpPr>
              <a:spLocks noChangeArrowheads="1"/>
            </p:cNvSpPr>
            <p:nvPr/>
          </p:nvSpPr>
          <p:spPr bwMode="auto">
            <a:xfrm>
              <a:off x="7085013" y="462121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114" name="Freeform 112">
              <a:extLst>
                <a:ext uri="{FF2B5EF4-FFF2-40B4-BE49-F238E27FC236}">
                  <a16:creationId xmlns:a16="http://schemas.microsoft.com/office/drawing/2014/main" id="{EE0B7D6F-F342-5F4F-BBDA-37E8F7712C9A}"/>
                </a:ext>
              </a:extLst>
            </p:cNvPr>
            <p:cNvSpPr>
              <a:spLocks/>
            </p:cNvSpPr>
            <p:nvPr/>
          </p:nvSpPr>
          <p:spPr bwMode="auto">
            <a:xfrm>
              <a:off x="7024688" y="4627563"/>
              <a:ext cx="22225" cy="12700"/>
            </a:xfrm>
            <a:custGeom>
              <a:avLst/>
              <a:gdLst/>
              <a:ahLst/>
              <a:cxnLst>
                <a:cxn ang="0">
                  <a:pos x="2" y="8"/>
                </a:cxn>
                <a:cxn ang="0">
                  <a:pos x="0" y="6"/>
                </a:cxn>
                <a:cxn ang="0">
                  <a:pos x="2" y="2"/>
                </a:cxn>
                <a:cxn ang="0">
                  <a:pos x="6" y="2"/>
                </a:cxn>
                <a:cxn ang="0">
                  <a:pos x="10" y="0"/>
                </a:cxn>
                <a:cxn ang="0">
                  <a:pos x="14" y="4"/>
                </a:cxn>
                <a:cxn ang="0">
                  <a:pos x="10" y="6"/>
                </a:cxn>
                <a:cxn ang="0">
                  <a:pos x="2" y="8"/>
                </a:cxn>
                <a:cxn ang="0">
                  <a:pos x="2" y="8"/>
                </a:cxn>
              </a:cxnLst>
              <a:rect l="0" t="0" r="r" b="b"/>
              <a:pathLst>
                <a:path w="14" h="8">
                  <a:moveTo>
                    <a:pt x="2" y="8"/>
                  </a:moveTo>
                  <a:lnTo>
                    <a:pt x="0" y="6"/>
                  </a:lnTo>
                  <a:lnTo>
                    <a:pt x="2" y="2"/>
                  </a:lnTo>
                  <a:lnTo>
                    <a:pt x="6" y="2"/>
                  </a:lnTo>
                  <a:lnTo>
                    <a:pt x="10" y="0"/>
                  </a:lnTo>
                  <a:lnTo>
                    <a:pt x="14" y="4"/>
                  </a:lnTo>
                  <a:lnTo>
                    <a:pt x="10" y="6"/>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5" name="Freeform 113">
              <a:extLst>
                <a:ext uri="{FF2B5EF4-FFF2-40B4-BE49-F238E27FC236}">
                  <a16:creationId xmlns:a16="http://schemas.microsoft.com/office/drawing/2014/main" id="{AB46854B-FC5C-FE42-867E-23F0F7F3977D}"/>
                </a:ext>
              </a:extLst>
            </p:cNvPr>
            <p:cNvSpPr>
              <a:spLocks/>
            </p:cNvSpPr>
            <p:nvPr/>
          </p:nvSpPr>
          <p:spPr bwMode="auto">
            <a:xfrm>
              <a:off x="6977063" y="4646613"/>
              <a:ext cx="76200" cy="41275"/>
            </a:xfrm>
            <a:custGeom>
              <a:avLst/>
              <a:gdLst/>
              <a:ahLst/>
              <a:cxnLst>
                <a:cxn ang="0">
                  <a:pos x="20" y="14"/>
                </a:cxn>
                <a:cxn ang="0">
                  <a:pos x="20" y="18"/>
                </a:cxn>
                <a:cxn ang="0">
                  <a:pos x="14" y="22"/>
                </a:cxn>
                <a:cxn ang="0">
                  <a:pos x="6" y="26"/>
                </a:cxn>
                <a:cxn ang="0">
                  <a:pos x="2" y="26"/>
                </a:cxn>
                <a:cxn ang="0">
                  <a:pos x="0" y="26"/>
                </a:cxn>
                <a:cxn ang="0">
                  <a:pos x="2" y="24"/>
                </a:cxn>
                <a:cxn ang="0">
                  <a:pos x="2" y="16"/>
                </a:cxn>
                <a:cxn ang="0">
                  <a:pos x="4" y="14"/>
                </a:cxn>
                <a:cxn ang="0">
                  <a:pos x="16" y="10"/>
                </a:cxn>
                <a:cxn ang="0">
                  <a:pos x="20" y="4"/>
                </a:cxn>
                <a:cxn ang="0">
                  <a:pos x="46" y="0"/>
                </a:cxn>
                <a:cxn ang="0">
                  <a:pos x="48" y="0"/>
                </a:cxn>
                <a:cxn ang="0">
                  <a:pos x="48" y="4"/>
                </a:cxn>
                <a:cxn ang="0">
                  <a:pos x="26" y="12"/>
                </a:cxn>
                <a:cxn ang="0">
                  <a:pos x="22" y="14"/>
                </a:cxn>
                <a:cxn ang="0">
                  <a:pos x="20" y="14"/>
                </a:cxn>
                <a:cxn ang="0">
                  <a:pos x="20" y="14"/>
                </a:cxn>
              </a:cxnLst>
              <a:rect l="0" t="0" r="r" b="b"/>
              <a:pathLst>
                <a:path w="48" h="26">
                  <a:moveTo>
                    <a:pt x="20" y="14"/>
                  </a:moveTo>
                  <a:lnTo>
                    <a:pt x="20" y="18"/>
                  </a:lnTo>
                  <a:lnTo>
                    <a:pt x="14" y="22"/>
                  </a:lnTo>
                  <a:lnTo>
                    <a:pt x="6" y="26"/>
                  </a:lnTo>
                  <a:lnTo>
                    <a:pt x="2" y="26"/>
                  </a:lnTo>
                  <a:lnTo>
                    <a:pt x="0" y="26"/>
                  </a:lnTo>
                  <a:lnTo>
                    <a:pt x="2" y="24"/>
                  </a:lnTo>
                  <a:lnTo>
                    <a:pt x="2" y="16"/>
                  </a:lnTo>
                  <a:lnTo>
                    <a:pt x="4" y="14"/>
                  </a:lnTo>
                  <a:lnTo>
                    <a:pt x="16" y="10"/>
                  </a:lnTo>
                  <a:lnTo>
                    <a:pt x="20" y="4"/>
                  </a:lnTo>
                  <a:lnTo>
                    <a:pt x="46" y="0"/>
                  </a:lnTo>
                  <a:lnTo>
                    <a:pt x="48" y="0"/>
                  </a:lnTo>
                  <a:lnTo>
                    <a:pt x="48" y="4"/>
                  </a:lnTo>
                  <a:lnTo>
                    <a:pt x="26" y="12"/>
                  </a:lnTo>
                  <a:lnTo>
                    <a:pt x="22" y="14"/>
                  </a:lnTo>
                  <a:lnTo>
                    <a:pt x="20" y="14"/>
                  </a:lnTo>
                  <a:lnTo>
                    <a:pt x="2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6" name="Freeform 114">
              <a:extLst>
                <a:ext uri="{FF2B5EF4-FFF2-40B4-BE49-F238E27FC236}">
                  <a16:creationId xmlns:a16="http://schemas.microsoft.com/office/drawing/2014/main" id="{A4640222-C04E-0D43-9142-2FA655022E51}"/>
                </a:ext>
              </a:extLst>
            </p:cNvPr>
            <p:cNvSpPr>
              <a:spLocks/>
            </p:cNvSpPr>
            <p:nvPr/>
          </p:nvSpPr>
          <p:spPr bwMode="auto">
            <a:xfrm>
              <a:off x="6961188" y="4691063"/>
              <a:ext cx="12700" cy="9525"/>
            </a:xfrm>
            <a:custGeom>
              <a:avLst/>
              <a:gdLst/>
              <a:ahLst/>
              <a:cxnLst>
                <a:cxn ang="0">
                  <a:pos x="0" y="6"/>
                </a:cxn>
                <a:cxn ang="0">
                  <a:pos x="2" y="4"/>
                </a:cxn>
                <a:cxn ang="0">
                  <a:pos x="8" y="0"/>
                </a:cxn>
                <a:cxn ang="0">
                  <a:pos x="6" y="4"/>
                </a:cxn>
                <a:cxn ang="0">
                  <a:pos x="4" y="6"/>
                </a:cxn>
                <a:cxn ang="0">
                  <a:pos x="0" y="6"/>
                </a:cxn>
                <a:cxn ang="0">
                  <a:pos x="0" y="6"/>
                </a:cxn>
              </a:cxnLst>
              <a:rect l="0" t="0" r="r" b="b"/>
              <a:pathLst>
                <a:path w="8" h="6">
                  <a:moveTo>
                    <a:pt x="0" y="6"/>
                  </a:moveTo>
                  <a:lnTo>
                    <a:pt x="2" y="4"/>
                  </a:lnTo>
                  <a:lnTo>
                    <a:pt x="8" y="0"/>
                  </a:lnTo>
                  <a:lnTo>
                    <a:pt x="6" y="4"/>
                  </a:lnTo>
                  <a:lnTo>
                    <a:pt x="4" y="6"/>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7" name="Freeform 115">
              <a:extLst>
                <a:ext uri="{FF2B5EF4-FFF2-40B4-BE49-F238E27FC236}">
                  <a16:creationId xmlns:a16="http://schemas.microsoft.com/office/drawing/2014/main" id="{C299C0B8-25CD-D942-A83A-00FC253797A1}"/>
                </a:ext>
              </a:extLst>
            </p:cNvPr>
            <p:cNvSpPr>
              <a:spLocks/>
            </p:cNvSpPr>
            <p:nvPr/>
          </p:nvSpPr>
          <p:spPr bwMode="auto">
            <a:xfrm>
              <a:off x="6996113" y="4640263"/>
              <a:ext cx="12700" cy="6350"/>
            </a:xfrm>
            <a:custGeom>
              <a:avLst/>
              <a:gdLst/>
              <a:ahLst/>
              <a:cxnLst>
                <a:cxn ang="0">
                  <a:pos x="0" y="2"/>
                </a:cxn>
                <a:cxn ang="0">
                  <a:pos x="8" y="0"/>
                </a:cxn>
                <a:cxn ang="0">
                  <a:pos x="8" y="2"/>
                </a:cxn>
                <a:cxn ang="0">
                  <a:pos x="6" y="4"/>
                </a:cxn>
                <a:cxn ang="0">
                  <a:pos x="2" y="4"/>
                </a:cxn>
                <a:cxn ang="0">
                  <a:pos x="0" y="4"/>
                </a:cxn>
                <a:cxn ang="0">
                  <a:pos x="0" y="2"/>
                </a:cxn>
                <a:cxn ang="0">
                  <a:pos x="0" y="2"/>
                </a:cxn>
              </a:cxnLst>
              <a:rect l="0" t="0" r="r" b="b"/>
              <a:pathLst>
                <a:path w="8" h="4">
                  <a:moveTo>
                    <a:pt x="0" y="2"/>
                  </a:moveTo>
                  <a:lnTo>
                    <a:pt x="8" y="0"/>
                  </a:lnTo>
                  <a:lnTo>
                    <a:pt x="8" y="2"/>
                  </a:lnTo>
                  <a:lnTo>
                    <a:pt x="6" y="4"/>
                  </a:lnTo>
                  <a:lnTo>
                    <a:pt x="2" y="4"/>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8" name="Freeform 116">
              <a:extLst>
                <a:ext uri="{FF2B5EF4-FFF2-40B4-BE49-F238E27FC236}">
                  <a16:creationId xmlns:a16="http://schemas.microsoft.com/office/drawing/2014/main" id="{216D4D3E-C309-5E46-8857-C72BBEDA86F2}"/>
                </a:ext>
              </a:extLst>
            </p:cNvPr>
            <p:cNvSpPr>
              <a:spLocks/>
            </p:cNvSpPr>
            <p:nvPr/>
          </p:nvSpPr>
          <p:spPr bwMode="auto">
            <a:xfrm>
              <a:off x="6986588" y="4643438"/>
              <a:ext cx="6350" cy="6350"/>
            </a:xfrm>
            <a:custGeom>
              <a:avLst/>
              <a:gdLst/>
              <a:ahLst/>
              <a:cxnLst>
                <a:cxn ang="0">
                  <a:pos x="0" y="2"/>
                </a:cxn>
                <a:cxn ang="0">
                  <a:pos x="0" y="2"/>
                </a:cxn>
                <a:cxn ang="0">
                  <a:pos x="4" y="0"/>
                </a:cxn>
                <a:cxn ang="0">
                  <a:pos x="2" y="4"/>
                </a:cxn>
                <a:cxn ang="0">
                  <a:pos x="0" y="2"/>
                </a:cxn>
                <a:cxn ang="0">
                  <a:pos x="0" y="2"/>
                </a:cxn>
              </a:cxnLst>
              <a:rect l="0" t="0" r="r" b="b"/>
              <a:pathLst>
                <a:path w="4" h="4">
                  <a:moveTo>
                    <a:pt x="0" y="2"/>
                  </a:moveTo>
                  <a:lnTo>
                    <a:pt x="0" y="2"/>
                  </a:lnTo>
                  <a:lnTo>
                    <a:pt x="4" y="0"/>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19" name="Freeform 117">
              <a:extLst>
                <a:ext uri="{FF2B5EF4-FFF2-40B4-BE49-F238E27FC236}">
                  <a16:creationId xmlns:a16="http://schemas.microsoft.com/office/drawing/2014/main" id="{555D2CBA-2E92-9B45-8E1F-97E7F8BB5842}"/>
                </a:ext>
              </a:extLst>
            </p:cNvPr>
            <p:cNvSpPr>
              <a:spLocks/>
            </p:cNvSpPr>
            <p:nvPr/>
          </p:nvSpPr>
          <p:spPr bwMode="auto">
            <a:xfrm>
              <a:off x="6970713" y="4643438"/>
              <a:ext cx="12700" cy="6350"/>
            </a:xfrm>
            <a:custGeom>
              <a:avLst/>
              <a:gdLst/>
              <a:ahLst/>
              <a:cxnLst>
                <a:cxn ang="0">
                  <a:pos x="0" y="4"/>
                </a:cxn>
                <a:cxn ang="0">
                  <a:pos x="2" y="0"/>
                </a:cxn>
                <a:cxn ang="0">
                  <a:pos x="4" y="2"/>
                </a:cxn>
                <a:cxn ang="0">
                  <a:pos x="6" y="0"/>
                </a:cxn>
                <a:cxn ang="0">
                  <a:pos x="8" y="0"/>
                </a:cxn>
                <a:cxn ang="0">
                  <a:pos x="4" y="4"/>
                </a:cxn>
                <a:cxn ang="0">
                  <a:pos x="4" y="4"/>
                </a:cxn>
                <a:cxn ang="0">
                  <a:pos x="0" y="4"/>
                </a:cxn>
                <a:cxn ang="0">
                  <a:pos x="0" y="4"/>
                </a:cxn>
              </a:cxnLst>
              <a:rect l="0" t="0" r="r" b="b"/>
              <a:pathLst>
                <a:path w="8" h="4">
                  <a:moveTo>
                    <a:pt x="0" y="4"/>
                  </a:moveTo>
                  <a:lnTo>
                    <a:pt x="2" y="0"/>
                  </a:lnTo>
                  <a:lnTo>
                    <a:pt x="4" y="2"/>
                  </a:lnTo>
                  <a:lnTo>
                    <a:pt x="6" y="0"/>
                  </a:lnTo>
                  <a:lnTo>
                    <a:pt x="8" y="0"/>
                  </a:lnTo>
                  <a:lnTo>
                    <a:pt x="4" y="4"/>
                  </a:lnTo>
                  <a:lnTo>
                    <a:pt x="4"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0" name="Freeform 118">
              <a:extLst>
                <a:ext uri="{FF2B5EF4-FFF2-40B4-BE49-F238E27FC236}">
                  <a16:creationId xmlns:a16="http://schemas.microsoft.com/office/drawing/2014/main" id="{A6A722F6-196E-8744-A836-4CCF48DB618E}"/>
                </a:ext>
              </a:extLst>
            </p:cNvPr>
            <p:cNvSpPr>
              <a:spLocks/>
            </p:cNvSpPr>
            <p:nvPr/>
          </p:nvSpPr>
          <p:spPr bwMode="auto">
            <a:xfrm>
              <a:off x="6897688" y="4640263"/>
              <a:ext cx="66675" cy="19050"/>
            </a:xfrm>
            <a:custGeom>
              <a:avLst/>
              <a:gdLst/>
              <a:ahLst/>
              <a:cxnLst>
                <a:cxn ang="0">
                  <a:pos x="2" y="4"/>
                </a:cxn>
                <a:cxn ang="0">
                  <a:pos x="10" y="2"/>
                </a:cxn>
                <a:cxn ang="0">
                  <a:pos x="18" y="4"/>
                </a:cxn>
                <a:cxn ang="0">
                  <a:pos x="22" y="6"/>
                </a:cxn>
                <a:cxn ang="0">
                  <a:pos x="30" y="4"/>
                </a:cxn>
                <a:cxn ang="0">
                  <a:pos x="34" y="6"/>
                </a:cxn>
                <a:cxn ang="0">
                  <a:pos x="42" y="2"/>
                </a:cxn>
                <a:cxn ang="0">
                  <a:pos x="40" y="0"/>
                </a:cxn>
                <a:cxn ang="0">
                  <a:pos x="42" y="4"/>
                </a:cxn>
                <a:cxn ang="0">
                  <a:pos x="36" y="8"/>
                </a:cxn>
                <a:cxn ang="0">
                  <a:pos x="18" y="12"/>
                </a:cxn>
                <a:cxn ang="0">
                  <a:pos x="10" y="10"/>
                </a:cxn>
                <a:cxn ang="0">
                  <a:pos x="0" y="10"/>
                </a:cxn>
                <a:cxn ang="0">
                  <a:pos x="0" y="6"/>
                </a:cxn>
                <a:cxn ang="0">
                  <a:pos x="2" y="4"/>
                </a:cxn>
                <a:cxn ang="0">
                  <a:pos x="2" y="4"/>
                </a:cxn>
              </a:cxnLst>
              <a:rect l="0" t="0" r="r" b="b"/>
              <a:pathLst>
                <a:path w="42" h="12">
                  <a:moveTo>
                    <a:pt x="2" y="4"/>
                  </a:moveTo>
                  <a:lnTo>
                    <a:pt x="10" y="2"/>
                  </a:lnTo>
                  <a:lnTo>
                    <a:pt x="18" y="4"/>
                  </a:lnTo>
                  <a:lnTo>
                    <a:pt x="22" y="6"/>
                  </a:lnTo>
                  <a:lnTo>
                    <a:pt x="30" y="4"/>
                  </a:lnTo>
                  <a:lnTo>
                    <a:pt x="34" y="6"/>
                  </a:lnTo>
                  <a:lnTo>
                    <a:pt x="42" y="2"/>
                  </a:lnTo>
                  <a:lnTo>
                    <a:pt x="40" y="0"/>
                  </a:lnTo>
                  <a:lnTo>
                    <a:pt x="42" y="4"/>
                  </a:lnTo>
                  <a:lnTo>
                    <a:pt x="36" y="8"/>
                  </a:lnTo>
                  <a:lnTo>
                    <a:pt x="18" y="12"/>
                  </a:lnTo>
                  <a:lnTo>
                    <a:pt x="10" y="10"/>
                  </a:lnTo>
                  <a:lnTo>
                    <a:pt x="0" y="10"/>
                  </a:lnTo>
                  <a:lnTo>
                    <a:pt x="0" y="6"/>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1" name="Freeform 119">
              <a:extLst>
                <a:ext uri="{FF2B5EF4-FFF2-40B4-BE49-F238E27FC236}">
                  <a16:creationId xmlns:a16="http://schemas.microsoft.com/office/drawing/2014/main" id="{B33BB39F-CA11-C045-9F66-0F5EF7E562C2}"/>
                </a:ext>
              </a:extLst>
            </p:cNvPr>
            <p:cNvSpPr>
              <a:spLocks/>
            </p:cNvSpPr>
            <p:nvPr/>
          </p:nvSpPr>
          <p:spPr bwMode="auto">
            <a:xfrm>
              <a:off x="6881813" y="4665663"/>
              <a:ext cx="38100" cy="22225"/>
            </a:xfrm>
            <a:custGeom>
              <a:avLst/>
              <a:gdLst/>
              <a:ahLst/>
              <a:cxnLst>
                <a:cxn ang="0">
                  <a:pos x="12" y="0"/>
                </a:cxn>
                <a:cxn ang="0">
                  <a:pos x="20" y="6"/>
                </a:cxn>
                <a:cxn ang="0">
                  <a:pos x="24" y="12"/>
                </a:cxn>
                <a:cxn ang="0">
                  <a:pos x="20" y="14"/>
                </a:cxn>
                <a:cxn ang="0">
                  <a:pos x="16" y="14"/>
                </a:cxn>
                <a:cxn ang="0">
                  <a:pos x="8" y="6"/>
                </a:cxn>
                <a:cxn ang="0">
                  <a:pos x="2" y="6"/>
                </a:cxn>
                <a:cxn ang="0">
                  <a:pos x="0" y="2"/>
                </a:cxn>
                <a:cxn ang="0">
                  <a:pos x="12" y="0"/>
                </a:cxn>
                <a:cxn ang="0">
                  <a:pos x="12" y="0"/>
                </a:cxn>
              </a:cxnLst>
              <a:rect l="0" t="0" r="r" b="b"/>
              <a:pathLst>
                <a:path w="24" h="14">
                  <a:moveTo>
                    <a:pt x="12" y="0"/>
                  </a:moveTo>
                  <a:lnTo>
                    <a:pt x="20" y="6"/>
                  </a:lnTo>
                  <a:lnTo>
                    <a:pt x="24" y="12"/>
                  </a:lnTo>
                  <a:lnTo>
                    <a:pt x="20" y="14"/>
                  </a:lnTo>
                  <a:lnTo>
                    <a:pt x="16" y="14"/>
                  </a:lnTo>
                  <a:lnTo>
                    <a:pt x="8" y="6"/>
                  </a:lnTo>
                  <a:lnTo>
                    <a:pt x="2" y="6"/>
                  </a:lnTo>
                  <a:lnTo>
                    <a:pt x="0" y="2"/>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2" name="Freeform 120">
              <a:extLst>
                <a:ext uri="{FF2B5EF4-FFF2-40B4-BE49-F238E27FC236}">
                  <a16:creationId xmlns:a16="http://schemas.microsoft.com/office/drawing/2014/main" id="{3A72F8C3-7107-414F-82F5-CEBC413AB7EF}"/>
                </a:ext>
              </a:extLst>
            </p:cNvPr>
            <p:cNvSpPr>
              <a:spLocks/>
            </p:cNvSpPr>
            <p:nvPr/>
          </p:nvSpPr>
          <p:spPr bwMode="auto">
            <a:xfrm>
              <a:off x="6834188" y="4640263"/>
              <a:ext cx="50800" cy="22225"/>
            </a:xfrm>
            <a:custGeom>
              <a:avLst/>
              <a:gdLst/>
              <a:ahLst/>
              <a:cxnLst>
                <a:cxn ang="0">
                  <a:pos x="4" y="4"/>
                </a:cxn>
                <a:cxn ang="0">
                  <a:pos x="10" y="4"/>
                </a:cxn>
                <a:cxn ang="0">
                  <a:pos x="14" y="8"/>
                </a:cxn>
                <a:cxn ang="0">
                  <a:pos x="18" y="6"/>
                </a:cxn>
                <a:cxn ang="0">
                  <a:pos x="14" y="2"/>
                </a:cxn>
                <a:cxn ang="0">
                  <a:pos x="14" y="0"/>
                </a:cxn>
                <a:cxn ang="0">
                  <a:pos x="14" y="0"/>
                </a:cxn>
                <a:cxn ang="0">
                  <a:pos x="18" y="4"/>
                </a:cxn>
                <a:cxn ang="0">
                  <a:pos x="24" y="2"/>
                </a:cxn>
                <a:cxn ang="0">
                  <a:pos x="24" y="6"/>
                </a:cxn>
                <a:cxn ang="0">
                  <a:pos x="28" y="2"/>
                </a:cxn>
                <a:cxn ang="0">
                  <a:pos x="32" y="8"/>
                </a:cxn>
                <a:cxn ang="0">
                  <a:pos x="28" y="8"/>
                </a:cxn>
                <a:cxn ang="0">
                  <a:pos x="28" y="10"/>
                </a:cxn>
                <a:cxn ang="0">
                  <a:pos x="24" y="10"/>
                </a:cxn>
                <a:cxn ang="0">
                  <a:pos x="22" y="8"/>
                </a:cxn>
                <a:cxn ang="0">
                  <a:pos x="12" y="12"/>
                </a:cxn>
                <a:cxn ang="0">
                  <a:pos x="2" y="14"/>
                </a:cxn>
                <a:cxn ang="0">
                  <a:pos x="0" y="12"/>
                </a:cxn>
                <a:cxn ang="0">
                  <a:pos x="0" y="8"/>
                </a:cxn>
                <a:cxn ang="0">
                  <a:pos x="4" y="4"/>
                </a:cxn>
                <a:cxn ang="0">
                  <a:pos x="4" y="4"/>
                </a:cxn>
              </a:cxnLst>
              <a:rect l="0" t="0" r="r" b="b"/>
              <a:pathLst>
                <a:path w="32" h="14">
                  <a:moveTo>
                    <a:pt x="4" y="4"/>
                  </a:moveTo>
                  <a:lnTo>
                    <a:pt x="10" y="4"/>
                  </a:lnTo>
                  <a:lnTo>
                    <a:pt x="14" y="8"/>
                  </a:lnTo>
                  <a:lnTo>
                    <a:pt x="18" y="6"/>
                  </a:lnTo>
                  <a:lnTo>
                    <a:pt x="14" y="2"/>
                  </a:lnTo>
                  <a:lnTo>
                    <a:pt x="14" y="0"/>
                  </a:lnTo>
                  <a:lnTo>
                    <a:pt x="14" y="0"/>
                  </a:lnTo>
                  <a:lnTo>
                    <a:pt x="18" y="4"/>
                  </a:lnTo>
                  <a:lnTo>
                    <a:pt x="24" y="2"/>
                  </a:lnTo>
                  <a:lnTo>
                    <a:pt x="24" y="6"/>
                  </a:lnTo>
                  <a:lnTo>
                    <a:pt x="28" y="2"/>
                  </a:lnTo>
                  <a:lnTo>
                    <a:pt x="32" y="8"/>
                  </a:lnTo>
                  <a:lnTo>
                    <a:pt x="28" y="8"/>
                  </a:lnTo>
                  <a:lnTo>
                    <a:pt x="28" y="10"/>
                  </a:lnTo>
                  <a:lnTo>
                    <a:pt x="24" y="10"/>
                  </a:lnTo>
                  <a:lnTo>
                    <a:pt x="22" y="8"/>
                  </a:lnTo>
                  <a:lnTo>
                    <a:pt x="12" y="12"/>
                  </a:lnTo>
                  <a:lnTo>
                    <a:pt x="2" y="14"/>
                  </a:lnTo>
                  <a:lnTo>
                    <a:pt x="0" y="12"/>
                  </a:lnTo>
                  <a:lnTo>
                    <a:pt x="0" y="8"/>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3" name="Freeform 121">
              <a:extLst>
                <a:ext uri="{FF2B5EF4-FFF2-40B4-BE49-F238E27FC236}">
                  <a16:creationId xmlns:a16="http://schemas.microsoft.com/office/drawing/2014/main" id="{624E616D-07F8-4A4A-AA2C-56DC9711FAB9}"/>
                </a:ext>
              </a:extLst>
            </p:cNvPr>
            <p:cNvSpPr>
              <a:spLocks/>
            </p:cNvSpPr>
            <p:nvPr/>
          </p:nvSpPr>
          <p:spPr bwMode="auto">
            <a:xfrm>
              <a:off x="6815138" y="4643438"/>
              <a:ext cx="15875" cy="12700"/>
            </a:xfrm>
            <a:custGeom>
              <a:avLst/>
              <a:gdLst/>
              <a:ahLst/>
              <a:cxnLst>
                <a:cxn ang="0">
                  <a:pos x="2" y="2"/>
                </a:cxn>
                <a:cxn ang="0">
                  <a:pos x="6" y="0"/>
                </a:cxn>
                <a:cxn ang="0">
                  <a:pos x="10" y="0"/>
                </a:cxn>
                <a:cxn ang="0">
                  <a:pos x="10" y="8"/>
                </a:cxn>
                <a:cxn ang="0">
                  <a:pos x="0" y="8"/>
                </a:cxn>
                <a:cxn ang="0">
                  <a:pos x="2" y="2"/>
                </a:cxn>
                <a:cxn ang="0">
                  <a:pos x="2" y="2"/>
                </a:cxn>
              </a:cxnLst>
              <a:rect l="0" t="0" r="r" b="b"/>
              <a:pathLst>
                <a:path w="10" h="8">
                  <a:moveTo>
                    <a:pt x="2" y="2"/>
                  </a:moveTo>
                  <a:lnTo>
                    <a:pt x="6" y="0"/>
                  </a:lnTo>
                  <a:lnTo>
                    <a:pt x="10" y="0"/>
                  </a:lnTo>
                  <a:lnTo>
                    <a:pt x="10" y="8"/>
                  </a:lnTo>
                  <a:lnTo>
                    <a:pt x="0" y="8"/>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4" name="Freeform 122">
              <a:extLst>
                <a:ext uri="{FF2B5EF4-FFF2-40B4-BE49-F238E27FC236}">
                  <a16:creationId xmlns:a16="http://schemas.microsoft.com/office/drawing/2014/main" id="{5BCE31ED-95AD-C24F-8970-C5FF0BE76427}"/>
                </a:ext>
              </a:extLst>
            </p:cNvPr>
            <p:cNvSpPr>
              <a:spLocks/>
            </p:cNvSpPr>
            <p:nvPr/>
          </p:nvSpPr>
          <p:spPr bwMode="auto">
            <a:xfrm>
              <a:off x="6786563" y="4640263"/>
              <a:ext cx="22225" cy="15875"/>
            </a:xfrm>
            <a:custGeom>
              <a:avLst/>
              <a:gdLst/>
              <a:ahLst/>
              <a:cxnLst>
                <a:cxn ang="0">
                  <a:pos x="6" y="0"/>
                </a:cxn>
                <a:cxn ang="0">
                  <a:pos x="10" y="0"/>
                </a:cxn>
                <a:cxn ang="0">
                  <a:pos x="14" y="2"/>
                </a:cxn>
                <a:cxn ang="0">
                  <a:pos x="14" y="4"/>
                </a:cxn>
                <a:cxn ang="0">
                  <a:pos x="10" y="8"/>
                </a:cxn>
                <a:cxn ang="0">
                  <a:pos x="8" y="10"/>
                </a:cxn>
                <a:cxn ang="0">
                  <a:pos x="4" y="4"/>
                </a:cxn>
                <a:cxn ang="0">
                  <a:pos x="0" y="2"/>
                </a:cxn>
                <a:cxn ang="0">
                  <a:pos x="0" y="0"/>
                </a:cxn>
                <a:cxn ang="0">
                  <a:pos x="6" y="0"/>
                </a:cxn>
                <a:cxn ang="0">
                  <a:pos x="6" y="0"/>
                </a:cxn>
              </a:cxnLst>
              <a:rect l="0" t="0" r="r" b="b"/>
              <a:pathLst>
                <a:path w="14" h="10">
                  <a:moveTo>
                    <a:pt x="6" y="0"/>
                  </a:moveTo>
                  <a:lnTo>
                    <a:pt x="10" y="0"/>
                  </a:lnTo>
                  <a:lnTo>
                    <a:pt x="14" y="2"/>
                  </a:lnTo>
                  <a:lnTo>
                    <a:pt x="14" y="4"/>
                  </a:lnTo>
                  <a:lnTo>
                    <a:pt x="10" y="8"/>
                  </a:lnTo>
                  <a:lnTo>
                    <a:pt x="8" y="10"/>
                  </a:lnTo>
                  <a:lnTo>
                    <a:pt x="4" y="4"/>
                  </a:lnTo>
                  <a:lnTo>
                    <a:pt x="0" y="2"/>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5" name="Freeform 123">
              <a:extLst>
                <a:ext uri="{FF2B5EF4-FFF2-40B4-BE49-F238E27FC236}">
                  <a16:creationId xmlns:a16="http://schemas.microsoft.com/office/drawing/2014/main" id="{FF514013-E38B-B540-B4DD-9F4D7FE05B67}"/>
                </a:ext>
              </a:extLst>
            </p:cNvPr>
            <p:cNvSpPr>
              <a:spLocks/>
            </p:cNvSpPr>
            <p:nvPr/>
          </p:nvSpPr>
          <p:spPr bwMode="auto">
            <a:xfrm>
              <a:off x="6748463" y="4614863"/>
              <a:ext cx="25400" cy="6350"/>
            </a:xfrm>
            <a:custGeom>
              <a:avLst/>
              <a:gdLst/>
              <a:ahLst/>
              <a:cxnLst>
                <a:cxn ang="0">
                  <a:pos x="0" y="0"/>
                </a:cxn>
                <a:cxn ang="0">
                  <a:pos x="16" y="0"/>
                </a:cxn>
                <a:cxn ang="0">
                  <a:pos x="16" y="2"/>
                </a:cxn>
                <a:cxn ang="0">
                  <a:pos x="10" y="4"/>
                </a:cxn>
                <a:cxn ang="0">
                  <a:pos x="2" y="4"/>
                </a:cxn>
                <a:cxn ang="0">
                  <a:pos x="0" y="0"/>
                </a:cxn>
                <a:cxn ang="0">
                  <a:pos x="0" y="0"/>
                </a:cxn>
              </a:cxnLst>
              <a:rect l="0" t="0" r="r" b="b"/>
              <a:pathLst>
                <a:path w="16" h="4">
                  <a:moveTo>
                    <a:pt x="0" y="0"/>
                  </a:moveTo>
                  <a:lnTo>
                    <a:pt x="16" y="0"/>
                  </a:lnTo>
                  <a:lnTo>
                    <a:pt x="16" y="2"/>
                  </a:lnTo>
                  <a:lnTo>
                    <a:pt x="10"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6" name="Freeform 124">
              <a:extLst>
                <a:ext uri="{FF2B5EF4-FFF2-40B4-BE49-F238E27FC236}">
                  <a16:creationId xmlns:a16="http://schemas.microsoft.com/office/drawing/2014/main" id="{AD343617-5231-E248-B649-5031A8794A23}"/>
                </a:ext>
              </a:extLst>
            </p:cNvPr>
            <p:cNvSpPr>
              <a:spLocks/>
            </p:cNvSpPr>
            <p:nvPr/>
          </p:nvSpPr>
          <p:spPr bwMode="auto">
            <a:xfrm>
              <a:off x="6802438" y="4611688"/>
              <a:ext cx="6350" cy="6350"/>
            </a:xfrm>
            <a:custGeom>
              <a:avLst/>
              <a:gdLst/>
              <a:ahLst/>
              <a:cxnLst>
                <a:cxn ang="0">
                  <a:pos x="0" y="0"/>
                </a:cxn>
                <a:cxn ang="0">
                  <a:pos x="2" y="0"/>
                </a:cxn>
                <a:cxn ang="0">
                  <a:pos x="4" y="2"/>
                </a:cxn>
                <a:cxn ang="0">
                  <a:pos x="0" y="4"/>
                </a:cxn>
                <a:cxn ang="0">
                  <a:pos x="0" y="0"/>
                </a:cxn>
                <a:cxn ang="0">
                  <a:pos x="0" y="0"/>
                </a:cxn>
              </a:cxnLst>
              <a:rect l="0" t="0" r="r" b="b"/>
              <a:pathLst>
                <a:path w="4" h="4">
                  <a:moveTo>
                    <a:pt x="0" y="0"/>
                  </a:moveTo>
                  <a:lnTo>
                    <a:pt x="2" y="0"/>
                  </a:lnTo>
                  <a:lnTo>
                    <a:pt x="4"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7" name="Freeform 125">
              <a:extLst>
                <a:ext uri="{FF2B5EF4-FFF2-40B4-BE49-F238E27FC236}">
                  <a16:creationId xmlns:a16="http://schemas.microsoft.com/office/drawing/2014/main" id="{45B3A45F-5EC8-1842-9E5B-83E4FAB0B4A5}"/>
                </a:ext>
              </a:extLst>
            </p:cNvPr>
            <p:cNvSpPr>
              <a:spLocks/>
            </p:cNvSpPr>
            <p:nvPr/>
          </p:nvSpPr>
          <p:spPr bwMode="auto">
            <a:xfrm>
              <a:off x="6878638" y="4430713"/>
              <a:ext cx="133350" cy="158750"/>
            </a:xfrm>
            <a:custGeom>
              <a:avLst/>
              <a:gdLst/>
              <a:ahLst/>
              <a:cxnLst>
                <a:cxn ang="0">
                  <a:pos x="34" y="6"/>
                </a:cxn>
                <a:cxn ang="0">
                  <a:pos x="46" y="10"/>
                </a:cxn>
                <a:cxn ang="0">
                  <a:pos x="58" y="10"/>
                </a:cxn>
                <a:cxn ang="0">
                  <a:pos x="70" y="12"/>
                </a:cxn>
                <a:cxn ang="0">
                  <a:pos x="84" y="2"/>
                </a:cxn>
                <a:cxn ang="0">
                  <a:pos x="76" y="16"/>
                </a:cxn>
                <a:cxn ang="0">
                  <a:pos x="60" y="20"/>
                </a:cxn>
                <a:cxn ang="0">
                  <a:pos x="40" y="18"/>
                </a:cxn>
                <a:cxn ang="0">
                  <a:pos x="30" y="18"/>
                </a:cxn>
                <a:cxn ang="0">
                  <a:pos x="18" y="20"/>
                </a:cxn>
                <a:cxn ang="0">
                  <a:pos x="16" y="34"/>
                </a:cxn>
                <a:cxn ang="0">
                  <a:pos x="24" y="42"/>
                </a:cxn>
                <a:cxn ang="0">
                  <a:pos x="34" y="36"/>
                </a:cxn>
                <a:cxn ang="0">
                  <a:pos x="42" y="36"/>
                </a:cxn>
                <a:cxn ang="0">
                  <a:pos x="52" y="34"/>
                </a:cxn>
                <a:cxn ang="0">
                  <a:pos x="56" y="32"/>
                </a:cxn>
                <a:cxn ang="0">
                  <a:pos x="60" y="34"/>
                </a:cxn>
                <a:cxn ang="0">
                  <a:pos x="58" y="38"/>
                </a:cxn>
                <a:cxn ang="0">
                  <a:pos x="52" y="36"/>
                </a:cxn>
                <a:cxn ang="0">
                  <a:pos x="38" y="48"/>
                </a:cxn>
                <a:cxn ang="0">
                  <a:pos x="34" y="50"/>
                </a:cxn>
                <a:cxn ang="0">
                  <a:pos x="48" y="66"/>
                </a:cxn>
                <a:cxn ang="0">
                  <a:pos x="44" y="72"/>
                </a:cxn>
                <a:cxn ang="0">
                  <a:pos x="48" y="78"/>
                </a:cxn>
                <a:cxn ang="0">
                  <a:pos x="52" y="82"/>
                </a:cxn>
                <a:cxn ang="0">
                  <a:pos x="40" y="88"/>
                </a:cxn>
                <a:cxn ang="0">
                  <a:pos x="34" y="82"/>
                </a:cxn>
                <a:cxn ang="0">
                  <a:pos x="28" y="72"/>
                </a:cxn>
                <a:cxn ang="0">
                  <a:pos x="30" y="66"/>
                </a:cxn>
                <a:cxn ang="0">
                  <a:pos x="28" y="60"/>
                </a:cxn>
                <a:cxn ang="0">
                  <a:pos x="20" y="62"/>
                </a:cxn>
                <a:cxn ang="0">
                  <a:pos x="20" y="70"/>
                </a:cxn>
                <a:cxn ang="0">
                  <a:pos x="18" y="90"/>
                </a:cxn>
                <a:cxn ang="0">
                  <a:pos x="10" y="100"/>
                </a:cxn>
                <a:cxn ang="0">
                  <a:pos x="6" y="94"/>
                </a:cxn>
                <a:cxn ang="0">
                  <a:pos x="8" y="70"/>
                </a:cxn>
                <a:cxn ang="0">
                  <a:pos x="0" y="68"/>
                </a:cxn>
                <a:cxn ang="0">
                  <a:pos x="6" y="48"/>
                </a:cxn>
                <a:cxn ang="0">
                  <a:pos x="12" y="32"/>
                </a:cxn>
                <a:cxn ang="0">
                  <a:pos x="10" y="24"/>
                </a:cxn>
                <a:cxn ang="0">
                  <a:pos x="14" y="14"/>
                </a:cxn>
                <a:cxn ang="0">
                  <a:pos x="22" y="14"/>
                </a:cxn>
                <a:cxn ang="0">
                  <a:pos x="28" y="6"/>
                </a:cxn>
              </a:cxnLst>
              <a:rect l="0" t="0" r="r" b="b"/>
              <a:pathLst>
                <a:path w="84" h="100">
                  <a:moveTo>
                    <a:pt x="28" y="6"/>
                  </a:moveTo>
                  <a:lnTo>
                    <a:pt x="34" y="6"/>
                  </a:lnTo>
                  <a:lnTo>
                    <a:pt x="36" y="10"/>
                  </a:lnTo>
                  <a:lnTo>
                    <a:pt x="46" y="10"/>
                  </a:lnTo>
                  <a:lnTo>
                    <a:pt x="52" y="12"/>
                  </a:lnTo>
                  <a:lnTo>
                    <a:pt x="58" y="10"/>
                  </a:lnTo>
                  <a:lnTo>
                    <a:pt x="66" y="12"/>
                  </a:lnTo>
                  <a:lnTo>
                    <a:pt x="70" y="12"/>
                  </a:lnTo>
                  <a:lnTo>
                    <a:pt x="82" y="0"/>
                  </a:lnTo>
                  <a:lnTo>
                    <a:pt x="84" y="2"/>
                  </a:lnTo>
                  <a:lnTo>
                    <a:pt x="84" y="6"/>
                  </a:lnTo>
                  <a:lnTo>
                    <a:pt x="76" y="16"/>
                  </a:lnTo>
                  <a:lnTo>
                    <a:pt x="72" y="20"/>
                  </a:lnTo>
                  <a:lnTo>
                    <a:pt x="60" y="20"/>
                  </a:lnTo>
                  <a:lnTo>
                    <a:pt x="52" y="18"/>
                  </a:lnTo>
                  <a:lnTo>
                    <a:pt x="40" y="18"/>
                  </a:lnTo>
                  <a:lnTo>
                    <a:pt x="32" y="18"/>
                  </a:lnTo>
                  <a:lnTo>
                    <a:pt x="30" y="18"/>
                  </a:lnTo>
                  <a:lnTo>
                    <a:pt x="20" y="18"/>
                  </a:lnTo>
                  <a:lnTo>
                    <a:pt x="18" y="20"/>
                  </a:lnTo>
                  <a:lnTo>
                    <a:pt x="16" y="26"/>
                  </a:lnTo>
                  <a:lnTo>
                    <a:pt x="16" y="34"/>
                  </a:lnTo>
                  <a:lnTo>
                    <a:pt x="20" y="36"/>
                  </a:lnTo>
                  <a:lnTo>
                    <a:pt x="24" y="42"/>
                  </a:lnTo>
                  <a:lnTo>
                    <a:pt x="30" y="42"/>
                  </a:lnTo>
                  <a:lnTo>
                    <a:pt x="34" y="36"/>
                  </a:lnTo>
                  <a:lnTo>
                    <a:pt x="36" y="36"/>
                  </a:lnTo>
                  <a:lnTo>
                    <a:pt x="42" y="36"/>
                  </a:lnTo>
                  <a:lnTo>
                    <a:pt x="42" y="34"/>
                  </a:lnTo>
                  <a:lnTo>
                    <a:pt x="52" y="34"/>
                  </a:lnTo>
                  <a:lnTo>
                    <a:pt x="52" y="32"/>
                  </a:lnTo>
                  <a:lnTo>
                    <a:pt x="56" y="32"/>
                  </a:lnTo>
                  <a:lnTo>
                    <a:pt x="60" y="32"/>
                  </a:lnTo>
                  <a:lnTo>
                    <a:pt x="60" y="34"/>
                  </a:lnTo>
                  <a:lnTo>
                    <a:pt x="60" y="36"/>
                  </a:lnTo>
                  <a:lnTo>
                    <a:pt x="58" y="38"/>
                  </a:lnTo>
                  <a:lnTo>
                    <a:pt x="56" y="36"/>
                  </a:lnTo>
                  <a:lnTo>
                    <a:pt x="52" y="36"/>
                  </a:lnTo>
                  <a:lnTo>
                    <a:pt x="46" y="44"/>
                  </a:lnTo>
                  <a:lnTo>
                    <a:pt x="38" y="48"/>
                  </a:lnTo>
                  <a:lnTo>
                    <a:pt x="32" y="48"/>
                  </a:lnTo>
                  <a:lnTo>
                    <a:pt x="34" y="50"/>
                  </a:lnTo>
                  <a:lnTo>
                    <a:pt x="36" y="52"/>
                  </a:lnTo>
                  <a:lnTo>
                    <a:pt x="48" y="66"/>
                  </a:lnTo>
                  <a:lnTo>
                    <a:pt x="44" y="68"/>
                  </a:lnTo>
                  <a:lnTo>
                    <a:pt x="44" y="72"/>
                  </a:lnTo>
                  <a:lnTo>
                    <a:pt x="48" y="76"/>
                  </a:lnTo>
                  <a:lnTo>
                    <a:pt x="48" y="78"/>
                  </a:lnTo>
                  <a:lnTo>
                    <a:pt x="52" y="78"/>
                  </a:lnTo>
                  <a:lnTo>
                    <a:pt x="52" y="82"/>
                  </a:lnTo>
                  <a:lnTo>
                    <a:pt x="44" y="84"/>
                  </a:lnTo>
                  <a:lnTo>
                    <a:pt x="40" y="88"/>
                  </a:lnTo>
                  <a:lnTo>
                    <a:pt x="36" y="88"/>
                  </a:lnTo>
                  <a:lnTo>
                    <a:pt x="34" y="82"/>
                  </a:lnTo>
                  <a:lnTo>
                    <a:pt x="36" y="80"/>
                  </a:lnTo>
                  <a:lnTo>
                    <a:pt x="28" y="72"/>
                  </a:lnTo>
                  <a:lnTo>
                    <a:pt x="28" y="70"/>
                  </a:lnTo>
                  <a:lnTo>
                    <a:pt x="30" y="66"/>
                  </a:lnTo>
                  <a:lnTo>
                    <a:pt x="28" y="60"/>
                  </a:lnTo>
                  <a:lnTo>
                    <a:pt x="28" y="60"/>
                  </a:lnTo>
                  <a:lnTo>
                    <a:pt x="26" y="58"/>
                  </a:lnTo>
                  <a:lnTo>
                    <a:pt x="20" y="62"/>
                  </a:lnTo>
                  <a:lnTo>
                    <a:pt x="18" y="66"/>
                  </a:lnTo>
                  <a:lnTo>
                    <a:pt x="20" y="70"/>
                  </a:lnTo>
                  <a:lnTo>
                    <a:pt x="20" y="88"/>
                  </a:lnTo>
                  <a:lnTo>
                    <a:pt x="18" y="90"/>
                  </a:lnTo>
                  <a:lnTo>
                    <a:pt x="20" y="98"/>
                  </a:lnTo>
                  <a:lnTo>
                    <a:pt x="10" y="100"/>
                  </a:lnTo>
                  <a:lnTo>
                    <a:pt x="8" y="98"/>
                  </a:lnTo>
                  <a:lnTo>
                    <a:pt x="6" y="94"/>
                  </a:lnTo>
                  <a:lnTo>
                    <a:pt x="10" y="78"/>
                  </a:lnTo>
                  <a:lnTo>
                    <a:pt x="8" y="70"/>
                  </a:lnTo>
                  <a:lnTo>
                    <a:pt x="2" y="70"/>
                  </a:lnTo>
                  <a:lnTo>
                    <a:pt x="0" y="68"/>
                  </a:lnTo>
                  <a:lnTo>
                    <a:pt x="0" y="60"/>
                  </a:lnTo>
                  <a:lnTo>
                    <a:pt x="6" y="48"/>
                  </a:lnTo>
                  <a:lnTo>
                    <a:pt x="6" y="42"/>
                  </a:lnTo>
                  <a:lnTo>
                    <a:pt x="12" y="32"/>
                  </a:lnTo>
                  <a:lnTo>
                    <a:pt x="12" y="26"/>
                  </a:lnTo>
                  <a:lnTo>
                    <a:pt x="10" y="24"/>
                  </a:lnTo>
                  <a:lnTo>
                    <a:pt x="12" y="22"/>
                  </a:lnTo>
                  <a:lnTo>
                    <a:pt x="14" y="14"/>
                  </a:lnTo>
                  <a:lnTo>
                    <a:pt x="18" y="12"/>
                  </a:lnTo>
                  <a:lnTo>
                    <a:pt x="22" y="14"/>
                  </a:lnTo>
                  <a:lnTo>
                    <a:pt x="24" y="8"/>
                  </a:lnTo>
                  <a:lnTo>
                    <a:pt x="28" y="6"/>
                  </a:lnTo>
                  <a:lnTo>
                    <a:pt x="2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8" name="Freeform 126">
              <a:extLst>
                <a:ext uri="{FF2B5EF4-FFF2-40B4-BE49-F238E27FC236}">
                  <a16:creationId xmlns:a16="http://schemas.microsoft.com/office/drawing/2014/main" id="{05FF59D7-F3EE-1A47-A37F-ECF2EAB91133}"/>
                </a:ext>
              </a:extLst>
            </p:cNvPr>
            <p:cNvSpPr>
              <a:spLocks/>
            </p:cNvSpPr>
            <p:nvPr/>
          </p:nvSpPr>
          <p:spPr bwMode="auto">
            <a:xfrm>
              <a:off x="6938963" y="4576763"/>
              <a:ext cx="6350" cy="6350"/>
            </a:xfrm>
            <a:custGeom>
              <a:avLst/>
              <a:gdLst/>
              <a:ahLst/>
              <a:cxnLst>
                <a:cxn ang="0">
                  <a:pos x="0" y="2"/>
                </a:cxn>
                <a:cxn ang="0">
                  <a:pos x="4" y="0"/>
                </a:cxn>
                <a:cxn ang="0">
                  <a:pos x="4" y="4"/>
                </a:cxn>
                <a:cxn ang="0">
                  <a:pos x="2" y="4"/>
                </a:cxn>
                <a:cxn ang="0">
                  <a:pos x="0" y="2"/>
                </a:cxn>
                <a:cxn ang="0">
                  <a:pos x="0" y="2"/>
                </a:cxn>
              </a:cxnLst>
              <a:rect l="0" t="0" r="r" b="b"/>
              <a:pathLst>
                <a:path w="4" h="4">
                  <a:moveTo>
                    <a:pt x="0" y="2"/>
                  </a:moveTo>
                  <a:lnTo>
                    <a:pt x="4" y="0"/>
                  </a:lnTo>
                  <a:lnTo>
                    <a:pt x="4" y="4"/>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29" name="Freeform 127">
              <a:extLst>
                <a:ext uri="{FF2B5EF4-FFF2-40B4-BE49-F238E27FC236}">
                  <a16:creationId xmlns:a16="http://schemas.microsoft.com/office/drawing/2014/main" id="{B846CDD1-AAC7-4B47-AC4C-779C61C4C82C}"/>
                </a:ext>
              </a:extLst>
            </p:cNvPr>
            <p:cNvSpPr>
              <a:spLocks/>
            </p:cNvSpPr>
            <p:nvPr/>
          </p:nvSpPr>
          <p:spPr bwMode="auto">
            <a:xfrm>
              <a:off x="6951663" y="4567238"/>
              <a:ext cx="6350" cy="15875"/>
            </a:xfrm>
            <a:custGeom>
              <a:avLst/>
              <a:gdLst/>
              <a:ahLst/>
              <a:cxnLst>
                <a:cxn ang="0">
                  <a:pos x="0" y="0"/>
                </a:cxn>
                <a:cxn ang="0">
                  <a:pos x="4" y="0"/>
                </a:cxn>
                <a:cxn ang="0">
                  <a:pos x="4" y="10"/>
                </a:cxn>
                <a:cxn ang="0">
                  <a:pos x="0" y="10"/>
                </a:cxn>
                <a:cxn ang="0">
                  <a:pos x="0" y="0"/>
                </a:cxn>
                <a:cxn ang="0">
                  <a:pos x="0" y="0"/>
                </a:cxn>
              </a:cxnLst>
              <a:rect l="0" t="0" r="r" b="b"/>
              <a:pathLst>
                <a:path w="4" h="10">
                  <a:moveTo>
                    <a:pt x="0" y="0"/>
                  </a:moveTo>
                  <a:lnTo>
                    <a:pt x="4" y="0"/>
                  </a:lnTo>
                  <a:lnTo>
                    <a:pt x="4" y="10"/>
                  </a:lnTo>
                  <a:lnTo>
                    <a:pt x="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0" name="Freeform 128">
              <a:extLst>
                <a:ext uri="{FF2B5EF4-FFF2-40B4-BE49-F238E27FC236}">
                  <a16:creationId xmlns:a16="http://schemas.microsoft.com/office/drawing/2014/main" id="{915FD4D0-E5CA-EE45-B44A-A68F439EBDEA}"/>
                </a:ext>
              </a:extLst>
            </p:cNvPr>
            <p:cNvSpPr>
              <a:spLocks/>
            </p:cNvSpPr>
            <p:nvPr/>
          </p:nvSpPr>
          <p:spPr bwMode="auto">
            <a:xfrm>
              <a:off x="6958013" y="4560888"/>
              <a:ext cx="9525" cy="28575"/>
            </a:xfrm>
            <a:custGeom>
              <a:avLst/>
              <a:gdLst/>
              <a:ahLst/>
              <a:cxnLst>
                <a:cxn ang="0">
                  <a:pos x="2" y="8"/>
                </a:cxn>
                <a:cxn ang="0">
                  <a:pos x="4" y="0"/>
                </a:cxn>
                <a:cxn ang="0">
                  <a:pos x="6" y="6"/>
                </a:cxn>
                <a:cxn ang="0">
                  <a:pos x="4" y="8"/>
                </a:cxn>
                <a:cxn ang="0">
                  <a:pos x="6" y="14"/>
                </a:cxn>
                <a:cxn ang="0">
                  <a:pos x="2" y="18"/>
                </a:cxn>
                <a:cxn ang="0">
                  <a:pos x="0" y="14"/>
                </a:cxn>
                <a:cxn ang="0">
                  <a:pos x="2" y="8"/>
                </a:cxn>
                <a:cxn ang="0">
                  <a:pos x="2" y="8"/>
                </a:cxn>
              </a:cxnLst>
              <a:rect l="0" t="0" r="r" b="b"/>
              <a:pathLst>
                <a:path w="6" h="18">
                  <a:moveTo>
                    <a:pt x="2" y="8"/>
                  </a:moveTo>
                  <a:lnTo>
                    <a:pt x="4" y="0"/>
                  </a:lnTo>
                  <a:lnTo>
                    <a:pt x="6" y="6"/>
                  </a:lnTo>
                  <a:lnTo>
                    <a:pt x="4" y="8"/>
                  </a:lnTo>
                  <a:lnTo>
                    <a:pt x="6" y="14"/>
                  </a:lnTo>
                  <a:lnTo>
                    <a:pt x="2" y="18"/>
                  </a:lnTo>
                  <a:lnTo>
                    <a:pt x="0" y="14"/>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1" name="Freeform 129">
              <a:extLst>
                <a:ext uri="{FF2B5EF4-FFF2-40B4-BE49-F238E27FC236}">
                  <a16:creationId xmlns:a16="http://schemas.microsoft.com/office/drawing/2014/main" id="{EF9BC318-6EAF-9A4D-9770-F20DDCF5EA90}"/>
                </a:ext>
              </a:extLst>
            </p:cNvPr>
            <p:cNvSpPr>
              <a:spLocks/>
            </p:cNvSpPr>
            <p:nvPr/>
          </p:nvSpPr>
          <p:spPr bwMode="auto">
            <a:xfrm>
              <a:off x="6964363" y="4554538"/>
              <a:ext cx="6350" cy="3175"/>
            </a:xfrm>
            <a:custGeom>
              <a:avLst/>
              <a:gdLst/>
              <a:ahLst/>
              <a:cxnLst>
                <a:cxn ang="0">
                  <a:pos x="0" y="0"/>
                </a:cxn>
                <a:cxn ang="0">
                  <a:pos x="2" y="0"/>
                </a:cxn>
                <a:cxn ang="0">
                  <a:pos x="4" y="2"/>
                </a:cxn>
                <a:cxn ang="0">
                  <a:pos x="0" y="2"/>
                </a:cxn>
                <a:cxn ang="0">
                  <a:pos x="0" y="0"/>
                </a:cxn>
                <a:cxn ang="0">
                  <a:pos x="0" y="0"/>
                </a:cxn>
              </a:cxnLst>
              <a:rect l="0" t="0" r="r" b="b"/>
              <a:pathLst>
                <a:path w="4" h="2">
                  <a:moveTo>
                    <a:pt x="0" y="0"/>
                  </a:moveTo>
                  <a:lnTo>
                    <a:pt x="2" y="0"/>
                  </a:lnTo>
                  <a:lnTo>
                    <a:pt x="4"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2" name="Freeform 130">
              <a:extLst>
                <a:ext uri="{FF2B5EF4-FFF2-40B4-BE49-F238E27FC236}">
                  <a16:creationId xmlns:a16="http://schemas.microsoft.com/office/drawing/2014/main" id="{718BA650-3A93-8549-AF04-E14025337519}"/>
                </a:ext>
              </a:extLst>
            </p:cNvPr>
            <p:cNvSpPr>
              <a:spLocks/>
            </p:cNvSpPr>
            <p:nvPr/>
          </p:nvSpPr>
          <p:spPr bwMode="auto">
            <a:xfrm>
              <a:off x="6961188" y="4494213"/>
              <a:ext cx="6350" cy="6350"/>
            </a:xfrm>
            <a:custGeom>
              <a:avLst/>
              <a:gdLst/>
              <a:ahLst/>
              <a:cxnLst>
                <a:cxn ang="0">
                  <a:pos x="4" y="0"/>
                </a:cxn>
                <a:cxn ang="0">
                  <a:pos x="4" y="0"/>
                </a:cxn>
                <a:cxn ang="0">
                  <a:pos x="4" y="2"/>
                </a:cxn>
                <a:cxn ang="0">
                  <a:pos x="2" y="4"/>
                </a:cxn>
                <a:cxn ang="0">
                  <a:pos x="0" y="4"/>
                </a:cxn>
                <a:cxn ang="0">
                  <a:pos x="0" y="2"/>
                </a:cxn>
                <a:cxn ang="0">
                  <a:pos x="4" y="0"/>
                </a:cxn>
                <a:cxn ang="0">
                  <a:pos x="4" y="0"/>
                </a:cxn>
              </a:cxnLst>
              <a:rect l="0" t="0" r="r" b="b"/>
              <a:pathLst>
                <a:path w="4" h="4">
                  <a:moveTo>
                    <a:pt x="4" y="0"/>
                  </a:moveTo>
                  <a:lnTo>
                    <a:pt x="4" y="0"/>
                  </a:lnTo>
                  <a:lnTo>
                    <a:pt x="4" y="2"/>
                  </a:lnTo>
                  <a:lnTo>
                    <a:pt x="2" y="4"/>
                  </a:lnTo>
                  <a:lnTo>
                    <a:pt x="0"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3" name="Freeform 131">
              <a:extLst>
                <a:ext uri="{FF2B5EF4-FFF2-40B4-BE49-F238E27FC236}">
                  <a16:creationId xmlns:a16="http://schemas.microsoft.com/office/drawing/2014/main" id="{E3057B04-F50E-D140-999A-15C6579A09E8}"/>
                </a:ext>
              </a:extLst>
            </p:cNvPr>
            <p:cNvSpPr>
              <a:spLocks/>
            </p:cNvSpPr>
            <p:nvPr/>
          </p:nvSpPr>
          <p:spPr bwMode="auto">
            <a:xfrm>
              <a:off x="6970713" y="4494213"/>
              <a:ext cx="6350" cy="9525"/>
            </a:xfrm>
            <a:custGeom>
              <a:avLst/>
              <a:gdLst/>
              <a:ahLst/>
              <a:cxnLst>
                <a:cxn ang="0">
                  <a:pos x="0" y="2"/>
                </a:cxn>
                <a:cxn ang="0">
                  <a:pos x="2" y="0"/>
                </a:cxn>
                <a:cxn ang="0">
                  <a:pos x="4" y="2"/>
                </a:cxn>
                <a:cxn ang="0">
                  <a:pos x="2" y="4"/>
                </a:cxn>
                <a:cxn ang="0">
                  <a:pos x="0" y="4"/>
                </a:cxn>
                <a:cxn ang="0">
                  <a:pos x="0" y="6"/>
                </a:cxn>
                <a:cxn ang="0">
                  <a:pos x="0" y="2"/>
                </a:cxn>
                <a:cxn ang="0">
                  <a:pos x="0" y="2"/>
                </a:cxn>
              </a:cxnLst>
              <a:rect l="0" t="0" r="r" b="b"/>
              <a:pathLst>
                <a:path w="4" h="6">
                  <a:moveTo>
                    <a:pt x="0" y="2"/>
                  </a:moveTo>
                  <a:lnTo>
                    <a:pt x="2" y="0"/>
                  </a:lnTo>
                  <a:lnTo>
                    <a:pt x="4" y="2"/>
                  </a:lnTo>
                  <a:lnTo>
                    <a:pt x="2" y="4"/>
                  </a:lnTo>
                  <a:lnTo>
                    <a:pt x="0" y="4"/>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4" name="Freeform 132">
              <a:extLst>
                <a:ext uri="{FF2B5EF4-FFF2-40B4-BE49-F238E27FC236}">
                  <a16:creationId xmlns:a16="http://schemas.microsoft.com/office/drawing/2014/main" id="{D8D4931D-2D26-2A49-B53C-68BD41BC6ABD}"/>
                </a:ext>
              </a:extLst>
            </p:cNvPr>
            <p:cNvSpPr>
              <a:spLocks/>
            </p:cNvSpPr>
            <p:nvPr/>
          </p:nvSpPr>
          <p:spPr bwMode="auto">
            <a:xfrm>
              <a:off x="6996113" y="4503738"/>
              <a:ext cx="15875" cy="6350"/>
            </a:xfrm>
            <a:custGeom>
              <a:avLst/>
              <a:gdLst/>
              <a:ahLst/>
              <a:cxnLst>
                <a:cxn ang="0">
                  <a:pos x="0" y="0"/>
                </a:cxn>
                <a:cxn ang="0">
                  <a:pos x="10" y="2"/>
                </a:cxn>
                <a:cxn ang="0">
                  <a:pos x="2" y="4"/>
                </a:cxn>
                <a:cxn ang="0">
                  <a:pos x="0" y="4"/>
                </a:cxn>
                <a:cxn ang="0">
                  <a:pos x="0" y="0"/>
                </a:cxn>
                <a:cxn ang="0">
                  <a:pos x="0" y="0"/>
                </a:cxn>
              </a:cxnLst>
              <a:rect l="0" t="0" r="r" b="b"/>
              <a:pathLst>
                <a:path w="10" h="4">
                  <a:moveTo>
                    <a:pt x="0" y="0"/>
                  </a:moveTo>
                  <a:lnTo>
                    <a:pt x="10" y="2"/>
                  </a:lnTo>
                  <a:lnTo>
                    <a:pt x="2" y="4"/>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5" name="Freeform 133">
              <a:extLst>
                <a:ext uri="{FF2B5EF4-FFF2-40B4-BE49-F238E27FC236}">
                  <a16:creationId xmlns:a16="http://schemas.microsoft.com/office/drawing/2014/main" id="{A3D28B81-D4FA-F747-8EDD-DFF924902E83}"/>
                </a:ext>
              </a:extLst>
            </p:cNvPr>
            <p:cNvSpPr>
              <a:spLocks/>
            </p:cNvSpPr>
            <p:nvPr/>
          </p:nvSpPr>
          <p:spPr bwMode="auto">
            <a:xfrm>
              <a:off x="7015163" y="4506913"/>
              <a:ext cx="19050" cy="3175"/>
            </a:xfrm>
            <a:custGeom>
              <a:avLst/>
              <a:gdLst/>
              <a:ahLst/>
              <a:cxnLst>
                <a:cxn ang="0">
                  <a:pos x="0" y="0"/>
                </a:cxn>
                <a:cxn ang="0">
                  <a:pos x="12" y="0"/>
                </a:cxn>
                <a:cxn ang="0">
                  <a:pos x="2" y="2"/>
                </a:cxn>
                <a:cxn ang="0">
                  <a:pos x="0" y="0"/>
                </a:cxn>
                <a:cxn ang="0">
                  <a:pos x="0" y="0"/>
                </a:cxn>
              </a:cxnLst>
              <a:rect l="0" t="0" r="r" b="b"/>
              <a:pathLst>
                <a:path w="12" h="2">
                  <a:moveTo>
                    <a:pt x="0" y="0"/>
                  </a:moveTo>
                  <a:lnTo>
                    <a:pt x="12"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6" name="Freeform 134">
              <a:extLst>
                <a:ext uri="{FF2B5EF4-FFF2-40B4-BE49-F238E27FC236}">
                  <a16:creationId xmlns:a16="http://schemas.microsoft.com/office/drawing/2014/main" id="{BCE324ED-2A21-A94B-A883-D8AD3CF6B736}"/>
                </a:ext>
              </a:extLst>
            </p:cNvPr>
            <p:cNvSpPr>
              <a:spLocks/>
            </p:cNvSpPr>
            <p:nvPr/>
          </p:nvSpPr>
          <p:spPr bwMode="auto">
            <a:xfrm>
              <a:off x="7027863" y="4510088"/>
              <a:ext cx="1588" cy="9525"/>
            </a:xfrm>
            <a:custGeom>
              <a:avLst/>
              <a:gdLst/>
              <a:ahLst/>
              <a:cxnLst>
                <a:cxn ang="0">
                  <a:pos x="0" y="0"/>
                </a:cxn>
                <a:cxn ang="0">
                  <a:pos x="0" y="0"/>
                </a:cxn>
                <a:cxn ang="0">
                  <a:pos x="0" y="6"/>
                </a:cxn>
                <a:cxn ang="0">
                  <a:pos x="0" y="0"/>
                </a:cxn>
                <a:cxn ang="0">
                  <a:pos x="0" y="0"/>
                </a:cxn>
              </a:cxnLst>
              <a:rect l="0" t="0" r="r" b="b"/>
              <a:pathLst>
                <a:path h="6">
                  <a:moveTo>
                    <a:pt x="0" y="0"/>
                  </a:moveTo>
                  <a:lnTo>
                    <a:pt x="0" y="0"/>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7" name="Freeform 135">
              <a:extLst>
                <a:ext uri="{FF2B5EF4-FFF2-40B4-BE49-F238E27FC236}">
                  <a16:creationId xmlns:a16="http://schemas.microsoft.com/office/drawing/2014/main" id="{AFA8B573-E43D-9C4F-BF47-1FFBCEB24A6A}"/>
                </a:ext>
              </a:extLst>
            </p:cNvPr>
            <p:cNvSpPr>
              <a:spLocks/>
            </p:cNvSpPr>
            <p:nvPr/>
          </p:nvSpPr>
          <p:spPr bwMode="auto">
            <a:xfrm>
              <a:off x="7031038" y="4532313"/>
              <a:ext cx="22225" cy="19050"/>
            </a:xfrm>
            <a:custGeom>
              <a:avLst/>
              <a:gdLst/>
              <a:ahLst/>
              <a:cxnLst>
                <a:cxn ang="0">
                  <a:pos x="0" y="2"/>
                </a:cxn>
                <a:cxn ang="0">
                  <a:pos x="0" y="2"/>
                </a:cxn>
                <a:cxn ang="0">
                  <a:pos x="8" y="0"/>
                </a:cxn>
                <a:cxn ang="0">
                  <a:pos x="14" y="4"/>
                </a:cxn>
                <a:cxn ang="0">
                  <a:pos x="14" y="8"/>
                </a:cxn>
                <a:cxn ang="0">
                  <a:pos x="14" y="10"/>
                </a:cxn>
                <a:cxn ang="0">
                  <a:pos x="10" y="12"/>
                </a:cxn>
                <a:cxn ang="0">
                  <a:pos x="6" y="10"/>
                </a:cxn>
                <a:cxn ang="0">
                  <a:pos x="2" y="8"/>
                </a:cxn>
                <a:cxn ang="0">
                  <a:pos x="0" y="2"/>
                </a:cxn>
                <a:cxn ang="0">
                  <a:pos x="0" y="2"/>
                </a:cxn>
              </a:cxnLst>
              <a:rect l="0" t="0" r="r" b="b"/>
              <a:pathLst>
                <a:path w="14" h="12">
                  <a:moveTo>
                    <a:pt x="0" y="2"/>
                  </a:moveTo>
                  <a:lnTo>
                    <a:pt x="0" y="2"/>
                  </a:lnTo>
                  <a:lnTo>
                    <a:pt x="8" y="0"/>
                  </a:lnTo>
                  <a:lnTo>
                    <a:pt x="14" y="4"/>
                  </a:lnTo>
                  <a:lnTo>
                    <a:pt x="14" y="8"/>
                  </a:lnTo>
                  <a:lnTo>
                    <a:pt x="14" y="10"/>
                  </a:lnTo>
                  <a:lnTo>
                    <a:pt x="10" y="12"/>
                  </a:lnTo>
                  <a:lnTo>
                    <a:pt x="6" y="10"/>
                  </a:lnTo>
                  <a:lnTo>
                    <a:pt x="2" y="8"/>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8" name="Freeform 136">
              <a:extLst>
                <a:ext uri="{FF2B5EF4-FFF2-40B4-BE49-F238E27FC236}">
                  <a16:creationId xmlns:a16="http://schemas.microsoft.com/office/drawing/2014/main" id="{8B22C496-C90E-8149-8D5C-BB234FA25D30}"/>
                </a:ext>
              </a:extLst>
            </p:cNvPr>
            <p:cNvSpPr>
              <a:spLocks/>
            </p:cNvSpPr>
            <p:nvPr/>
          </p:nvSpPr>
          <p:spPr bwMode="auto">
            <a:xfrm>
              <a:off x="7043738" y="4373563"/>
              <a:ext cx="3175" cy="9525"/>
            </a:xfrm>
            <a:custGeom>
              <a:avLst/>
              <a:gdLst/>
              <a:ahLst/>
              <a:cxnLst>
                <a:cxn ang="0">
                  <a:pos x="0" y="0"/>
                </a:cxn>
                <a:cxn ang="0">
                  <a:pos x="2" y="4"/>
                </a:cxn>
                <a:cxn ang="0">
                  <a:pos x="2" y="6"/>
                </a:cxn>
                <a:cxn ang="0">
                  <a:pos x="0" y="0"/>
                </a:cxn>
                <a:cxn ang="0">
                  <a:pos x="0" y="0"/>
                </a:cxn>
              </a:cxnLst>
              <a:rect l="0" t="0" r="r" b="b"/>
              <a:pathLst>
                <a:path w="2" h="6">
                  <a:moveTo>
                    <a:pt x="0" y="0"/>
                  </a:moveTo>
                  <a:lnTo>
                    <a:pt x="2" y="4"/>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39" name="Freeform 137">
              <a:extLst>
                <a:ext uri="{FF2B5EF4-FFF2-40B4-BE49-F238E27FC236}">
                  <a16:creationId xmlns:a16="http://schemas.microsoft.com/office/drawing/2014/main" id="{E2283F8D-6168-724C-8A58-7C2D8F1E132E}"/>
                </a:ext>
              </a:extLst>
            </p:cNvPr>
            <p:cNvSpPr>
              <a:spLocks/>
            </p:cNvSpPr>
            <p:nvPr/>
          </p:nvSpPr>
          <p:spPr bwMode="auto">
            <a:xfrm>
              <a:off x="7078663" y="4411663"/>
              <a:ext cx="6350" cy="12700"/>
            </a:xfrm>
            <a:custGeom>
              <a:avLst/>
              <a:gdLst/>
              <a:ahLst/>
              <a:cxnLst>
                <a:cxn ang="0">
                  <a:pos x="2" y="0"/>
                </a:cxn>
                <a:cxn ang="0">
                  <a:pos x="4" y="6"/>
                </a:cxn>
                <a:cxn ang="0">
                  <a:pos x="2" y="8"/>
                </a:cxn>
                <a:cxn ang="0">
                  <a:pos x="0" y="8"/>
                </a:cxn>
                <a:cxn ang="0">
                  <a:pos x="0" y="4"/>
                </a:cxn>
                <a:cxn ang="0">
                  <a:pos x="2" y="0"/>
                </a:cxn>
                <a:cxn ang="0">
                  <a:pos x="2" y="0"/>
                </a:cxn>
              </a:cxnLst>
              <a:rect l="0" t="0" r="r" b="b"/>
              <a:pathLst>
                <a:path w="4" h="8">
                  <a:moveTo>
                    <a:pt x="2" y="0"/>
                  </a:moveTo>
                  <a:lnTo>
                    <a:pt x="4" y="6"/>
                  </a:lnTo>
                  <a:lnTo>
                    <a:pt x="2" y="8"/>
                  </a:lnTo>
                  <a:lnTo>
                    <a:pt x="0" y="8"/>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0" name="Freeform 138">
              <a:extLst>
                <a:ext uri="{FF2B5EF4-FFF2-40B4-BE49-F238E27FC236}">
                  <a16:creationId xmlns:a16="http://schemas.microsoft.com/office/drawing/2014/main" id="{D700077B-3372-4F4C-8249-5BB0314C8B1F}"/>
                </a:ext>
              </a:extLst>
            </p:cNvPr>
            <p:cNvSpPr>
              <a:spLocks/>
            </p:cNvSpPr>
            <p:nvPr/>
          </p:nvSpPr>
          <p:spPr bwMode="auto">
            <a:xfrm>
              <a:off x="7056438" y="4421188"/>
              <a:ext cx="31750" cy="66675"/>
            </a:xfrm>
            <a:custGeom>
              <a:avLst/>
              <a:gdLst/>
              <a:ahLst/>
              <a:cxnLst>
                <a:cxn ang="0">
                  <a:pos x="8" y="0"/>
                </a:cxn>
                <a:cxn ang="0">
                  <a:pos x="10" y="2"/>
                </a:cxn>
                <a:cxn ang="0">
                  <a:pos x="8" y="6"/>
                </a:cxn>
                <a:cxn ang="0">
                  <a:pos x="10" y="10"/>
                </a:cxn>
                <a:cxn ang="0">
                  <a:pos x="10" y="14"/>
                </a:cxn>
                <a:cxn ang="0">
                  <a:pos x="4" y="18"/>
                </a:cxn>
                <a:cxn ang="0">
                  <a:pos x="6" y="18"/>
                </a:cxn>
                <a:cxn ang="0">
                  <a:pos x="14" y="10"/>
                </a:cxn>
                <a:cxn ang="0">
                  <a:pos x="18" y="10"/>
                </a:cxn>
                <a:cxn ang="0">
                  <a:pos x="18" y="12"/>
                </a:cxn>
                <a:cxn ang="0">
                  <a:pos x="18" y="16"/>
                </a:cxn>
                <a:cxn ang="0">
                  <a:pos x="14" y="20"/>
                </a:cxn>
                <a:cxn ang="0">
                  <a:pos x="18" y="22"/>
                </a:cxn>
                <a:cxn ang="0">
                  <a:pos x="20" y="26"/>
                </a:cxn>
                <a:cxn ang="0">
                  <a:pos x="10" y="24"/>
                </a:cxn>
                <a:cxn ang="0">
                  <a:pos x="8" y="26"/>
                </a:cxn>
                <a:cxn ang="0">
                  <a:pos x="8" y="34"/>
                </a:cxn>
                <a:cxn ang="0">
                  <a:pos x="14" y="42"/>
                </a:cxn>
                <a:cxn ang="0">
                  <a:pos x="12" y="42"/>
                </a:cxn>
                <a:cxn ang="0">
                  <a:pos x="6" y="34"/>
                </a:cxn>
                <a:cxn ang="0">
                  <a:pos x="4" y="20"/>
                </a:cxn>
                <a:cxn ang="0">
                  <a:pos x="0" y="14"/>
                </a:cxn>
                <a:cxn ang="0">
                  <a:pos x="4" y="6"/>
                </a:cxn>
                <a:cxn ang="0">
                  <a:pos x="8" y="0"/>
                </a:cxn>
                <a:cxn ang="0">
                  <a:pos x="8" y="0"/>
                </a:cxn>
              </a:cxnLst>
              <a:rect l="0" t="0" r="r" b="b"/>
              <a:pathLst>
                <a:path w="20" h="42">
                  <a:moveTo>
                    <a:pt x="8" y="0"/>
                  </a:moveTo>
                  <a:lnTo>
                    <a:pt x="10" y="2"/>
                  </a:lnTo>
                  <a:lnTo>
                    <a:pt x="8" y="6"/>
                  </a:lnTo>
                  <a:lnTo>
                    <a:pt x="10" y="10"/>
                  </a:lnTo>
                  <a:lnTo>
                    <a:pt x="10" y="14"/>
                  </a:lnTo>
                  <a:lnTo>
                    <a:pt x="4" y="18"/>
                  </a:lnTo>
                  <a:lnTo>
                    <a:pt x="6" y="18"/>
                  </a:lnTo>
                  <a:lnTo>
                    <a:pt x="14" y="10"/>
                  </a:lnTo>
                  <a:lnTo>
                    <a:pt x="18" y="10"/>
                  </a:lnTo>
                  <a:lnTo>
                    <a:pt x="18" y="12"/>
                  </a:lnTo>
                  <a:lnTo>
                    <a:pt x="18" y="16"/>
                  </a:lnTo>
                  <a:lnTo>
                    <a:pt x="14" y="20"/>
                  </a:lnTo>
                  <a:lnTo>
                    <a:pt x="18" y="22"/>
                  </a:lnTo>
                  <a:lnTo>
                    <a:pt x="20" y="26"/>
                  </a:lnTo>
                  <a:lnTo>
                    <a:pt x="10" y="24"/>
                  </a:lnTo>
                  <a:lnTo>
                    <a:pt x="8" y="26"/>
                  </a:lnTo>
                  <a:lnTo>
                    <a:pt x="8" y="34"/>
                  </a:lnTo>
                  <a:lnTo>
                    <a:pt x="14" y="42"/>
                  </a:lnTo>
                  <a:lnTo>
                    <a:pt x="12" y="42"/>
                  </a:lnTo>
                  <a:lnTo>
                    <a:pt x="6" y="34"/>
                  </a:lnTo>
                  <a:lnTo>
                    <a:pt x="4" y="20"/>
                  </a:lnTo>
                  <a:lnTo>
                    <a:pt x="0" y="14"/>
                  </a:lnTo>
                  <a:lnTo>
                    <a:pt x="4" y="6"/>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1" name="Freeform 139">
              <a:extLst>
                <a:ext uri="{FF2B5EF4-FFF2-40B4-BE49-F238E27FC236}">
                  <a16:creationId xmlns:a16="http://schemas.microsoft.com/office/drawing/2014/main" id="{910E154F-221F-1F4B-B55E-24C418074CBF}"/>
                </a:ext>
              </a:extLst>
            </p:cNvPr>
            <p:cNvSpPr>
              <a:spLocks/>
            </p:cNvSpPr>
            <p:nvPr/>
          </p:nvSpPr>
          <p:spPr bwMode="auto">
            <a:xfrm>
              <a:off x="7056438" y="4475163"/>
              <a:ext cx="12700" cy="12700"/>
            </a:xfrm>
            <a:custGeom>
              <a:avLst/>
              <a:gdLst/>
              <a:ahLst/>
              <a:cxnLst>
                <a:cxn ang="0">
                  <a:pos x="0" y="0"/>
                </a:cxn>
                <a:cxn ang="0">
                  <a:pos x="2" y="0"/>
                </a:cxn>
                <a:cxn ang="0">
                  <a:pos x="8" y="6"/>
                </a:cxn>
                <a:cxn ang="0">
                  <a:pos x="6" y="8"/>
                </a:cxn>
                <a:cxn ang="0">
                  <a:pos x="2" y="6"/>
                </a:cxn>
                <a:cxn ang="0">
                  <a:pos x="0" y="0"/>
                </a:cxn>
                <a:cxn ang="0">
                  <a:pos x="0" y="0"/>
                </a:cxn>
              </a:cxnLst>
              <a:rect l="0" t="0" r="r" b="b"/>
              <a:pathLst>
                <a:path w="8" h="8">
                  <a:moveTo>
                    <a:pt x="0" y="0"/>
                  </a:moveTo>
                  <a:lnTo>
                    <a:pt x="2" y="0"/>
                  </a:lnTo>
                  <a:lnTo>
                    <a:pt x="8" y="6"/>
                  </a:lnTo>
                  <a:lnTo>
                    <a:pt x="6" y="8"/>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2" name="Freeform 140">
              <a:extLst>
                <a:ext uri="{FF2B5EF4-FFF2-40B4-BE49-F238E27FC236}">
                  <a16:creationId xmlns:a16="http://schemas.microsoft.com/office/drawing/2014/main" id="{5353C829-E55F-E942-8157-316895587C3E}"/>
                </a:ext>
              </a:extLst>
            </p:cNvPr>
            <p:cNvSpPr>
              <a:spLocks/>
            </p:cNvSpPr>
            <p:nvPr/>
          </p:nvSpPr>
          <p:spPr bwMode="auto">
            <a:xfrm>
              <a:off x="7059613" y="4497388"/>
              <a:ext cx="15875" cy="9525"/>
            </a:xfrm>
            <a:custGeom>
              <a:avLst/>
              <a:gdLst/>
              <a:ahLst/>
              <a:cxnLst>
                <a:cxn ang="0">
                  <a:pos x="0" y="2"/>
                </a:cxn>
                <a:cxn ang="0">
                  <a:pos x="4" y="0"/>
                </a:cxn>
                <a:cxn ang="0">
                  <a:pos x="10" y="4"/>
                </a:cxn>
                <a:cxn ang="0">
                  <a:pos x="8" y="4"/>
                </a:cxn>
                <a:cxn ang="0">
                  <a:pos x="0" y="6"/>
                </a:cxn>
                <a:cxn ang="0">
                  <a:pos x="0" y="4"/>
                </a:cxn>
                <a:cxn ang="0">
                  <a:pos x="0" y="2"/>
                </a:cxn>
                <a:cxn ang="0">
                  <a:pos x="0" y="2"/>
                </a:cxn>
              </a:cxnLst>
              <a:rect l="0" t="0" r="r" b="b"/>
              <a:pathLst>
                <a:path w="10" h="6">
                  <a:moveTo>
                    <a:pt x="0" y="2"/>
                  </a:moveTo>
                  <a:lnTo>
                    <a:pt x="4" y="0"/>
                  </a:lnTo>
                  <a:lnTo>
                    <a:pt x="10" y="4"/>
                  </a:lnTo>
                  <a:lnTo>
                    <a:pt x="8" y="4"/>
                  </a:lnTo>
                  <a:lnTo>
                    <a:pt x="0" y="6"/>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3" name="Freeform 141">
              <a:extLst>
                <a:ext uri="{FF2B5EF4-FFF2-40B4-BE49-F238E27FC236}">
                  <a16:creationId xmlns:a16="http://schemas.microsoft.com/office/drawing/2014/main" id="{9EA7F05A-4E6B-B045-B6A5-0C78F656B130}"/>
                </a:ext>
              </a:extLst>
            </p:cNvPr>
            <p:cNvSpPr>
              <a:spLocks/>
            </p:cNvSpPr>
            <p:nvPr/>
          </p:nvSpPr>
          <p:spPr bwMode="auto">
            <a:xfrm>
              <a:off x="7072313" y="4541838"/>
              <a:ext cx="6350" cy="6350"/>
            </a:xfrm>
            <a:custGeom>
              <a:avLst/>
              <a:gdLst/>
              <a:ahLst/>
              <a:cxnLst>
                <a:cxn ang="0">
                  <a:pos x="0" y="4"/>
                </a:cxn>
                <a:cxn ang="0">
                  <a:pos x="0" y="2"/>
                </a:cxn>
                <a:cxn ang="0">
                  <a:pos x="4" y="0"/>
                </a:cxn>
                <a:cxn ang="0">
                  <a:pos x="2" y="4"/>
                </a:cxn>
                <a:cxn ang="0">
                  <a:pos x="0" y="4"/>
                </a:cxn>
                <a:cxn ang="0">
                  <a:pos x="0" y="4"/>
                </a:cxn>
              </a:cxnLst>
              <a:rect l="0" t="0" r="r" b="b"/>
              <a:pathLst>
                <a:path w="4" h="4">
                  <a:moveTo>
                    <a:pt x="0" y="4"/>
                  </a:moveTo>
                  <a:lnTo>
                    <a:pt x="0" y="2"/>
                  </a:lnTo>
                  <a:lnTo>
                    <a:pt x="4" y="0"/>
                  </a:lnTo>
                  <a:lnTo>
                    <a:pt x="2"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4" name="Freeform 142">
              <a:extLst>
                <a:ext uri="{FF2B5EF4-FFF2-40B4-BE49-F238E27FC236}">
                  <a16:creationId xmlns:a16="http://schemas.microsoft.com/office/drawing/2014/main" id="{31DC5650-B14E-2E46-BA2D-04D5BA9B9907}"/>
                </a:ext>
              </a:extLst>
            </p:cNvPr>
            <p:cNvSpPr>
              <a:spLocks/>
            </p:cNvSpPr>
            <p:nvPr/>
          </p:nvSpPr>
          <p:spPr bwMode="auto">
            <a:xfrm>
              <a:off x="7897813" y="4271963"/>
              <a:ext cx="15875" cy="12700"/>
            </a:xfrm>
            <a:custGeom>
              <a:avLst/>
              <a:gdLst/>
              <a:ahLst/>
              <a:cxnLst>
                <a:cxn ang="0">
                  <a:pos x="0" y="0"/>
                </a:cxn>
                <a:cxn ang="0">
                  <a:pos x="8" y="0"/>
                </a:cxn>
                <a:cxn ang="0">
                  <a:pos x="10" y="4"/>
                </a:cxn>
                <a:cxn ang="0">
                  <a:pos x="10" y="8"/>
                </a:cxn>
                <a:cxn ang="0">
                  <a:pos x="6" y="2"/>
                </a:cxn>
                <a:cxn ang="0">
                  <a:pos x="0" y="0"/>
                </a:cxn>
                <a:cxn ang="0">
                  <a:pos x="0" y="0"/>
                </a:cxn>
              </a:cxnLst>
              <a:rect l="0" t="0" r="r" b="b"/>
              <a:pathLst>
                <a:path w="10" h="8">
                  <a:moveTo>
                    <a:pt x="0" y="0"/>
                  </a:moveTo>
                  <a:lnTo>
                    <a:pt x="8" y="0"/>
                  </a:lnTo>
                  <a:lnTo>
                    <a:pt x="10" y="4"/>
                  </a:lnTo>
                  <a:lnTo>
                    <a:pt x="10" y="8"/>
                  </a:lnTo>
                  <a:lnTo>
                    <a:pt x="6"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5" name="Freeform 143">
              <a:extLst>
                <a:ext uri="{FF2B5EF4-FFF2-40B4-BE49-F238E27FC236}">
                  <a16:creationId xmlns:a16="http://schemas.microsoft.com/office/drawing/2014/main" id="{CD175264-A2CD-A54E-AC31-296BD091D9C6}"/>
                </a:ext>
              </a:extLst>
            </p:cNvPr>
            <p:cNvSpPr>
              <a:spLocks/>
            </p:cNvSpPr>
            <p:nvPr/>
          </p:nvSpPr>
          <p:spPr bwMode="auto">
            <a:xfrm>
              <a:off x="7894638" y="4227513"/>
              <a:ext cx="6350" cy="3175"/>
            </a:xfrm>
            <a:custGeom>
              <a:avLst/>
              <a:gdLst/>
              <a:ahLst/>
              <a:cxnLst>
                <a:cxn ang="0">
                  <a:pos x="2" y="0"/>
                </a:cxn>
                <a:cxn ang="0">
                  <a:pos x="4" y="0"/>
                </a:cxn>
                <a:cxn ang="0">
                  <a:pos x="2" y="2"/>
                </a:cxn>
                <a:cxn ang="0">
                  <a:pos x="0" y="2"/>
                </a:cxn>
                <a:cxn ang="0">
                  <a:pos x="0" y="0"/>
                </a:cxn>
                <a:cxn ang="0">
                  <a:pos x="2" y="0"/>
                </a:cxn>
                <a:cxn ang="0">
                  <a:pos x="2" y="0"/>
                </a:cxn>
              </a:cxnLst>
              <a:rect l="0" t="0" r="r" b="b"/>
              <a:pathLst>
                <a:path w="4" h="2">
                  <a:moveTo>
                    <a:pt x="2" y="0"/>
                  </a:moveTo>
                  <a:lnTo>
                    <a:pt x="4" y="0"/>
                  </a:lnTo>
                  <a:lnTo>
                    <a:pt x="2" y="2"/>
                  </a:lnTo>
                  <a:lnTo>
                    <a:pt x="0" y="2"/>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6" name="Freeform 144">
              <a:extLst>
                <a:ext uri="{FF2B5EF4-FFF2-40B4-BE49-F238E27FC236}">
                  <a16:creationId xmlns:a16="http://schemas.microsoft.com/office/drawing/2014/main" id="{19F89E5B-7E3C-DE45-B4D3-E7C05D8757D1}"/>
                </a:ext>
              </a:extLst>
            </p:cNvPr>
            <p:cNvSpPr>
              <a:spLocks/>
            </p:cNvSpPr>
            <p:nvPr/>
          </p:nvSpPr>
          <p:spPr bwMode="auto">
            <a:xfrm>
              <a:off x="7983538" y="4281488"/>
              <a:ext cx="6350" cy="6350"/>
            </a:xfrm>
            <a:custGeom>
              <a:avLst/>
              <a:gdLst/>
              <a:ahLst/>
              <a:cxnLst>
                <a:cxn ang="0">
                  <a:pos x="0" y="0"/>
                </a:cxn>
                <a:cxn ang="0">
                  <a:pos x="4" y="2"/>
                </a:cxn>
                <a:cxn ang="0">
                  <a:pos x="2" y="4"/>
                </a:cxn>
                <a:cxn ang="0">
                  <a:pos x="0" y="2"/>
                </a:cxn>
                <a:cxn ang="0">
                  <a:pos x="0" y="0"/>
                </a:cxn>
                <a:cxn ang="0">
                  <a:pos x="0" y="0"/>
                </a:cxn>
              </a:cxnLst>
              <a:rect l="0" t="0" r="r" b="b"/>
              <a:pathLst>
                <a:path w="4" h="4">
                  <a:moveTo>
                    <a:pt x="0" y="0"/>
                  </a:moveTo>
                  <a:lnTo>
                    <a:pt x="4" y="2"/>
                  </a:lnTo>
                  <a:lnTo>
                    <a:pt x="2"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7" name="Rectangle 145">
              <a:extLst>
                <a:ext uri="{FF2B5EF4-FFF2-40B4-BE49-F238E27FC236}">
                  <a16:creationId xmlns:a16="http://schemas.microsoft.com/office/drawing/2014/main" id="{53C2FEFA-8B33-EB4E-93AF-5B4BD91854B8}"/>
                </a:ext>
              </a:extLst>
            </p:cNvPr>
            <p:cNvSpPr>
              <a:spLocks noChangeArrowheads="1"/>
            </p:cNvSpPr>
            <p:nvPr/>
          </p:nvSpPr>
          <p:spPr bwMode="auto">
            <a:xfrm>
              <a:off x="7954963" y="448786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148" name="Freeform 146">
              <a:extLst>
                <a:ext uri="{FF2B5EF4-FFF2-40B4-BE49-F238E27FC236}">
                  <a16:creationId xmlns:a16="http://schemas.microsoft.com/office/drawing/2014/main" id="{1211C898-1E98-A749-9BCF-A66FC31CA72B}"/>
                </a:ext>
              </a:extLst>
            </p:cNvPr>
            <p:cNvSpPr>
              <a:spLocks/>
            </p:cNvSpPr>
            <p:nvPr/>
          </p:nvSpPr>
          <p:spPr bwMode="auto">
            <a:xfrm>
              <a:off x="8024813" y="4427538"/>
              <a:ext cx="3175" cy="12700"/>
            </a:xfrm>
            <a:custGeom>
              <a:avLst/>
              <a:gdLst/>
              <a:ahLst/>
              <a:cxnLst>
                <a:cxn ang="0">
                  <a:pos x="0" y="0"/>
                </a:cxn>
                <a:cxn ang="0">
                  <a:pos x="2" y="8"/>
                </a:cxn>
                <a:cxn ang="0">
                  <a:pos x="0" y="8"/>
                </a:cxn>
                <a:cxn ang="0">
                  <a:pos x="0" y="0"/>
                </a:cxn>
                <a:cxn ang="0">
                  <a:pos x="0" y="0"/>
                </a:cxn>
              </a:cxnLst>
              <a:rect l="0" t="0" r="r" b="b"/>
              <a:pathLst>
                <a:path w="2" h="8">
                  <a:moveTo>
                    <a:pt x="0" y="0"/>
                  </a:moveTo>
                  <a:lnTo>
                    <a:pt x="2" y="8"/>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49" name="Freeform 147">
              <a:extLst>
                <a:ext uri="{FF2B5EF4-FFF2-40B4-BE49-F238E27FC236}">
                  <a16:creationId xmlns:a16="http://schemas.microsoft.com/office/drawing/2014/main" id="{EA13C330-7475-3540-B1FF-EF79EB23985A}"/>
                </a:ext>
              </a:extLst>
            </p:cNvPr>
            <p:cNvSpPr>
              <a:spLocks/>
            </p:cNvSpPr>
            <p:nvPr/>
          </p:nvSpPr>
          <p:spPr bwMode="auto">
            <a:xfrm>
              <a:off x="8056563" y="448151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0" name="Freeform 148">
              <a:extLst>
                <a:ext uri="{FF2B5EF4-FFF2-40B4-BE49-F238E27FC236}">
                  <a16:creationId xmlns:a16="http://schemas.microsoft.com/office/drawing/2014/main" id="{F554FBDA-E8E5-7A45-86FA-22328601DA75}"/>
                </a:ext>
              </a:extLst>
            </p:cNvPr>
            <p:cNvSpPr>
              <a:spLocks/>
            </p:cNvSpPr>
            <p:nvPr/>
          </p:nvSpPr>
          <p:spPr bwMode="auto">
            <a:xfrm>
              <a:off x="8158163" y="46497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1" name="Freeform 149">
              <a:extLst>
                <a:ext uri="{FF2B5EF4-FFF2-40B4-BE49-F238E27FC236}">
                  <a16:creationId xmlns:a16="http://schemas.microsoft.com/office/drawing/2014/main" id="{F06F41A7-5736-D640-B6C3-C877CB1B3B2D}"/>
                </a:ext>
              </a:extLst>
            </p:cNvPr>
            <p:cNvSpPr>
              <a:spLocks/>
            </p:cNvSpPr>
            <p:nvPr/>
          </p:nvSpPr>
          <p:spPr bwMode="auto">
            <a:xfrm>
              <a:off x="7872413" y="4694238"/>
              <a:ext cx="9525" cy="6350"/>
            </a:xfrm>
            <a:custGeom>
              <a:avLst/>
              <a:gdLst/>
              <a:ahLst/>
              <a:cxnLst>
                <a:cxn ang="0">
                  <a:pos x="0" y="2"/>
                </a:cxn>
                <a:cxn ang="0">
                  <a:pos x="2" y="0"/>
                </a:cxn>
                <a:cxn ang="0">
                  <a:pos x="4" y="2"/>
                </a:cxn>
                <a:cxn ang="0">
                  <a:pos x="6" y="2"/>
                </a:cxn>
                <a:cxn ang="0">
                  <a:pos x="2" y="4"/>
                </a:cxn>
                <a:cxn ang="0">
                  <a:pos x="0" y="2"/>
                </a:cxn>
                <a:cxn ang="0">
                  <a:pos x="0" y="2"/>
                </a:cxn>
              </a:cxnLst>
              <a:rect l="0" t="0" r="r" b="b"/>
              <a:pathLst>
                <a:path w="6" h="4">
                  <a:moveTo>
                    <a:pt x="0" y="2"/>
                  </a:moveTo>
                  <a:lnTo>
                    <a:pt x="2" y="0"/>
                  </a:lnTo>
                  <a:lnTo>
                    <a:pt x="4" y="2"/>
                  </a:lnTo>
                  <a:lnTo>
                    <a:pt x="6"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2" name="Freeform 150">
              <a:extLst>
                <a:ext uri="{FF2B5EF4-FFF2-40B4-BE49-F238E27FC236}">
                  <a16:creationId xmlns:a16="http://schemas.microsoft.com/office/drawing/2014/main" id="{B2176F75-BE33-9740-85BF-E6CC85F47270}"/>
                </a:ext>
              </a:extLst>
            </p:cNvPr>
            <p:cNvSpPr>
              <a:spLocks/>
            </p:cNvSpPr>
            <p:nvPr/>
          </p:nvSpPr>
          <p:spPr bwMode="auto">
            <a:xfrm>
              <a:off x="6818313" y="4538663"/>
              <a:ext cx="6350" cy="15875"/>
            </a:xfrm>
            <a:custGeom>
              <a:avLst/>
              <a:gdLst/>
              <a:ahLst/>
              <a:cxnLst>
                <a:cxn ang="0">
                  <a:pos x="2" y="0"/>
                </a:cxn>
                <a:cxn ang="0">
                  <a:pos x="4" y="8"/>
                </a:cxn>
                <a:cxn ang="0">
                  <a:pos x="2" y="10"/>
                </a:cxn>
                <a:cxn ang="0">
                  <a:pos x="0" y="2"/>
                </a:cxn>
                <a:cxn ang="0">
                  <a:pos x="2" y="0"/>
                </a:cxn>
                <a:cxn ang="0">
                  <a:pos x="2" y="0"/>
                </a:cxn>
              </a:cxnLst>
              <a:rect l="0" t="0" r="r" b="b"/>
              <a:pathLst>
                <a:path w="4" h="10">
                  <a:moveTo>
                    <a:pt x="2" y="0"/>
                  </a:moveTo>
                  <a:lnTo>
                    <a:pt x="4" y="8"/>
                  </a:lnTo>
                  <a:lnTo>
                    <a:pt x="2" y="1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3" name="Freeform 151">
              <a:extLst>
                <a:ext uri="{FF2B5EF4-FFF2-40B4-BE49-F238E27FC236}">
                  <a16:creationId xmlns:a16="http://schemas.microsoft.com/office/drawing/2014/main" id="{36B8BE61-0CE6-9846-8F46-22E5ACA4294D}"/>
                </a:ext>
              </a:extLst>
            </p:cNvPr>
            <p:cNvSpPr>
              <a:spLocks/>
            </p:cNvSpPr>
            <p:nvPr/>
          </p:nvSpPr>
          <p:spPr bwMode="auto">
            <a:xfrm>
              <a:off x="6554788" y="4437063"/>
              <a:ext cx="6350" cy="3175"/>
            </a:xfrm>
            <a:custGeom>
              <a:avLst/>
              <a:gdLst/>
              <a:ahLst/>
              <a:cxnLst>
                <a:cxn ang="0">
                  <a:pos x="4" y="0"/>
                </a:cxn>
                <a:cxn ang="0">
                  <a:pos x="2" y="0"/>
                </a:cxn>
                <a:cxn ang="0">
                  <a:pos x="0" y="0"/>
                </a:cxn>
                <a:cxn ang="0">
                  <a:pos x="0" y="2"/>
                </a:cxn>
                <a:cxn ang="0">
                  <a:pos x="4" y="0"/>
                </a:cxn>
                <a:cxn ang="0">
                  <a:pos x="4" y="0"/>
                </a:cxn>
              </a:cxnLst>
              <a:rect l="0" t="0" r="r" b="b"/>
              <a:pathLst>
                <a:path w="4" h="2">
                  <a:moveTo>
                    <a:pt x="4" y="0"/>
                  </a:moveTo>
                  <a:lnTo>
                    <a:pt x="2" y="0"/>
                  </a:lnTo>
                  <a:lnTo>
                    <a:pt x="0" y="0"/>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4" name="Freeform 152">
              <a:extLst>
                <a:ext uri="{FF2B5EF4-FFF2-40B4-BE49-F238E27FC236}">
                  <a16:creationId xmlns:a16="http://schemas.microsoft.com/office/drawing/2014/main" id="{9E58ADD9-17B6-D04D-B800-1BE65A62A3CD}"/>
                </a:ext>
              </a:extLst>
            </p:cNvPr>
            <p:cNvSpPr>
              <a:spLocks/>
            </p:cNvSpPr>
            <p:nvPr/>
          </p:nvSpPr>
          <p:spPr bwMode="auto">
            <a:xfrm>
              <a:off x="6440488" y="4297363"/>
              <a:ext cx="3175" cy="6350"/>
            </a:xfrm>
            <a:custGeom>
              <a:avLst/>
              <a:gdLst/>
              <a:ahLst/>
              <a:cxnLst>
                <a:cxn ang="0">
                  <a:pos x="0" y="0"/>
                </a:cxn>
                <a:cxn ang="0">
                  <a:pos x="0" y="4"/>
                </a:cxn>
                <a:cxn ang="0">
                  <a:pos x="2" y="0"/>
                </a:cxn>
                <a:cxn ang="0">
                  <a:pos x="0" y="0"/>
                </a:cxn>
                <a:cxn ang="0">
                  <a:pos x="0" y="0"/>
                </a:cxn>
              </a:cxnLst>
              <a:rect l="0" t="0" r="r" b="b"/>
              <a:pathLst>
                <a:path w="2" h="4">
                  <a:moveTo>
                    <a:pt x="0" y="0"/>
                  </a:moveTo>
                  <a:lnTo>
                    <a:pt x="0" y="4"/>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5" name="Freeform 153">
              <a:extLst>
                <a:ext uri="{FF2B5EF4-FFF2-40B4-BE49-F238E27FC236}">
                  <a16:creationId xmlns:a16="http://schemas.microsoft.com/office/drawing/2014/main" id="{B9CA7484-B66F-134A-AE86-A10ECC7738DB}"/>
                </a:ext>
              </a:extLst>
            </p:cNvPr>
            <p:cNvSpPr>
              <a:spLocks/>
            </p:cNvSpPr>
            <p:nvPr/>
          </p:nvSpPr>
          <p:spPr bwMode="auto">
            <a:xfrm>
              <a:off x="6440488" y="4217988"/>
              <a:ext cx="6350" cy="3175"/>
            </a:xfrm>
            <a:custGeom>
              <a:avLst/>
              <a:gdLst/>
              <a:ahLst/>
              <a:cxnLst>
                <a:cxn ang="0">
                  <a:pos x="2" y="0"/>
                </a:cxn>
                <a:cxn ang="0">
                  <a:pos x="0" y="2"/>
                </a:cxn>
                <a:cxn ang="0">
                  <a:pos x="4" y="2"/>
                </a:cxn>
                <a:cxn ang="0">
                  <a:pos x="2" y="0"/>
                </a:cxn>
                <a:cxn ang="0">
                  <a:pos x="2" y="0"/>
                </a:cxn>
              </a:cxnLst>
              <a:rect l="0" t="0" r="r" b="b"/>
              <a:pathLst>
                <a:path w="4" h="2">
                  <a:moveTo>
                    <a:pt x="2" y="0"/>
                  </a:moveTo>
                  <a:lnTo>
                    <a:pt x="0" y="2"/>
                  </a:lnTo>
                  <a:lnTo>
                    <a:pt x="4"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6" name="Freeform 154">
              <a:extLst>
                <a:ext uri="{FF2B5EF4-FFF2-40B4-BE49-F238E27FC236}">
                  <a16:creationId xmlns:a16="http://schemas.microsoft.com/office/drawing/2014/main" id="{66B7C634-E683-0B45-B690-EE654ABB24C2}"/>
                </a:ext>
              </a:extLst>
            </p:cNvPr>
            <p:cNvSpPr>
              <a:spLocks/>
            </p:cNvSpPr>
            <p:nvPr/>
          </p:nvSpPr>
          <p:spPr bwMode="auto">
            <a:xfrm>
              <a:off x="6440488" y="4217988"/>
              <a:ext cx="1588" cy="6350"/>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7" name="Freeform 155">
              <a:extLst>
                <a:ext uri="{FF2B5EF4-FFF2-40B4-BE49-F238E27FC236}">
                  <a16:creationId xmlns:a16="http://schemas.microsoft.com/office/drawing/2014/main" id="{B50D705A-D18A-714D-9059-895FD862C1C2}"/>
                </a:ext>
              </a:extLst>
            </p:cNvPr>
            <p:cNvSpPr>
              <a:spLocks/>
            </p:cNvSpPr>
            <p:nvPr/>
          </p:nvSpPr>
          <p:spPr bwMode="auto">
            <a:xfrm>
              <a:off x="6440488" y="4198938"/>
              <a:ext cx="3175" cy="6350"/>
            </a:xfrm>
            <a:custGeom>
              <a:avLst/>
              <a:gdLst/>
              <a:ahLst/>
              <a:cxnLst>
                <a:cxn ang="0">
                  <a:pos x="0" y="0"/>
                </a:cxn>
                <a:cxn ang="0">
                  <a:pos x="0" y="4"/>
                </a:cxn>
                <a:cxn ang="0">
                  <a:pos x="2" y="4"/>
                </a:cxn>
                <a:cxn ang="0">
                  <a:pos x="0" y="0"/>
                </a:cxn>
                <a:cxn ang="0">
                  <a:pos x="0" y="0"/>
                </a:cxn>
              </a:cxnLst>
              <a:rect l="0" t="0" r="r" b="b"/>
              <a:pathLst>
                <a:path w="2" h="4">
                  <a:moveTo>
                    <a:pt x="0" y="0"/>
                  </a:moveTo>
                  <a:lnTo>
                    <a:pt x="0"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8" name="Freeform 156">
              <a:extLst>
                <a:ext uri="{FF2B5EF4-FFF2-40B4-BE49-F238E27FC236}">
                  <a16:creationId xmlns:a16="http://schemas.microsoft.com/office/drawing/2014/main" id="{D58A8084-44FE-EE4F-A2F0-B32D4A627D4A}"/>
                </a:ext>
              </a:extLst>
            </p:cNvPr>
            <p:cNvSpPr>
              <a:spLocks/>
            </p:cNvSpPr>
            <p:nvPr/>
          </p:nvSpPr>
          <p:spPr bwMode="auto">
            <a:xfrm>
              <a:off x="6342063" y="4313238"/>
              <a:ext cx="3175" cy="9525"/>
            </a:xfrm>
            <a:custGeom>
              <a:avLst/>
              <a:gdLst/>
              <a:ahLst/>
              <a:cxnLst>
                <a:cxn ang="0">
                  <a:pos x="2" y="0"/>
                </a:cxn>
                <a:cxn ang="0">
                  <a:pos x="0" y="2"/>
                </a:cxn>
                <a:cxn ang="0">
                  <a:pos x="0" y="6"/>
                </a:cxn>
                <a:cxn ang="0">
                  <a:pos x="2" y="6"/>
                </a:cxn>
                <a:cxn ang="0">
                  <a:pos x="2" y="0"/>
                </a:cxn>
                <a:cxn ang="0">
                  <a:pos x="2" y="0"/>
                </a:cxn>
              </a:cxnLst>
              <a:rect l="0" t="0" r="r" b="b"/>
              <a:pathLst>
                <a:path w="2" h="6">
                  <a:moveTo>
                    <a:pt x="2" y="0"/>
                  </a:moveTo>
                  <a:lnTo>
                    <a:pt x="0" y="2"/>
                  </a:lnTo>
                  <a:lnTo>
                    <a:pt x="0" y="6"/>
                  </a:lnTo>
                  <a:lnTo>
                    <a:pt x="2"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59" name="Freeform 157">
              <a:extLst>
                <a:ext uri="{FF2B5EF4-FFF2-40B4-BE49-F238E27FC236}">
                  <a16:creationId xmlns:a16="http://schemas.microsoft.com/office/drawing/2014/main" id="{3E80F130-F91C-5C4B-9D7F-BB3FCF4E8045}"/>
                </a:ext>
              </a:extLst>
            </p:cNvPr>
            <p:cNvSpPr>
              <a:spLocks/>
            </p:cNvSpPr>
            <p:nvPr/>
          </p:nvSpPr>
          <p:spPr bwMode="auto">
            <a:xfrm>
              <a:off x="6376988" y="4351338"/>
              <a:ext cx="228600" cy="241300"/>
            </a:xfrm>
            <a:custGeom>
              <a:avLst/>
              <a:gdLst/>
              <a:ahLst/>
              <a:cxnLst>
                <a:cxn ang="0">
                  <a:pos x="6" y="0"/>
                </a:cxn>
                <a:cxn ang="0">
                  <a:pos x="14" y="4"/>
                </a:cxn>
                <a:cxn ang="0">
                  <a:pos x="36" y="8"/>
                </a:cxn>
                <a:cxn ang="0">
                  <a:pos x="48" y="24"/>
                </a:cxn>
                <a:cxn ang="0">
                  <a:pos x="62" y="34"/>
                </a:cxn>
                <a:cxn ang="0">
                  <a:pos x="66" y="38"/>
                </a:cxn>
                <a:cxn ang="0">
                  <a:pos x="74" y="46"/>
                </a:cxn>
                <a:cxn ang="0">
                  <a:pos x="78" y="44"/>
                </a:cxn>
                <a:cxn ang="0">
                  <a:pos x="90" y="54"/>
                </a:cxn>
                <a:cxn ang="0">
                  <a:pos x="94" y="58"/>
                </a:cxn>
                <a:cxn ang="0">
                  <a:pos x="98" y="60"/>
                </a:cxn>
                <a:cxn ang="0">
                  <a:pos x="104" y="62"/>
                </a:cxn>
                <a:cxn ang="0">
                  <a:pos x="104" y="68"/>
                </a:cxn>
                <a:cxn ang="0">
                  <a:pos x="112" y="70"/>
                </a:cxn>
                <a:cxn ang="0">
                  <a:pos x="110" y="76"/>
                </a:cxn>
                <a:cxn ang="0">
                  <a:pos x="110" y="82"/>
                </a:cxn>
                <a:cxn ang="0">
                  <a:pos x="116" y="88"/>
                </a:cxn>
                <a:cxn ang="0">
                  <a:pos x="122" y="88"/>
                </a:cxn>
                <a:cxn ang="0">
                  <a:pos x="130" y="102"/>
                </a:cxn>
                <a:cxn ang="0">
                  <a:pos x="130" y="106"/>
                </a:cxn>
                <a:cxn ang="0">
                  <a:pos x="144" y="114"/>
                </a:cxn>
                <a:cxn ang="0">
                  <a:pos x="142" y="124"/>
                </a:cxn>
                <a:cxn ang="0">
                  <a:pos x="140" y="152"/>
                </a:cxn>
                <a:cxn ang="0">
                  <a:pos x="134" y="150"/>
                </a:cxn>
                <a:cxn ang="0">
                  <a:pos x="128" y="148"/>
                </a:cxn>
                <a:cxn ang="0">
                  <a:pos x="128" y="152"/>
                </a:cxn>
                <a:cxn ang="0">
                  <a:pos x="114" y="140"/>
                </a:cxn>
                <a:cxn ang="0">
                  <a:pos x="94" y="122"/>
                </a:cxn>
                <a:cxn ang="0">
                  <a:pos x="76" y="98"/>
                </a:cxn>
                <a:cxn ang="0">
                  <a:pos x="68" y="82"/>
                </a:cxn>
                <a:cxn ang="0">
                  <a:pos x="60" y="74"/>
                </a:cxn>
                <a:cxn ang="0">
                  <a:pos x="48" y="52"/>
                </a:cxn>
                <a:cxn ang="0">
                  <a:pos x="34" y="42"/>
                </a:cxn>
                <a:cxn ang="0">
                  <a:pos x="30" y="34"/>
                </a:cxn>
                <a:cxn ang="0">
                  <a:pos x="20" y="24"/>
                </a:cxn>
                <a:cxn ang="0">
                  <a:pos x="4" y="10"/>
                </a:cxn>
                <a:cxn ang="0">
                  <a:pos x="0" y="0"/>
                </a:cxn>
              </a:cxnLst>
              <a:rect l="0" t="0" r="r" b="b"/>
              <a:pathLst>
                <a:path w="144" h="152">
                  <a:moveTo>
                    <a:pt x="0" y="0"/>
                  </a:moveTo>
                  <a:lnTo>
                    <a:pt x="6" y="0"/>
                  </a:lnTo>
                  <a:lnTo>
                    <a:pt x="10" y="2"/>
                  </a:lnTo>
                  <a:lnTo>
                    <a:pt x="14" y="4"/>
                  </a:lnTo>
                  <a:lnTo>
                    <a:pt x="32" y="6"/>
                  </a:lnTo>
                  <a:lnTo>
                    <a:pt x="36" y="8"/>
                  </a:lnTo>
                  <a:lnTo>
                    <a:pt x="42" y="18"/>
                  </a:lnTo>
                  <a:lnTo>
                    <a:pt x="48" y="24"/>
                  </a:lnTo>
                  <a:lnTo>
                    <a:pt x="56" y="28"/>
                  </a:lnTo>
                  <a:lnTo>
                    <a:pt x="62" y="34"/>
                  </a:lnTo>
                  <a:lnTo>
                    <a:pt x="64" y="38"/>
                  </a:lnTo>
                  <a:lnTo>
                    <a:pt x="66" y="38"/>
                  </a:lnTo>
                  <a:lnTo>
                    <a:pt x="72" y="44"/>
                  </a:lnTo>
                  <a:lnTo>
                    <a:pt x="74" y="46"/>
                  </a:lnTo>
                  <a:lnTo>
                    <a:pt x="76" y="44"/>
                  </a:lnTo>
                  <a:lnTo>
                    <a:pt x="78" y="44"/>
                  </a:lnTo>
                  <a:lnTo>
                    <a:pt x="82" y="50"/>
                  </a:lnTo>
                  <a:lnTo>
                    <a:pt x="90" y="54"/>
                  </a:lnTo>
                  <a:lnTo>
                    <a:pt x="92" y="58"/>
                  </a:lnTo>
                  <a:lnTo>
                    <a:pt x="94" y="58"/>
                  </a:lnTo>
                  <a:lnTo>
                    <a:pt x="94" y="56"/>
                  </a:lnTo>
                  <a:lnTo>
                    <a:pt x="98" y="60"/>
                  </a:lnTo>
                  <a:lnTo>
                    <a:pt x="104" y="60"/>
                  </a:lnTo>
                  <a:lnTo>
                    <a:pt x="104" y="62"/>
                  </a:lnTo>
                  <a:lnTo>
                    <a:pt x="102" y="64"/>
                  </a:lnTo>
                  <a:lnTo>
                    <a:pt x="104" y="68"/>
                  </a:lnTo>
                  <a:lnTo>
                    <a:pt x="110" y="66"/>
                  </a:lnTo>
                  <a:lnTo>
                    <a:pt x="112" y="70"/>
                  </a:lnTo>
                  <a:lnTo>
                    <a:pt x="114" y="72"/>
                  </a:lnTo>
                  <a:lnTo>
                    <a:pt x="110" y="76"/>
                  </a:lnTo>
                  <a:lnTo>
                    <a:pt x="112" y="78"/>
                  </a:lnTo>
                  <a:lnTo>
                    <a:pt x="110" y="82"/>
                  </a:lnTo>
                  <a:lnTo>
                    <a:pt x="110" y="84"/>
                  </a:lnTo>
                  <a:lnTo>
                    <a:pt x="116" y="88"/>
                  </a:lnTo>
                  <a:lnTo>
                    <a:pt x="118" y="88"/>
                  </a:lnTo>
                  <a:lnTo>
                    <a:pt x="122" y="88"/>
                  </a:lnTo>
                  <a:lnTo>
                    <a:pt x="124" y="98"/>
                  </a:lnTo>
                  <a:lnTo>
                    <a:pt x="130" y="102"/>
                  </a:lnTo>
                  <a:lnTo>
                    <a:pt x="128" y="106"/>
                  </a:lnTo>
                  <a:lnTo>
                    <a:pt x="130" y="106"/>
                  </a:lnTo>
                  <a:lnTo>
                    <a:pt x="138" y="106"/>
                  </a:lnTo>
                  <a:lnTo>
                    <a:pt x="144" y="114"/>
                  </a:lnTo>
                  <a:lnTo>
                    <a:pt x="144" y="116"/>
                  </a:lnTo>
                  <a:lnTo>
                    <a:pt x="142" y="124"/>
                  </a:lnTo>
                  <a:lnTo>
                    <a:pt x="144" y="126"/>
                  </a:lnTo>
                  <a:lnTo>
                    <a:pt x="140" y="152"/>
                  </a:lnTo>
                  <a:lnTo>
                    <a:pt x="134" y="148"/>
                  </a:lnTo>
                  <a:lnTo>
                    <a:pt x="134" y="150"/>
                  </a:lnTo>
                  <a:lnTo>
                    <a:pt x="132" y="150"/>
                  </a:lnTo>
                  <a:lnTo>
                    <a:pt x="128" y="148"/>
                  </a:lnTo>
                  <a:lnTo>
                    <a:pt x="126" y="148"/>
                  </a:lnTo>
                  <a:lnTo>
                    <a:pt x="128" y="152"/>
                  </a:lnTo>
                  <a:lnTo>
                    <a:pt x="126" y="152"/>
                  </a:lnTo>
                  <a:lnTo>
                    <a:pt x="114" y="140"/>
                  </a:lnTo>
                  <a:lnTo>
                    <a:pt x="98" y="128"/>
                  </a:lnTo>
                  <a:lnTo>
                    <a:pt x="94" y="122"/>
                  </a:lnTo>
                  <a:lnTo>
                    <a:pt x="76" y="104"/>
                  </a:lnTo>
                  <a:lnTo>
                    <a:pt x="76" y="98"/>
                  </a:lnTo>
                  <a:lnTo>
                    <a:pt x="70" y="90"/>
                  </a:lnTo>
                  <a:lnTo>
                    <a:pt x="68" y="82"/>
                  </a:lnTo>
                  <a:lnTo>
                    <a:pt x="62" y="78"/>
                  </a:lnTo>
                  <a:lnTo>
                    <a:pt x="60" y="74"/>
                  </a:lnTo>
                  <a:lnTo>
                    <a:pt x="54" y="70"/>
                  </a:lnTo>
                  <a:lnTo>
                    <a:pt x="48" y="52"/>
                  </a:lnTo>
                  <a:lnTo>
                    <a:pt x="44" y="46"/>
                  </a:lnTo>
                  <a:lnTo>
                    <a:pt x="34" y="42"/>
                  </a:lnTo>
                  <a:lnTo>
                    <a:pt x="32" y="36"/>
                  </a:lnTo>
                  <a:lnTo>
                    <a:pt x="30" y="34"/>
                  </a:lnTo>
                  <a:lnTo>
                    <a:pt x="24" y="28"/>
                  </a:lnTo>
                  <a:lnTo>
                    <a:pt x="20" y="24"/>
                  </a:lnTo>
                  <a:lnTo>
                    <a:pt x="18" y="24"/>
                  </a:lnTo>
                  <a:lnTo>
                    <a:pt x="4" y="10"/>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0" name="Freeform 158">
              <a:extLst>
                <a:ext uri="{FF2B5EF4-FFF2-40B4-BE49-F238E27FC236}">
                  <a16:creationId xmlns:a16="http://schemas.microsoft.com/office/drawing/2014/main" id="{8A158D90-F7BE-0A4E-A27B-486CD969A5E9}"/>
                </a:ext>
              </a:extLst>
            </p:cNvPr>
            <p:cNvSpPr>
              <a:spLocks/>
            </p:cNvSpPr>
            <p:nvPr/>
          </p:nvSpPr>
          <p:spPr bwMode="auto">
            <a:xfrm>
              <a:off x="6386513" y="4408488"/>
              <a:ext cx="15875" cy="9525"/>
            </a:xfrm>
            <a:custGeom>
              <a:avLst/>
              <a:gdLst/>
              <a:ahLst/>
              <a:cxnLst>
                <a:cxn ang="0">
                  <a:pos x="0" y="0"/>
                </a:cxn>
                <a:cxn ang="0">
                  <a:pos x="2" y="0"/>
                </a:cxn>
                <a:cxn ang="0">
                  <a:pos x="8" y="4"/>
                </a:cxn>
                <a:cxn ang="0">
                  <a:pos x="10" y="6"/>
                </a:cxn>
                <a:cxn ang="0">
                  <a:pos x="0" y="0"/>
                </a:cxn>
                <a:cxn ang="0">
                  <a:pos x="0" y="0"/>
                </a:cxn>
              </a:cxnLst>
              <a:rect l="0" t="0" r="r" b="b"/>
              <a:pathLst>
                <a:path w="10" h="6">
                  <a:moveTo>
                    <a:pt x="0" y="0"/>
                  </a:moveTo>
                  <a:lnTo>
                    <a:pt x="2" y="0"/>
                  </a:lnTo>
                  <a:lnTo>
                    <a:pt x="8" y="4"/>
                  </a:lnTo>
                  <a:lnTo>
                    <a:pt x="1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1" name="Freeform 159">
              <a:extLst>
                <a:ext uri="{FF2B5EF4-FFF2-40B4-BE49-F238E27FC236}">
                  <a16:creationId xmlns:a16="http://schemas.microsoft.com/office/drawing/2014/main" id="{3DDF9383-8BF8-0C47-BF9F-EE53D6C32D98}"/>
                </a:ext>
              </a:extLst>
            </p:cNvPr>
            <p:cNvSpPr>
              <a:spLocks/>
            </p:cNvSpPr>
            <p:nvPr/>
          </p:nvSpPr>
          <p:spPr bwMode="auto">
            <a:xfrm>
              <a:off x="6418263" y="4437063"/>
              <a:ext cx="15875" cy="19050"/>
            </a:xfrm>
            <a:custGeom>
              <a:avLst/>
              <a:gdLst/>
              <a:ahLst/>
              <a:cxnLst>
                <a:cxn ang="0">
                  <a:pos x="0" y="2"/>
                </a:cxn>
                <a:cxn ang="0">
                  <a:pos x="2" y="0"/>
                </a:cxn>
                <a:cxn ang="0">
                  <a:pos x="10" y="6"/>
                </a:cxn>
                <a:cxn ang="0">
                  <a:pos x="10" y="12"/>
                </a:cxn>
                <a:cxn ang="0">
                  <a:pos x="8" y="12"/>
                </a:cxn>
                <a:cxn ang="0">
                  <a:pos x="0" y="2"/>
                </a:cxn>
                <a:cxn ang="0">
                  <a:pos x="0" y="2"/>
                </a:cxn>
              </a:cxnLst>
              <a:rect l="0" t="0" r="r" b="b"/>
              <a:pathLst>
                <a:path w="10" h="12">
                  <a:moveTo>
                    <a:pt x="0" y="2"/>
                  </a:moveTo>
                  <a:lnTo>
                    <a:pt x="2" y="0"/>
                  </a:lnTo>
                  <a:lnTo>
                    <a:pt x="10" y="6"/>
                  </a:lnTo>
                  <a:lnTo>
                    <a:pt x="10" y="12"/>
                  </a:lnTo>
                  <a:lnTo>
                    <a:pt x="8" y="1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2" name="Freeform 160">
              <a:extLst>
                <a:ext uri="{FF2B5EF4-FFF2-40B4-BE49-F238E27FC236}">
                  <a16:creationId xmlns:a16="http://schemas.microsoft.com/office/drawing/2014/main" id="{03ED4BC9-6601-A543-8F44-62624C7D2BF5}"/>
                </a:ext>
              </a:extLst>
            </p:cNvPr>
            <p:cNvSpPr>
              <a:spLocks/>
            </p:cNvSpPr>
            <p:nvPr/>
          </p:nvSpPr>
          <p:spPr bwMode="auto">
            <a:xfrm>
              <a:off x="6510338" y="4424363"/>
              <a:ext cx="6350" cy="6350"/>
            </a:xfrm>
            <a:custGeom>
              <a:avLst/>
              <a:gdLst/>
              <a:ahLst/>
              <a:cxnLst>
                <a:cxn ang="0">
                  <a:pos x="2" y="4"/>
                </a:cxn>
                <a:cxn ang="0">
                  <a:pos x="0" y="4"/>
                </a:cxn>
                <a:cxn ang="0">
                  <a:pos x="0" y="0"/>
                </a:cxn>
                <a:cxn ang="0">
                  <a:pos x="2" y="0"/>
                </a:cxn>
                <a:cxn ang="0">
                  <a:pos x="4" y="0"/>
                </a:cxn>
                <a:cxn ang="0">
                  <a:pos x="2" y="4"/>
                </a:cxn>
                <a:cxn ang="0">
                  <a:pos x="2" y="4"/>
                </a:cxn>
              </a:cxnLst>
              <a:rect l="0" t="0" r="r" b="b"/>
              <a:pathLst>
                <a:path w="4" h="4">
                  <a:moveTo>
                    <a:pt x="2" y="4"/>
                  </a:moveTo>
                  <a:lnTo>
                    <a:pt x="0" y="4"/>
                  </a:lnTo>
                  <a:lnTo>
                    <a:pt x="0" y="0"/>
                  </a:lnTo>
                  <a:lnTo>
                    <a:pt x="2" y="0"/>
                  </a:lnTo>
                  <a:lnTo>
                    <a:pt x="4"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3" name="Freeform 161">
              <a:extLst>
                <a:ext uri="{FF2B5EF4-FFF2-40B4-BE49-F238E27FC236}">
                  <a16:creationId xmlns:a16="http://schemas.microsoft.com/office/drawing/2014/main" id="{AFCA39E4-B28B-4C41-9D26-990015258BC4}"/>
                </a:ext>
              </a:extLst>
            </p:cNvPr>
            <p:cNvSpPr>
              <a:spLocks/>
            </p:cNvSpPr>
            <p:nvPr/>
          </p:nvSpPr>
          <p:spPr bwMode="auto">
            <a:xfrm>
              <a:off x="6523038" y="4433888"/>
              <a:ext cx="9525" cy="6350"/>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4" name="Freeform 162">
              <a:extLst>
                <a:ext uri="{FF2B5EF4-FFF2-40B4-BE49-F238E27FC236}">
                  <a16:creationId xmlns:a16="http://schemas.microsoft.com/office/drawing/2014/main" id="{3A8EFF54-C47F-EB43-ACAB-C02B7A0DAF37}"/>
                </a:ext>
              </a:extLst>
            </p:cNvPr>
            <p:cNvSpPr>
              <a:spLocks/>
            </p:cNvSpPr>
            <p:nvPr/>
          </p:nvSpPr>
          <p:spPr bwMode="auto">
            <a:xfrm>
              <a:off x="6450013" y="4487863"/>
              <a:ext cx="12700" cy="15875"/>
            </a:xfrm>
            <a:custGeom>
              <a:avLst/>
              <a:gdLst/>
              <a:ahLst/>
              <a:cxnLst>
                <a:cxn ang="0">
                  <a:pos x="0" y="0"/>
                </a:cxn>
                <a:cxn ang="0">
                  <a:pos x="4" y="0"/>
                </a:cxn>
                <a:cxn ang="0">
                  <a:pos x="8" y="10"/>
                </a:cxn>
                <a:cxn ang="0">
                  <a:pos x="4" y="10"/>
                </a:cxn>
                <a:cxn ang="0">
                  <a:pos x="2" y="8"/>
                </a:cxn>
                <a:cxn ang="0">
                  <a:pos x="0" y="2"/>
                </a:cxn>
                <a:cxn ang="0">
                  <a:pos x="0" y="0"/>
                </a:cxn>
                <a:cxn ang="0">
                  <a:pos x="0" y="0"/>
                </a:cxn>
              </a:cxnLst>
              <a:rect l="0" t="0" r="r" b="b"/>
              <a:pathLst>
                <a:path w="8" h="10">
                  <a:moveTo>
                    <a:pt x="0" y="0"/>
                  </a:moveTo>
                  <a:lnTo>
                    <a:pt x="4" y="0"/>
                  </a:lnTo>
                  <a:lnTo>
                    <a:pt x="8" y="10"/>
                  </a:lnTo>
                  <a:lnTo>
                    <a:pt x="4" y="10"/>
                  </a:lnTo>
                  <a:lnTo>
                    <a:pt x="2"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5" name="Freeform 163">
              <a:extLst>
                <a:ext uri="{FF2B5EF4-FFF2-40B4-BE49-F238E27FC236}">
                  <a16:creationId xmlns:a16="http://schemas.microsoft.com/office/drawing/2014/main" id="{87F3B0DE-6EBF-5E4E-91C9-1C0C58CC8966}"/>
                </a:ext>
              </a:extLst>
            </p:cNvPr>
            <p:cNvSpPr>
              <a:spLocks/>
            </p:cNvSpPr>
            <p:nvPr/>
          </p:nvSpPr>
          <p:spPr bwMode="auto">
            <a:xfrm>
              <a:off x="6570663" y="4443413"/>
              <a:ext cx="6350" cy="6350"/>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6" name="Freeform 164">
              <a:extLst>
                <a:ext uri="{FF2B5EF4-FFF2-40B4-BE49-F238E27FC236}">
                  <a16:creationId xmlns:a16="http://schemas.microsoft.com/office/drawing/2014/main" id="{C4ACFE06-6D17-7746-84C7-0862804BA6FE}"/>
                </a:ext>
              </a:extLst>
            </p:cNvPr>
            <p:cNvSpPr>
              <a:spLocks/>
            </p:cNvSpPr>
            <p:nvPr/>
          </p:nvSpPr>
          <p:spPr bwMode="auto">
            <a:xfrm>
              <a:off x="6570663" y="4475163"/>
              <a:ext cx="6350" cy="6350"/>
            </a:xfrm>
            <a:custGeom>
              <a:avLst/>
              <a:gdLst/>
              <a:ahLst/>
              <a:cxnLst>
                <a:cxn ang="0">
                  <a:pos x="0" y="2"/>
                </a:cxn>
                <a:cxn ang="0">
                  <a:pos x="2" y="0"/>
                </a:cxn>
                <a:cxn ang="0">
                  <a:pos x="2" y="0"/>
                </a:cxn>
                <a:cxn ang="0">
                  <a:pos x="4" y="2"/>
                </a:cxn>
                <a:cxn ang="0">
                  <a:pos x="2" y="4"/>
                </a:cxn>
                <a:cxn ang="0">
                  <a:pos x="0" y="4"/>
                </a:cxn>
                <a:cxn ang="0">
                  <a:pos x="0" y="2"/>
                </a:cxn>
                <a:cxn ang="0">
                  <a:pos x="0" y="2"/>
                </a:cxn>
              </a:cxnLst>
              <a:rect l="0" t="0" r="r" b="b"/>
              <a:pathLst>
                <a:path w="4" h="4">
                  <a:moveTo>
                    <a:pt x="0" y="2"/>
                  </a:moveTo>
                  <a:lnTo>
                    <a:pt x="2" y="0"/>
                  </a:lnTo>
                  <a:lnTo>
                    <a:pt x="2" y="0"/>
                  </a:lnTo>
                  <a:lnTo>
                    <a:pt x="4" y="2"/>
                  </a:lnTo>
                  <a:lnTo>
                    <a:pt x="2" y="4"/>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7" name="Freeform 165">
              <a:extLst>
                <a:ext uri="{FF2B5EF4-FFF2-40B4-BE49-F238E27FC236}">
                  <a16:creationId xmlns:a16="http://schemas.microsoft.com/office/drawing/2014/main" id="{1B1FF69A-8E47-D448-BC3D-7E8158905101}"/>
                </a:ext>
              </a:extLst>
            </p:cNvPr>
            <p:cNvSpPr>
              <a:spLocks/>
            </p:cNvSpPr>
            <p:nvPr/>
          </p:nvSpPr>
          <p:spPr bwMode="auto">
            <a:xfrm>
              <a:off x="6586538" y="4500563"/>
              <a:ext cx="34925" cy="31750"/>
            </a:xfrm>
            <a:custGeom>
              <a:avLst/>
              <a:gdLst/>
              <a:ahLst/>
              <a:cxnLst>
                <a:cxn ang="0">
                  <a:pos x="0" y="6"/>
                </a:cxn>
                <a:cxn ang="0">
                  <a:pos x="4" y="0"/>
                </a:cxn>
                <a:cxn ang="0">
                  <a:pos x="6" y="0"/>
                </a:cxn>
                <a:cxn ang="0">
                  <a:pos x="8" y="2"/>
                </a:cxn>
                <a:cxn ang="0">
                  <a:pos x="10" y="0"/>
                </a:cxn>
                <a:cxn ang="0">
                  <a:pos x="10" y="0"/>
                </a:cxn>
                <a:cxn ang="0">
                  <a:pos x="16" y="12"/>
                </a:cxn>
                <a:cxn ang="0">
                  <a:pos x="22" y="14"/>
                </a:cxn>
                <a:cxn ang="0">
                  <a:pos x="22" y="20"/>
                </a:cxn>
                <a:cxn ang="0">
                  <a:pos x="20" y="20"/>
                </a:cxn>
                <a:cxn ang="0">
                  <a:pos x="14" y="18"/>
                </a:cxn>
                <a:cxn ang="0">
                  <a:pos x="8" y="8"/>
                </a:cxn>
                <a:cxn ang="0">
                  <a:pos x="0" y="6"/>
                </a:cxn>
                <a:cxn ang="0">
                  <a:pos x="0" y="6"/>
                </a:cxn>
              </a:cxnLst>
              <a:rect l="0" t="0" r="r" b="b"/>
              <a:pathLst>
                <a:path w="22" h="20">
                  <a:moveTo>
                    <a:pt x="0" y="6"/>
                  </a:moveTo>
                  <a:lnTo>
                    <a:pt x="4" y="0"/>
                  </a:lnTo>
                  <a:lnTo>
                    <a:pt x="6" y="0"/>
                  </a:lnTo>
                  <a:lnTo>
                    <a:pt x="8" y="2"/>
                  </a:lnTo>
                  <a:lnTo>
                    <a:pt x="10" y="0"/>
                  </a:lnTo>
                  <a:lnTo>
                    <a:pt x="10" y="0"/>
                  </a:lnTo>
                  <a:lnTo>
                    <a:pt x="16" y="12"/>
                  </a:lnTo>
                  <a:lnTo>
                    <a:pt x="22" y="14"/>
                  </a:lnTo>
                  <a:lnTo>
                    <a:pt x="22" y="20"/>
                  </a:lnTo>
                  <a:lnTo>
                    <a:pt x="20" y="20"/>
                  </a:lnTo>
                  <a:lnTo>
                    <a:pt x="14" y="18"/>
                  </a:lnTo>
                  <a:lnTo>
                    <a:pt x="8" y="8"/>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8" name="Freeform 166">
              <a:extLst>
                <a:ext uri="{FF2B5EF4-FFF2-40B4-BE49-F238E27FC236}">
                  <a16:creationId xmlns:a16="http://schemas.microsoft.com/office/drawing/2014/main" id="{AF818479-F666-AD4F-BF80-2B7FE4FB6ADF}"/>
                </a:ext>
              </a:extLst>
            </p:cNvPr>
            <p:cNvSpPr>
              <a:spLocks/>
            </p:cNvSpPr>
            <p:nvPr/>
          </p:nvSpPr>
          <p:spPr bwMode="auto">
            <a:xfrm>
              <a:off x="6640513" y="4522788"/>
              <a:ext cx="12700" cy="12700"/>
            </a:xfrm>
            <a:custGeom>
              <a:avLst/>
              <a:gdLst/>
              <a:ahLst/>
              <a:cxnLst>
                <a:cxn ang="0">
                  <a:pos x="0" y="0"/>
                </a:cxn>
                <a:cxn ang="0">
                  <a:pos x="4" y="0"/>
                </a:cxn>
                <a:cxn ang="0">
                  <a:pos x="8" y="2"/>
                </a:cxn>
                <a:cxn ang="0">
                  <a:pos x="6" y="8"/>
                </a:cxn>
                <a:cxn ang="0">
                  <a:pos x="0" y="8"/>
                </a:cxn>
                <a:cxn ang="0">
                  <a:pos x="0" y="4"/>
                </a:cxn>
                <a:cxn ang="0">
                  <a:pos x="0" y="0"/>
                </a:cxn>
                <a:cxn ang="0">
                  <a:pos x="0" y="0"/>
                </a:cxn>
              </a:cxnLst>
              <a:rect l="0" t="0" r="r" b="b"/>
              <a:pathLst>
                <a:path w="8" h="8">
                  <a:moveTo>
                    <a:pt x="0" y="0"/>
                  </a:moveTo>
                  <a:lnTo>
                    <a:pt x="4" y="0"/>
                  </a:lnTo>
                  <a:lnTo>
                    <a:pt x="8" y="2"/>
                  </a:lnTo>
                  <a:lnTo>
                    <a:pt x="6" y="8"/>
                  </a:lnTo>
                  <a:lnTo>
                    <a:pt x="0" y="8"/>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69" name="Freeform 167">
              <a:extLst>
                <a:ext uri="{FF2B5EF4-FFF2-40B4-BE49-F238E27FC236}">
                  <a16:creationId xmlns:a16="http://schemas.microsoft.com/office/drawing/2014/main" id="{F615BD02-51AB-FB40-8A23-DC44773560CA}"/>
                </a:ext>
              </a:extLst>
            </p:cNvPr>
            <p:cNvSpPr>
              <a:spLocks/>
            </p:cNvSpPr>
            <p:nvPr/>
          </p:nvSpPr>
          <p:spPr bwMode="auto">
            <a:xfrm>
              <a:off x="6659563" y="4033838"/>
              <a:ext cx="47625" cy="44450"/>
            </a:xfrm>
            <a:custGeom>
              <a:avLst/>
              <a:gdLst/>
              <a:ahLst/>
              <a:cxnLst>
                <a:cxn ang="0">
                  <a:pos x="24" y="2"/>
                </a:cxn>
                <a:cxn ang="0">
                  <a:pos x="26" y="0"/>
                </a:cxn>
                <a:cxn ang="0">
                  <a:pos x="30" y="2"/>
                </a:cxn>
                <a:cxn ang="0">
                  <a:pos x="30" y="6"/>
                </a:cxn>
                <a:cxn ang="0">
                  <a:pos x="28" y="10"/>
                </a:cxn>
                <a:cxn ang="0">
                  <a:pos x="24" y="20"/>
                </a:cxn>
                <a:cxn ang="0">
                  <a:pos x="18" y="24"/>
                </a:cxn>
                <a:cxn ang="0">
                  <a:pos x="16" y="24"/>
                </a:cxn>
                <a:cxn ang="0">
                  <a:pos x="14" y="28"/>
                </a:cxn>
                <a:cxn ang="0">
                  <a:pos x="2" y="24"/>
                </a:cxn>
                <a:cxn ang="0">
                  <a:pos x="0" y="22"/>
                </a:cxn>
                <a:cxn ang="0">
                  <a:pos x="0" y="12"/>
                </a:cxn>
                <a:cxn ang="0">
                  <a:pos x="12" y="2"/>
                </a:cxn>
                <a:cxn ang="0">
                  <a:pos x="24" y="2"/>
                </a:cxn>
                <a:cxn ang="0">
                  <a:pos x="24" y="2"/>
                </a:cxn>
              </a:cxnLst>
              <a:rect l="0" t="0" r="r" b="b"/>
              <a:pathLst>
                <a:path w="30" h="28">
                  <a:moveTo>
                    <a:pt x="24" y="2"/>
                  </a:moveTo>
                  <a:lnTo>
                    <a:pt x="26" y="0"/>
                  </a:lnTo>
                  <a:lnTo>
                    <a:pt x="30" y="2"/>
                  </a:lnTo>
                  <a:lnTo>
                    <a:pt x="30" y="6"/>
                  </a:lnTo>
                  <a:lnTo>
                    <a:pt x="28" y="10"/>
                  </a:lnTo>
                  <a:lnTo>
                    <a:pt x="24" y="20"/>
                  </a:lnTo>
                  <a:lnTo>
                    <a:pt x="18" y="24"/>
                  </a:lnTo>
                  <a:lnTo>
                    <a:pt x="16" y="24"/>
                  </a:lnTo>
                  <a:lnTo>
                    <a:pt x="14" y="28"/>
                  </a:lnTo>
                  <a:lnTo>
                    <a:pt x="2" y="24"/>
                  </a:lnTo>
                  <a:lnTo>
                    <a:pt x="0" y="22"/>
                  </a:lnTo>
                  <a:lnTo>
                    <a:pt x="0" y="12"/>
                  </a:lnTo>
                  <a:lnTo>
                    <a:pt x="12" y="2"/>
                  </a:lnTo>
                  <a:lnTo>
                    <a:pt x="24" y="2"/>
                  </a:lnTo>
                  <a:lnTo>
                    <a:pt x="2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0" name="Freeform 168">
              <a:extLst>
                <a:ext uri="{FF2B5EF4-FFF2-40B4-BE49-F238E27FC236}">
                  <a16:creationId xmlns:a16="http://schemas.microsoft.com/office/drawing/2014/main" id="{18011F36-DE0F-5540-8963-0A15151589C5}"/>
                </a:ext>
              </a:extLst>
            </p:cNvPr>
            <p:cNvSpPr>
              <a:spLocks/>
            </p:cNvSpPr>
            <p:nvPr/>
          </p:nvSpPr>
          <p:spPr bwMode="auto">
            <a:xfrm>
              <a:off x="6275388" y="3976688"/>
              <a:ext cx="6350" cy="9525"/>
            </a:xfrm>
            <a:custGeom>
              <a:avLst/>
              <a:gdLst/>
              <a:ahLst/>
              <a:cxnLst>
                <a:cxn ang="0">
                  <a:pos x="0" y="0"/>
                </a:cxn>
                <a:cxn ang="0">
                  <a:pos x="0" y="6"/>
                </a:cxn>
                <a:cxn ang="0">
                  <a:pos x="2" y="6"/>
                </a:cxn>
                <a:cxn ang="0">
                  <a:pos x="4" y="2"/>
                </a:cxn>
                <a:cxn ang="0">
                  <a:pos x="2" y="0"/>
                </a:cxn>
                <a:cxn ang="0">
                  <a:pos x="0" y="0"/>
                </a:cxn>
                <a:cxn ang="0">
                  <a:pos x="0" y="0"/>
                </a:cxn>
              </a:cxnLst>
              <a:rect l="0" t="0" r="r" b="b"/>
              <a:pathLst>
                <a:path w="4" h="6">
                  <a:moveTo>
                    <a:pt x="0" y="0"/>
                  </a:moveTo>
                  <a:lnTo>
                    <a:pt x="0" y="6"/>
                  </a:lnTo>
                  <a:lnTo>
                    <a:pt x="2" y="6"/>
                  </a:lnTo>
                  <a:lnTo>
                    <a:pt x="4"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1" name="Freeform 169">
              <a:extLst>
                <a:ext uri="{FF2B5EF4-FFF2-40B4-BE49-F238E27FC236}">
                  <a16:creationId xmlns:a16="http://schemas.microsoft.com/office/drawing/2014/main" id="{5705C46B-F3DE-C64B-9A36-3E7D66C255CD}"/>
                </a:ext>
              </a:extLst>
            </p:cNvPr>
            <p:cNvSpPr>
              <a:spLocks/>
            </p:cNvSpPr>
            <p:nvPr/>
          </p:nvSpPr>
          <p:spPr bwMode="auto">
            <a:xfrm>
              <a:off x="6316663" y="4179888"/>
              <a:ext cx="9525" cy="44450"/>
            </a:xfrm>
            <a:custGeom>
              <a:avLst/>
              <a:gdLst/>
              <a:ahLst/>
              <a:cxnLst>
                <a:cxn ang="0">
                  <a:pos x="6" y="0"/>
                </a:cxn>
                <a:cxn ang="0">
                  <a:pos x="2" y="18"/>
                </a:cxn>
                <a:cxn ang="0">
                  <a:pos x="0" y="22"/>
                </a:cxn>
                <a:cxn ang="0">
                  <a:pos x="2" y="28"/>
                </a:cxn>
                <a:cxn ang="0">
                  <a:pos x="4" y="28"/>
                </a:cxn>
                <a:cxn ang="0">
                  <a:pos x="6" y="8"/>
                </a:cxn>
                <a:cxn ang="0">
                  <a:pos x="6" y="6"/>
                </a:cxn>
                <a:cxn ang="0">
                  <a:pos x="6" y="0"/>
                </a:cxn>
                <a:cxn ang="0">
                  <a:pos x="6" y="0"/>
                </a:cxn>
                <a:cxn ang="0">
                  <a:pos x="6" y="0"/>
                </a:cxn>
              </a:cxnLst>
              <a:rect l="0" t="0" r="r" b="b"/>
              <a:pathLst>
                <a:path w="6" h="28">
                  <a:moveTo>
                    <a:pt x="6" y="0"/>
                  </a:moveTo>
                  <a:lnTo>
                    <a:pt x="2" y="18"/>
                  </a:lnTo>
                  <a:lnTo>
                    <a:pt x="0" y="22"/>
                  </a:lnTo>
                  <a:lnTo>
                    <a:pt x="2" y="28"/>
                  </a:lnTo>
                  <a:lnTo>
                    <a:pt x="4" y="28"/>
                  </a:lnTo>
                  <a:lnTo>
                    <a:pt x="6" y="8"/>
                  </a:lnTo>
                  <a:lnTo>
                    <a:pt x="6" y="6"/>
                  </a:lnTo>
                  <a:lnTo>
                    <a:pt x="6"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2" name="Freeform 170">
              <a:extLst>
                <a:ext uri="{FF2B5EF4-FFF2-40B4-BE49-F238E27FC236}">
                  <a16:creationId xmlns:a16="http://schemas.microsoft.com/office/drawing/2014/main" id="{CC2AE686-8C8C-7548-AD4B-AE32F16C411E}"/>
                </a:ext>
              </a:extLst>
            </p:cNvPr>
            <p:cNvSpPr>
              <a:spLocks/>
            </p:cNvSpPr>
            <p:nvPr/>
          </p:nvSpPr>
          <p:spPr bwMode="auto">
            <a:xfrm>
              <a:off x="7361238" y="3094038"/>
              <a:ext cx="66675" cy="279400"/>
            </a:xfrm>
            <a:custGeom>
              <a:avLst/>
              <a:gdLst/>
              <a:ahLst/>
              <a:cxnLst>
                <a:cxn ang="0">
                  <a:pos x="14" y="0"/>
                </a:cxn>
                <a:cxn ang="0">
                  <a:pos x="16" y="0"/>
                </a:cxn>
                <a:cxn ang="0">
                  <a:pos x="18" y="4"/>
                </a:cxn>
                <a:cxn ang="0">
                  <a:pos x="18" y="14"/>
                </a:cxn>
                <a:cxn ang="0">
                  <a:pos x="24" y="34"/>
                </a:cxn>
                <a:cxn ang="0">
                  <a:pos x="22" y="44"/>
                </a:cxn>
                <a:cxn ang="0">
                  <a:pos x="20" y="46"/>
                </a:cxn>
                <a:cxn ang="0">
                  <a:pos x="22" y="62"/>
                </a:cxn>
                <a:cxn ang="0">
                  <a:pos x="24" y="66"/>
                </a:cxn>
                <a:cxn ang="0">
                  <a:pos x="28" y="78"/>
                </a:cxn>
                <a:cxn ang="0">
                  <a:pos x="32" y="92"/>
                </a:cxn>
                <a:cxn ang="0">
                  <a:pos x="36" y="108"/>
                </a:cxn>
                <a:cxn ang="0">
                  <a:pos x="42" y="120"/>
                </a:cxn>
                <a:cxn ang="0">
                  <a:pos x="36" y="112"/>
                </a:cxn>
                <a:cxn ang="0">
                  <a:pos x="30" y="108"/>
                </a:cxn>
                <a:cxn ang="0">
                  <a:pos x="22" y="108"/>
                </a:cxn>
                <a:cxn ang="0">
                  <a:pos x="20" y="110"/>
                </a:cxn>
                <a:cxn ang="0">
                  <a:pos x="14" y="134"/>
                </a:cxn>
                <a:cxn ang="0">
                  <a:pos x="14" y="142"/>
                </a:cxn>
                <a:cxn ang="0">
                  <a:pos x="20" y="152"/>
                </a:cxn>
                <a:cxn ang="0">
                  <a:pos x="20" y="156"/>
                </a:cxn>
                <a:cxn ang="0">
                  <a:pos x="26" y="160"/>
                </a:cxn>
                <a:cxn ang="0">
                  <a:pos x="26" y="170"/>
                </a:cxn>
                <a:cxn ang="0">
                  <a:pos x="26" y="174"/>
                </a:cxn>
                <a:cxn ang="0">
                  <a:pos x="24" y="164"/>
                </a:cxn>
                <a:cxn ang="0">
                  <a:pos x="14" y="160"/>
                </a:cxn>
                <a:cxn ang="0">
                  <a:pos x="12" y="164"/>
                </a:cxn>
                <a:cxn ang="0">
                  <a:pos x="8" y="176"/>
                </a:cxn>
                <a:cxn ang="0">
                  <a:pos x="4" y="174"/>
                </a:cxn>
                <a:cxn ang="0">
                  <a:pos x="4" y="162"/>
                </a:cxn>
                <a:cxn ang="0">
                  <a:pos x="6" y="138"/>
                </a:cxn>
                <a:cxn ang="0">
                  <a:pos x="8" y="134"/>
                </a:cxn>
                <a:cxn ang="0">
                  <a:pos x="4" y="120"/>
                </a:cxn>
                <a:cxn ang="0">
                  <a:pos x="8" y="94"/>
                </a:cxn>
                <a:cxn ang="0">
                  <a:pos x="6" y="80"/>
                </a:cxn>
                <a:cxn ang="0">
                  <a:pos x="8" y="68"/>
                </a:cxn>
                <a:cxn ang="0">
                  <a:pos x="6" y="62"/>
                </a:cxn>
                <a:cxn ang="0">
                  <a:pos x="2" y="58"/>
                </a:cxn>
                <a:cxn ang="0">
                  <a:pos x="0" y="46"/>
                </a:cxn>
                <a:cxn ang="0">
                  <a:pos x="2" y="38"/>
                </a:cxn>
                <a:cxn ang="0">
                  <a:pos x="2" y="22"/>
                </a:cxn>
                <a:cxn ang="0">
                  <a:pos x="4" y="20"/>
                </a:cxn>
                <a:cxn ang="0">
                  <a:pos x="12" y="20"/>
                </a:cxn>
                <a:cxn ang="0">
                  <a:pos x="12" y="16"/>
                </a:cxn>
                <a:cxn ang="0">
                  <a:pos x="14" y="14"/>
                </a:cxn>
                <a:cxn ang="0">
                  <a:pos x="10" y="2"/>
                </a:cxn>
                <a:cxn ang="0">
                  <a:pos x="14" y="0"/>
                </a:cxn>
                <a:cxn ang="0">
                  <a:pos x="14" y="0"/>
                </a:cxn>
              </a:cxnLst>
              <a:rect l="0" t="0" r="r" b="b"/>
              <a:pathLst>
                <a:path w="42" h="176">
                  <a:moveTo>
                    <a:pt x="14" y="0"/>
                  </a:moveTo>
                  <a:lnTo>
                    <a:pt x="16" y="0"/>
                  </a:lnTo>
                  <a:lnTo>
                    <a:pt x="18" y="4"/>
                  </a:lnTo>
                  <a:lnTo>
                    <a:pt x="18" y="14"/>
                  </a:lnTo>
                  <a:lnTo>
                    <a:pt x="24" y="34"/>
                  </a:lnTo>
                  <a:lnTo>
                    <a:pt x="22" y="44"/>
                  </a:lnTo>
                  <a:lnTo>
                    <a:pt x="20" y="46"/>
                  </a:lnTo>
                  <a:lnTo>
                    <a:pt x="22" y="62"/>
                  </a:lnTo>
                  <a:lnTo>
                    <a:pt x="24" y="66"/>
                  </a:lnTo>
                  <a:lnTo>
                    <a:pt x="28" y="78"/>
                  </a:lnTo>
                  <a:lnTo>
                    <a:pt x="32" y="92"/>
                  </a:lnTo>
                  <a:lnTo>
                    <a:pt x="36" y="108"/>
                  </a:lnTo>
                  <a:lnTo>
                    <a:pt x="42" y="120"/>
                  </a:lnTo>
                  <a:lnTo>
                    <a:pt x="36" y="112"/>
                  </a:lnTo>
                  <a:lnTo>
                    <a:pt x="30" y="108"/>
                  </a:lnTo>
                  <a:lnTo>
                    <a:pt x="22" y="108"/>
                  </a:lnTo>
                  <a:lnTo>
                    <a:pt x="20" y="110"/>
                  </a:lnTo>
                  <a:lnTo>
                    <a:pt x="14" y="134"/>
                  </a:lnTo>
                  <a:lnTo>
                    <a:pt x="14" y="142"/>
                  </a:lnTo>
                  <a:lnTo>
                    <a:pt x="20" y="152"/>
                  </a:lnTo>
                  <a:lnTo>
                    <a:pt x="20" y="156"/>
                  </a:lnTo>
                  <a:lnTo>
                    <a:pt x="26" y="160"/>
                  </a:lnTo>
                  <a:lnTo>
                    <a:pt x="26" y="170"/>
                  </a:lnTo>
                  <a:lnTo>
                    <a:pt x="26" y="174"/>
                  </a:lnTo>
                  <a:lnTo>
                    <a:pt x="24" y="164"/>
                  </a:lnTo>
                  <a:lnTo>
                    <a:pt x="14" y="160"/>
                  </a:lnTo>
                  <a:lnTo>
                    <a:pt x="12" y="164"/>
                  </a:lnTo>
                  <a:lnTo>
                    <a:pt x="8" y="176"/>
                  </a:lnTo>
                  <a:lnTo>
                    <a:pt x="4" y="174"/>
                  </a:lnTo>
                  <a:lnTo>
                    <a:pt x="4" y="162"/>
                  </a:lnTo>
                  <a:lnTo>
                    <a:pt x="6" y="138"/>
                  </a:lnTo>
                  <a:lnTo>
                    <a:pt x="8" y="134"/>
                  </a:lnTo>
                  <a:lnTo>
                    <a:pt x="4" y="120"/>
                  </a:lnTo>
                  <a:lnTo>
                    <a:pt x="8" y="94"/>
                  </a:lnTo>
                  <a:lnTo>
                    <a:pt x="6" y="80"/>
                  </a:lnTo>
                  <a:lnTo>
                    <a:pt x="8" y="68"/>
                  </a:lnTo>
                  <a:lnTo>
                    <a:pt x="6" y="62"/>
                  </a:lnTo>
                  <a:lnTo>
                    <a:pt x="2" y="58"/>
                  </a:lnTo>
                  <a:lnTo>
                    <a:pt x="0" y="46"/>
                  </a:lnTo>
                  <a:lnTo>
                    <a:pt x="2" y="38"/>
                  </a:lnTo>
                  <a:lnTo>
                    <a:pt x="2" y="22"/>
                  </a:lnTo>
                  <a:lnTo>
                    <a:pt x="4" y="20"/>
                  </a:lnTo>
                  <a:lnTo>
                    <a:pt x="12" y="20"/>
                  </a:lnTo>
                  <a:lnTo>
                    <a:pt x="12" y="16"/>
                  </a:lnTo>
                  <a:lnTo>
                    <a:pt x="14" y="14"/>
                  </a:lnTo>
                  <a:lnTo>
                    <a:pt x="10" y="2"/>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3" name="Freeform 171">
              <a:extLst>
                <a:ext uri="{FF2B5EF4-FFF2-40B4-BE49-F238E27FC236}">
                  <a16:creationId xmlns:a16="http://schemas.microsoft.com/office/drawing/2014/main" id="{0DD58BBD-0D04-0644-A723-8025A11DE6A5}"/>
                </a:ext>
              </a:extLst>
            </p:cNvPr>
            <p:cNvSpPr>
              <a:spLocks/>
            </p:cNvSpPr>
            <p:nvPr/>
          </p:nvSpPr>
          <p:spPr bwMode="auto">
            <a:xfrm>
              <a:off x="7672388" y="3217863"/>
              <a:ext cx="6350" cy="6350"/>
            </a:xfrm>
            <a:custGeom>
              <a:avLst/>
              <a:gdLst/>
              <a:ahLst/>
              <a:cxnLst>
                <a:cxn ang="0">
                  <a:pos x="4" y="0"/>
                </a:cxn>
                <a:cxn ang="0">
                  <a:pos x="0" y="4"/>
                </a:cxn>
                <a:cxn ang="0">
                  <a:pos x="4" y="0"/>
                </a:cxn>
                <a:cxn ang="0">
                  <a:pos x="4" y="0"/>
                </a:cxn>
              </a:cxnLst>
              <a:rect l="0" t="0" r="r" b="b"/>
              <a:pathLst>
                <a:path w="4" h="4">
                  <a:moveTo>
                    <a:pt x="4" y="0"/>
                  </a:moveTo>
                  <a:lnTo>
                    <a:pt x="0"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4" name="Freeform 172">
              <a:extLst>
                <a:ext uri="{FF2B5EF4-FFF2-40B4-BE49-F238E27FC236}">
                  <a16:creationId xmlns:a16="http://schemas.microsoft.com/office/drawing/2014/main" id="{CA790E2F-F0B8-FF46-A604-84BBBE5A80EB}"/>
                </a:ext>
              </a:extLst>
            </p:cNvPr>
            <p:cNvSpPr>
              <a:spLocks/>
            </p:cNvSpPr>
            <p:nvPr/>
          </p:nvSpPr>
          <p:spPr bwMode="auto">
            <a:xfrm>
              <a:off x="7650163" y="3221038"/>
              <a:ext cx="19050" cy="22225"/>
            </a:xfrm>
            <a:custGeom>
              <a:avLst/>
              <a:gdLst/>
              <a:ahLst/>
              <a:cxnLst>
                <a:cxn ang="0">
                  <a:pos x="12" y="0"/>
                </a:cxn>
                <a:cxn ang="0">
                  <a:pos x="8" y="6"/>
                </a:cxn>
                <a:cxn ang="0">
                  <a:pos x="2" y="8"/>
                </a:cxn>
                <a:cxn ang="0">
                  <a:pos x="0" y="14"/>
                </a:cxn>
                <a:cxn ang="0">
                  <a:pos x="10" y="8"/>
                </a:cxn>
                <a:cxn ang="0">
                  <a:pos x="12" y="4"/>
                </a:cxn>
                <a:cxn ang="0">
                  <a:pos x="12" y="0"/>
                </a:cxn>
                <a:cxn ang="0">
                  <a:pos x="12" y="0"/>
                </a:cxn>
              </a:cxnLst>
              <a:rect l="0" t="0" r="r" b="b"/>
              <a:pathLst>
                <a:path w="12" h="14">
                  <a:moveTo>
                    <a:pt x="12" y="0"/>
                  </a:moveTo>
                  <a:lnTo>
                    <a:pt x="8" y="6"/>
                  </a:lnTo>
                  <a:lnTo>
                    <a:pt x="2" y="8"/>
                  </a:lnTo>
                  <a:lnTo>
                    <a:pt x="0" y="14"/>
                  </a:lnTo>
                  <a:lnTo>
                    <a:pt x="10" y="8"/>
                  </a:lnTo>
                  <a:lnTo>
                    <a:pt x="12"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5" name="Freeform 173">
              <a:extLst>
                <a:ext uri="{FF2B5EF4-FFF2-40B4-BE49-F238E27FC236}">
                  <a16:creationId xmlns:a16="http://schemas.microsoft.com/office/drawing/2014/main" id="{57318506-D2B4-C048-831E-0EB2FE1F6ECF}"/>
                </a:ext>
              </a:extLst>
            </p:cNvPr>
            <p:cNvSpPr>
              <a:spLocks/>
            </p:cNvSpPr>
            <p:nvPr/>
          </p:nvSpPr>
          <p:spPr bwMode="auto">
            <a:xfrm>
              <a:off x="7637463" y="3255963"/>
              <a:ext cx="3175" cy="9525"/>
            </a:xfrm>
            <a:custGeom>
              <a:avLst/>
              <a:gdLst/>
              <a:ahLst/>
              <a:cxnLst>
                <a:cxn ang="0">
                  <a:pos x="2" y="0"/>
                </a:cxn>
                <a:cxn ang="0">
                  <a:pos x="0" y="6"/>
                </a:cxn>
                <a:cxn ang="0">
                  <a:pos x="2" y="6"/>
                </a:cxn>
                <a:cxn ang="0">
                  <a:pos x="2" y="0"/>
                </a:cxn>
                <a:cxn ang="0">
                  <a:pos x="2" y="0"/>
                </a:cxn>
              </a:cxnLst>
              <a:rect l="0" t="0" r="r" b="b"/>
              <a:pathLst>
                <a:path w="2" h="6">
                  <a:moveTo>
                    <a:pt x="2" y="0"/>
                  </a:moveTo>
                  <a:lnTo>
                    <a:pt x="0" y="6"/>
                  </a:lnTo>
                  <a:lnTo>
                    <a:pt x="2"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6" name="Freeform 174">
              <a:extLst>
                <a:ext uri="{FF2B5EF4-FFF2-40B4-BE49-F238E27FC236}">
                  <a16:creationId xmlns:a16="http://schemas.microsoft.com/office/drawing/2014/main" id="{4F46E651-45E8-CF46-9766-26836210781D}"/>
                </a:ext>
              </a:extLst>
            </p:cNvPr>
            <p:cNvSpPr>
              <a:spLocks/>
            </p:cNvSpPr>
            <p:nvPr/>
          </p:nvSpPr>
          <p:spPr bwMode="auto">
            <a:xfrm>
              <a:off x="7624763" y="3281363"/>
              <a:ext cx="3175" cy="3175"/>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7" name="Freeform 175">
              <a:extLst>
                <a:ext uri="{FF2B5EF4-FFF2-40B4-BE49-F238E27FC236}">
                  <a16:creationId xmlns:a16="http://schemas.microsoft.com/office/drawing/2014/main" id="{4D727664-050C-DD46-A817-23B6D0C516BD}"/>
                </a:ext>
              </a:extLst>
            </p:cNvPr>
            <p:cNvSpPr>
              <a:spLocks/>
            </p:cNvSpPr>
            <p:nvPr/>
          </p:nvSpPr>
          <p:spPr bwMode="auto">
            <a:xfrm>
              <a:off x="7577138" y="3335338"/>
              <a:ext cx="9525" cy="9525"/>
            </a:xfrm>
            <a:custGeom>
              <a:avLst/>
              <a:gdLst/>
              <a:ahLst/>
              <a:cxnLst>
                <a:cxn ang="0">
                  <a:pos x="6" y="0"/>
                </a:cxn>
                <a:cxn ang="0">
                  <a:pos x="4" y="6"/>
                </a:cxn>
                <a:cxn ang="0">
                  <a:pos x="0" y="6"/>
                </a:cxn>
                <a:cxn ang="0">
                  <a:pos x="6" y="0"/>
                </a:cxn>
                <a:cxn ang="0">
                  <a:pos x="6" y="0"/>
                </a:cxn>
              </a:cxnLst>
              <a:rect l="0" t="0" r="r" b="b"/>
              <a:pathLst>
                <a:path w="6" h="6">
                  <a:moveTo>
                    <a:pt x="6" y="0"/>
                  </a:moveTo>
                  <a:lnTo>
                    <a:pt x="4" y="6"/>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8" name="Freeform 176">
              <a:extLst>
                <a:ext uri="{FF2B5EF4-FFF2-40B4-BE49-F238E27FC236}">
                  <a16:creationId xmlns:a16="http://schemas.microsoft.com/office/drawing/2014/main" id="{80F638D2-FFAD-8E4B-84E2-7402864349BA}"/>
                </a:ext>
              </a:extLst>
            </p:cNvPr>
            <p:cNvSpPr>
              <a:spLocks/>
            </p:cNvSpPr>
            <p:nvPr/>
          </p:nvSpPr>
          <p:spPr bwMode="auto">
            <a:xfrm>
              <a:off x="7529513" y="3363913"/>
              <a:ext cx="22225" cy="19050"/>
            </a:xfrm>
            <a:custGeom>
              <a:avLst/>
              <a:gdLst/>
              <a:ahLst/>
              <a:cxnLst>
                <a:cxn ang="0">
                  <a:pos x="14" y="2"/>
                </a:cxn>
                <a:cxn ang="0">
                  <a:pos x="6" y="10"/>
                </a:cxn>
                <a:cxn ang="0">
                  <a:pos x="0" y="12"/>
                </a:cxn>
                <a:cxn ang="0">
                  <a:pos x="2" y="10"/>
                </a:cxn>
                <a:cxn ang="0">
                  <a:pos x="6" y="4"/>
                </a:cxn>
                <a:cxn ang="0">
                  <a:pos x="12" y="0"/>
                </a:cxn>
                <a:cxn ang="0">
                  <a:pos x="14" y="2"/>
                </a:cxn>
                <a:cxn ang="0">
                  <a:pos x="14" y="2"/>
                </a:cxn>
              </a:cxnLst>
              <a:rect l="0" t="0" r="r" b="b"/>
              <a:pathLst>
                <a:path w="14" h="12">
                  <a:moveTo>
                    <a:pt x="14" y="2"/>
                  </a:moveTo>
                  <a:lnTo>
                    <a:pt x="6" y="10"/>
                  </a:lnTo>
                  <a:lnTo>
                    <a:pt x="0" y="12"/>
                  </a:lnTo>
                  <a:lnTo>
                    <a:pt x="2" y="10"/>
                  </a:lnTo>
                  <a:lnTo>
                    <a:pt x="6" y="4"/>
                  </a:lnTo>
                  <a:lnTo>
                    <a:pt x="12" y="0"/>
                  </a:lnTo>
                  <a:lnTo>
                    <a:pt x="14" y="2"/>
                  </a:lnTo>
                  <a:lnTo>
                    <a:pt x="1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79" name="Freeform 177">
              <a:extLst>
                <a:ext uri="{FF2B5EF4-FFF2-40B4-BE49-F238E27FC236}">
                  <a16:creationId xmlns:a16="http://schemas.microsoft.com/office/drawing/2014/main" id="{8B04E928-D737-BD45-8A02-918831EAE1CB}"/>
                </a:ext>
              </a:extLst>
            </p:cNvPr>
            <p:cNvSpPr>
              <a:spLocks/>
            </p:cNvSpPr>
            <p:nvPr/>
          </p:nvSpPr>
          <p:spPr bwMode="auto">
            <a:xfrm>
              <a:off x="7475538" y="3386138"/>
              <a:ext cx="41275" cy="31750"/>
            </a:xfrm>
            <a:custGeom>
              <a:avLst/>
              <a:gdLst/>
              <a:ahLst/>
              <a:cxnLst>
                <a:cxn ang="0">
                  <a:pos x="26" y="2"/>
                </a:cxn>
                <a:cxn ang="0">
                  <a:pos x="12" y="10"/>
                </a:cxn>
                <a:cxn ang="0">
                  <a:pos x="2" y="20"/>
                </a:cxn>
                <a:cxn ang="0">
                  <a:pos x="0" y="20"/>
                </a:cxn>
                <a:cxn ang="0">
                  <a:pos x="4" y="14"/>
                </a:cxn>
                <a:cxn ang="0">
                  <a:pos x="12" y="4"/>
                </a:cxn>
                <a:cxn ang="0">
                  <a:pos x="18" y="4"/>
                </a:cxn>
                <a:cxn ang="0">
                  <a:pos x="24" y="0"/>
                </a:cxn>
                <a:cxn ang="0">
                  <a:pos x="26" y="2"/>
                </a:cxn>
                <a:cxn ang="0">
                  <a:pos x="26" y="2"/>
                </a:cxn>
              </a:cxnLst>
              <a:rect l="0" t="0" r="r" b="b"/>
              <a:pathLst>
                <a:path w="26" h="20">
                  <a:moveTo>
                    <a:pt x="26" y="2"/>
                  </a:moveTo>
                  <a:lnTo>
                    <a:pt x="12" y="10"/>
                  </a:lnTo>
                  <a:lnTo>
                    <a:pt x="2" y="20"/>
                  </a:lnTo>
                  <a:lnTo>
                    <a:pt x="0" y="20"/>
                  </a:lnTo>
                  <a:lnTo>
                    <a:pt x="4" y="14"/>
                  </a:lnTo>
                  <a:lnTo>
                    <a:pt x="12" y="4"/>
                  </a:lnTo>
                  <a:lnTo>
                    <a:pt x="18" y="4"/>
                  </a:lnTo>
                  <a:lnTo>
                    <a:pt x="24" y="0"/>
                  </a:lnTo>
                  <a:lnTo>
                    <a:pt x="26" y="2"/>
                  </a:lnTo>
                  <a:lnTo>
                    <a:pt x="2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0" name="Freeform 178">
              <a:extLst>
                <a:ext uri="{FF2B5EF4-FFF2-40B4-BE49-F238E27FC236}">
                  <a16:creationId xmlns:a16="http://schemas.microsoft.com/office/drawing/2014/main" id="{7DEBF486-0FCE-B34E-8733-050E51C22AE9}"/>
                </a:ext>
              </a:extLst>
            </p:cNvPr>
            <p:cNvSpPr>
              <a:spLocks/>
            </p:cNvSpPr>
            <p:nvPr/>
          </p:nvSpPr>
          <p:spPr bwMode="auto">
            <a:xfrm>
              <a:off x="7469188" y="3436938"/>
              <a:ext cx="6350" cy="3175"/>
            </a:xfrm>
            <a:custGeom>
              <a:avLst/>
              <a:gdLst/>
              <a:ahLst/>
              <a:cxnLst>
                <a:cxn ang="0">
                  <a:pos x="2" y="0"/>
                </a:cxn>
                <a:cxn ang="0">
                  <a:pos x="4" y="0"/>
                </a:cxn>
                <a:cxn ang="0">
                  <a:pos x="2" y="0"/>
                </a:cxn>
                <a:cxn ang="0">
                  <a:pos x="0" y="2"/>
                </a:cxn>
                <a:cxn ang="0">
                  <a:pos x="2" y="0"/>
                </a:cxn>
                <a:cxn ang="0">
                  <a:pos x="2" y="0"/>
                </a:cxn>
              </a:cxnLst>
              <a:rect l="0" t="0" r="r" b="b"/>
              <a:pathLst>
                <a:path w="4" h="2">
                  <a:moveTo>
                    <a:pt x="2" y="0"/>
                  </a:moveTo>
                  <a:lnTo>
                    <a:pt x="4" y="0"/>
                  </a:lnTo>
                  <a:lnTo>
                    <a:pt x="2" y="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1" name="Freeform 179">
              <a:extLst>
                <a:ext uri="{FF2B5EF4-FFF2-40B4-BE49-F238E27FC236}">
                  <a16:creationId xmlns:a16="http://schemas.microsoft.com/office/drawing/2014/main" id="{358E7E45-2683-3442-89C1-CDF0E77A85AF}"/>
                </a:ext>
              </a:extLst>
            </p:cNvPr>
            <p:cNvSpPr>
              <a:spLocks/>
            </p:cNvSpPr>
            <p:nvPr/>
          </p:nvSpPr>
          <p:spPr bwMode="auto">
            <a:xfrm>
              <a:off x="7443788" y="3417888"/>
              <a:ext cx="19050" cy="22225"/>
            </a:xfrm>
            <a:custGeom>
              <a:avLst/>
              <a:gdLst/>
              <a:ahLst/>
              <a:cxnLst>
                <a:cxn ang="0">
                  <a:pos x="8" y="0"/>
                </a:cxn>
                <a:cxn ang="0">
                  <a:pos x="12" y="2"/>
                </a:cxn>
                <a:cxn ang="0">
                  <a:pos x="0" y="14"/>
                </a:cxn>
                <a:cxn ang="0">
                  <a:pos x="0" y="12"/>
                </a:cxn>
                <a:cxn ang="0">
                  <a:pos x="8" y="0"/>
                </a:cxn>
                <a:cxn ang="0">
                  <a:pos x="8" y="0"/>
                </a:cxn>
              </a:cxnLst>
              <a:rect l="0" t="0" r="r" b="b"/>
              <a:pathLst>
                <a:path w="12" h="14">
                  <a:moveTo>
                    <a:pt x="8" y="0"/>
                  </a:moveTo>
                  <a:lnTo>
                    <a:pt x="12" y="2"/>
                  </a:lnTo>
                  <a:lnTo>
                    <a:pt x="0" y="14"/>
                  </a:lnTo>
                  <a:lnTo>
                    <a:pt x="0" y="12"/>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2" name="Freeform 180">
              <a:extLst>
                <a:ext uri="{FF2B5EF4-FFF2-40B4-BE49-F238E27FC236}">
                  <a16:creationId xmlns:a16="http://schemas.microsoft.com/office/drawing/2014/main" id="{F9C05163-C3BB-2D45-ADF1-C9B03A03D925}"/>
                </a:ext>
              </a:extLst>
            </p:cNvPr>
            <p:cNvSpPr>
              <a:spLocks/>
            </p:cNvSpPr>
            <p:nvPr/>
          </p:nvSpPr>
          <p:spPr bwMode="auto">
            <a:xfrm>
              <a:off x="7323138" y="3389313"/>
              <a:ext cx="127000" cy="117475"/>
            </a:xfrm>
            <a:custGeom>
              <a:avLst/>
              <a:gdLst/>
              <a:ahLst/>
              <a:cxnLst>
                <a:cxn ang="0">
                  <a:pos x="70" y="24"/>
                </a:cxn>
                <a:cxn ang="0">
                  <a:pos x="74" y="22"/>
                </a:cxn>
                <a:cxn ang="0">
                  <a:pos x="74" y="22"/>
                </a:cxn>
                <a:cxn ang="0">
                  <a:pos x="72" y="30"/>
                </a:cxn>
                <a:cxn ang="0">
                  <a:pos x="74" y="34"/>
                </a:cxn>
                <a:cxn ang="0">
                  <a:pos x="74" y="38"/>
                </a:cxn>
                <a:cxn ang="0">
                  <a:pos x="80" y="38"/>
                </a:cxn>
                <a:cxn ang="0">
                  <a:pos x="80" y="40"/>
                </a:cxn>
                <a:cxn ang="0">
                  <a:pos x="72" y="44"/>
                </a:cxn>
                <a:cxn ang="0">
                  <a:pos x="68" y="44"/>
                </a:cxn>
                <a:cxn ang="0">
                  <a:pos x="66" y="46"/>
                </a:cxn>
                <a:cxn ang="0">
                  <a:pos x="58" y="46"/>
                </a:cxn>
                <a:cxn ang="0">
                  <a:pos x="54" y="48"/>
                </a:cxn>
                <a:cxn ang="0">
                  <a:pos x="52" y="50"/>
                </a:cxn>
                <a:cxn ang="0">
                  <a:pos x="46" y="64"/>
                </a:cxn>
                <a:cxn ang="0">
                  <a:pos x="28" y="54"/>
                </a:cxn>
                <a:cxn ang="0">
                  <a:pos x="24" y="52"/>
                </a:cxn>
                <a:cxn ang="0">
                  <a:pos x="18" y="56"/>
                </a:cxn>
                <a:cxn ang="0">
                  <a:pos x="10" y="54"/>
                </a:cxn>
                <a:cxn ang="0">
                  <a:pos x="8" y="58"/>
                </a:cxn>
                <a:cxn ang="0">
                  <a:pos x="8" y="60"/>
                </a:cxn>
                <a:cxn ang="0">
                  <a:pos x="18" y="66"/>
                </a:cxn>
                <a:cxn ang="0">
                  <a:pos x="18" y="68"/>
                </a:cxn>
                <a:cxn ang="0">
                  <a:pos x="12" y="68"/>
                </a:cxn>
                <a:cxn ang="0">
                  <a:pos x="6" y="74"/>
                </a:cxn>
                <a:cxn ang="0">
                  <a:pos x="4" y="72"/>
                </a:cxn>
                <a:cxn ang="0">
                  <a:pos x="2" y="70"/>
                </a:cxn>
                <a:cxn ang="0">
                  <a:pos x="4" y="62"/>
                </a:cxn>
                <a:cxn ang="0">
                  <a:pos x="0" y="58"/>
                </a:cxn>
                <a:cxn ang="0">
                  <a:pos x="0" y="54"/>
                </a:cxn>
                <a:cxn ang="0">
                  <a:pos x="8" y="46"/>
                </a:cxn>
                <a:cxn ang="0">
                  <a:pos x="8" y="40"/>
                </a:cxn>
                <a:cxn ang="0">
                  <a:pos x="20" y="42"/>
                </a:cxn>
                <a:cxn ang="0">
                  <a:pos x="22" y="38"/>
                </a:cxn>
                <a:cxn ang="0">
                  <a:pos x="22" y="32"/>
                </a:cxn>
                <a:cxn ang="0">
                  <a:pos x="24" y="26"/>
                </a:cxn>
                <a:cxn ang="0">
                  <a:pos x="26" y="12"/>
                </a:cxn>
                <a:cxn ang="0">
                  <a:pos x="26" y="8"/>
                </a:cxn>
                <a:cxn ang="0">
                  <a:pos x="24" y="2"/>
                </a:cxn>
                <a:cxn ang="0">
                  <a:pos x="28" y="0"/>
                </a:cxn>
                <a:cxn ang="0">
                  <a:pos x="30" y="0"/>
                </a:cxn>
                <a:cxn ang="0">
                  <a:pos x="38" y="12"/>
                </a:cxn>
                <a:cxn ang="0">
                  <a:pos x="48" y="20"/>
                </a:cxn>
                <a:cxn ang="0">
                  <a:pos x="64" y="28"/>
                </a:cxn>
                <a:cxn ang="0">
                  <a:pos x="70" y="24"/>
                </a:cxn>
                <a:cxn ang="0">
                  <a:pos x="70" y="24"/>
                </a:cxn>
              </a:cxnLst>
              <a:rect l="0" t="0" r="r" b="b"/>
              <a:pathLst>
                <a:path w="80" h="74">
                  <a:moveTo>
                    <a:pt x="70" y="24"/>
                  </a:moveTo>
                  <a:lnTo>
                    <a:pt x="74" y="22"/>
                  </a:lnTo>
                  <a:lnTo>
                    <a:pt x="74" y="22"/>
                  </a:lnTo>
                  <a:lnTo>
                    <a:pt x="72" y="30"/>
                  </a:lnTo>
                  <a:lnTo>
                    <a:pt x="74" y="34"/>
                  </a:lnTo>
                  <a:lnTo>
                    <a:pt x="74" y="38"/>
                  </a:lnTo>
                  <a:lnTo>
                    <a:pt x="80" y="38"/>
                  </a:lnTo>
                  <a:lnTo>
                    <a:pt x="80" y="40"/>
                  </a:lnTo>
                  <a:lnTo>
                    <a:pt x="72" y="44"/>
                  </a:lnTo>
                  <a:lnTo>
                    <a:pt x="68" y="44"/>
                  </a:lnTo>
                  <a:lnTo>
                    <a:pt x="66" y="46"/>
                  </a:lnTo>
                  <a:lnTo>
                    <a:pt x="58" y="46"/>
                  </a:lnTo>
                  <a:lnTo>
                    <a:pt x="54" y="48"/>
                  </a:lnTo>
                  <a:lnTo>
                    <a:pt x="52" y="50"/>
                  </a:lnTo>
                  <a:lnTo>
                    <a:pt x="46" y="64"/>
                  </a:lnTo>
                  <a:lnTo>
                    <a:pt x="28" y="54"/>
                  </a:lnTo>
                  <a:lnTo>
                    <a:pt x="24" y="52"/>
                  </a:lnTo>
                  <a:lnTo>
                    <a:pt x="18" y="56"/>
                  </a:lnTo>
                  <a:lnTo>
                    <a:pt x="10" y="54"/>
                  </a:lnTo>
                  <a:lnTo>
                    <a:pt x="8" y="58"/>
                  </a:lnTo>
                  <a:lnTo>
                    <a:pt x="8" y="60"/>
                  </a:lnTo>
                  <a:lnTo>
                    <a:pt x="18" y="66"/>
                  </a:lnTo>
                  <a:lnTo>
                    <a:pt x="18" y="68"/>
                  </a:lnTo>
                  <a:lnTo>
                    <a:pt x="12" y="68"/>
                  </a:lnTo>
                  <a:lnTo>
                    <a:pt x="6" y="74"/>
                  </a:lnTo>
                  <a:lnTo>
                    <a:pt x="4" y="72"/>
                  </a:lnTo>
                  <a:lnTo>
                    <a:pt x="2" y="70"/>
                  </a:lnTo>
                  <a:lnTo>
                    <a:pt x="4" y="62"/>
                  </a:lnTo>
                  <a:lnTo>
                    <a:pt x="0" y="58"/>
                  </a:lnTo>
                  <a:lnTo>
                    <a:pt x="0" y="54"/>
                  </a:lnTo>
                  <a:lnTo>
                    <a:pt x="8" y="46"/>
                  </a:lnTo>
                  <a:lnTo>
                    <a:pt x="8" y="40"/>
                  </a:lnTo>
                  <a:lnTo>
                    <a:pt x="20" y="42"/>
                  </a:lnTo>
                  <a:lnTo>
                    <a:pt x="22" y="38"/>
                  </a:lnTo>
                  <a:lnTo>
                    <a:pt x="22" y="32"/>
                  </a:lnTo>
                  <a:lnTo>
                    <a:pt x="24" y="26"/>
                  </a:lnTo>
                  <a:lnTo>
                    <a:pt x="26" y="12"/>
                  </a:lnTo>
                  <a:lnTo>
                    <a:pt x="26" y="8"/>
                  </a:lnTo>
                  <a:lnTo>
                    <a:pt x="24" y="2"/>
                  </a:lnTo>
                  <a:lnTo>
                    <a:pt x="28" y="0"/>
                  </a:lnTo>
                  <a:lnTo>
                    <a:pt x="30" y="0"/>
                  </a:lnTo>
                  <a:lnTo>
                    <a:pt x="38" y="12"/>
                  </a:lnTo>
                  <a:lnTo>
                    <a:pt x="48" y="20"/>
                  </a:lnTo>
                  <a:lnTo>
                    <a:pt x="64" y="28"/>
                  </a:lnTo>
                  <a:lnTo>
                    <a:pt x="70" y="24"/>
                  </a:lnTo>
                  <a:lnTo>
                    <a:pt x="70"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3" name="Freeform 181">
              <a:extLst>
                <a:ext uri="{FF2B5EF4-FFF2-40B4-BE49-F238E27FC236}">
                  <a16:creationId xmlns:a16="http://schemas.microsoft.com/office/drawing/2014/main" id="{E571CF3F-8D5A-2045-8F1A-8B5D6E187AD2}"/>
                </a:ext>
              </a:extLst>
            </p:cNvPr>
            <p:cNvSpPr>
              <a:spLocks/>
            </p:cNvSpPr>
            <p:nvPr/>
          </p:nvSpPr>
          <p:spPr bwMode="auto">
            <a:xfrm>
              <a:off x="7348538" y="3395663"/>
              <a:ext cx="6350" cy="3175"/>
            </a:xfrm>
            <a:custGeom>
              <a:avLst/>
              <a:gdLst/>
              <a:ahLst/>
              <a:cxnLst>
                <a:cxn ang="0">
                  <a:pos x="2" y="0"/>
                </a:cxn>
                <a:cxn ang="0">
                  <a:pos x="0" y="0"/>
                </a:cxn>
                <a:cxn ang="0">
                  <a:pos x="4" y="2"/>
                </a:cxn>
                <a:cxn ang="0">
                  <a:pos x="4" y="0"/>
                </a:cxn>
                <a:cxn ang="0">
                  <a:pos x="2" y="0"/>
                </a:cxn>
                <a:cxn ang="0">
                  <a:pos x="2" y="0"/>
                </a:cxn>
              </a:cxnLst>
              <a:rect l="0" t="0" r="r" b="b"/>
              <a:pathLst>
                <a:path w="4" h="2">
                  <a:moveTo>
                    <a:pt x="2" y="0"/>
                  </a:moveTo>
                  <a:lnTo>
                    <a:pt x="0" y="0"/>
                  </a:lnTo>
                  <a:lnTo>
                    <a:pt x="4" y="2"/>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4" name="Freeform 182">
              <a:extLst>
                <a:ext uri="{FF2B5EF4-FFF2-40B4-BE49-F238E27FC236}">
                  <a16:creationId xmlns:a16="http://schemas.microsoft.com/office/drawing/2014/main" id="{16E92A39-E57E-8841-9741-5268D850C18C}"/>
                </a:ext>
              </a:extLst>
            </p:cNvPr>
            <p:cNvSpPr>
              <a:spLocks/>
            </p:cNvSpPr>
            <p:nvPr/>
          </p:nvSpPr>
          <p:spPr bwMode="auto">
            <a:xfrm>
              <a:off x="7135813" y="3503613"/>
              <a:ext cx="234950" cy="212725"/>
            </a:xfrm>
            <a:custGeom>
              <a:avLst/>
              <a:gdLst/>
              <a:ahLst/>
              <a:cxnLst>
                <a:cxn ang="0">
                  <a:pos x="140" y="2"/>
                </a:cxn>
                <a:cxn ang="0">
                  <a:pos x="146" y="24"/>
                </a:cxn>
                <a:cxn ang="0">
                  <a:pos x="148" y="42"/>
                </a:cxn>
                <a:cxn ang="0">
                  <a:pos x="142" y="54"/>
                </a:cxn>
                <a:cxn ang="0">
                  <a:pos x="136" y="56"/>
                </a:cxn>
                <a:cxn ang="0">
                  <a:pos x="136" y="78"/>
                </a:cxn>
                <a:cxn ang="0">
                  <a:pos x="130" y="90"/>
                </a:cxn>
                <a:cxn ang="0">
                  <a:pos x="132" y="98"/>
                </a:cxn>
                <a:cxn ang="0">
                  <a:pos x="120" y="112"/>
                </a:cxn>
                <a:cxn ang="0">
                  <a:pos x="122" y="100"/>
                </a:cxn>
                <a:cxn ang="0">
                  <a:pos x="116" y="108"/>
                </a:cxn>
                <a:cxn ang="0">
                  <a:pos x="108" y="116"/>
                </a:cxn>
                <a:cxn ang="0">
                  <a:pos x="106" y="110"/>
                </a:cxn>
                <a:cxn ang="0">
                  <a:pos x="98" y="118"/>
                </a:cxn>
                <a:cxn ang="0">
                  <a:pos x="84" y="114"/>
                </a:cxn>
                <a:cxn ang="0">
                  <a:pos x="80" y="114"/>
                </a:cxn>
                <a:cxn ang="0">
                  <a:pos x="78" y="110"/>
                </a:cxn>
                <a:cxn ang="0">
                  <a:pos x="80" y="120"/>
                </a:cxn>
                <a:cxn ang="0">
                  <a:pos x="78" y="122"/>
                </a:cxn>
                <a:cxn ang="0">
                  <a:pos x="68" y="134"/>
                </a:cxn>
                <a:cxn ang="0">
                  <a:pos x="60" y="134"/>
                </a:cxn>
                <a:cxn ang="0">
                  <a:pos x="56" y="122"/>
                </a:cxn>
                <a:cxn ang="0">
                  <a:pos x="60" y="116"/>
                </a:cxn>
                <a:cxn ang="0">
                  <a:pos x="46" y="114"/>
                </a:cxn>
                <a:cxn ang="0">
                  <a:pos x="38" y="118"/>
                </a:cxn>
                <a:cxn ang="0">
                  <a:pos x="20" y="122"/>
                </a:cxn>
                <a:cxn ang="0">
                  <a:pos x="10" y="126"/>
                </a:cxn>
                <a:cxn ang="0">
                  <a:pos x="0" y="126"/>
                </a:cxn>
                <a:cxn ang="0">
                  <a:pos x="6" y="120"/>
                </a:cxn>
                <a:cxn ang="0">
                  <a:pos x="40" y="102"/>
                </a:cxn>
                <a:cxn ang="0">
                  <a:pos x="58" y="100"/>
                </a:cxn>
                <a:cxn ang="0">
                  <a:pos x="68" y="98"/>
                </a:cxn>
                <a:cxn ang="0">
                  <a:pos x="76" y="84"/>
                </a:cxn>
                <a:cxn ang="0">
                  <a:pos x="82" y="70"/>
                </a:cxn>
                <a:cxn ang="0">
                  <a:pos x="84" y="72"/>
                </a:cxn>
                <a:cxn ang="0">
                  <a:pos x="82" y="82"/>
                </a:cxn>
                <a:cxn ang="0">
                  <a:pos x="100" y="72"/>
                </a:cxn>
                <a:cxn ang="0">
                  <a:pos x="112" y="60"/>
                </a:cxn>
                <a:cxn ang="0">
                  <a:pos x="122" y="34"/>
                </a:cxn>
                <a:cxn ang="0">
                  <a:pos x="118" y="28"/>
                </a:cxn>
                <a:cxn ang="0">
                  <a:pos x="120" y="16"/>
                </a:cxn>
                <a:cxn ang="0">
                  <a:pos x="124" y="8"/>
                </a:cxn>
                <a:cxn ang="0">
                  <a:pos x="130" y="12"/>
                </a:cxn>
                <a:cxn ang="0">
                  <a:pos x="136" y="10"/>
                </a:cxn>
                <a:cxn ang="0">
                  <a:pos x="132" y="6"/>
                </a:cxn>
                <a:cxn ang="0">
                  <a:pos x="132" y="0"/>
                </a:cxn>
                <a:cxn ang="0">
                  <a:pos x="136" y="2"/>
                </a:cxn>
              </a:cxnLst>
              <a:rect l="0" t="0" r="r" b="b"/>
              <a:pathLst>
                <a:path w="148" h="134">
                  <a:moveTo>
                    <a:pt x="136" y="2"/>
                  </a:moveTo>
                  <a:lnTo>
                    <a:pt x="140" y="2"/>
                  </a:lnTo>
                  <a:lnTo>
                    <a:pt x="140" y="14"/>
                  </a:lnTo>
                  <a:lnTo>
                    <a:pt x="146" y="24"/>
                  </a:lnTo>
                  <a:lnTo>
                    <a:pt x="148" y="36"/>
                  </a:lnTo>
                  <a:lnTo>
                    <a:pt x="148" y="42"/>
                  </a:lnTo>
                  <a:lnTo>
                    <a:pt x="144" y="44"/>
                  </a:lnTo>
                  <a:lnTo>
                    <a:pt x="142" y="54"/>
                  </a:lnTo>
                  <a:lnTo>
                    <a:pt x="138" y="54"/>
                  </a:lnTo>
                  <a:lnTo>
                    <a:pt x="136" y="56"/>
                  </a:lnTo>
                  <a:lnTo>
                    <a:pt x="134" y="62"/>
                  </a:lnTo>
                  <a:lnTo>
                    <a:pt x="136" y="78"/>
                  </a:lnTo>
                  <a:lnTo>
                    <a:pt x="132" y="80"/>
                  </a:lnTo>
                  <a:lnTo>
                    <a:pt x="130" y="90"/>
                  </a:lnTo>
                  <a:lnTo>
                    <a:pt x="130" y="94"/>
                  </a:lnTo>
                  <a:lnTo>
                    <a:pt x="132" y="98"/>
                  </a:lnTo>
                  <a:lnTo>
                    <a:pt x="126" y="108"/>
                  </a:lnTo>
                  <a:lnTo>
                    <a:pt x="120" y="112"/>
                  </a:lnTo>
                  <a:lnTo>
                    <a:pt x="120" y="104"/>
                  </a:lnTo>
                  <a:lnTo>
                    <a:pt x="122" y="100"/>
                  </a:lnTo>
                  <a:lnTo>
                    <a:pt x="120" y="100"/>
                  </a:lnTo>
                  <a:lnTo>
                    <a:pt x="116" y="108"/>
                  </a:lnTo>
                  <a:lnTo>
                    <a:pt x="112" y="106"/>
                  </a:lnTo>
                  <a:lnTo>
                    <a:pt x="108" y="116"/>
                  </a:lnTo>
                  <a:lnTo>
                    <a:pt x="106" y="116"/>
                  </a:lnTo>
                  <a:lnTo>
                    <a:pt x="106" y="110"/>
                  </a:lnTo>
                  <a:lnTo>
                    <a:pt x="104" y="110"/>
                  </a:lnTo>
                  <a:lnTo>
                    <a:pt x="98" y="118"/>
                  </a:lnTo>
                  <a:lnTo>
                    <a:pt x="82" y="118"/>
                  </a:lnTo>
                  <a:lnTo>
                    <a:pt x="84" y="114"/>
                  </a:lnTo>
                  <a:lnTo>
                    <a:pt x="82" y="114"/>
                  </a:lnTo>
                  <a:lnTo>
                    <a:pt x="80" y="114"/>
                  </a:lnTo>
                  <a:lnTo>
                    <a:pt x="78" y="114"/>
                  </a:lnTo>
                  <a:lnTo>
                    <a:pt x="78" y="110"/>
                  </a:lnTo>
                  <a:lnTo>
                    <a:pt x="74" y="116"/>
                  </a:lnTo>
                  <a:lnTo>
                    <a:pt x="80" y="120"/>
                  </a:lnTo>
                  <a:lnTo>
                    <a:pt x="80" y="124"/>
                  </a:lnTo>
                  <a:lnTo>
                    <a:pt x="78" y="122"/>
                  </a:lnTo>
                  <a:lnTo>
                    <a:pt x="72" y="124"/>
                  </a:lnTo>
                  <a:lnTo>
                    <a:pt x="68" y="134"/>
                  </a:lnTo>
                  <a:lnTo>
                    <a:pt x="64" y="134"/>
                  </a:lnTo>
                  <a:lnTo>
                    <a:pt x="60" y="134"/>
                  </a:lnTo>
                  <a:lnTo>
                    <a:pt x="56" y="126"/>
                  </a:lnTo>
                  <a:lnTo>
                    <a:pt x="56" y="122"/>
                  </a:lnTo>
                  <a:lnTo>
                    <a:pt x="60" y="118"/>
                  </a:lnTo>
                  <a:lnTo>
                    <a:pt x="60" y="116"/>
                  </a:lnTo>
                  <a:lnTo>
                    <a:pt x="54" y="116"/>
                  </a:lnTo>
                  <a:lnTo>
                    <a:pt x="46" y="114"/>
                  </a:lnTo>
                  <a:lnTo>
                    <a:pt x="38" y="120"/>
                  </a:lnTo>
                  <a:lnTo>
                    <a:pt x="38" y="118"/>
                  </a:lnTo>
                  <a:lnTo>
                    <a:pt x="22" y="124"/>
                  </a:lnTo>
                  <a:lnTo>
                    <a:pt x="20" y="122"/>
                  </a:lnTo>
                  <a:lnTo>
                    <a:pt x="14" y="128"/>
                  </a:lnTo>
                  <a:lnTo>
                    <a:pt x="10" y="126"/>
                  </a:lnTo>
                  <a:lnTo>
                    <a:pt x="4" y="128"/>
                  </a:lnTo>
                  <a:lnTo>
                    <a:pt x="0" y="126"/>
                  </a:lnTo>
                  <a:lnTo>
                    <a:pt x="0" y="122"/>
                  </a:lnTo>
                  <a:lnTo>
                    <a:pt x="6" y="120"/>
                  </a:lnTo>
                  <a:lnTo>
                    <a:pt x="24" y="102"/>
                  </a:lnTo>
                  <a:lnTo>
                    <a:pt x="40" y="102"/>
                  </a:lnTo>
                  <a:lnTo>
                    <a:pt x="58" y="98"/>
                  </a:lnTo>
                  <a:lnTo>
                    <a:pt x="58" y="100"/>
                  </a:lnTo>
                  <a:lnTo>
                    <a:pt x="64" y="102"/>
                  </a:lnTo>
                  <a:lnTo>
                    <a:pt x="68" y="98"/>
                  </a:lnTo>
                  <a:lnTo>
                    <a:pt x="68" y="90"/>
                  </a:lnTo>
                  <a:lnTo>
                    <a:pt x="76" y="84"/>
                  </a:lnTo>
                  <a:lnTo>
                    <a:pt x="78" y="72"/>
                  </a:lnTo>
                  <a:lnTo>
                    <a:pt x="82" y="70"/>
                  </a:lnTo>
                  <a:lnTo>
                    <a:pt x="84" y="70"/>
                  </a:lnTo>
                  <a:lnTo>
                    <a:pt x="84" y="72"/>
                  </a:lnTo>
                  <a:lnTo>
                    <a:pt x="80" y="76"/>
                  </a:lnTo>
                  <a:lnTo>
                    <a:pt x="82" y="82"/>
                  </a:lnTo>
                  <a:lnTo>
                    <a:pt x="86" y="82"/>
                  </a:lnTo>
                  <a:lnTo>
                    <a:pt x="100" y="72"/>
                  </a:lnTo>
                  <a:lnTo>
                    <a:pt x="106" y="62"/>
                  </a:lnTo>
                  <a:lnTo>
                    <a:pt x="112" y="60"/>
                  </a:lnTo>
                  <a:lnTo>
                    <a:pt x="118" y="46"/>
                  </a:lnTo>
                  <a:lnTo>
                    <a:pt x="122" y="34"/>
                  </a:lnTo>
                  <a:lnTo>
                    <a:pt x="122" y="30"/>
                  </a:lnTo>
                  <a:lnTo>
                    <a:pt x="118" y="28"/>
                  </a:lnTo>
                  <a:lnTo>
                    <a:pt x="120" y="22"/>
                  </a:lnTo>
                  <a:lnTo>
                    <a:pt x="120" y="16"/>
                  </a:lnTo>
                  <a:lnTo>
                    <a:pt x="124" y="12"/>
                  </a:lnTo>
                  <a:lnTo>
                    <a:pt x="124" y="8"/>
                  </a:lnTo>
                  <a:lnTo>
                    <a:pt x="128" y="6"/>
                  </a:lnTo>
                  <a:lnTo>
                    <a:pt x="130" y="12"/>
                  </a:lnTo>
                  <a:lnTo>
                    <a:pt x="132" y="10"/>
                  </a:lnTo>
                  <a:lnTo>
                    <a:pt x="136" y="10"/>
                  </a:lnTo>
                  <a:lnTo>
                    <a:pt x="138" y="4"/>
                  </a:lnTo>
                  <a:lnTo>
                    <a:pt x="132" y="6"/>
                  </a:lnTo>
                  <a:lnTo>
                    <a:pt x="132" y="4"/>
                  </a:lnTo>
                  <a:lnTo>
                    <a:pt x="132" y="0"/>
                  </a:lnTo>
                  <a:lnTo>
                    <a:pt x="136" y="2"/>
                  </a:lnTo>
                  <a:lnTo>
                    <a:pt x="13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5" name="Freeform 183">
              <a:extLst>
                <a:ext uri="{FF2B5EF4-FFF2-40B4-BE49-F238E27FC236}">
                  <a16:creationId xmlns:a16="http://schemas.microsoft.com/office/drawing/2014/main" id="{9C8C23F8-44E8-B442-8DF1-15F1BB8EEE24}"/>
                </a:ext>
              </a:extLst>
            </p:cNvPr>
            <p:cNvSpPr>
              <a:spLocks/>
            </p:cNvSpPr>
            <p:nvPr/>
          </p:nvSpPr>
          <p:spPr bwMode="auto">
            <a:xfrm>
              <a:off x="7161213" y="3694113"/>
              <a:ext cx="53975" cy="44450"/>
            </a:xfrm>
            <a:custGeom>
              <a:avLst/>
              <a:gdLst/>
              <a:ahLst/>
              <a:cxnLst>
                <a:cxn ang="0">
                  <a:pos x="28" y="18"/>
                </a:cxn>
                <a:cxn ang="0">
                  <a:pos x="20" y="14"/>
                </a:cxn>
                <a:cxn ang="0">
                  <a:pos x="18" y="16"/>
                </a:cxn>
                <a:cxn ang="0">
                  <a:pos x="16" y="18"/>
                </a:cxn>
                <a:cxn ang="0">
                  <a:pos x="12" y="26"/>
                </a:cxn>
                <a:cxn ang="0">
                  <a:pos x="8" y="28"/>
                </a:cxn>
                <a:cxn ang="0">
                  <a:pos x="6" y="24"/>
                </a:cxn>
                <a:cxn ang="0">
                  <a:pos x="4" y="18"/>
                </a:cxn>
                <a:cxn ang="0">
                  <a:pos x="0" y="16"/>
                </a:cxn>
                <a:cxn ang="0">
                  <a:pos x="8" y="6"/>
                </a:cxn>
                <a:cxn ang="0">
                  <a:pos x="16" y="8"/>
                </a:cxn>
                <a:cxn ang="0">
                  <a:pos x="24" y="0"/>
                </a:cxn>
                <a:cxn ang="0">
                  <a:pos x="32" y="4"/>
                </a:cxn>
                <a:cxn ang="0">
                  <a:pos x="34" y="10"/>
                </a:cxn>
                <a:cxn ang="0">
                  <a:pos x="28" y="18"/>
                </a:cxn>
                <a:cxn ang="0">
                  <a:pos x="28" y="18"/>
                </a:cxn>
              </a:cxnLst>
              <a:rect l="0" t="0" r="r" b="b"/>
              <a:pathLst>
                <a:path w="34" h="28">
                  <a:moveTo>
                    <a:pt x="28" y="18"/>
                  </a:moveTo>
                  <a:lnTo>
                    <a:pt x="20" y="14"/>
                  </a:lnTo>
                  <a:lnTo>
                    <a:pt x="18" y="16"/>
                  </a:lnTo>
                  <a:lnTo>
                    <a:pt x="16" y="18"/>
                  </a:lnTo>
                  <a:lnTo>
                    <a:pt x="12" y="26"/>
                  </a:lnTo>
                  <a:lnTo>
                    <a:pt x="8" y="28"/>
                  </a:lnTo>
                  <a:lnTo>
                    <a:pt x="6" y="24"/>
                  </a:lnTo>
                  <a:lnTo>
                    <a:pt x="4" y="18"/>
                  </a:lnTo>
                  <a:lnTo>
                    <a:pt x="0" y="16"/>
                  </a:lnTo>
                  <a:lnTo>
                    <a:pt x="8" y="6"/>
                  </a:lnTo>
                  <a:lnTo>
                    <a:pt x="16" y="8"/>
                  </a:lnTo>
                  <a:lnTo>
                    <a:pt x="24" y="0"/>
                  </a:lnTo>
                  <a:lnTo>
                    <a:pt x="32" y="4"/>
                  </a:lnTo>
                  <a:lnTo>
                    <a:pt x="34" y="10"/>
                  </a:lnTo>
                  <a:lnTo>
                    <a:pt x="28" y="18"/>
                  </a:lnTo>
                  <a:lnTo>
                    <a:pt x="28"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6" name="Freeform 184">
              <a:extLst>
                <a:ext uri="{FF2B5EF4-FFF2-40B4-BE49-F238E27FC236}">
                  <a16:creationId xmlns:a16="http://schemas.microsoft.com/office/drawing/2014/main" id="{5D0F6D99-6B9E-FC48-B77F-31233BBA298F}"/>
                </a:ext>
              </a:extLst>
            </p:cNvPr>
            <p:cNvSpPr>
              <a:spLocks/>
            </p:cNvSpPr>
            <p:nvPr/>
          </p:nvSpPr>
          <p:spPr bwMode="auto">
            <a:xfrm>
              <a:off x="7107238" y="3706813"/>
              <a:ext cx="50800" cy="73025"/>
            </a:xfrm>
            <a:custGeom>
              <a:avLst/>
              <a:gdLst/>
              <a:ahLst/>
              <a:cxnLst>
                <a:cxn ang="0">
                  <a:pos x="16" y="0"/>
                </a:cxn>
                <a:cxn ang="0">
                  <a:pos x="12" y="0"/>
                </a:cxn>
                <a:cxn ang="0">
                  <a:pos x="10" y="6"/>
                </a:cxn>
                <a:cxn ang="0">
                  <a:pos x="4" y="6"/>
                </a:cxn>
                <a:cxn ang="0">
                  <a:pos x="0" y="12"/>
                </a:cxn>
                <a:cxn ang="0">
                  <a:pos x="4" y="16"/>
                </a:cxn>
                <a:cxn ang="0">
                  <a:pos x="4" y="18"/>
                </a:cxn>
                <a:cxn ang="0">
                  <a:pos x="0" y="14"/>
                </a:cxn>
                <a:cxn ang="0">
                  <a:pos x="2" y="22"/>
                </a:cxn>
                <a:cxn ang="0">
                  <a:pos x="6" y="18"/>
                </a:cxn>
                <a:cxn ang="0">
                  <a:pos x="8" y="20"/>
                </a:cxn>
                <a:cxn ang="0">
                  <a:pos x="10" y="18"/>
                </a:cxn>
                <a:cxn ang="0">
                  <a:pos x="8" y="16"/>
                </a:cxn>
                <a:cxn ang="0">
                  <a:pos x="8" y="12"/>
                </a:cxn>
                <a:cxn ang="0">
                  <a:pos x="8" y="12"/>
                </a:cxn>
                <a:cxn ang="0">
                  <a:pos x="12" y="18"/>
                </a:cxn>
                <a:cxn ang="0">
                  <a:pos x="12" y="24"/>
                </a:cxn>
                <a:cxn ang="0">
                  <a:pos x="8" y="32"/>
                </a:cxn>
                <a:cxn ang="0">
                  <a:pos x="8" y="40"/>
                </a:cxn>
                <a:cxn ang="0">
                  <a:pos x="12" y="44"/>
                </a:cxn>
                <a:cxn ang="0">
                  <a:pos x="14" y="36"/>
                </a:cxn>
                <a:cxn ang="0">
                  <a:pos x="16" y="36"/>
                </a:cxn>
                <a:cxn ang="0">
                  <a:pos x="14" y="38"/>
                </a:cxn>
                <a:cxn ang="0">
                  <a:pos x="14" y="46"/>
                </a:cxn>
                <a:cxn ang="0">
                  <a:pos x="18" y="44"/>
                </a:cxn>
                <a:cxn ang="0">
                  <a:pos x="20" y="38"/>
                </a:cxn>
                <a:cxn ang="0">
                  <a:pos x="22" y="40"/>
                </a:cxn>
                <a:cxn ang="0">
                  <a:pos x="28" y="24"/>
                </a:cxn>
                <a:cxn ang="0">
                  <a:pos x="32" y="16"/>
                </a:cxn>
                <a:cxn ang="0">
                  <a:pos x="30" y="12"/>
                </a:cxn>
                <a:cxn ang="0">
                  <a:pos x="26" y="10"/>
                </a:cxn>
                <a:cxn ang="0">
                  <a:pos x="26" y="4"/>
                </a:cxn>
                <a:cxn ang="0">
                  <a:pos x="20" y="6"/>
                </a:cxn>
                <a:cxn ang="0">
                  <a:pos x="18" y="0"/>
                </a:cxn>
                <a:cxn ang="0">
                  <a:pos x="16" y="0"/>
                </a:cxn>
                <a:cxn ang="0">
                  <a:pos x="16" y="0"/>
                </a:cxn>
              </a:cxnLst>
              <a:rect l="0" t="0" r="r" b="b"/>
              <a:pathLst>
                <a:path w="32" h="46">
                  <a:moveTo>
                    <a:pt x="16" y="0"/>
                  </a:moveTo>
                  <a:lnTo>
                    <a:pt x="12" y="0"/>
                  </a:lnTo>
                  <a:lnTo>
                    <a:pt x="10" y="6"/>
                  </a:lnTo>
                  <a:lnTo>
                    <a:pt x="4" y="6"/>
                  </a:lnTo>
                  <a:lnTo>
                    <a:pt x="0" y="12"/>
                  </a:lnTo>
                  <a:lnTo>
                    <a:pt x="4" y="16"/>
                  </a:lnTo>
                  <a:lnTo>
                    <a:pt x="4" y="18"/>
                  </a:lnTo>
                  <a:lnTo>
                    <a:pt x="0" y="14"/>
                  </a:lnTo>
                  <a:lnTo>
                    <a:pt x="2" y="22"/>
                  </a:lnTo>
                  <a:lnTo>
                    <a:pt x="6" y="18"/>
                  </a:lnTo>
                  <a:lnTo>
                    <a:pt x="8" y="20"/>
                  </a:lnTo>
                  <a:lnTo>
                    <a:pt x="10" y="18"/>
                  </a:lnTo>
                  <a:lnTo>
                    <a:pt x="8" y="16"/>
                  </a:lnTo>
                  <a:lnTo>
                    <a:pt x="8" y="12"/>
                  </a:lnTo>
                  <a:lnTo>
                    <a:pt x="8" y="12"/>
                  </a:lnTo>
                  <a:lnTo>
                    <a:pt x="12" y="18"/>
                  </a:lnTo>
                  <a:lnTo>
                    <a:pt x="12" y="24"/>
                  </a:lnTo>
                  <a:lnTo>
                    <a:pt x="8" y="32"/>
                  </a:lnTo>
                  <a:lnTo>
                    <a:pt x="8" y="40"/>
                  </a:lnTo>
                  <a:lnTo>
                    <a:pt x="12" y="44"/>
                  </a:lnTo>
                  <a:lnTo>
                    <a:pt x="14" y="36"/>
                  </a:lnTo>
                  <a:lnTo>
                    <a:pt x="16" y="36"/>
                  </a:lnTo>
                  <a:lnTo>
                    <a:pt x="14" y="38"/>
                  </a:lnTo>
                  <a:lnTo>
                    <a:pt x="14" y="46"/>
                  </a:lnTo>
                  <a:lnTo>
                    <a:pt x="18" y="44"/>
                  </a:lnTo>
                  <a:lnTo>
                    <a:pt x="20" y="38"/>
                  </a:lnTo>
                  <a:lnTo>
                    <a:pt x="22" y="40"/>
                  </a:lnTo>
                  <a:lnTo>
                    <a:pt x="28" y="24"/>
                  </a:lnTo>
                  <a:lnTo>
                    <a:pt x="32" y="16"/>
                  </a:lnTo>
                  <a:lnTo>
                    <a:pt x="30" y="12"/>
                  </a:lnTo>
                  <a:lnTo>
                    <a:pt x="26" y="10"/>
                  </a:lnTo>
                  <a:lnTo>
                    <a:pt x="26" y="4"/>
                  </a:lnTo>
                  <a:lnTo>
                    <a:pt x="20" y="6"/>
                  </a:lnTo>
                  <a:lnTo>
                    <a:pt x="18" y="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7" name="Freeform 185">
              <a:extLst>
                <a:ext uri="{FF2B5EF4-FFF2-40B4-BE49-F238E27FC236}">
                  <a16:creationId xmlns:a16="http://schemas.microsoft.com/office/drawing/2014/main" id="{668A5E67-80DF-604A-AE81-BBEDA6983D8A}"/>
                </a:ext>
              </a:extLst>
            </p:cNvPr>
            <p:cNvSpPr>
              <a:spLocks/>
            </p:cNvSpPr>
            <p:nvPr/>
          </p:nvSpPr>
          <p:spPr bwMode="auto">
            <a:xfrm>
              <a:off x="7116763" y="3741738"/>
              <a:ext cx="3175" cy="9525"/>
            </a:xfrm>
            <a:custGeom>
              <a:avLst/>
              <a:gdLst/>
              <a:ahLst/>
              <a:cxnLst>
                <a:cxn ang="0">
                  <a:pos x="0" y="0"/>
                </a:cxn>
                <a:cxn ang="0">
                  <a:pos x="0" y="6"/>
                </a:cxn>
                <a:cxn ang="0">
                  <a:pos x="2" y="2"/>
                </a:cxn>
                <a:cxn ang="0">
                  <a:pos x="0" y="0"/>
                </a:cxn>
                <a:cxn ang="0">
                  <a:pos x="0" y="0"/>
                </a:cxn>
              </a:cxnLst>
              <a:rect l="0" t="0" r="r" b="b"/>
              <a:pathLst>
                <a:path w="2" h="6">
                  <a:moveTo>
                    <a:pt x="0" y="0"/>
                  </a:moveTo>
                  <a:lnTo>
                    <a:pt x="0" y="6"/>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8" name="Freeform 186">
              <a:extLst>
                <a:ext uri="{FF2B5EF4-FFF2-40B4-BE49-F238E27FC236}">
                  <a16:creationId xmlns:a16="http://schemas.microsoft.com/office/drawing/2014/main" id="{56C489B4-0B23-8C48-AA64-F5E489694F8E}"/>
                </a:ext>
              </a:extLst>
            </p:cNvPr>
            <p:cNvSpPr>
              <a:spLocks/>
            </p:cNvSpPr>
            <p:nvPr/>
          </p:nvSpPr>
          <p:spPr bwMode="auto">
            <a:xfrm>
              <a:off x="7135813" y="3786188"/>
              <a:ext cx="1588" cy="9525"/>
            </a:xfrm>
            <a:custGeom>
              <a:avLst/>
              <a:gdLst/>
              <a:ahLst/>
              <a:cxnLst>
                <a:cxn ang="0">
                  <a:pos x="0" y="2"/>
                </a:cxn>
                <a:cxn ang="0">
                  <a:pos x="0" y="0"/>
                </a:cxn>
                <a:cxn ang="0">
                  <a:pos x="0" y="2"/>
                </a:cxn>
                <a:cxn ang="0">
                  <a:pos x="0" y="6"/>
                </a:cxn>
                <a:cxn ang="0">
                  <a:pos x="0" y="2"/>
                </a:cxn>
                <a:cxn ang="0">
                  <a:pos x="0" y="2"/>
                </a:cxn>
              </a:cxnLst>
              <a:rect l="0" t="0" r="r" b="b"/>
              <a:pathLst>
                <a:path h="6">
                  <a:moveTo>
                    <a:pt x="0" y="2"/>
                  </a:moveTo>
                  <a:lnTo>
                    <a:pt x="0" y="0"/>
                  </a:lnTo>
                  <a:lnTo>
                    <a:pt x="0" y="2"/>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89" name="Freeform 187">
              <a:extLst>
                <a:ext uri="{FF2B5EF4-FFF2-40B4-BE49-F238E27FC236}">
                  <a16:creationId xmlns:a16="http://schemas.microsoft.com/office/drawing/2014/main" id="{935B8413-5DBD-8C4D-8811-A4B23930D81F}"/>
                </a:ext>
              </a:extLst>
            </p:cNvPr>
            <p:cNvSpPr>
              <a:spLocks/>
            </p:cNvSpPr>
            <p:nvPr/>
          </p:nvSpPr>
          <p:spPr bwMode="auto">
            <a:xfrm>
              <a:off x="7123113" y="3795713"/>
              <a:ext cx="3175" cy="3175"/>
            </a:xfrm>
            <a:custGeom>
              <a:avLst/>
              <a:gdLst/>
              <a:ahLst/>
              <a:cxnLst>
                <a:cxn ang="0">
                  <a:pos x="2" y="0"/>
                </a:cxn>
                <a:cxn ang="0">
                  <a:pos x="0" y="0"/>
                </a:cxn>
                <a:cxn ang="0">
                  <a:pos x="0" y="2"/>
                </a:cxn>
                <a:cxn ang="0">
                  <a:pos x="2" y="2"/>
                </a:cxn>
                <a:cxn ang="0">
                  <a:pos x="2" y="0"/>
                </a:cxn>
                <a:cxn ang="0">
                  <a:pos x="2" y="0"/>
                </a:cxn>
                <a:cxn ang="0">
                  <a:pos x="2" y="0"/>
                </a:cxn>
              </a:cxnLst>
              <a:rect l="0" t="0" r="r" b="b"/>
              <a:pathLst>
                <a:path w="2" h="2">
                  <a:moveTo>
                    <a:pt x="2" y="0"/>
                  </a:moveTo>
                  <a:lnTo>
                    <a:pt x="0" y="0"/>
                  </a:lnTo>
                  <a:lnTo>
                    <a:pt x="0" y="2"/>
                  </a:lnTo>
                  <a:lnTo>
                    <a:pt x="2" y="2"/>
                  </a:lnTo>
                  <a:lnTo>
                    <a:pt x="2"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0" name="Freeform 188">
              <a:extLst>
                <a:ext uri="{FF2B5EF4-FFF2-40B4-BE49-F238E27FC236}">
                  <a16:creationId xmlns:a16="http://schemas.microsoft.com/office/drawing/2014/main" id="{0DA7DD4B-2C7B-194E-9318-02DA5D9F8AE1}"/>
                </a:ext>
              </a:extLst>
            </p:cNvPr>
            <p:cNvSpPr>
              <a:spLocks/>
            </p:cNvSpPr>
            <p:nvPr/>
          </p:nvSpPr>
          <p:spPr bwMode="auto">
            <a:xfrm>
              <a:off x="7085013" y="3735388"/>
              <a:ext cx="3175" cy="6350"/>
            </a:xfrm>
            <a:custGeom>
              <a:avLst/>
              <a:gdLst/>
              <a:ahLst/>
              <a:cxnLst>
                <a:cxn ang="0">
                  <a:pos x="2" y="0"/>
                </a:cxn>
                <a:cxn ang="0">
                  <a:pos x="0" y="2"/>
                </a:cxn>
                <a:cxn ang="0">
                  <a:pos x="0" y="4"/>
                </a:cxn>
                <a:cxn ang="0">
                  <a:pos x="2" y="2"/>
                </a:cxn>
                <a:cxn ang="0">
                  <a:pos x="2" y="0"/>
                </a:cxn>
                <a:cxn ang="0">
                  <a:pos x="2" y="0"/>
                </a:cxn>
              </a:cxnLst>
              <a:rect l="0" t="0" r="r" b="b"/>
              <a:pathLst>
                <a:path w="2" h="4">
                  <a:moveTo>
                    <a:pt x="2" y="0"/>
                  </a:moveTo>
                  <a:lnTo>
                    <a:pt x="0" y="2"/>
                  </a:lnTo>
                  <a:lnTo>
                    <a:pt x="0" y="4"/>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1" name="Freeform 189">
              <a:extLst>
                <a:ext uri="{FF2B5EF4-FFF2-40B4-BE49-F238E27FC236}">
                  <a16:creationId xmlns:a16="http://schemas.microsoft.com/office/drawing/2014/main" id="{2EE43570-F40D-024E-BF2D-6B78B41966FC}"/>
                </a:ext>
              </a:extLst>
            </p:cNvPr>
            <p:cNvSpPr>
              <a:spLocks/>
            </p:cNvSpPr>
            <p:nvPr/>
          </p:nvSpPr>
          <p:spPr bwMode="auto">
            <a:xfrm>
              <a:off x="7094538" y="3729038"/>
              <a:ext cx="3175" cy="6350"/>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2" name="Freeform 190">
              <a:extLst>
                <a:ext uri="{FF2B5EF4-FFF2-40B4-BE49-F238E27FC236}">
                  <a16:creationId xmlns:a16="http://schemas.microsoft.com/office/drawing/2014/main" id="{F2329B43-5ECF-E04A-839D-73AE8CC9DF52}"/>
                </a:ext>
              </a:extLst>
            </p:cNvPr>
            <p:cNvSpPr>
              <a:spLocks/>
            </p:cNvSpPr>
            <p:nvPr/>
          </p:nvSpPr>
          <p:spPr bwMode="auto">
            <a:xfrm>
              <a:off x="7107238" y="3706813"/>
              <a:ext cx="1588" cy="6350"/>
            </a:xfrm>
            <a:custGeom>
              <a:avLst/>
              <a:gdLst/>
              <a:ahLst/>
              <a:cxnLst>
                <a:cxn ang="0">
                  <a:pos x="0" y="0"/>
                </a:cxn>
                <a:cxn ang="0">
                  <a:pos x="0" y="4"/>
                </a:cxn>
                <a:cxn ang="0">
                  <a:pos x="0" y="0"/>
                </a:cxn>
                <a:cxn ang="0">
                  <a:pos x="0" y="0"/>
                </a:cxn>
              </a:cxnLst>
              <a:rect l="0" t="0" r="r" b="b"/>
              <a:pathLst>
                <a:path h="4">
                  <a:moveTo>
                    <a:pt x="0" y="0"/>
                  </a:move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3" name="Freeform 191">
              <a:extLst>
                <a:ext uri="{FF2B5EF4-FFF2-40B4-BE49-F238E27FC236}">
                  <a16:creationId xmlns:a16="http://schemas.microsoft.com/office/drawing/2014/main" id="{FC7A5A31-C931-A444-AC0E-EC34E68DF21F}"/>
                </a:ext>
              </a:extLst>
            </p:cNvPr>
            <p:cNvSpPr>
              <a:spLocks/>
            </p:cNvSpPr>
            <p:nvPr/>
          </p:nvSpPr>
          <p:spPr bwMode="auto">
            <a:xfrm>
              <a:off x="7097713" y="3697288"/>
              <a:ext cx="1588" cy="6350"/>
            </a:xfrm>
            <a:custGeom>
              <a:avLst/>
              <a:gdLst/>
              <a:ahLst/>
              <a:cxnLst>
                <a:cxn ang="0">
                  <a:pos x="0" y="0"/>
                </a:cxn>
                <a:cxn ang="0">
                  <a:pos x="0" y="4"/>
                </a:cxn>
                <a:cxn ang="0">
                  <a:pos x="0" y="2"/>
                </a:cxn>
                <a:cxn ang="0">
                  <a:pos x="0" y="0"/>
                </a:cxn>
                <a:cxn ang="0">
                  <a:pos x="0" y="0"/>
                </a:cxn>
              </a:cxnLst>
              <a:rect l="0" t="0" r="r" b="b"/>
              <a:pathLst>
                <a:path h="4">
                  <a:moveTo>
                    <a:pt x="0" y="0"/>
                  </a:moveTo>
                  <a:lnTo>
                    <a:pt x="0"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4" name="Freeform 192">
              <a:extLst>
                <a:ext uri="{FF2B5EF4-FFF2-40B4-BE49-F238E27FC236}">
                  <a16:creationId xmlns:a16="http://schemas.microsoft.com/office/drawing/2014/main" id="{8624F511-472A-0743-95CD-BE5C33BEBB24}"/>
                </a:ext>
              </a:extLst>
            </p:cNvPr>
            <p:cNvSpPr>
              <a:spLocks/>
            </p:cNvSpPr>
            <p:nvPr/>
          </p:nvSpPr>
          <p:spPr bwMode="auto">
            <a:xfrm>
              <a:off x="7100888" y="3687763"/>
              <a:ext cx="3175" cy="9525"/>
            </a:xfrm>
            <a:custGeom>
              <a:avLst/>
              <a:gdLst/>
              <a:ahLst/>
              <a:cxnLst>
                <a:cxn ang="0">
                  <a:pos x="0" y="0"/>
                </a:cxn>
                <a:cxn ang="0">
                  <a:pos x="2" y="2"/>
                </a:cxn>
                <a:cxn ang="0">
                  <a:pos x="0" y="6"/>
                </a:cxn>
                <a:cxn ang="0">
                  <a:pos x="0" y="0"/>
                </a:cxn>
                <a:cxn ang="0">
                  <a:pos x="0" y="0"/>
                </a:cxn>
              </a:cxnLst>
              <a:rect l="0" t="0" r="r" b="b"/>
              <a:pathLst>
                <a:path w="2" h="6">
                  <a:moveTo>
                    <a:pt x="0" y="0"/>
                  </a:moveTo>
                  <a:lnTo>
                    <a:pt x="2" y="2"/>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5" name="Freeform 193">
              <a:extLst>
                <a:ext uri="{FF2B5EF4-FFF2-40B4-BE49-F238E27FC236}">
                  <a16:creationId xmlns:a16="http://schemas.microsoft.com/office/drawing/2014/main" id="{66ADB2F2-CF17-0D4E-BE85-BA4C93C7710C}"/>
                </a:ext>
              </a:extLst>
            </p:cNvPr>
            <p:cNvSpPr>
              <a:spLocks/>
            </p:cNvSpPr>
            <p:nvPr/>
          </p:nvSpPr>
          <p:spPr bwMode="auto">
            <a:xfrm>
              <a:off x="7132638" y="3611563"/>
              <a:ext cx="1588" cy="3175"/>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6" name="Freeform 194">
              <a:extLst>
                <a:ext uri="{FF2B5EF4-FFF2-40B4-BE49-F238E27FC236}">
                  <a16:creationId xmlns:a16="http://schemas.microsoft.com/office/drawing/2014/main" id="{A2005AB7-AEEE-FC4A-B8F3-2A888B50C73D}"/>
                </a:ext>
              </a:extLst>
            </p:cNvPr>
            <p:cNvSpPr>
              <a:spLocks/>
            </p:cNvSpPr>
            <p:nvPr/>
          </p:nvSpPr>
          <p:spPr bwMode="auto">
            <a:xfrm>
              <a:off x="7034213" y="3716338"/>
              <a:ext cx="12700" cy="9525"/>
            </a:xfrm>
            <a:custGeom>
              <a:avLst/>
              <a:gdLst/>
              <a:ahLst/>
              <a:cxnLst>
                <a:cxn ang="0">
                  <a:pos x="0" y="2"/>
                </a:cxn>
                <a:cxn ang="0">
                  <a:pos x="0" y="6"/>
                </a:cxn>
                <a:cxn ang="0">
                  <a:pos x="2" y="6"/>
                </a:cxn>
                <a:cxn ang="0">
                  <a:pos x="6" y="6"/>
                </a:cxn>
                <a:cxn ang="0">
                  <a:pos x="8" y="2"/>
                </a:cxn>
                <a:cxn ang="0">
                  <a:pos x="8" y="0"/>
                </a:cxn>
                <a:cxn ang="0">
                  <a:pos x="0" y="2"/>
                </a:cxn>
                <a:cxn ang="0">
                  <a:pos x="0" y="2"/>
                </a:cxn>
              </a:cxnLst>
              <a:rect l="0" t="0" r="r" b="b"/>
              <a:pathLst>
                <a:path w="8" h="6">
                  <a:moveTo>
                    <a:pt x="0" y="2"/>
                  </a:moveTo>
                  <a:lnTo>
                    <a:pt x="0" y="6"/>
                  </a:lnTo>
                  <a:lnTo>
                    <a:pt x="2" y="6"/>
                  </a:lnTo>
                  <a:lnTo>
                    <a:pt x="6" y="6"/>
                  </a:lnTo>
                  <a:lnTo>
                    <a:pt x="8" y="2"/>
                  </a:lnTo>
                  <a:lnTo>
                    <a:pt x="8"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7" name="Freeform 195">
              <a:extLst>
                <a:ext uri="{FF2B5EF4-FFF2-40B4-BE49-F238E27FC236}">
                  <a16:creationId xmlns:a16="http://schemas.microsoft.com/office/drawing/2014/main" id="{4B5A119E-7454-B541-9E08-D7F73526B73F}"/>
                </a:ext>
              </a:extLst>
            </p:cNvPr>
            <p:cNvSpPr>
              <a:spLocks/>
            </p:cNvSpPr>
            <p:nvPr/>
          </p:nvSpPr>
          <p:spPr bwMode="auto">
            <a:xfrm>
              <a:off x="6904038" y="3916363"/>
              <a:ext cx="34925" cy="76200"/>
            </a:xfrm>
            <a:custGeom>
              <a:avLst/>
              <a:gdLst/>
              <a:ahLst/>
              <a:cxnLst>
                <a:cxn ang="0">
                  <a:pos x="18" y="0"/>
                </a:cxn>
                <a:cxn ang="0">
                  <a:pos x="22" y="4"/>
                </a:cxn>
                <a:cxn ang="0">
                  <a:pos x="22" y="10"/>
                </a:cxn>
                <a:cxn ang="0">
                  <a:pos x="18" y="28"/>
                </a:cxn>
                <a:cxn ang="0">
                  <a:pos x="10" y="42"/>
                </a:cxn>
                <a:cxn ang="0">
                  <a:pos x="8" y="48"/>
                </a:cxn>
                <a:cxn ang="0">
                  <a:pos x="6" y="42"/>
                </a:cxn>
                <a:cxn ang="0">
                  <a:pos x="0" y="36"/>
                </a:cxn>
                <a:cxn ang="0">
                  <a:pos x="0" y="24"/>
                </a:cxn>
                <a:cxn ang="0">
                  <a:pos x="2" y="18"/>
                </a:cxn>
                <a:cxn ang="0">
                  <a:pos x="10" y="4"/>
                </a:cxn>
                <a:cxn ang="0">
                  <a:pos x="18" y="0"/>
                </a:cxn>
                <a:cxn ang="0">
                  <a:pos x="18" y="0"/>
                </a:cxn>
              </a:cxnLst>
              <a:rect l="0" t="0" r="r" b="b"/>
              <a:pathLst>
                <a:path w="22" h="48">
                  <a:moveTo>
                    <a:pt x="18" y="0"/>
                  </a:moveTo>
                  <a:lnTo>
                    <a:pt x="22" y="4"/>
                  </a:lnTo>
                  <a:lnTo>
                    <a:pt x="22" y="10"/>
                  </a:lnTo>
                  <a:lnTo>
                    <a:pt x="18" y="28"/>
                  </a:lnTo>
                  <a:lnTo>
                    <a:pt x="10" y="42"/>
                  </a:lnTo>
                  <a:lnTo>
                    <a:pt x="8" y="48"/>
                  </a:lnTo>
                  <a:lnTo>
                    <a:pt x="6" y="42"/>
                  </a:lnTo>
                  <a:lnTo>
                    <a:pt x="0" y="36"/>
                  </a:lnTo>
                  <a:lnTo>
                    <a:pt x="0" y="24"/>
                  </a:lnTo>
                  <a:lnTo>
                    <a:pt x="2" y="18"/>
                  </a:lnTo>
                  <a:lnTo>
                    <a:pt x="10" y="4"/>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8" name="Freeform 196">
              <a:extLst>
                <a:ext uri="{FF2B5EF4-FFF2-40B4-BE49-F238E27FC236}">
                  <a16:creationId xmlns:a16="http://schemas.microsoft.com/office/drawing/2014/main" id="{A1211007-52A5-9543-8DD6-81845C6E8300}"/>
                </a:ext>
              </a:extLst>
            </p:cNvPr>
            <p:cNvSpPr>
              <a:spLocks/>
            </p:cNvSpPr>
            <p:nvPr/>
          </p:nvSpPr>
          <p:spPr bwMode="auto">
            <a:xfrm>
              <a:off x="6980238" y="3935413"/>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199" name="Freeform 197">
              <a:extLst>
                <a:ext uri="{FF2B5EF4-FFF2-40B4-BE49-F238E27FC236}">
                  <a16:creationId xmlns:a16="http://schemas.microsoft.com/office/drawing/2014/main" id="{C9B0FE7F-6C46-A142-8E94-8DF56089E67F}"/>
                </a:ext>
              </a:extLst>
            </p:cNvPr>
            <p:cNvSpPr>
              <a:spLocks/>
            </p:cNvSpPr>
            <p:nvPr/>
          </p:nvSpPr>
          <p:spPr bwMode="auto">
            <a:xfrm>
              <a:off x="6986588" y="3935413"/>
              <a:ext cx="3175" cy="3175"/>
            </a:xfrm>
            <a:custGeom>
              <a:avLst/>
              <a:gdLst/>
              <a:ahLst/>
              <a:cxnLst>
                <a:cxn ang="0">
                  <a:pos x="0" y="2"/>
                </a:cxn>
                <a:cxn ang="0">
                  <a:pos x="2" y="0"/>
                </a:cxn>
                <a:cxn ang="0">
                  <a:pos x="2" y="2"/>
                </a:cxn>
                <a:cxn ang="0">
                  <a:pos x="2" y="2"/>
                </a:cxn>
                <a:cxn ang="0">
                  <a:pos x="0" y="2"/>
                </a:cxn>
                <a:cxn ang="0">
                  <a:pos x="0" y="2"/>
                </a:cxn>
              </a:cxnLst>
              <a:rect l="0" t="0" r="r" b="b"/>
              <a:pathLst>
                <a:path w="2" h="2">
                  <a:moveTo>
                    <a:pt x="0" y="2"/>
                  </a:moveTo>
                  <a:lnTo>
                    <a:pt x="2" y="0"/>
                  </a:lnTo>
                  <a:lnTo>
                    <a:pt x="2" y="2"/>
                  </a:lnTo>
                  <a:lnTo>
                    <a:pt x="2"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0" name="Freeform 198">
              <a:extLst>
                <a:ext uri="{FF2B5EF4-FFF2-40B4-BE49-F238E27FC236}">
                  <a16:creationId xmlns:a16="http://schemas.microsoft.com/office/drawing/2014/main" id="{ED3F06BA-E562-F847-B7F6-02E5F5F0BA53}"/>
                </a:ext>
              </a:extLst>
            </p:cNvPr>
            <p:cNvSpPr>
              <a:spLocks/>
            </p:cNvSpPr>
            <p:nvPr/>
          </p:nvSpPr>
          <p:spPr bwMode="auto">
            <a:xfrm>
              <a:off x="7062788" y="3878263"/>
              <a:ext cx="12700" cy="19050"/>
            </a:xfrm>
            <a:custGeom>
              <a:avLst/>
              <a:gdLst/>
              <a:ahLst/>
              <a:cxnLst>
                <a:cxn ang="0">
                  <a:pos x="2" y="6"/>
                </a:cxn>
                <a:cxn ang="0">
                  <a:pos x="4" y="2"/>
                </a:cxn>
                <a:cxn ang="0">
                  <a:pos x="8" y="0"/>
                </a:cxn>
                <a:cxn ang="0">
                  <a:pos x="6" y="4"/>
                </a:cxn>
                <a:cxn ang="0">
                  <a:pos x="4" y="8"/>
                </a:cxn>
                <a:cxn ang="0">
                  <a:pos x="2" y="12"/>
                </a:cxn>
                <a:cxn ang="0">
                  <a:pos x="0" y="10"/>
                </a:cxn>
                <a:cxn ang="0">
                  <a:pos x="2" y="6"/>
                </a:cxn>
                <a:cxn ang="0">
                  <a:pos x="2" y="6"/>
                </a:cxn>
              </a:cxnLst>
              <a:rect l="0" t="0" r="r" b="b"/>
              <a:pathLst>
                <a:path w="8" h="12">
                  <a:moveTo>
                    <a:pt x="2" y="6"/>
                  </a:moveTo>
                  <a:lnTo>
                    <a:pt x="4" y="2"/>
                  </a:lnTo>
                  <a:lnTo>
                    <a:pt x="8" y="0"/>
                  </a:lnTo>
                  <a:lnTo>
                    <a:pt x="6" y="4"/>
                  </a:lnTo>
                  <a:lnTo>
                    <a:pt x="4" y="8"/>
                  </a:lnTo>
                  <a:lnTo>
                    <a:pt x="2" y="12"/>
                  </a:lnTo>
                  <a:lnTo>
                    <a:pt x="0" y="1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1" name="Freeform 199">
              <a:extLst>
                <a:ext uri="{FF2B5EF4-FFF2-40B4-BE49-F238E27FC236}">
                  <a16:creationId xmlns:a16="http://schemas.microsoft.com/office/drawing/2014/main" id="{0BCBDBDB-2615-1947-B358-5A7ADED445CE}"/>
                </a:ext>
              </a:extLst>
            </p:cNvPr>
            <p:cNvSpPr>
              <a:spLocks/>
            </p:cNvSpPr>
            <p:nvPr/>
          </p:nvSpPr>
          <p:spPr bwMode="auto">
            <a:xfrm>
              <a:off x="7088188" y="3852863"/>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2" name="Freeform 200">
              <a:extLst>
                <a:ext uri="{FF2B5EF4-FFF2-40B4-BE49-F238E27FC236}">
                  <a16:creationId xmlns:a16="http://schemas.microsoft.com/office/drawing/2014/main" id="{234D2607-9AE3-8F4E-AFF0-648DDE08852E}"/>
                </a:ext>
              </a:extLst>
            </p:cNvPr>
            <p:cNvSpPr>
              <a:spLocks/>
            </p:cNvSpPr>
            <p:nvPr/>
          </p:nvSpPr>
          <p:spPr bwMode="auto">
            <a:xfrm>
              <a:off x="7097713" y="3840163"/>
              <a:ext cx="6350" cy="6350"/>
            </a:xfrm>
            <a:custGeom>
              <a:avLst/>
              <a:gdLst/>
              <a:ahLst/>
              <a:cxnLst>
                <a:cxn ang="0">
                  <a:pos x="2" y="2"/>
                </a:cxn>
                <a:cxn ang="0">
                  <a:pos x="4" y="0"/>
                </a:cxn>
                <a:cxn ang="0">
                  <a:pos x="2" y="4"/>
                </a:cxn>
                <a:cxn ang="0">
                  <a:pos x="0" y="2"/>
                </a:cxn>
                <a:cxn ang="0">
                  <a:pos x="2" y="2"/>
                </a:cxn>
                <a:cxn ang="0">
                  <a:pos x="2" y="2"/>
                </a:cxn>
              </a:cxnLst>
              <a:rect l="0" t="0" r="r" b="b"/>
              <a:pathLst>
                <a:path w="4" h="4">
                  <a:moveTo>
                    <a:pt x="2" y="2"/>
                  </a:moveTo>
                  <a:lnTo>
                    <a:pt x="4" y="0"/>
                  </a:lnTo>
                  <a:lnTo>
                    <a:pt x="2" y="4"/>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3" name="Rectangle 201">
              <a:extLst>
                <a:ext uri="{FF2B5EF4-FFF2-40B4-BE49-F238E27FC236}">
                  <a16:creationId xmlns:a16="http://schemas.microsoft.com/office/drawing/2014/main" id="{9E113FF5-2C45-CC43-B039-E8B363F9BEBC}"/>
                </a:ext>
              </a:extLst>
            </p:cNvPr>
            <p:cNvSpPr>
              <a:spLocks noChangeArrowheads="1"/>
            </p:cNvSpPr>
            <p:nvPr/>
          </p:nvSpPr>
          <p:spPr bwMode="auto">
            <a:xfrm>
              <a:off x="7015163" y="3925888"/>
              <a:ext cx="1588" cy="3175"/>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204" name="Freeform 202">
              <a:extLst>
                <a:ext uri="{FF2B5EF4-FFF2-40B4-BE49-F238E27FC236}">
                  <a16:creationId xmlns:a16="http://schemas.microsoft.com/office/drawing/2014/main" id="{5E08D0D6-E371-3C4B-8A41-370562FB7BFD}"/>
                </a:ext>
              </a:extLst>
            </p:cNvPr>
            <p:cNvSpPr>
              <a:spLocks/>
            </p:cNvSpPr>
            <p:nvPr/>
          </p:nvSpPr>
          <p:spPr bwMode="auto">
            <a:xfrm>
              <a:off x="8012113" y="3141663"/>
              <a:ext cx="19050" cy="9525"/>
            </a:xfrm>
            <a:custGeom>
              <a:avLst/>
              <a:gdLst/>
              <a:ahLst/>
              <a:cxnLst>
                <a:cxn ang="0">
                  <a:pos x="0" y="2"/>
                </a:cxn>
                <a:cxn ang="0">
                  <a:pos x="6" y="0"/>
                </a:cxn>
                <a:cxn ang="0">
                  <a:pos x="12" y="4"/>
                </a:cxn>
                <a:cxn ang="0">
                  <a:pos x="6" y="6"/>
                </a:cxn>
                <a:cxn ang="0">
                  <a:pos x="4" y="2"/>
                </a:cxn>
                <a:cxn ang="0">
                  <a:pos x="0" y="2"/>
                </a:cxn>
                <a:cxn ang="0">
                  <a:pos x="0" y="2"/>
                </a:cxn>
              </a:cxnLst>
              <a:rect l="0" t="0" r="r" b="b"/>
              <a:pathLst>
                <a:path w="12" h="6">
                  <a:moveTo>
                    <a:pt x="0" y="2"/>
                  </a:moveTo>
                  <a:lnTo>
                    <a:pt x="6" y="0"/>
                  </a:lnTo>
                  <a:lnTo>
                    <a:pt x="12" y="4"/>
                  </a:lnTo>
                  <a:lnTo>
                    <a:pt x="6" y="6"/>
                  </a:lnTo>
                  <a:lnTo>
                    <a:pt x="4"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5" name="Freeform 203">
              <a:extLst>
                <a:ext uri="{FF2B5EF4-FFF2-40B4-BE49-F238E27FC236}">
                  <a16:creationId xmlns:a16="http://schemas.microsoft.com/office/drawing/2014/main" id="{60BA55E7-4EED-8943-AD8E-E4C08EF823D0}"/>
                </a:ext>
              </a:extLst>
            </p:cNvPr>
            <p:cNvSpPr>
              <a:spLocks/>
            </p:cNvSpPr>
            <p:nvPr/>
          </p:nvSpPr>
          <p:spPr bwMode="auto">
            <a:xfrm>
              <a:off x="8113713" y="3170238"/>
              <a:ext cx="9525" cy="12700"/>
            </a:xfrm>
            <a:custGeom>
              <a:avLst/>
              <a:gdLst/>
              <a:ahLst/>
              <a:cxnLst>
                <a:cxn ang="0">
                  <a:pos x="6" y="0"/>
                </a:cxn>
                <a:cxn ang="0">
                  <a:pos x="6" y="4"/>
                </a:cxn>
                <a:cxn ang="0">
                  <a:pos x="2" y="8"/>
                </a:cxn>
                <a:cxn ang="0">
                  <a:pos x="0" y="6"/>
                </a:cxn>
                <a:cxn ang="0">
                  <a:pos x="6" y="0"/>
                </a:cxn>
                <a:cxn ang="0">
                  <a:pos x="6" y="0"/>
                </a:cxn>
              </a:cxnLst>
              <a:rect l="0" t="0" r="r" b="b"/>
              <a:pathLst>
                <a:path w="6" h="8">
                  <a:moveTo>
                    <a:pt x="6" y="0"/>
                  </a:moveTo>
                  <a:lnTo>
                    <a:pt x="6" y="4"/>
                  </a:lnTo>
                  <a:lnTo>
                    <a:pt x="2" y="8"/>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6" name="Freeform 204">
              <a:extLst>
                <a:ext uri="{FF2B5EF4-FFF2-40B4-BE49-F238E27FC236}">
                  <a16:creationId xmlns:a16="http://schemas.microsoft.com/office/drawing/2014/main" id="{4E1E67EE-CE16-4D46-913D-6A93EF0F464C}"/>
                </a:ext>
              </a:extLst>
            </p:cNvPr>
            <p:cNvSpPr>
              <a:spLocks/>
            </p:cNvSpPr>
            <p:nvPr/>
          </p:nvSpPr>
          <p:spPr bwMode="auto">
            <a:xfrm>
              <a:off x="8145463" y="3189288"/>
              <a:ext cx="15875" cy="9525"/>
            </a:xfrm>
            <a:custGeom>
              <a:avLst/>
              <a:gdLst/>
              <a:ahLst/>
              <a:cxnLst>
                <a:cxn ang="0">
                  <a:pos x="0" y="0"/>
                </a:cxn>
                <a:cxn ang="0">
                  <a:pos x="10" y="6"/>
                </a:cxn>
                <a:cxn ang="0">
                  <a:pos x="6" y="6"/>
                </a:cxn>
                <a:cxn ang="0">
                  <a:pos x="0" y="0"/>
                </a:cxn>
                <a:cxn ang="0">
                  <a:pos x="0" y="0"/>
                </a:cxn>
              </a:cxnLst>
              <a:rect l="0" t="0" r="r" b="b"/>
              <a:pathLst>
                <a:path w="10" h="6">
                  <a:moveTo>
                    <a:pt x="0" y="0"/>
                  </a:moveTo>
                  <a:lnTo>
                    <a:pt x="10" y="6"/>
                  </a:lnTo>
                  <a:lnTo>
                    <a:pt x="6"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7" name="Freeform 206">
              <a:extLst>
                <a:ext uri="{FF2B5EF4-FFF2-40B4-BE49-F238E27FC236}">
                  <a16:creationId xmlns:a16="http://schemas.microsoft.com/office/drawing/2014/main" id="{3764C7A0-4CB3-7D44-B9F6-2A602190B2EF}"/>
                </a:ext>
              </a:extLst>
            </p:cNvPr>
            <p:cNvSpPr>
              <a:spLocks/>
            </p:cNvSpPr>
            <p:nvPr/>
          </p:nvSpPr>
          <p:spPr bwMode="auto">
            <a:xfrm>
              <a:off x="8161338" y="3176588"/>
              <a:ext cx="6350" cy="3175"/>
            </a:xfrm>
            <a:custGeom>
              <a:avLst/>
              <a:gdLst/>
              <a:ahLst/>
              <a:cxnLst>
                <a:cxn ang="0">
                  <a:pos x="2" y="0"/>
                </a:cxn>
                <a:cxn ang="0">
                  <a:pos x="4" y="2"/>
                </a:cxn>
                <a:cxn ang="0">
                  <a:pos x="2" y="2"/>
                </a:cxn>
                <a:cxn ang="0">
                  <a:pos x="0" y="2"/>
                </a:cxn>
                <a:cxn ang="0">
                  <a:pos x="2" y="0"/>
                </a:cxn>
                <a:cxn ang="0">
                  <a:pos x="2" y="0"/>
                </a:cxn>
              </a:cxnLst>
              <a:rect l="0" t="0" r="r" b="b"/>
              <a:pathLst>
                <a:path w="4" h="2">
                  <a:moveTo>
                    <a:pt x="2" y="0"/>
                  </a:moveTo>
                  <a:lnTo>
                    <a:pt x="4" y="2"/>
                  </a:lnTo>
                  <a:lnTo>
                    <a:pt x="2" y="2"/>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8" name="Freeform 207">
              <a:extLst>
                <a:ext uri="{FF2B5EF4-FFF2-40B4-BE49-F238E27FC236}">
                  <a16:creationId xmlns:a16="http://schemas.microsoft.com/office/drawing/2014/main" id="{F8914AEF-2EC6-5B48-A495-69DE8F432D5F}"/>
                </a:ext>
              </a:extLst>
            </p:cNvPr>
            <p:cNvSpPr>
              <a:spLocks/>
            </p:cNvSpPr>
            <p:nvPr/>
          </p:nvSpPr>
          <p:spPr bwMode="auto">
            <a:xfrm>
              <a:off x="6284913" y="1500188"/>
              <a:ext cx="57150" cy="50800"/>
            </a:xfrm>
            <a:custGeom>
              <a:avLst/>
              <a:gdLst/>
              <a:ahLst/>
              <a:cxnLst>
                <a:cxn ang="0">
                  <a:pos x="4" y="6"/>
                </a:cxn>
                <a:cxn ang="0">
                  <a:pos x="0" y="2"/>
                </a:cxn>
                <a:cxn ang="0">
                  <a:pos x="10" y="0"/>
                </a:cxn>
                <a:cxn ang="0">
                  <a:pos x="36" y="14"/>
                </a:cxn>
                <a:cxn ang="0">
                  <a:pos x="26" y="28"/>
                </a:cxn>
                <a:cxn ang="0">
                  <a:pos x="10" y="32"/>
                </a:cxn>
                <a:cxn ang="0">
                  <a:pos x="4" y="26"/>
                </a:cxn>
                <a:cxn ang="0">
                  <a:pos x="16" y="26"/>
                </a:cxn>
                <a:cxn ang="0">
                  <a:pos x="4" y="18"/>
                </a:cxn>
                <a:cxn ang="0">
                  <a:pos x="6" y="18"/>
                </a:cxn>
                <a:cxn ang="0">
                  <a:pos x="6" y="12"/>
                </a:cxn>
                <a:cxn ang="0">
                  <a:pos x="2" y="10"/>
                </a:cxn>
                <a:cxn ang="0">
                  <a:pos x="4" y="6"/>
                </a:cxn>
                <a:cxn ang="0">
                  <a:pos x="4" y="6"/>
                </a:cxn>
              </a:cxnLst>
              <a:rect l="0" t="0" r="r" b="b"/>
              <a:pathLst>
                <a:path w="36" h="32">
                  <a:moveTo>
                    <a:pt x="4" y="6"/>
                  </a:moveTo>
                  <a:lnTo>
                    <a:pt x="0" y="2"/>
                  </a:lnTo>
                  <a:lnTo>
                    <a:pt x="10" y="0"/>
                  </a:lnTo>
                  <a:lnTo>
                    <a:pt x="36" y="14"/>
                  </a:lnTo>
                  <a:lnTo>
                    <a:pt x="26" y="28"/>
                  </a:lnTo>
                  <a:lnTo>
                    <a:pt x="10" y="32"/>
                  </a:lnTo>
                  <a:lnTo>
                    <a:pt x="4" y="26"/>
                  </a:lnTo>
                  <a:lnTo>
                    <a:pt x="16" y="26"/>
                  </a:lnTo>
                  <a:lnTo>
                    <a:pt x="4" y="18"/>
                  </a:lnTo>
                  <a:lnTo>
                    <a:pt x="6" y="18"/>
                  </a:lnTo>
                  <a:lnTo>
                    <a:pt x="6" y="12"/>
                  </a:lnTo>
                  <a:lnTo>
                    <a:pt x="2" y="1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09" name="Freeform 208">
              <a:extLst>
                <a:ext uri="{FF2B5EF4-FFF2-40B4-BE49-F238E27FC236}">
                  <a16:creationId xmlns:a16="http://schemas.microsoft.com/office/drawing/2014/main" id="{3A37A181-9523-BD42-B220-A7FA4C66369D}"/>
                </a:ext>
              </a:extLst>
            </p:cNvPr>
            <p:cNvSpPr>
              <a:spLocks/>
            </p:cNvSpPr>
            <p:nvPr/>
          </p:nvSpPr>
          <p:spPr bwMode="auto">
            <a:xfrm>
              <a:off x="6275388" y="1350963"/>
              <a:ext cx="22225" cy="19050"/>
            </a:xfrm>
            <a:custGeom>
              <a:avLst/>
              <a:gdLst/>
              <a:ahLst/>
              <a:cxnLst>
                <a:cxn ang="0">
                  <a:pos x="4" y="0"/>
                </a:cxn>
                <a:cxn ang="0">
                  <a:pos x="14" y="4"/>
                </a:cxn>
                <a:cxn ang="0">
                  <a:pos x="10" y="12"/>
                </a:cxn>
                <a:cxn ang="0">
                  <a:pos x="10" y="12"/>
                </a:cxn>
                <a:cxn ang="0">
                  <a:pos x="8" y="12"/>
                </a:cxn>
                <a:cxn ang="0">
                  <a:pos x="2" y="10"/>
                </a:cxn>
                <a:cxn ang="0">
                  <a:pos x="0" y="8"/>
                </a:cxn>
                <a:cxn ang="0">
                  <a:pos x="0" y="4"/>
                </a:cxn>
                <a:cxn ang="0">
                  <a:pos x="2" y="2"/>
                </a:cxn>
                <a:cxn ang="0">
                  <a:pos x="4" y="0"/>
                </a:cxn>
                <a:cxn ang="0">
                  <a:pos x="4" y="0"/>
                </a:cxn>
              </a:cxnLst>
              <a:rect l="0" t="0" r="r" b="b"/>
              <a:pathLst>
                <a:path w="14" h="12">
                  <a:moveTo>
                    <a:pt x="4" y="0"/>
                  </a:moveTo>
                  <a:lnTo>
                    <a:pt x="14" y="4"/>
                  </a:lnTo>
                  <a:lnTo>
                    <a:pt x="10" y="12"/>
                  </a:lnTo>
                  <a:lnTo>
                    <a:pt x="10" y="12"/>
                  </a:lnTo>
                  <a:lnTo>
                    <a:pt x="8" y="12"/>
                  </a:lnTo>
                  <a:lnTo>
                    <a:pt x="2" y="10"/>
                  </a:lnTo>
                  <a:lnTo>
                    <a:pt x="0" y="8"/>
                  </a:lnTo>
                  <a:lnTo>
                    <a:pt x="0" y="4"/>
                  </a:lnTo>
                  <a:lnTo>
                    <a:pt x="2"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0" name="Freeform 209">
              <a:extLst>
                <a:ext uri="{FF2B5EF4-FFF2-40B4-BE49-F238E27FC236}">
                  <a16:creationId xmlns:a16="http://schemas.microsoft.com/office/drawing/2014/main" id="{BD6BE4D2-7D6B-7E48-852A-F6C39159357D}"/>
                </a:ext>
              </a:extLst>
            </p:cNvPr>
            <p:cNvSpPr>
              <a:spLocks/>
            </p:cNvSpPr>
            <p:nvPr/>
          </p:nvSpPr>
          <p:spPr bwMode="auto">
            <a:xfrm>
              <a:off x="6291263" y="1344613"/>
              <a:ext cx="136525" cy="165100"/>
            </a:xfrm>
            <a:custGeom>
              <a:avLst/>
              <a:gdLst/>
              <a:ahLst/>
              <a:cxnLst>
                <a:cxn ang="0">
                  <a:pos x="48" y="14"/>
                </a:cxn>
                <a:cxn ang="0">
                  <a:pos x="50" y="10"/>
                </a:cxn>
                <a:cxn ang="0">
                  <a:pos x="50" y="4"/>
                </a:cxn>
                <a:cxn ang="0">
                  <a:pos x="56" y="0"/>
                </a:cxn>
                <a:cxn ang="0">
                  <a:pos x="72" y="34"/>
                </a:cxn>
                <a:cxn ang="0">
                  <a:pos x="86" y="50"/>
                </a:cxn>
                <a:cxn ang="0">
                  <a:pos x="76" y="58"/>
                </a:cxn>
                <a:cxn ang="0">
                  <a:pos x="76" y="72"/>
                </a:cxn>
                <a:cxn ang="0">
                  <a:pos x="78" y="72"/>
                </a:cxn>
                <a:cxn ang="0">
                  <a:pos x="80" y="78"/>
                </a:cxn>
                <a:cxn ang="0">
                  <a:pos x="80" y="82"/>
                </a:cxn>
                <a:cxn ang="0">
                  <a:pos x="34" y="104"/>
                </a:cxn>
                <a:cxn ang="0">
                  <a:pos x="10" y="90"/>
                </a:cxn>
                <a:cxn ang="0">
                  <a:pos x="12" y="84"/>
                </a:cxn>
                <a:cxn ang="0">
                  <a:pos x="0" y="84"/>
                </a:cxn>
                <a:cxn ang="0">
                  <a:pos x="10" y="72"/>
                </a:cxn>
                <a:cxn ang="0">
                  <a:pos x="6" y="70"/>
                </a:cxn>
                <a:cxn ang="0">
                  <a:pos x="18" y="64"/>
                </a:cxn>
                <a:cxn ang="0">
                  <a:pos x="20" y="56"/>
                </a:cxn>
                <a:cxn ang="0">
                  <a:pos x="16" y="48"/>
                </a:cxn>
                <a:cxn ang="0">
                  <a:pos x="24" y="30"/>
                </a:cxn>
                <a:cxn ang="0">
                  <a:pos x="46" y="24"/>
                </a:cxn>
                <a:cxn ang="0">
                  <a:pos x="48" y="14"/>
                </a:cxn>
                <a:cxn ang="0">
                  <a:pos x="48" y="14"/>
                </a:cxn>
              </a:cxnLst>
              <a:rect l="0" t="0" r="r" b="b"/>
              <a:pathLst>
                <a:path w="86" h="104">
                  <a:moveTo>
                    <a:pt x="48" y="14"/>
                  </a:moveTo>
                  <a:lnTo>
                    <a:pt x="50" y="10"/>
                  </a:lnTo>
                  <a:lnTo>
                    <a:pt x="50" y="4"/>
                  </a:lnTo>
                  <a:lnTo>
                    <a:pt x="56" y="0"/>
                  </a:lnTo>
                  <a:lnTo>
                    <a:pt x="72" y="34"/>
                  </a:lnTo>
                  <a:lnTo>
                    <a:pt x="86" y="50"/>
                  </a:lnTo>
                  <a:lnTo>
                    <a:pt x="76" y="58"/>
                  </a:lnTo>
                  <a:lnTo>
                    <a:pt x="76" y="72"/>
                  </a:lnTo>
                  <a:lnTo>
                    <a:pt x="78" y="72"/>
                  </a:lnTo>
                  <a:lnTo>
                    <a:pt x="80" y="78"/>
                  </a:lnTo>
                  <a:lnTo>
                    <a:pt x="80" y="82"/>
                  </a:lnTo>
                  <a:lnTo>
                    <a:pt x="34" y="104"/>
                  </a:lnTo>
                  <a:lnTo>
                    <a:pt x="10" y="90"/>
                  </a:lnTo>
                  <a:lnTo>
                    <a:pt x="12" y="84"/>
                  </a:lnTo>
                  <a:lnTo>
                    <a:pt x="0" y="84"/>
                  </a:lnTo>
                  <a:lnTo>
                    <a:pt x="10" y="72"/>
                  </a:lnTo>
                  <a:lnTo>
                    <a:pt x="6" y="70"/>
                  </a:lnTo>
                  <a:lnTo>
                    <a:pt x="18" y="64"/>
                  </a:lnTo>
                  <a:lnTo>
                    <a:pt x="20" y="56"/>
                  </a:lnTo>
                  <a:lnTo>
                    <a:pt x="16" y="48"/>
                  </a:lnTo>
                  <a:lnTo>
                    <a:pt x="24" y="30"/>
                  </a:lnTo>
                  <a:lnTo>
                    <a:pt x="46" y="24"/>
                  </a:lnTo>
                  <a:lnTo>
                    <a:pt x="48" y="14"/>
                  </a:lnTo>
                  <a:lnTo>
                    <a:pt x="48"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1" name="Freeform 210">
              <a:extLst>
                <a:ext uri="{FF2B5EF4-FFF2-40B4-BE49-F238E27FC236}">
                  <a16:creationId xmlns:a16="http://schemas.microsoft.com/office/drawing/2014/main" id="{AC726CFF-B521-1646-8936-3162815ABB63}"/>
                </a:ext>
              </a:extLst>
            </p:cNvPr>
            <p:cNvSpPr>
              <a:spLocks/>
            </p:cNvSpPr>
            <p:nvPr/>
          </p:nvSpPr>
          <p:spPr bwMode="auto">
            <a:xfrm>
              <a:off x="6323013" y="1490663"/>
              <a:ext cx="158750" cy="161925"/>
            </a:xfrm>
            <a:custGeom>
              <a:avLst/>
              <a:gdLst/>
              <a:ahLst/>
              <a:cxnLst>
                <a:cxn ang="0">
                  <a:pos x="28" y="10"/>
                </a:cxn>
                <a:cxn ang="0">
                  <a:pos x="62" y="0"/>
                </a:cxn>
                <a:cxn ang="0">
                  <a:pos x="70" y="10"/>
                </a:cxn>
                <a:cxn ang="0">
                  <a:pos x="70" y="20"/>
                </a:cxn>
                <a:cxn ang="0">
                  <a:pos x="74" y="20"/>
                </a:cxn>
                <a:cxn ang="0">
                  <a:pos x="76" y="12"/>
                </a:cxn>
                <a:cxn ang="0">
                  <a:pos x="74" y="10"/>
                </a:cxn>
                <a:cxn ang="0">
                  <a:pos x="76" y="8"/>
                </a:cxn>
                <a:cxn ang="0">
                  <a:pos x="90" y="14"/>
                </a:cxn>
                <a:cxn ang="0">
                  <a:pos x="96" y="26"/>
                </a:cxn>
                <a:cxn ang="0">
                  <a:pos x="94" y="38"/>
                </a:cxn>
                <a:cxn ang="0">
                  <a:pos x="100" y="38"/>
                </a:cxn>
                <a:cxn ang="0">
                  <a:pos x="92" y="48"/>
                </a:cxn>
                <a:cxn ang="0">
                  <a:pos x="90" y="68"/>
                </a:cxn>
                <a:cxn ang="0">
                  <a:pos x="82" y="64"/>
                </a:cxn>
                <a:cxn ang="0">
                  <a:pos x="92" y="84"/>
                </a:cxn>
                <a:cxn ang="0">
                  <a:pos x="92" y="94"/>
                </a:cxn>
                <a:cxn ang="0">
                  <a:pos x="80" y="102"/>
                </a:cxn>
                <a:cxn ang="0">
                  <a:pos x="64" y="102"/>
                </a:cxn>
                <a:cxn ang="0">
                  <a:pos x="40" y="86"/>
                </a:cxn>
                <a:cxn ang="0">
                  <a:pos x="38" y="74"/>
                </a:cxn>
                <a:cxn ang="0">
                  <a:pos x="30" y="86"/>
                </a:cxn>
                <a:cxn ang="0">
                  <a:pos x="18" y="70"/>
                </a:cxn>
                <a:cxn ang="0">
                  <a:pos x="18" y="52"/>
                </a:cxn>
                <a:cxn ang="0">
                  <a:pos x="8" y="46"/>
                </a:cxn>
                <a:cxn ang="0">
                  <a:pos x="4" y="54"/>
                </a:cxn>
                <a:cxn ang="0">
                  <a:pos x="0" y="46"/>
                </a:cxn>
                <a:cxn ang="0">
                  <a:pos x="22" y="28"/>
                </a:cxn>
                <a:cxn ang="0">
                  <a:pos x="20" y="20"/>
                </a:cxn>
                <a:cxn ang="0">
                  <a:pos x="28" y="10"/>
                </a:cxn>
                <a:cxn ang="0">
                  <a:pos x="28" y="10"/>
                </a:cxn>
              </a:cxnLst>
              <a:rect l="0" t="0" r="r" b="b"/>
              <a:pathLst>
                <a:path w="100" h="102">
                  <a:moveTo>
                    <a:pt x="28" y="10"/>
                  </a:moveTo>
                  <a:lnTo>
                    <a:pt x="62" y="0"/>
                  </a:lnTo>
                  <a:lnTo>
                    <a:pt x="70" y="10"/>
                  </a:lnTo>
                  <a:lnTo>
                    <a:pt x="70" y="20"/>
                  </a:lnTo>
                  <a:lnTo>
                    <a:pt x="74" y="20"/>
                  </a:lnTo>
                  <a:lnTo>
                    <a:pt x="76" y="12"/>
                  </a:lnTo>
                  <a:lnTo>
                    <a:pt x="74" y="10"/>
                  </a:lnTo>
                  <a:lnTo>
                    <a:pt x="76" y="8"/>
                  </a:lnTo>
                  <a:lnTo>
                    <a:pt x="90" y="14"/>
                  </a:lnTo>
                  <a:lnTo>
                    <a:pt x="96" y="26"/>
                  </a:lnTo>
                  <a:lnTo>
                    <a:pt x="94" y="38"/>
                  </a:lnTo>
                  <a:lnTo>
                    <a:pt x="100" y="38"/>
                  </a:lnTo>
                  <a:lnTo>
                    <a:pt x="92" y="48"/>
                  </a:lnTo>
                  <a:lnTo>
                    <a:pt x="90" y="68"/>
                  </a:lnTo>
                  <a:lnTo>
                    <a:pt x="82" y="64"/>
                  </a:lnTo>
                  <a:lnTo>
                    <a:pt x="92" y="84"/>
                  </a:lnTo>
                  <a:lnTo>
                    <a:pt x="92" y="94"/>
                  </a:lnTo>
                  <a:lnTo>
                    <a:pt x="80" y="102"/>
                  </a:lnTo>
                  <a:lnTo>
                    <a:pt x="64" y="102"/>
                  </a:lnTo>
                  <a:lnTo>
                    <a:pt x="40" y="86"/>
                  </a:lnTo>
                  <a:lnTo>
                    <a:pt x="38" y="74"/>
                  </a:lnTo>
                  <a:lnTo>
                    <a:pt x="30" y="86"/>
                  </a:lnTo>
                  <a:lnTo>
                    <a:pt x="18" y="70"/>
                  </a:lnTo>
                  <a:lnTo>
                    <a:pt x="18" y="52"/>
                  </a:lnTo>
                  <a:lnTo>
                    <a:pt x="8" y="46"/>
                  </a:lnTo>
                  <a:lnTo>
                    <a:pt x="4" y="54"/>
                  </a:lnTo>
                  <a:lnTo>
                    <a:pt x="0" y="46"/>
                  </a:lnTo>
                  <a:lnTo>
                    <a:pt x="22" y="28"/>
                  </a:lnTo>
                  <a:lnTo>
                    <a:pt x="20" y="20"/>
                  </a:lnTo>
                  <a:lnTo>
                    <a:pt x="28" y="10"/>
                  </a:lnTo>
                  <a:lnTo>
                    <a:pt x="28"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2" name="Freeform 211">
              <a:extLst>
                <a:ext uri="{FF2B5EF4-FFF2-40B4-BE49-F238E27FC236}">
                  <a16:creationId xmlns:a16="http://schemas.microsoft.com/office/drawing/2014/main" id="{732B0FA0-288E-FA4B-B9BE-23B59980809C}"/>
                </a:ext>
              </a:extLst>
            </p:cNvPr>
            <p:cNvSpPr>
              <a:spLocks/>
            </p:cNvSpPr>
            <p:nvPr/>
          </p:nvSpPr>
          <p:spPr bwMode="auto">
            <a:xfrm>
              <a:off x="6462713" y="1576388"/>
              <a:ext cx="130175" cy="165100"/>
            </a:xfrm>
            <a:custGeom>
              <a:avLst/>
              <a:gdLst/>
              <a:ahLst/>
              <a:cxnLst>
                <a:cxn ang="0">
                  <a:pos x="8" y="70"/>
                </a:cxn>
                <a:cxn ang="0">
                  <a:pos x="16" y="46"/>
                </a:cxn>
                <a:cxn ang="0">
                  <a:pos x="18" y="46"/>
                </a:cxn>
                <a:cxn ang="0">
                  <a:pos x="20" y="34"/>
                </a:cxn>
                <a:cxn ang="0">
                  <a:pos x="24" y="30"/>
                </a:cxn>
                <a:cxn ang="0">
                  <a:pos x="22" y="26"/>
                </a:cxn>
                <a:cxn ang="0">
                  <a:pos x="26" y="24"/>
                </a:cxn>
                <a:cxn ang="0">
                  <a:pos x="24" y="18"/>
                </a:cxn>
                <a:cxn ang="0">
                  <a:pos x="30" y="14"/>
                </a:cxn>
                <a:cxn ang="0">
                  <a:pos x="30" y="8"/>
                </a:cxn>
                <a:cxn ang="0">
                  <a:pos x="36" y="16"/>
                </a:cxn>
                <a:cxn ang="0">
                  <a:pos x="36" y="4"/>
                </a:cxn>
                <a:cxn ang="0">
                  <a:pos x="40" y="0"/>
                </a:cxn>
                <a:cxn ang="0">
                  <a:pos x="50" y="8"/>
                </a:cxn>
                <a:cxn ang="0">
                  <a:pos x="46" y="18"/>
                </a:cxn>
                <a:cxn ang="0">
                  <a:pos x="46" y="30"/>
                </a:cxn>
                <a:cxn ang="0">
                  <a:pos x="52" y="18"/>
                </a:cxn>
                <a:cxn ang="0">
                  <a:pos x="58" y="26"/>
                </a:cxn>
                <a:cxn ang="0">
                  <a:pos x="62" y="20"/>
                </a:cxn>
                <a:cxn ang="0">
                  <a:pos x="64" y="32"/>
                </a:cxn>
                <a:cxn ang="0">
                  <a:pos x="68" y="28"/>
                </a:cxn>
                <a:cxn ang="0">
                  <a:pos x="70" y="40"/>
                </a:cxn>
                <a:cxn ang="0">
                  <a:pos x="82" y="54"/>
                </a:cxn>
                <a:cxn ang="0">
                  <a:pos x="82" y="68"/>
                </a:cxn>
                <a:cxn ang="0">
                  <a:pos x="74" y="80"/>
                </a:cxn>
                <a:cxn ang="0">
                  <a:pos x="46" y="88"/>
                </a:cxn>
                <a:cxn ang="0">
                  <a:pos x="24" y="86"/>
                </a:cxn>
                <a:cxn ang="0">
                  <a:pos x="8" y="104"/>
                </a:cxn>
                <a:cxn ang="0">
                  <a:pos x="0" y="96"/>
                </a:cxn>
                <a:cxn ang="0">
                  <a:pos x="8" y="74"/>
                </a:cxn>
                <a:cxn ang="0">
                  <a:pos x="8" y="70"/>
                </a:cxn>
                <a:cxn ang="0">
                  <a:pos x="8" y="70"/>
                </a:cxn>
              </a:cxnLst>
              <a:rect l="0" t="0" r="r" b="b"/>
              <a:pathLst>
                <a:path w="82" h="104">
                  <a:moveTo>
                    <a:pt x="8" y="70"/>
                  </a:moveTo>
                  <a:lnTo>
                    <a:pt x="16" y="46"/>
                  </a:lnTo>
                  <a:lnTo>
                    <a:pt x="18" y="46"/>
                  </a:lnTo>
                  <a:lnTo>
                    <a:pt x="20" y="34"/>
                  </a:lnTo>
                  <a:lnTo>
                    <a:pt x="24" y="30"/>
                  </a:lnTo>
                  <a:lnTo>
                    <a:pt x="22" y="26"/>
                  </a:lnTo>
                  <a:lnTo>
                    <a:pt x="26" y="24"/>
                  </a:lnTo>
                  <a:lnTo>
                    <a:pt x="24" y="18"/>
                  </a:lnTo>
                  <a:lnTo>
                    <a:pt x="30" y="14"/>
                  </a:lnTo>
                  <a:lnTo>
                    <a:pt x="30" y="8"/>
                  </a:lnTo>
                  <a:lnTo>
                    <a:pt x="36" y="16"/>
                  </a:lnTo>
                  <a:lnTo>
                    <a:pt x="36" y="4"/>
                  </a:lnTo>
                  <a:lnTo>
                    <a:pt x="40" y="0"/>
                  </a:lnTo>
                  <a:lnTo>
                    <a:pt x="50" y="8"/>
                  </a:lnTo>
                  <a:lnTo>
                    <a:pt x="46" y="18"/>
                  </a:lnTo>
                  <a:lnTo>
                    <a:pt x="46" y="30"/>
                  </a:lnTo>
                  <a:lnTo>
                    <a:pt x="52" y="18"/>
                  </a:lnTo>
                  <a:lnTo>
                    <a:pt x="58" y="26"/>
                  </a:lnTo>
                  <a:lnTo>
                    <a:pt x="62" y="20"/>
                  </a:lnTo>
                  <a:lnTo>
                    <a:pt x="64" y="32"/>
                  </a:lnTo>
                  <a:lnTo>
                    <a:pt x="68" y="28"/>
                  </a:lnTo>
                  <a:lnTo>
                    <a:pt x="70" y="40"/>
                  </a:lnTo>
                  <a:lnTo>
                    <a:pt x="82" y="54"/>
                  </a:lnTo>
                  <a:lnTo>
                    <a:pt x="82" y="68"/>
                  </a:lnTo>
                  <a:lnTo>
                    <a:pt x="74" y="80"/>
                  </a:lnTo>
                  <a:lnTo>
                    <a:pt x="46" y="88"/>
                  </a:lnTo>
                  <a:lnTo>
                    <a:pt x="24" y="86"/>
                  </a:lnTo>
                  <a:lnTo>
                    <a:pt x="8" y="104"/>
                  </a:lnTo>
                  <a:lnTo>
                    <a:pt x="0" y="96"/>
                  </a:lnTo>
                  <a:lnTo>
                    <a:pt x="8" y="74"/>
                  </a:lnTo>
                  <a:lnTo>
                    <a:pt x="8" y="70"/>
                  </a:lnTo>
                  <a:lnTo>
                    <a:pt x="8" y="7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3" name="Freeform 212">
              <a:extLst>
                <a:ext uri="{FF2B5EF4-FFF2-40B4-BE49-F238E27FC236}">
                  <a16:creationId xmlns:a16="http://schemas.microsoft.com/office/drawing/2014/main" id="{50AE7245-60D3-BC4D-A997-00C362253ACF}"/>
                </a:ext>
              </a:extLst>
            </p:cNvPr>
            <p:cNvSpPr>
              <a:spLocks/>
            </p:cNvSpPr>
            <p:nvPr/>
          </p:nvSpPr>
          <p:spPr bwMode="auto">
            <a:xfrm>
              <a:off x="6615113" y="1716088"/>
              <a:ext cx="25400" cy="12700"/>
            </a:xfrm>
            <a:custGeom>
              <a:avLst/>
              <a:gdLst/>
              <a:ahLst/>
              <a:cxnLst>
                <a:cxn ang="0">
                  <a:pos x="6" y="0"/>
                </a:cxn>
                <a:cxn ang="0">
                  <a:pos x="16" y="2"/>
                </a:cxn>
                <a:cxn ang="0">
                  <a:pos x="14" y="8"/>
                </a:cxn>
                <a:cxn ang="0">
                  <a:pos x="0" y="4"/>
                </a:cxn>
                <a:cxn ang="0">
                  <a:pos x="6" y="0"/>
                </a:cxn>
                <a:cxn ang="0">
                  <a:pos x="6" y="0"/>
                </a:cxn>
              </a:cxnLst>
              <a:rect l="0" t="0" r="r" b="b"/>
              <a:pathLst>
                <a:path w="16" h="8">
                  <a:moveTo>
                    <a:pt x="6" y="0"/>
                  </a:moveTo>
                  <a:lnTo>
                    <a:pt x="16" y="2"/>
                  </a:lnTo>
                  <a:lnTo>
                    <a:pt x="14" y="8"/>
                  </a:lnTo>
                  <a:lnTo>
                    <a:pt x="0" y="4"/>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4" name="Freeform 213">
              <a:extLst>
                <a:ext uri="{FF2B5EF4-FFF2-40B4-BE49-F238E27FC236}">
                  <a16:creationId xmlns:a16="http://schemas.microsoft.com/office/drawing/2014/main" id="{29FCE760-EE42-0F4E-8C6C-4984894CE3E8}"/>
                </a:ext>
              </a:extLst>
            </p:cNvPr>
            <p:cNvSpPr>
              <a:spLocks/>
            </p:cNvSpPr>
            <p:nvPr/>
          </p:nvSpPr>
          <p:spPr bwMode="auto">
            <a:xfrm>
              <a:off x="6373813" y="1897063"/>
              <a:ext cx="28575" cy="12700"/>
            </a:xfrm>
            <a:custGeom>
              <a:avLst/>
              <a:gdLst/>
              <a:ahLst/>
              <a:cxnLst>
                <a:cxn ang="0">
                  <a:pos x="14" y="8"/>
                </a:cxn>
                <a:cxn ang="0">
                  <a:pos x="0" y="2"/>
                </a:cxn>
                <a:cxn ang="0">
                  <a:pos x="16" y="0"/>
                </a:cxn>
                <a:cxn ang="0">
                  <a:pos x="18" y="4"/>
                </a:cxn>
                <a:cxn ang="0">
                  <a:pos x="18" y="8"/>
                </a:cxn>
                <a:cxn ang="0">
                  <a:pos x="14" y="8"/>
                </a:cxn>
                <a:cxn ang="0">
                  <a:pos x="14" y="8"/>
                </a:cxn>
              </a:cxnLst>
              <a:rect l="0" t="0" r="r" b="b"/>
              <a:pathLst>
                <a:path w="18" h="8">
                  <a:moveTo>
                    <a:pt x="14" y="8"/>
                  </a:moveTo>
                  <a:lnTo>
                    <a:pt x="0" y="2"/>
                  </a:lnTo>
                  <a:lnTo>
                    <a:pt x="16" y="0"/>
                  </a:lnTo>
                  <a:lnTo>
                    <a:pt x="18" y="4"/>
                  </a:lnTo>
                  <a:lnTo>
                    <a:pt x="18" y="8"/>
                  </a:lnTo>
                  <a:lnTo>
                    <a:pt x="14" y="8"/>
                  </a:lnTo>
                  <a:lnTo>
                    <a:pt x="1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5" name="Freeform 214">
              <a:extLst>
                <a:ext uri="{FF2B5EF4-FFF2-40B4-BE49-F238E27FC236}">
                  <a16:creationId xmlns:a16="http://schemas.microsoft.com/office/drawing/2014/main" id="{8F42C1E6-A69B-D142-A4C8-B3A4375BCA0E}"/>
                </a:ext>
              </a:extLst>
            </p:cNvPr>
            <p:cNvSpPr>
              <a:spLocks/>
            </p:cNvSpPr>
            <p:nvPr/>
          </p:nvSpPr>
          <p:spPr bwMode="auto">
            <a:xfrm>
              <a:off x="6373813" y="1817688"/>
              <a:ext cx="25400" cy="25400"/>
            </a:xfrm>
            <a:custGeom>
              <a:avLst/>
              <a:gdLst/>
              <a:ahLst/>
              <a:cxnLst>
                <a:cxn ang="0">
                  <a:pos x="14" y="8"/>
                </a:cxn>
                <a:cxn ang="0">
                  <a:pos x="8" y="16"/>
                </a:cxn>
                <a:cxn ang="0">
                  <a:pos x="8" y="12"/>
                </a:cxn>
                <a:cxn ang="0">
                  <a:pos x="0" y="14"/>
                </a:cxn>
                <a:cxn ang="0">
                  <a:pos x="14" y="0"/>
                </a:cxn>
                <a:cxn ang="0">
                  <a:pos x="16" y="4"/>
                </a:cxn>
                <a:cxn ang="0">
                  <a:pos x="14" y="8"/>
                </a:cxn>
                <a:cxn ang="0">
                  <a:pos x="14" y="8"/>
                </a:cxn>
              </a:cxnLst>
              <a:rect l="0" t="0" r="r" b="b"/>
              <a:pathLst>
                <a:path w="16" h="16">
                  <a:moveTo>
                    <a:pt x="14" y="8"/>
                  </a:moveTo>
                  <a:lnTo>
                    <a:pt x="8" y="16"/>
                  </a:lnTo>
                  <a:lnTo>
                    <a:pt x="8" y="12"/>
                  </a:lnTo>
                  <a:lnTo>
                    <a:pt x="0" y="14"/>
                  </a:lnTo>
                  <a:lnTo>
                    <a:pt x="14" y="0"/>
                  </a:lnTo>
                  <a:lnTo>
                    <a:pt x="16" y="4"/>
                  </a:lnTo>
                  <a:lnTo>
                    <a:pt x="14" y="8"/>
                  </a:lnTo>
                  <a:lnTo>
                    <a:pt x="1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6" name="Freeform 215">
              <a:extLst>
                <a:ext uri="{FF2B5EF4-FFF2-40B4-BE49-F238E27FC236}">
                  <a16:creationId xmlns:a16="http://schemas.microsoft.com/office/drawing/2014/main" id="{0EBB939D-68AA-C74E-ADCE-F3C145260854}"/>
                </a:ext>
              </a:extLst>
            </p:cNvPr>
            <p:cNvSpPr>
              <a:spLocks/>
            </p:cNvSpPr>
            <p:nvPr/>
          </p:nvSpPr>
          <p:spPr bwMode="auto">
            <a:xfrm>
              <a:off x="6719888" y="2043113"/>
              <a:ext cx="38100" cy="34925"/>
            </a:xfrm>
            <a:custGeom>
              <a:avLst/>
              <a:gdLst/>
              <a:ahLst/>
              <a:cxnLst>
                <a:cxn ang="0">
                  <a:pos x="20" y="2"/>
                </a:cxn>
                <a:cxn ang="0">
                  <a:pos x="24" y="4"/>
                </a:cxn>
                <a:cxn ang="0">
                  <a:pos x="24" y="12"/>
                </a:cxn>
                <a:cxn ang="0">
                  <a:pos x="18" y="22"/>
                </a:cxn>
                <a:cxn ang="0">
                  <a:pos x="0" y="12"/>
                </a:cxn>
                <a:cxn ang="0">
                  <a:pos x="6" y="10"/>
                </a:cxn>
                <a:cxn ang="0">
                  <a:pos x="6" y="0"/>
                </a:cxn>
                <a:cxn ang="0">
                  <a:pos x="20" y="2"/>
                </a:cxn>
                <a:cxn ang="0">
                  <a:pos x="20" y="2"/>
                </a:cxn>
              </a:cxnLst>
              <a:rect l="0" t="0" r="r" b="b"/>
              <a:pathLst>
                <a:path w="24" h="22">
                  <a:moveTo>
                    <a:pt x="20" y="2"/>
                  </a:moveTo>
                  <a:lnTo>
                    <a:pt x="24" y="4"/>
                  </a:lnTo>
                  <a:lnTo>
                    <a:pt x="24" y="12"/>
                  </a:lnTo>
                  <a:lnTo>
                    <a:pt x="18" y="22"/>
                  </a:lnTo>
                  <a:lnTo>
                    <a:pt x="0" y="12"/>
                  </a:lnTo>
                  <a:lnTo>
                    <a:pt x="6" y="10"/>
                  </a:lnTo>
                  <a:lnTo>
                    <a:pt x="6" y="0"/>
                  </a:lnTo>
                  <a:lnTo>
                    <a:pt x="20" y="2"/>
                  </a:lnTo>
                  <a:lnTo>
                    <a:pt x="2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7" name="Freeform 216">
              <a:extLst>
                <a:ext uri="{FF2B5EF4-FFF2-40B4-BE49-F238E27FC236}">
                  <a16:creationId xmlns:a16="http://schemas.microsoft.com/office/drawing/2014/main" id="{1301C041-5639-D64D-AF30-B9BD87A87237}"/>
                </a:ext>
              </a:extLst>
            </p:cNvPr>
            <p:cNvSpPr>
              <a:spLocks/>
            </p:cNvSpPr>
            <p:nvPr/>
          </p:nvSpPr>
          <p:spPr bwMode="auto">
            <a:xfrm>
              <a:off x="7227888" y="2068513"/>
              <a:ext cx="19050" cy="25400"/>
            </a:xfrm>
            <a:custGeom>
              <a:avLst/>
              <a:gdLst/>
              <a:ahLst/>
              <a:cxnLst>
                <a:cxn ang="0">
                  <a:pos x="8" y="8"/>
                </a:cxn>
                <a:cxn ang="0">
                  <a:pos x="12" y="14"/>
                </a:cxn>
                <a:cxn ang="0">
                  <a:pos x="10" y="16"/>
                </a:cxn>
                <a:cxn ang="0">
                  <a:pos x="0" y="0"/>
                </a:cxn>
                <a:cxn ang="0">
                  <a:pos x="8" y="8"/>
                </a:cxn>
                <a:cxn ang="0">
                  <a:pos x="8" y="8"/>
                </a:cxn>
              </a:cxnLst>
              <a:rect l="0" t="0" r="r" b="b"/>
              <a:pathLst>
                <a:path w="12" h="16">
                  <a:moveTo>
                    <a:pt x="8" y="8"/>
                  </a:moveTo>
                  <a:lnTo>
                    <a:pt x="12" y="14"/>
                  </a:lnTo>
                  <a:lnTo>
                    <a:pt x="10" y="16"/>
                  </a:lnTo>
                  <a:lnTo>
                    <a:pt x="0" y="0"/>
                  </a:lnTo>
                  <a:lnTo>
                    <a:pt x="8" y="8"/>
                  </a:lnTo>
                  <a:lnTo>
                    <a:pt x="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8" name="Freeform 217">
              <a:extLst>
                <a:ext uri="{FF2B5EF4-FFF2-40B4-BE49-F238E27FC236}">
                  <a16:creationId xmlns:a16="http://schemas.microsoft.com/office/drawing/2014/main" id="{DCFDCBB7-C033-B343-BDF5-B9D8A9A364E2}"/>
                </a:ext>
              </a:extLst>
            </p:cNvPr>
            <p:cNvSpPr>
              <a:spLocks/>
            </p:cNvSpPr>
            <p:nvPr/>
          </p:nvSpPr>
          <p:spPr bwMode="auto">
            <a:xfrm>
              <a:off x="7227888" y="1935163"/>
              <a:ext cx="12700" cy="44450"/>
            </a:xfrm>
            <a:custGeom>
              <a:avLst/>
              <a:gdLst/>
              <a:ahLst/>
              <a:cxnLst>
                <a:cxn ang="0">
                  <a:pos x="6" y="16"/>
                </a:cxn>
                <a:cxn ang="0">
                  <a:pos x="4" y="28"/>
                </a:cxn>
                <a:cxn ang="0">
                  <a:pos x="0" y="24"/>
                </a:cxn>
                <a:cxn ang="0">
                  <a:pos x="2" y="0"/>
                </a:cxn>
                <a:cxn ang="0">
                  <a:pos x="8" y="12"/>
                </a:cxn>
                <a:cxn ang="0">
                  <a:pos x="6" y="16"/>
                </a:cxn>
                <a:cxn ang="0">
                  <a:pos x="6" y="16"/>
                </a:cxn>
              </a:cxnLst>
              <a:rect l="0" t="0" r="r" b="b"/>
              <a:pathLst>
                <a:path w="8" h="28">
                  <a:moveTo>
                    <a:pt x="6" y="16"/>
                  </a:moveTo>
                  <a:lnTo>
                    <a:pt x="4" y="28"/>
                  </a:lnTo>
                  <a:lnTo>
                    <a:pt x="0" y="24"/>
                  </a:lnTo>
                  <a:lnTo>
                    <a:pt x="2" y="0"/>
                  </a:lnTo>
                  <a:lnTo>
                    <a:pt x="8" y="12"/>
                  </a:lnTo>
                  <a:lnTo>
                    <a:pt x="6" y="16"/>
                  </a:lnTo>
                  <a:lnTo>
                    <a:pt x="6"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19" name="Freeform 218">
              <a:extLst>
                <a:ext uri="{FF2B5EF4-FFF2-40B4-BE49-F238E27FC236}">
                  <a16:creationId xmlns:a16="http://schemas.microsoft.com/office/drawing/2014/main" id="{9385C351-15FE-4B49-826A-AEE8800B1B2B}"/>
                </a:ext>
              </a:extLst>
            </p:cNvPr>
            <p:cNvSpPr>
              <a:spLocks/>
            </p:cNvSpPr>
            <p:nvPr/>
          </p:nvSpPr>
          <p:spPr bwMode="auto">
            <a:xfrm>
              <a:off x="7256463" y="1903413"/>
              <a:ext cx="139700" cy="127000"/>
            </a:xfrm>
            <a:custGeom>
              <a:avLst/>
              <a:gdLst/>
              <a:ahLst/>
              <a:cxnLst>
                <a:cxn ang="0">
                  <a:pos x="42" y="20"/>
                </a:cxn>
                <a:cxn ang="0">
                  <a:pos x="48" y="22"/>
                </a:cxn>
                <a:cxn ang="0">
                  <a:pos x="46" y="30"/>
                </a:cxn>
                <a:cxn ang="0">
                  <a:pos x="48" y="32"/>
                </a:cxn>
                <a:cxn ang="0">
                  <a:pos x="54" y="34"/>
                </a:cxn>
                <a:cxn ang="0">
                  <a:pos x="56" y="26"/>
                </a:cxn>
                <a:cxn ang="0">
                  <a:pos x="54" y="22"/>
                </a:cxn>
                <a:cxn ang="0">
                  <a:pos x="54" y="12"/>
                </a:cxn>
                <a:cxn ang="0">
                  <a:pos x="58" y="8"/>
                </a:cxn>
                <a:cxn ang="0">
                  <a:pos x="64" y="12"/>
                </a:cxn>
                <a:cxn ang="0">
                  <a:pos x="72" y="26"/>
                </a:cxn>
                <a:cxn ang="0">
                  <a:pos x="76" y="28"/>
                </a:cxn>
                <a:cxn ang="0">
                  <a:pos x="72" y="44"/>
                </a:cxn>
                <a:cxn ang="0">
                  <a:pos x="74" y="56"/>
                </a:cxn>
                <a:cxn ang="0">
                  <a:pos x="88" y="68"/>
                </a:cxn>
                <a:cxn ang="0">
                  <a:pos x="76" y="68"/>
                </a:cxn>
                <a:cxn ang="0">
                  <a:pos x="74" y="74"/>
                </a:cxn>
                <a:cxn ang="0">
                  <a:pos x="68" y="62"/>
                </a:cxn>
                <a:cxn ang="0">
                  <a:pos x="42" y="76"/>
                </a:cxn>
                <a:cxn ang="0">
                  <a:pos x="40" y="74"/>
                </a:cxn>
                <a:cxn ang="0">
                  <a:pos x="44" y="72"/>
                </a:cxn>
                <a:cxn ang="0">
                  <a:pos x="40" y="68"/>
                </a:cxn>
                <a:cxn ang="0">
                  <a:pos x="38" y="62"/>
                </a:cxn>
                <a:cxn ang="0">
                  <a:pos x="36" y="64"/>
                </a:cxn>
                <a:cxn ang="0">
                  <a:pos x="34" y="70"/>
                </a:cxn>
                <a:cxn ang="0">
                  <a:pos x="38" y="70"/>
                </a:cxn>
                <a:cxn ang="0">
                  <a:pos x="34" y="80"/>
                </a:cxn>
                <a:cxn ang="0">
                  <a:pos x="16" y="74"/>
                </a:cxn>
                <a:cxn ang="0">
                  <a:pos x="12" y="64"/>
                </a:cxn>
                <a:cxn ang="0">
                  <a:pos x="2" y="58"/>
                </a:cxn>
                <a:cxn ang="0">
                  <a:pos x="0" y="48"/>
                </a:cxn>
                <a:cxn ang="0">
                  <a:pos x="4" y="44"/>
                </a:cxn>
                <a:cxn ang="0">
                  <a:pos x="6" y="38"/>
                </a:cxn>
                <a:cxn ang="0">
                  <a:pos x="4" y="36"/>
                </a:cxn>
                <a:cxn ang="0">
                  <a:pos x="4" y="32"/>
                </a:cxn>
                <a:cxn ang="0">
                  <a:pos x="4" y="26"/>
                </a:cxn>
                <a:cxn ang="0">
                  <a:pos x="10" y="24"/>
                </a:cxn>
                <a:cxn ang="0">
                  <a:pos x="6" y="14"/>
                </a:cxn>
                <a:cxn ang="0">
                  <a:pos x="28" y="0"/>
                </a:cxn>
                <a:cxn ang="0">
                  <a:pos x="28" y="6"/>
                </a:cxn>
                <a:cxn ang="0">
                  <a:pos x="42" y="20"/>
                </a:cxn>
                <a:cxn ang="0">
                  <a:pos x="42" y="20"/>
                </a:cxn>
              </a:cxnLst>
              <a:rect l="0" t="0" r="r" b="b"/>
              <a:pathLst>
                <a:path w="88" h="80">
                  <a:moveTo>
                    <a:pt x="42" y="20"/>
                  </a:moveTo>
                  <a:lnTo>
                    <a:pt x="48" y="22"/>
                  </a:lnTo>
                  <a:lnTo>
                    <a:pt x="46" y="30"/>
                  </a:lnTo>
                  <a:lnTo>
                    <a:pt x="48" y="32"/>
                  </a:lnTo>
                  <a:lnTo>
                    <a:pt x="54" y="34"/>
                  </a:lnTo>
                  <a:lnTo>
                    <a:pt x="56" y="26"/>
                  </a:lnTo>
                  <a:lnTo>
                    <a:pt x="54" y="22"/>
                  </a:lnTo>
                  <a:lnTo>
                    <a:pt x="54" y="12"/>
                  </a:lnTo>
                  <a:lnTo>
                    <a:pt x="58" y="8"/>
                  </a:lnTo>
                  <a:lnTo>
                    <a:pt x="64" y="12"/>
                  </a:lnTo>
                  <a:lnTo>
                    <a:pt x="72" y="26"/>
                  </a:lnTo>
                  <a:lnTo>
                    <a:pt x="76" y="28"/>
                  </a:lnTo>
                  <a:lnTo>
                    <a:pt x="72" y="44"/>
                  </a:lnTo>
                  <a:lnTo>
                    <a:pt x="74" y="56"/>
                  </a:lnTo>
                  <a:lnTo>
                    <a:pt x="88" y="68"/>
                  </a:lnTo>
                  <a:lnTo>
                    <a:pt x="76" y="68"/>
                  </a:lnTo>
                  <a:lnTo>
                    <a:pt x="74" y="74"/>
                  </a:lnTo>
                  <a:lnTo>
                    <a:pt x="68" y="62"/>
                  </a:lnTo>
                  <a:lnTo>
                    <a:pt x="42" y="76"/>
                  </a:lnTo>
                  <a:lnTo>
                    <a:pt x="40" y="74"/>
                  </a:lnTo>
                  <a:lnTo>
                    <a:pt x="44" y="72"/>
                  </a:lnTo>
                  <a:lnTo>
                    <a:pt x="40" y="68"/>
                  </a:lnTo>
                  <a:lnTo>
                    <a:pt x="38" y="62"/>
                  </a:lnTo>
                  <a:lnTo>
                    <a:pt x="36" y="64"/>
                  </a:lnTo>
                  <a:lnTo>
                    <a:pt x="34" y="70"/>
                  </a:lnTo>
                  <a:lnTo>
                    <a:pt x="38" y="70"/>
                  </a:lnTo>
                  <a:lnTo>
                    <a:pt x="34" y="80"/>
                  </a:lnTo>
                  <a:lnTo>
                    <a:pt x="16" y="74"/>
                  </a:lnTo>
                  <a:lnTo>
                    <a:pt x="12" y="64"/>
                  </a:lnTo>
                  <a:lnTo>
                    <a:pt x="2" y="58"/>
                  </a:lnTo>
                  <a:lnTo>
                    <a:pt x="0" y="48"/>
                  </a:lnTo>
                  <a:lnTo>
                    <a:pt x="4" y="44"/>
                  </a:lnTo>
                  <a:lnTo>
                    <a:pt x="6" y="38"/>
                  </a:lnTo>
                  <a:lnTo>
                    <a:pt x="4" y="36"/>
                  </a:lnTo>
                  <a:lnTo>
                    <a:pt x="4" y="32"/>
                  </a:lnTo>
                  <a:lnTo>
                    <a:pt x="4" y="26"/>
                  </a:lnTo>
                  <a:lnTo>
                    <a:pt x="10" y="24"/>
                  </a:lnTo>
                  <a:lnTo>
                    <a:pt x="6" y="14"/>
                  </a:lnTo>
                  <a:lnTo>
                    <a:pt x="28" y="0"/>
                  </a:lnTo>
                  <a:lnTo>
                    <a:pt x="28" y="6"/>
                  </a:lnTo>
                  <a:lnTo>
                    <a:pt x="42" y="20"/>
                  </a:lnTo>
                  <a:lnTo>
                    <a:pt x="42"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0" name="Freeform 219">
              <a:extLst>
                <a:ext uri="{FF2B5EF4-FFF2-40B4-BE49-F238E27FC236}">
                  <a16:creationId xmlns:a16="http://schemas.microsoft.com/office/drawing/2014/main" id="{1E34706F-5DB7-FB4D-83B4-663C3BE06129}"/>
                </a:ext>
              </a:extLst>
            </p:cNvPr>
            <p:cNvSpPr>
              <a:spLocks/>
            </p:cNvSpPr>
            <p:nvPr/>
          </p:nvSpPr>
          <p:spPr bwMode="auto">
            <a:xfrm>
              <a:off x="7354888" y="1909763"/>
              <a:ext cx="85725" cy="95250"/>
            </a:xfrm>
            <a:custGeom>
              <a:avLst/>
              <a:gdLst/>
              <a:ahLst/>
              <a:cxnLst>
                <a:cxn ang="0">
                  <a:pos x="0" y="0"/>
                </a:cxn>
                <a:cxn ang="0">
                  <a:pos x="34" y="16"/>
                </a:cxn>
                <a:cxn ang="0">
                  <a:pos x="54" y="36"/>
                </a:cxn>
                <a:cxn ang="0">
                  <a:pos x="44" y="38"/>
                </a:cxn>
                <a:cxn ang="0">
                  <a:pos x="46" y="48"/>
                </a:cxn>
                <a:cxn ang="0">
                  <a:pos x="40" y="56"/>
                </a:cxn>
                <a:cxn ang="0">
                  <a:pos x="34" y="60"/>
                </a:cxn>
                <a:cxn ang="0">
                  <a:pos x="22" y="56"/>
                </a:cxn>
                <a:cxn ang="0">
                  <a:pos x="12" y="40"/>
                </a:cxn>
                <a:cxn ang="0">
                  <a:pos x="18" y="20"/>
                </a:cxn>
                <a:cxn ang="0">
                  <a:pos x="0" y="0"/>
                </a:cxn>
                <a:cxn ang="0">
                  <a:pos x="0" y="0"/>
                </a:cxn>
              </a:cxnLst>
              <a:rect l="0" t="0" r="r" b="b"/>
              <a:pathLst>
                <a:path w="54" h="60">
                  <a:moveTo>
                    <a:pt x="0" y="0"/>
                  </a:moveTo>
                  <a:lnTo>
                    <a:pt x="34" y="16"/>
                  </a:lnTo>
                  <a:lnTo>
                    <a:pt x="54" y="36"/>
                  </a:lnTo>
                  <a:lnTo>
                    <a:pt x="44" y="38"/>
                  </a:lnTo>
                  <a:lnTo>
                    <a:pt x="46" y="48"/>
                  </a:lnTo>
                  <a:lnTo>
                    <a:pt x="40" y="56"/>
                  </a:lnTo>
                  <a:lnTo>
                    <a:pt x="34" y="60"/>
                  </a:lnTo>
                  <a:lnTo>
                    <a:pt x="22" y="56"/>
                  </a:lnTo>
                  <a:lnTo>
                    <a:pt x="12" y="40"/>
                  </a:lnTo>
                  <a:lnTo>
                    <a:pt x="18" y="2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1" name="Freeform 220">
              <a:extLst>
                <a:ext uri="{FF2B5EF4-FFF2-40B4-BE49-F238E27FC236}">
                  <a16:creationId xmlns:a16="http://schemas.microsoft.com/office/drawing/2014/main" id="{E859DA05-0F2B-954B-940D-4D636094A6DD}"/>
                </a:ext>
              </a:extLst>
            </p:cNvPr>
            <p:cNvSpPr>
              <a:spLocks/>
            </p:cNvSpPr>
            <p:nvPr/>
          </p:nvSpPr>
          <p:spPr bwMode="auto">
            <a:xfrm>
              <a:off x="7459663" y="1960563"/>
              <a:ext cx="101600" cy="66675"/>
            </a:xfrm>
            <a:custGeom>
              <a:avLst/>
              <a:gdLst/>
              <a:ahLst/>
              <a:cxnLst>
                <a:cxn ang="0">
                  <a:pos x="0" y="0"/>
                </a:cxn>
                <a:cxn ang="0">
                  <a:pos x="8" y="8"/>
                </a:cxn>
                <a:cxn ang="0">
                  <a:pos x="30" y="10"/>
                </a:cxn>
                <a:cxn ang="0">
                  <a:pos x="26" y="16"/>
                </a:cxn>
                <a:cxn ang="0">
                  <a:pos x="42" y="14"/>
                </a:cxn>
                <a:cxn ang="0">
                  <a:pos x="64" y="24"/>
                </a:cxn>
                <a:cxn ang="0">
                  <a:pos x="58" y="38"/>
                </a:cxn>
                <a:cxn ang="0">
                  <a:pos x="38" y="42"/>
                </a:cxn>
                <a:cxn ang="0">
                  <a:pos x="10" y="26"/>
                </a:cxn>
                <a:cxn ang="0">
                  <a:pos x="10" y="20"/>
                </a:cxn>
                <a:cxn ang="0">
                  <a:pos x="0" y="4"/>
                </a:cxn>
                <a:cxn ang="0">
                  <a:pos x="0" y="0"/>
                </a:cxn>
                <a:cxn ang="0">
                  <a:pos x="0" y="0"/>
                </a:cxn>
              </a:cxnLst>
              <a:rect l="0" t="0" r="r" b="b"/>
              <a:pathLst>
                <a:path w="64" h="42">
                  <a:moveTo>
                    <a:pt x="0" y="0"/>
                  </a:moveTo>
                  <a:lnTo>
                    <a:pt x="8" y="8"/>
                  </a:lnTo>
                  <a:lnTo>
                    <a:pt x="30" y="10"/>
                  </a:lnTo>
                  <a:lnTo>
                    <a:pt x="26" y="16"/>
                  </a:lnTo>
                  <a:lnTo>
                    <a:pt x="42" y="14"/>
                  </a:lnTo>
                  <a:lnTo>
                    <a:pt x="64" y="24"/>
                  </a:lnTo>
                  <a:lnTo>
                    <a:pt x="58" y="38"/>
                  </a:lnTo>
                  <a:lnTo>
                    <a:pt x="38" y="42"/>
                  </a:lnTo>
                  <a:lnTo>
                    <a:pt x="10" y="26"/>
                  </a:lnTo>
                  <a:lnTo>
                    <a:pt x="10" y="20"/>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2" name="Freeform 221">
              <a:extLst>
                <a:ext uri="{FF2B5EF4-FFF2-40B4-BE49-F238E27FC236}">
                  <a16:creationId xmlns:a16="http://schemas.microsoft.com/office/drawing/2014/main" id="{C6164192-AE07-234F-93DE-227C33052E10}"/>
                </a:ext>
              </a:extLst>
            </p:cNvPr>
            <p:cNvSpPr>
              <a:spLocks/>
            </p:cNvSpPr>
            <p:nvPr/>
          </p:nvSpPr>
          <p:spPr bwMode="auto">
            <a:xfrm>
              <a:off x="7326313" y="2062163"/>
              <a:ext cx="22225" cy="31750"/>
            </a:xfrm>
            <a:custGeom>
              <a:avLst/>
              <a:gdLst/>
              <a:ahLst/>
              <a:cxnLst>
                <a:cxn ang="0">
                  <a:pos x="12" y="8"/>
                </a:cxn>
                <a:cxn ang="0">
                  <a:pos x="12" y="4"/>
                </a:cxn>
                <a:cxn ang="0">
                  <a:pos x="6" y="0"/>
                </a:cxn>
                <a:cxn ang="0">
                  <a:pos x="0" y="8"/>
                </a:cxn>
                <a:cxn ang="0">
                  <a:pos x="2" y="18"/>
                </a:cxn>
                <a:cxn ang="0">
                  <a:pos x="6" y="20"/>
                </a:cxn>
                <a:cxn ang="0">
                  <a:pos x="6" y="18"/>
                </a:cxn>
                <a:cxn ang="0">
                  <a:pos x="14" y="12"/>
                </a:cxn>
                <a:cxn ang="0">
                  <a:pos x="12" y="8"/>
                </a:cxn>
                <a:cxn ang="0">
                  <a:pos x="12" y="8"/>
                </a:cxn>
              </a:cxnLst>
              <a:rect l="0" t="0" r="r" b="b"/>
              <a:pathLst>
                <a:path w="14" h="20">
                  <a:moveTo>
                    <a:pt x="12" y="8"/>
                  </a:moveTo>
                  <a:lnTo>
                    <a:pt x="12" y="4"/>
                  </a:lnTo>
                  <a:lnTo>
                    <a:pt x="6" y="0"/>
                  </a:lnTo>
                  <a:lnTo>
                    <a:pt x="0" y="8"/>
                  </a:lnTo>
                  <a:lnTo>
                    <a:pt x="2" y="18"/>
                  </a:lnTo>
                  <a:lnTo>
                    <a:pt x="6" y="20"/>
                  </a:lnTo>
                  <a:lnTo>
                    <a:pt x="6" y="18"/>
                  </a:lnTo>
                  <a:lnTo>
                    <a:pt x="14" y="12"/>
                  </a:lnTo>
                  <a:lnTo>
                    <a:pt x="12" y="8"/>
                  </a:lnTo>
                  <a:lnTo>
                    <a:pt x="1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3" name="Freeform 222">
              <a:extLst>
                <a:ext uri="{FF2B5EF4-FFF2-40B4-BE49-F238E27FC236}">
                  <a16:creationId xmlns:a16="http://schemas.microsoft.com/office/drawing/2014/main" id="{70F98AEA-B40F-AE4E-8D56-EB6801955B80}"/>
                </a:ext>
              </a:extLst>
            </p:cNvPr>
            <p:cNvSpPr>
              <a:spLocks/>
            </p:cNvSpPr>
            <p:nvPr/>
          </p:nvSpPr>
          <p:spPr bwMode="auto">
            <a:xfrm>
              <a:off x="7319963" y="2093913"/>
              <a:ext cx="79375" cy="50800"/>
            </a:xfrm>
            <a:custGeom>
              <a:avLst/>
              <a:gdLst/>
              <a:ahLst/>
              <a:cxnLst>
                <a:cxn ang="0">
                  <a:pos x="22" y="0"/>
                </a:cxn>
                <a:cxn ang="0">
                  <a:pos x="38" y="4"/>
                </a:cxn>
                <a:cxn ang="0">
                  <a:pos x="48" y="18"/>
                </a:cxn>
                <a:cxn ang="0">
                  <a:pos x="50" y="32"/>
                </a:cxn>
                <a:cxn ang="0">
                  <a:pos x="10" y="22"/>
                </a:cxn>
                <a:cxn ang="0">
                  <a:pos x="2" y="26"/>
                </a:cxn>
                <a:cxn ang="0">
                  <a:pos x="0" y="22"/>
                </a:cxn>
                <a:cxn ang="0">
                  <a:pos x="8" y="20"/>
                </a:cxn>
                <a:cxn ang="0">
                  <a:pos x="16" y="2"/>
                </a:cxn>
                <a:cxn ang="0">
                  <a:pos x="22" y="0"/>
                </a:cxn>
                <a:cxn ang="0">
                  <a:pos x="22" y="0"/>
                </a:cxn>
              </a:cxnLst>
              <a:rect l="0" t="0" r="r" b="b"/>
              <a:pathLst>
                <a:path w="50" h="32">
                  <a:moveTo>
                    <a:pt x="22" y="0"/>
                  </a:moveTo>
                  <a:lnTo>
                    <a:pt x="38" y="4"/>
                  </a:lnTo>
                  <a:lnTo>
                    <a:pt x="48" y="18"/>
                  </a:lnTo>
                  <a:lnTo>
                    <a:pt x="50" y="32"/>
                  </a:lnTo>
                  <a:lnTo>
                    <a:pt x="10" y="22"/>
                  </a:lnTo>
                  <a:lnTo>
                    <a:pt x="2" y="26"/>
                  </a:lnTo>
                  <a:lnTo>
                    <a:pt x="0" y="22"/>
                  </a:lnTo>
                  <a:lnTo>
                    <a:pt x="8" y="20"/>
                  </a:lnTo>
                  <a:lnTo>
                    <a:pt x="16" y="2"/>
                  </a:lnTo>
                  <a:lnTo>
                    <a:pt x="22" y="0"/>
                  </a:lnTo>
                  <a:lnTo>
                    <a:pt x="2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4" name="Freeform 223">
              <a:extLst>
                <a:ext uri="{FF2B5EF4-FFF2-40B4-BE49-F238E27FC236}">
                  <a16:creationId xmlns:a16="http://schemas.microsoft.com/office/drawing/2014/main" id="{B82CEBD5-4C9D-1745-AB8F-5D48DD6EDFF0}"/>
                </a:ext>
              </a:extLst>
            </p:cNvPr>
            <p:cNvSpPr>
              <a:spLocks/>
            </p:cNvSpPr>
            <p:nvPr/>
          </p:nvSpPr>
          <p:spPr bwMode="auto">
            <a:xfrm>
              <a:off x="7281863" y="2255838"/>
              <a:ext cx="22225" cy="22225"/>
            </a:xfrm>
            <a:custGeom>
              <a:avLst/>
              <a:gdLst/>
              <a:ahLst/>
              <a:cxnLst>
                <a:cxn ang="0">
                  <a:pos x="2" y="6"/>
                </a:cxn>
                <a:cxn ang="0">
                  <a:pos x="10" y="0"/>
                </a:cxn>
                <a:cxn ang="0">
                  <a:pos x="14" y="6"/>
                </a:cxn>
                <a:cxn ang="0">
                  <a:pos x="8" y="14"/>
                </a:cxn>
                <a:cxn ang="0">
                  <a:pos x="2" y="14"/>
                </a:cxn>
                <a:cxn ang="0">
                  <a:pos x="0" y="12"/>
                </a:cxn>
                <a:cxn ang="0">
                  <a:pos x="2" y="6"/>
                </a:cxn>
                <a:cxn ang="0">
                  <a:pos x="2" y="6"/>
                </a:cxn>
              </a:cxnLst>
              <a:rect l="0" t="0" r="r" b="b"/>
              <a:pathLst>
                <a:path w="14" h="14">
                  <a:moveTo>
                    <a:pt x="2" y="6"/>
                  </a:moveTo>
                  <a:lnTo>
                    <a:pt x="10" y="0"/>
                  </a:lnTo>
                  <a:lnTo>
                    <a:pt x="14" y="6"/>
                  </a:lnTo>
                  <a:lnTo>
                    <a:pt x="8" y="14"/>
                  </a:lnTo>
                  <a:lnTo>
                    <a:pt x="2" y="14"/>
                  </a:lnTo>
                  <a:lnTo>
                    <a:pt x="0" y="12"/>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5" name="Freeform 224">
              <a:extLst>
                <a:ext uri="{FF2B5EF4-FFF2-40B4-BE49-F238E27FC236}">
                  <a16:creationId xmlns:a16="http://schemas.microsoft.com/office/drawing/2014/main" id="{B1C4AC3B-5DF1-524A-8829-8A62C54D7D1B}"/>
                </a:ext>
              </a:extLst>
            </p:cNvPr>
            <p:cNvSpPr>
              <a:spLocks/>
            </p:cNvSpPr>
            <p:nvPr/>
          </p:nvSpPr>
          <p:spPr bwMode="auto">
            <a:xfrm>
              <a:off x="7307263" y="2192338"/>
              <a:ext cx="31750" cy="22225"/>
            </a:xfrm>
            <a:custGeom>
              <a:avLst/>
              <a:gdLst/>
              <a:ahLst/>
              <a:cxnLst>
                <a:cxn ang="0">
                  <a:pos x="10" y="2"/>
                </a:cxn>
                <a:cxn ang="0">
                  <a:pos x="20" y="2"/>
                </a:cxn>
                <a:cxn ang="0">
                  <a:pos x="14" y="12"/>
                </a:cxn>
                <a:cxn ang="0">
                  <a:pos x="10" y="10"/>
                </a:cxn>
                <a:cxn ang="0">
                  <a:pos x="2" y="14"/>
                </a:cxn>
                <a:cxn ang="0">
                  <a:pos x="0" y="12"/>
                </a:cxn>
                <a:cxn ang="0">
                  <a:pos x="4" y="4"/>
                </a:cxn>
                <a:cxn ang="0">
                  <a:pos x="4" y="0"/>
                </a:cxn>
                <a:cxn ang="0">
                  <a:pos x="10" y="2"/>
                </a:cxn>
                <a:cxn ang="0">
                  <a:pos x="10" y="2"/>
                </a:cxn>
              </a:cxnLst>
              <a:rect l="0" t="0" r="r" b="b"/>
              <a:pathLst>
                <a:path w="20" h="14">
                  <a:moveTo>
                    <a:pt x="10" y="2"/>
                  </a:moveTo>
                  <a:lnTo>
                    <a:pt x="20" y="2"/>
                  </a:lnTo>
                  <a:lnTo>
                    <a:pt x="14" y="12"/>
                  </a:lnTo>
                  <a:lnTo>
                    <a:pt x="10" y="10"/>
                  </a:lnTo>
                  <a:lnTo>
                    <a:pt x="2" y="14"/>
                  </a:lnTo>
                  <a:lnTo>
                    <a:pt x="0" y="12"/>
                  </a:lnTo>
                  <a:lnTo>
                    <a:pt x="4" y="4"/>
                  </a:lnTo>
                  <a:lnTo>
                    <a:pt x="4" y="0"/>
                  </a:lnTo>
                  <a:lnTo>
                    <a:pt x="10" y="2"/>
                  </a:lnTo>
                  <a:lnTo>
                    <a:pt x="1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6" name="Freeform 225">
              <a:extLst>
                <a:ext uri="{FF2B5EF4-FFF2-40B4-BE49-F238E27FC236}">
                  <a16:creationId xmlns:a16="http://schemas.microsoft.com/office/drawing/2014/main" id="{72F1AA99-8AE7-B247-B3EA-1B26EE5B3467}"/>
                </a:ext>
              </a:extLst>
            </p:cNvPr>
            <p:cNvSpPr>
              <a:spLocks/>
            </p:cNvSpPr>
            <p:nvPr/>
          </p:nvSpPr>
          <p:spPr bwMode="auto">
            <a:xfrm>
              <a:off x="7916863" y="2360613"/>
              <a:ext cx="34925" cy="28575"/>
            </a:xfrm>
            <a:custGeom>
              <a:avLst/>
              <a:gdLst/>
              <a:ahLst/>
              <a:cxnLst>
                <a:cxn ang="0">
                  <a:pos x="4" y="2"/>
                </a:cxn>
                <a:cxn ang="0">
                  <a:pos x="10" y="0"/>
                </a:cxn>
                <a:cxn ang="0">
                  <a:pos x="22" y="10"/>
                </a:cxn>
                <a:cxn ang="0">
                  <a:pos x="18" y="18"/>
                </a:cxn>
                <a:cxn ang="0">
                  <a:pos x="10" y="16"/>
                </a:cxn>
                <a:cxn ang="0">
                  <a:pos x="0" y="6"/>
                </a:cxn>
                <a:cxn ang="0">
                  <a:pos x="4" y="2"/>
                </a:cxn>
                <a:cxn ang="0">
                  <a:pos x="4" y="2"/>
                </a:cxn>
              </a:cxnLst>
              <a:rect l="0" t="0" r="r" b="b"/>
              <a:pathLst>
                <a:path w="22" h="18">
                  <a:moveTo>
                    <a:pt x="4" y="2"/>
                  </a:moveTo>
                  <a:lnTo>
                    <a:pt x="10" y="0"/>
                  </a:lnTo>
                  <a:lnTo>
                    <a:pt x="22" y="10"/>
                  </a:lnTo>
                  <a:lnTo>
                    <a:pt x="18" y="18"/>
                  </a:lnTo>
                  <a:lnTo>
                    <a:pt x="10" y="16"/>
                  </a:lnTo>
                  <a:lnTo>
                    <a:pt x="0" y="6"/>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7" name="Freeform 226">
              <a:extLst>
                <a:ext uri="{FF2B5EF4-FFF2-40B4-BE49-F238E27FC236}">
                  <a16:creationId xmlns:a16="http://schemas.microsoft.com/office/drawing/2014/main" id="{A1F14E93-69BE-BE4A-B30D-1E2E45E89267}"/>
                </a:ext>
              </a:extLst>
            </p:cNvPr>
            <p:cNvSpPr>
              <a:spLocks/>
            </p:cNvSpPr>
            <p:nvPr/>
          </p:nvSpPr>
          <p:spPr bwMode="auto">
            <a:xfrm>
              <a:off x="7269163" y="3062288"/>
              <a:ext cx="19050" cy="22225"/>
            </a:xfrm>
            <a:custGeom>
              <a:avLst/>
              <a:gdLst/>
              <a:ahLst/>
              <a:cxnLst>
                <a:cxn ang="0">
                  <a:pos x="0" y="8"/>
                </a:cxn>
                <a:cxn ang="0">
                  <a:pos x="0" y="12"/>
                </a:cxn>
                <a:cxn ang="0">
                  <a:pos x="2" y="10"/>
                </a:cxn>
                <a:cxn ang="0">
                  <a:pos x="6" y="14"/>
                </a:cxn>
                <a:cxn ang="0">
                  <a:pos x="8" y="12"/>
                </a:cxn>
                <a:cxn ang="0">
                  <a:pos x="12" y="4"/>
                </a:cxn>
                <a:cxn ang="0">
                  <a:pos x="10" y="2"/>
                </a:cxn>
                <a:cxn ang="0">
                  <a:pos x="6" y="0"/>
                </a:cxn>
                <a:cxn ang="0">
                  <a:pos x="4" y="0"/>
                </a:cxn>
                <a:cxn ang="0">
                  <a:pos x="0" y="8"/>
                </a:cxn>
                <a:cxn ang="0">
                  <a:pos x="0" y="8"/>
                </a:cxn>
              </a:cxnLst>
              <a:rect l="0" t="0" r="r" b="b"/>
              <a:pathLst>
                <a:path w="12" h="14">
                  <a:moveTo>
                    <a:pt x="0" y="8"/>
                  </a:moveTo>
                  <a:lnTo>
                    <a:pt x="0" y="12"/>
                  </a:lnTo>
                  <a:lnTo>
                    <a:pt x="2" y="10"/>
                  </a:lnTo>
                  <a:lnTo>
                    <a:pt x="6" y="14"/>
                  </a:lnTo>
                  <a:lnTo>
                    <a:pt x="8" y="12"/>
                  </a:lnTo>
                  <a:lnTo>
                    <a:pt x="12" y="4"/>
                  </a:lnTo>
                  <a:lnTo>
                    <a:pt x="10" y="2"/>
                  </a:lnTo>
                  <a:lnTo>
                    <a:pt x="6" y="0"/>
                  </a:lnTo>
                  <a:lnTo>
                    <a:pt x="4" y="0"/>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8" name="Freeform 227">
              <a:extLst>
                <a:ext uri="{FF2B5EF4-FFF2-40B4-BE49-F238E27FC236}">
                  <a16:creationId xmlns:a16="http://schemas.microsoft.com/office/drawing/2014/main" id="{1C2D5F17-A9C0-0540-93CA-1EDD2A1996C6}"/>
                </a:ext>
              </a:extLst>
            </p:cNvPr>
            <p:cNvSpPr>
              <a:spLocks/>
            </p:cNvSpPr>
            <p:nvPr/>
          </p:nvSpPr>
          <p:spPr bwMode="auto">
            <a:xfrm>
              <a:off x="7821613" y="2906713"/>
              <a:ext cx="28575" cy="28575"/>
            </a:xfrm>
            <a:custGeom>
              <a:avLst/>
              <a:gdLst/>
              <a:ahLst/>
              <a:cxnLst>
                <a:cxn ang="0">
                  <a:pos x="14" y="0"/>
                </a:cxn>
                <a:cxn ang="0">
                  <a:pos x="4" y="6"/>
                </a:cxn>
                <a:cxn ang="0">
                  <a:pos x="0" y="18"/>
                </a:cxn>
                <a:cxn ang="0">
                  <a:pos x="4" y="18"/>
                </a:cxn>
                <a:cxn ang="0">
                  <a:pos x="18" y="6"/>
                </a:cxn>
                <a:cxn ang="0">
                  <a:pos x="16" y="0"/>
                </a:cxn>
                <a:cxn ang="0">
                  <a:pos x="14" y="0"/>
                </a:cxn>
                <a:cxn ang="0">
                  <a:pos x="14" y="0"/>
                </a:cxn>
              </a:cxnLst>
              <a:rect l="0" t="0" r="r" b="b"/>
              <a:pathLst>
                <a:path w="18" h="18">
                  <a:moveTo>
                    <a:pt x="14" y="0"/>
                  </a:moveTo>
                  <a:lnTo>
                    <a:pt x="4" y="6"/>
                  </a:lnTo>
                  <a:lnTo>
                    <a:pt x="0" y="18"/>
                  </a:lnTo>
                  <a:lnTo>
                    <a:pt x="4" y="18"/>
                  </a:lnTo>
                  <a:lnTo>
                    <a:pt x="18" y="6"/>
                  </a:lnTo>
                  <a:lnTo>
                    <a:pt x="16" y="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29" name="Freeform 228">
              <a:extLst>
                <a:ext uri="{FF2B5EF4-FFF2-40B4-BE49-F238E27FC236}">
                  <a16:creationId xmlns:a16="http://schemas.microsoft.com/office/drawing/2014/main" id="{011BB5BE-CA16-2748-A551-9DC07B1AB8B1}"/>
                </a:ext>
              </a:extLst>
            </p:cNvPr>
            <p:cNvSpPr>
              <a:spLocks/>
            </p:cNvSpPr>
            <p:nvPr/>
          </p:nvSpPr>
          <p:spPr bwMode="auto">
            <a:xfrm>
              <a:off x="7875588" y="3059113"/>
              <a:ext cx="15875" cy="22225"/>
            </a:xfrm>
            <a:custGeom>
              <a:avLst/>
              <a:gdLst/>
              <a:ahLst/>
              <a:cxnLst>
                <a:cxn ang="0">
                  <a:pos x="2" y="0"/>
                </a:cxn>
                <a:cxn ang="0">
                  <a:pos x="4" y="0"/>
                </a:cxn>
                <a:cxn ang="0">
                  <a:pos x="6" y="6"/>
                </a:cxn>
                <a:cxn ang="0">
                  <a:pos x="10" y="14"/>
                </a:cxn>
                <a:cxn ang="0">
                  <a:pos x="4" y="10"/>
                </a:cxn>
                <a:cxn ang="0">
                  <a:pos x="0" y="0"/>
                </a:cxn>
                <a:cxn ang="0">
                  <a:pos x="2" y="0"/>
                </a:cxn>
                <a:cxn ang="0">
                  <a:pos x="2" y="0"/>
                </a:cxn>
              </a:cxnLst>
              <a:rect l="0" t="0" r="r" b="b"/>
              <a:pathLst>
                <a:path w="10" h="14">
                  <a:moveTo>
                    <a:pt x="2" y="0"/>
                  </a:moveTo>
                  <a:lnTo>
                    <a:pt x="4" y="0"/>
                  </a:lnTo>
                  <a:lnTo>
                    <a:pt x="6" y="6"/>
                  </a:lnTo>
                  <a:lnTo>
                    <a:pt x="10" y="14"/>
                  </a:lnTo>
                  <a:lnTo>
                    <a:pt x="4" y="10"/>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0" name="Freeform 229">
              <a:extLst>
                <a:ext uri="{FF2B5EF4-FFF2-40B4-BE49-F238E27FC236}">
                  <a16:creationId xmlns:a16="http://schemas.microsoft.com/office/drawing/2014/main" id="{1A06F0E3-5609-464D-81BE-839CDAC65BC0}"/>
                </a:ext>
              </a:extLst>
            </p:cNvPr>
            <p:cNvSpPr>
              <a:spLocks/>
            </p:cNvSpPr>
            <p:nvPr/>
          </p:nvSpPr>
          <p:spPr bwMode="auto">
            <a:xfrm>
              <a:off x="7907338" y="3074988"/>
              <a:ext cx="12700" cy="12700"/>
            </a:xfrm>
            <a:custGeom>
              <a:avLst/>
              <a:gdLst/>
              <a:ahLst/>
              <a:cxnLst>
                <a:cxn ang="0">
                  <a:pos x="0" y="0"/>
                </a:cxn>
                <a:cxn ang="0">
                  <a:pos x="8" y="8"/>
                </a:cxn>
                <a:cxn ang="0">
                  <a:pos x="2" y="4"/>
                </a:cxn>
                <a:cxn ang="0">
                  <a:pos x="0" y="0"/>
                </a:cxn>
                <a:cxn ang="0">
                  <a:pos x="0" y="0"/>
                </a:cxn>
              </a:cxnLst>
              <a:rect l="0" t="0" r="r" b="b"/>
              <a:pathLst>
                <a:path w="8" h="8">
                  <a:moveTo>
                    <a:pt x="0" y="0"/>
                  </a:moveTo>
                  <a:lnTo>
                    <a:pt x="8" y="8"/>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1" name="Freeform 230">
              <a:extLst>
                <a:ext uri="{FF2B5EF4-FFF2-40B4-BE49-F238E27FC236}">
                  <a16:creationId xmlns:a16="http://schemas.microsoft.com/office/drawing/2014/main" id="{6B90ABBE-EF22-C248-AFB6-3E0C76615B44}"/>
                </a:ext>
              </a:extLst>
            </p:cNvPr>
            <p:cNvSpPr>
              <a:spLocks/>
            </p:cNvSpPr>
            <p:nvPr/>
          </p:nvSpPr>
          <p:spPr bwMode="auto">
            <a:xfrm>
              <a:off x="8272463" y="4926013"/>
              <a:ext cx="6350" cy="3175"/>
            </a:xfrm>
            <a:custGeom>
              <a:avLst/>
              <a:gdLst/>
              <a:ahLst/>
              <a:cxnLst>
                <a:cxn ang="0">
                  <a:pos x="4" y="0"/>
                </a:cxn>
                <a:cxn ang="0">
                  <a:pos x="4" y="2"/>
                </a:cxn>
                <a:cxn ang="0">
                  <a:pos x="0" y="0"/>
                </a:cxn>
                <a:cxn ang="0">
                  <a:pos x="4" y="0"/>
                </a:cxn>
                <a:cxn ang="0">
                  <a:pos x="4" y="0"/>
                </a:cxn>
              </a:cxnLst>
              <a:rect l="0" t="0" r="r" b="b"/>
              <a:pathLst>
                <a:path w="4" h="2">
                  <a:moveTo>
                    <a:pt x="4" y="0"/>
                  </a:moveTo>
                  <a:lnTo>
                    <a:pt x="4"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2" name="Freeform 231">
              <a:extLst>
                <a:ext uri="{FF2B5EF4-FFF2-40B4-BE49-F238E27FC236}">
                  <a16:creationId xmlns:a16="http://schemas.microsoft.com/office/drawing/2014/main" id="{FE05DDD0-F62D-7E41-8D27-39F833ABE58A}"/>
                </a:ext>
              </a:extLst>
            </p:cNvPr>
            <p:cNvSpPr>
              <a:spLocks/>
            </p:cNvSpPr>
            <p:nvPr/>
          </p:nvSpPr>
          <p:spPr bwMode="auto">
            <a:xfrm>
              <a:off x="8323263" y="4754563"/>
              <a:ext cx="15875" cy="9525"/>
            </a:xfrm>
            <a:custGeom>
              <a:avLst/>
              <a:gdLst/>
              <a:ahLst/>
              <a:cxnLst>
                <a:cxn ang="0">
                  <a:pos x="4" y="0"/>
                </a:cxn>
                <a:cxn ang="0">
                  <a:pos x="8" y="2"/>
                </a:cxn>
                <a:cxn ang="0">
                  <a:pos x="10" y="6"/>
                </a:cxn>
                <a:cxn ang="0">
                  <a:pos x="2" y="4"/>
                </a:cxn>
                <a:cxn ang="0">
                  <a:pos x="0" y="0"/>
                </a:cxn>
                <a:cxn ang="0">
                  <a:pos x="4" y="0"/>
                </a:cxn>
                <a:cxn ang="0">
                  <a:pos x="4" y="0"/>
                </a:cxn>
              </a:cxnLst>
              <a:rect l="0" t="0" r="r" b="b"/>
              <a:pathLst>
                <a:path w="10" h="6">
                  <a:moveTo>
                    <a:pt x="4" y="0"/>
                  </a:moveTo>
                  <a:lnTo>
                    <a:pt x="8" y="2"/>
                  </a:lnTo>
                  <a:lnTo>
                    <a:pt x="10" y="6"/>
                  </a:lnTo>
                  <a:lnTo>
                    <a:pt x="2" y="4"/>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3" name="Freeform 232">
              <a:extLst>
                <a:ext uri="{FF2B5EF4-FFF2-40B4-BE49-F238E27FC236}">
                  <a16:creationId xmlns:a16="http://schemas.microsoft.com/office/drawing/2014/main" id="{31BE2841-EB4A-A04B-82A6-BBFA09E3F82A}"/>
                </a:ext>
              </a:extLst>
            </p:cNvPr>
            <p:cNvSpPr>
              <a:spLocks/>
            </p:cNvSpPr>
            <p:nvPr/>
          </p:nvSpPr>
          <p:spPr bwMode="auto">
            <a:xfrm>
              <a:off x="8339138" y="4764088"/>
              <a:ext cx="15875" cy="3175"/>
            </a:xfrm>
            <a:custGeom>
              <a:avLst/>
              <a:gdLst/>
              <a:ahLst/>
              <a:cxnLst>
                <a:cxn ang="0">
                  <a:pos x="6" y="0"/>
                </a:cxn>
                <a:cxn ang="0">
                  <a:pos x="10" y="2"/>
                </a:cxn>
                <a:cxn ang="0">
                  <a:pos x="2" y="2"/>
                </a:cxn>
                <a:cxn ang="0">
                  <a:pos x="0" y="0"/>
                </a:cxn>
                <a:cxn ang="0">
                  <a:pos x="6" y="0"/>
                </a:cxn>
                <a:cxn ang="0">
                  <a:pos x="6" y="0"/>
                </a:cxn>
              </a:cxnLst>
              <a:rect l="0" t="0" r="r" b="b"/>
              <a:pathLst>
                <a:path w="10" h="2">
                  <a:moveTo>
                    <a:pt x="6" y="0"/>
                  </a:moveTo>
                  <a:lnTo>
                    <a:pt x="10" y="2"/>
                  </a:lnTo>
                  <a:lnTo>
                    <a:pt x="2" y="2"/>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4" name="Freeform 233">
              <a:extLst>
                <a:ext uri="{FF2B5EF4-FFF2-40B4-BE49-F238E27FC236}">
                  <a16:creationId xmlns:a16="http://schemas.microsoft.com/office/drawing/2014/main" id="{16760E56-0564-B54F-BF2A-C7A98EF07FE1}"/>
                </a:ext>
              </a:extLst>
            </p:cNvPr>
            <p:cNvSpPr>
              <a:spLocks/>
            </p:cNvSpPr>
            <p:nvPr/>
          </p:nvSpPr>
          <p:spPr bwMode="auto">
            <a:xfrm>
              <a:off x="8243888" y="5500688"/>
              <a:ext cx="9525" cy="9525"/>
            </a:xfrm>
            <a:custGeom>
              <a:avLst/>
              <a:gdLst/>
              <a:ahLst/>
              <a:cxnLst>
                <a:cxn ang="0">
                  <a:pos x="6" y="0"/>
                </a:cxn>
                <a:cxn ang="0">
                  <a:pos x="6" y="4"/>
                </a:cxn>
                <a:cxn ang="0">
                  <a:pos x="2" y="6"/>
                </a:cxn>
                <a:cxn ang="0">
                  <a:pos x="2" y="2"/>
                </a:cxn>
                <a:cxn ang="0">
                  <a:pos x="0" y="0"/>
                </a:cxn>
                <a:cxn ang="0">
                  <a:pos x="6" y="0"/>
                </a:cxn>
                <a:cxn ang="0">
                  <a:pos x="6" y="0"/>
                </a:cxn>
              </a:cxnLst>
              <a:rect l="0" t="0" r="r" b="b"/>
              <a:pathLst>
                <a:path w="6" h="6">
                  <a:moveTo>
                    <a:pt x="6" y="0"/>
                  </a:moveTo>
                  <a:lnTo>
                    <a:pt x="6" y="4"/>
                  </a:lnTo>
                  <a:lnTo>
                    <a:pt x="2" y="6"/>
                  </a:lnTo>
                  <a:lnTo>
                    <a:pt x="2" y="2"/>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5" name="Freeform 234">
              <a:extLst>
                <a:ext uri="{FF2B5EF4-FFF2-40B4-BE49-F238E27FC236}">
                  <a16:creationId xmlns:a16="http://schemas.microsoft.com/office/drawing/2014/main" id="{0DFC03A4-43E0-F44D-AA4F-28BAE7FBB1F9}"/>
                </a:ext>
              </a:extLst>
            </p:cNvPr>
            <p:cNvSpPr>
              <a:spLocks/>
            </p:cNvSpPr>
            <p:nvPr/>
          </p:nvSpPr>
          <p:spPr bwMode="auto">
            <a:xfrm>
              <a:off x="8208963" y="3179763"/>
              <a:ext cx="12700" cy="9525"/>
            </a:xfrm>
            <a:custGeom>
              <a:avLst/>
              <a:gdLst/>
              <a:ahLst/>
              <a:cxnLst>
                <a:cxn ang="0">
                  <a:pos x="0" y="0"/>
                </a:cxn>
                <a:cxn ang="0">
                  <a:pos x="8" y="2"/>
                </a:cxn>
                <a:cxn ang="0">
                  <a:pos x="6" y="6"/>
                </a:cxn>
                <a:cxn ang="0">
                  <a:pos x="2" y="4"/>
                </a:cxn>
                <a:cxn ang="0">
                  <a:pos x="4" y="2"/>
                </a:cxn>
                <a:cxn ang="0">
                  <a:pos x="0" y="0"/>
                </a:cxn>
                <a:cxn ang="0">
                  <a:pos x="0" y="0"/>
                </a:cxn>
              </a:cxnLst>
              <a:rect l="0" t="0" r="r" b="b"/>
              <a:pathLst>
                <a:path w="8" h="6">
                  <a:moveTo>
                    <a:pt x="0" y="0"/>
                  </a:moveTo>
                  <a:lnTo>
                    <a:pt x="8" y="2"/>
                  </a:lnTo>
                  <a:lnTo>
                    <a:pt x="6" y="6"/>
                  </a:lnTo>
                  <a:lnTo>
                    <a:pt x="2" y="4"/>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6" name="Freeform 235">
              <a:extLst>
                <a:ext uri="{FF2B5EF4-FFF2-40B4-BE49-F238E27FC236}">
                  <a16:creationId xmlns:a16="http://schemas.microsoft.com/office/drawing/2014/main" id="{CFD1EBA6-606D-324A-BE3B-CD57CE184722}"/>
                </a:ext>
              </a:extLst>
            </p:cNvPr>
            <p:cNvSpPr>
              <a:spLocks/>
            </p:cNvSpPr>
            <p:nvPr/>
          </p:nvSpPr>
          <p:spPr bwMode="auto">
            <a:xfrm>
              <a:off x="8221663" y="3179763"/>
              <a:ext cx="12700" cy="6350"/>
            </a:xfrm>
            <a:custGeom>
              <a:avLst/>
              <a:gdLst/>
              <a:ahLst/>
              <a:cxnLst>
                <a:cxn ang="0">
                  <a:pos x="0" y="4"/>
                </a:cxn>
                <a:cxn ang="0">
                  <a:pos x="8" y="0"/>
                </a:cxn>
                <a:cxn ang="0">
                  <a:pos x="6" y="4"/>
                </a:cxn>
                <a:cxn ang="0">
                  <a:pos x="0" y="4"/>
                </a:cxn>
                <a:cxn ang="0">
                  <a:pos x="0" y="4"/>
                </a:cxn>
              </a:cxnLst>
              <a:rect l="0" t="0" r="r" b="b"/>
              <a:pathLst>
                <a:path w="8" h="4">
                  <a:moveTo>
                    <a:pt x="0" y="4"/>
                  </a:moveTo>
                  <a:lnTo>
                    <a:pt x="8" y="0"/>
                  </a:lnTo>
                  <a:lnTo>
                    <a:pt x="6"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7" name="Freeform 236">
              <a:extLst>
                <a:ext uri="{FF2B5EF4-FFF2-40B4-BE49-F238E27FC236}">
                  <a16:creationId xmlns:a16="http://schemas.microsoft.com/office/drawing/2014/main" id="{906C083A-764D-4541-9217-A1466C25F568}"/>
                </a:ext>
              </a:extLst>
            </p:cNvPr>
            <p:cNvSpPr>
              <a:spLocks/>
            </p:cNvSpPr>
            <p:nvPr/>
          </p:nvSpPr>
          <p:spPr bwMode="auto">
            <a:xfrm>
              <a:off x="8240713" y="3176588"/>
              <a:ext cx="9525" cy="12700"/>
            </a:xfrm>
            <a:custGeom>
              <a:avLst/>
              <a:gdLst/>
              <a:ahLst/>
              <a:cxnLst>
                <a:cxn ang="0">
                  <a:pos x="0" y="4"/>
                </a:cxn>
                <a:cxn ang="0">
                  <a:pos x="2" y="0"/>
                </a:cxn>
                <a:cxn ang="0">
                  <a:pos x="2" y="4"/>
                </a:cxn>
                <a:cxn ang="0">
                  <a:pos x="6" y="4"/>
                </a:cxn>
                <a:cxn ang="0">
                  <a:pos x="6" y="4"/>
                </a:cxn>
                <a:cxn ang="0">
                  <a:pos x="0" y="8"/>
                </a:cxn>
                <a:cxn ang="0">
                  <a:pos x="0" y="4"/>
                </a:cxn>
                <a:cxn ang="0">
                  <a:pos x="0" y="4"/>
                </a:cxn>
              </a:cxnLst>
              <a:rect l="0" t="0" r="r" b="b"/>
              <a:pathLst>
                <a:path w="6" h="8">
                  <a:moveTo>
                    <a:pt x="0" y="4"/>
                  </a:moveTo>
                  <a:lnTo>
                    <a:pt x="2" y="0"/>
                  </a:lnTo>
                  <a:lnTo>
                    <a:pt x="2" y="4"/>
                  </a:lnTo>
                  <a:lnTo>
                    <a:pt x="6" y="4"/>
                  </a:lnTo>
                  <a:lnTo>
                    <a:pt x="6" y="4"/>
                  </a:lnTo>
                  <a:lnTo>
                    <a:pt x="0" y="8"/>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8" name="Freeform 237">
              <a:extLst>
                <a:ext uri="{FF2B5EF4-FFF2-40B4-BE49-F238E27FC236}">
                  <a16:creationId xmlns:a16="http://schemas.microsoft.com/office/drawing/2014/main" id="{6C43285E-39C6-6142-B45C-7D5418E2F29F}"/>
                </a:ext>
              </a:extLst>
            </p:cNvPr>
            <p:cNvSpPr>
              <a:spLocks/>
            </p:cNvSpPr>
            <p:nvPr/>
          </p:nvSpPr>
          <p:spPr bwMode="auto">
            <a:xfrm>
              <a:off x="8285163" y="3163888"/>
              <a:ext cx="15875" cy="9525"/>
            </a:xfrm>
            <a:custGeom>
              <a:avLst/>
              <a:gdLst/>
              <a:ahLst/>
              <a:cxnLst>
                <a:cxn ang="0">
                  <a:pos x="6" y="0"/>
                </a:cxn>
                <a:cxn ang="0">
                  <a:pos x="8" y="0"/>
                </a:cxn>
                <a:cxn ang="0">
                  <a:pos x="10" y="2"/>
                </a:cxn>
                <a:cxn ang="0">
                  <a:pos x="6" y="6"/>
                </a:cxn>
                <a:cxn ang="0">
                  <a:pos x="0" y="6"/>
                </a:cxn>
                <a:cxn ang="0">
                  <a:pos x="6" y="2"/>
                </a:cxn>
                <a:cxn ang="0">
                  <a:pos x="6" y="0"/>
                </a:cxn>
                <a:cxn ang="0">
                  <a:pos x="6" y="0"/>
                </a:cxn>
              </a:cxnLst>
              <a:rect l="0" t="0" r="r" b="b"/>
              <a:pathLst>
                <a:path w="10" h="6">
                  <a:moveTo>
                    <a:pt x="6" y="0"/>
                  </a:moveTo>
                  <a:lnTo>
                    <a:pt x="8" y="0"/>
                  </a:lnTo>
                  <a:lnTo>
                    <a:pt x="10" y="2"/>
                  </a:lnTo>
                  <a:lnTo>
                    <a:pt x="6" y="6"/>
                  </a:lnTo>
                  <a:lnTo>
                    <a:pt x="0" y="6"/>
                  </a:lnTo>
                  <a:lnTo>
                    <a:pt x="6"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39" name="Freeform 238">
              <a:extLst>
                <a:ext uri="{FF2B5EF4-FFF2-40B4-BE49-F238E27FC236}">
                  <a16:creationId xmlns:a16="http://schemas.microsoft.com/office/drawing/2014/main" id="{BA681279-3E70-8E46-AE25-13E0ED38AE4B}"/>
                </a:ext>
              </a:extLst>
            </p:cNvPr>
            <p:cNvSpPr>
              <a:spLocks/>
            </p:cNvSpPr>
            <p:nvPr/>
          </p:nvSpPr>
          <p:spPr bwMode="auto">
            <a:xfrm>
              <a:off x="8301038" y="3170238"/>
              <a:ext cx="19050" cy="3175"/>
            </a:xfrm>
            <a:custGeom>
              <a:avLst/>
              <a:gdLst/>
              <a:ahLst/>
              <a:cxnLst>
                <a:cxn ang="0">
                  <a:pos x="0" y="0"/>
                </a:cxn>
                <a:cxn ang="0">
                  <a:pos x="12" y="2"/>
                </a:cxn>
                <a:cxn ang="0">
                  <a:pos x="4" y="2"/>
                </a:cxn>
                <a:cxn ang="0">
                  <a:pos x="0" y="0"/>
                </a:cxn>
                <a:cxn ang="0">
                  <a:pos x="0" y="0"/>
                </a:cxn>
              </a:cxnLst>
              <a:rect l="0" t="0" r="r" b="b"/>
              <a:pathLst>
                <a:path w="12" h="2">
                  <a:moveTo>
                    <a:pt x="0" y="0"/>
                  </a:moveTo>
                  <a:lnTo>
                    <a:pt x="12" y="2"/>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0" name="Freeform 239">
              <a:extLst>
                <a:ext uri="{FF2B5EF4-FFF2-40B4-BE49-F238E27FC236}">
                  <a16:creationId xmlns:a16="http://schemas.microsoft.com/office/drawing/2014/main" id="{C9209A40-3EB1-6942-AF37-3FA095FCD5EC}"/>
                </a:ext>
              </a:extLst>
            </p:cNvPr>
            <p:cNvSpPr>
              <a:spLocks/>
            </p:cNvSpPr>
            <p:nvPr/>
          </p:nvSpPr>
          <p:spPr bwMode="auto">
            <a:xfrm>
              <a:off x="8329613" y="3160713"/>
              <a:ext cx="6350" cy="6350"/>
            </a:xfrm>
            <a:custGeom>
              <a:avLst/>
              <a:gdLst/>
              <a:ahLst/>
              <a:cxnLst>
                <a:cxn ang="0">
                  <a:pos x="2" y="0"/>
                </a:cxn>
                <a:cxn ang="0">
                  <a:pos x="4" y="2"/>
                </a:cxn>
                <a:cxn ang="0">
                  <a:pos x="0" y="4"/>
                </a:cxn>
                <a:cxn ang="0">
                  <a:pos x="2" y="0"/>
                </a:cxn>
                <a:cxn ang="0">
                  <a:pos x="2" y="0"/>
                </a:cxn>
              </a:cxnLst>
              <a:rect l="0" t="0" r="r" b="b"/>
              <a:pathLst>
                <a:path w="4" h="4">
                  <a:moveTo>
                    <a:pt x="2" y="0"/>
                  </a:moveTo>
                  <a:lnTo>
                    <a:pt x="4" y="2"/>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1" name="Freeform 240">
              <a:extLst>
                <a:ext uri="{FF2B5EF4-FFF2-40B4-BE49-F238E27FC236}">
                  <a16:creationId xmlns:a16="http://schemas.microsoft.com/office/drawing/2014/main" id="{DEF900EF-D308-7D46-8F73-495F5B3DF3F6}"/>
                </a:ext>
              </a:extLst>
            </p:cNvPr>
            <p:cNvSpPr>
              <a:spLocks/>
            </p:cNvSpPr>
            <p:nvPr/>
          </p:nvSpPr>
          <p:spPr bwMode="auto">
            <a:xfrm>
              <a:off x="8326438" y="2849563"/>
              <a:ext cx="9525" cy="6350"/>
            </a:xfrm>
            <a:custGeom>
              <a:avLst/>
              <a:gdLst/>
              <a:ahLst/>
              <a:cxnLst>
                <a:cxn ang="0">
                  <a:pos x="0" y="0"/>
                </a:cxn>
                <a:cxn ang="0">
                  <a:pos x="6" y="4"/>
                </a:cxn>
                <a:cxn ang="0">
                  <a:pos x="0" y="2"/>
                </a:cxn>
                <a:cxn ang="0">
                  <a:pos x="0" y="0"/>
                </a:cxn>
                <a:cxn ang="0">
                  <a:pos x="0" y="0"/>
                </a:cxn>
              </a:cxnLst>
              <a:rect l="0" t="0" r="r" b="b"/>
              <a:pathLst>
                <a:path w="6" h="4">
                  <a:moveTo>
                    <a:pt x="0" y="0"/>
                  </a:moveTo>
                  <a:lnTo>
                    <a:pt x="6"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2" name="Freeform 241">
              <a:extLst>
                <a:ext uri="{FF2B5EF4-FFF2-40B4-BE49-F238E27FC236}">
                  <a16:creationId xmlns:a16="http://schemas.microsoft.com/office/drawing/2014/main" id="{B01B6A05-5E26-2744-A26B-60A1838FDF4B}"/>
                </a:ext>
              </a:extLst>
            </p:cNvPr>
            <p:cNvSpPr>
              <a:spLocks/>
            </p:cNvSpPr>
            <p:nvPr/>
          </p:nvSpPr>
          <p:spPr bwMode="auto">
            <a:xfrm>
              <a:off x="6557963" y="4246563"/>
              <a:ext cx="3175" cy="6350"/>
            </a:xfrm>
            <a:custGeom>
              <a:avLst/>
              <a:gdLst/>
              <a:ahLst/>
              <a:cxnLst>
                <a:cxn ang="0">
                  <a:pos x="0" y="2"/>
                </a:cxn>
                <a:cxn ang="0">
                  <a:pos x="2" y="4"/>
                </a:cxn>
                <a:cxn ang="0">
                  <a:pos x="2" y="0"/>
                </a:cxn>
                <a:cxn ang="0">
                  <a:pos x="0" y="2"/>
                </a:cxn>
                <a:cxn ang="0">
                  <a:pos x="0" y="2"/>
                </a:cxn>
              </a:cxnLst>
              <a:rect l="0" t="0" r="r" b="b"/>
              <a:pathLst>
                <a:path w="2" h="4">
                  <a:moveTo>
                    <a:pt x="0" y="2"/>
                  </a:moveTo>
                  <a:lnTo>
                    <a:pt x="2" y="4"/>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3" name="Freeform 242">
              <a:extLst>
                <a:ext uri="{FF2B5EF4-FFF2-40B4-BE49-F238E27FC236}">
                  <a16:creationId xmlns:a16="http://schemas.microsoft.com/office/drawing/2014/main" id="{70764379-6203-E940-8006-72BA233A90B0}"/>
                </a:ext>
              </a:extLst>
            </p:cNvPr>
            <p:cNvSpPr>
              <a:spLocks/>
            </p:cNvSpPr>
            <p:nvPr/>
          </p:nvSpPr>
          <p:spPr bwMode="auto">
            <a:xfrm>
              <a:off x="8145463" y="2262188"/>
              <a:ext cx="82550" cy="47625"/>
            </a:xfrm>
            <a:custGeom>
              <a:avLst/>
              <a:gdLst/>
              <a:ahLst/>
              <a:cxnLst>
                <a:cxn ang="0">
                  <a:pos x="20" y="0"/>
                </a:cxn>
                <a:cxn ang="0">
                  <a:pos x="32" y="0"/>
                </a:cxn>
                <a:cxn ang="0">
                  <a:pos x="44" y="4"/>
                </a:cxn>
                <a:cxn ang="0">
                  <a:pos x="52" y="16"/>
                </a:cxn>
                <a:cxn ang="0">
                  <a:pos x="32" y="28"/>
                </a:cxn>
                <a:cxn ang="0">
                  <a:pos x="20" y="24"/>
                </a:cxn>
                <a:cxn ang="0">
                  <a:pos x="4" y="30"/>
                </a:cxn>
                <a:cxn ang="0">
                  <a:pos x="0" y="22"/>
                </a:cxn>
                <a:cxn ang="0">
                  <a:pos x="10" y="8"/>
                </a:cxn>
                <a:cxn ang="0">
                  <a:pos x="20" y="0"/>
                </a:cxn>
                <a:cxn ang="0">
                  <a:pos x="20" y="0"/>
                </a:cxn>
              </a:cxnLst>
              <a:rect l="0" t="0" r="r" b="b"/>
              <a:pathLst>
                <a:path w="52" h="30">
                  <a:moveTo>
                    <a:pt x="20" y="0"/>
                  </a:moveTo>
                  <a:lnTo>
                    <a:pt x="32" y="0"/>
                  </a:lnTo>
                  <a:lnTo>
                    <a:pt x="44" y="4"/>
                  </a:lnTo>
                  <a:lnTo>
                    <a:pt x="52" y="16"/>
                  </a:lnTo>
                  <a:lnTo>
                    <a:pt x="32" y="28"/>
                  </a:lnTo>
                  <a:lnTo>
                    <a:pt x="20" y="24"/>
                  </a:lnTo>
                  <a:lnTo>
                    <a:pt x="4" y="30"/>
                  </a:lnTo>
                  <a:lnTo>
                    <a:pt x="0" y="22"/>
                  </a:lnTo>
                  <a:lnTo>
                    <a:pt x="10" y="8"/>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4" name="Freeform 243">
              <a:extLst>
                <a:ext uri="{FF2B5EF4-FFF2-40B4-BE49-F238E27FC236}">
                  <a16:creationId xmlns:a16="http://schemas.microsoft.com/office/drawing/2014/main" id="{2436AEA8-5022-6943-8168-E512D3A6CE12}"/>
                </a:ext>
              </a:extLst>
            </p:cNvPr>
            <p:cNvSpPr>
              <a:spLocks/>
            </p:cNvSpPr>
            <p:nvPr/>
          </p:nvSpPr>
          <p:spPr bwMode="auto">
            <a:xfrm>
              <a:off x="4786313" y="3478213"/>
              <a:ext cx="50800" cy="41275"/>
            </a:xfrm>
            <a:custGeom>
              <a:avLst/>
              <a:gdLst/>
              <a:ahLst/>
              <a:cxnLst>
                <a:cxn ang="0">
                  <a:pos x="2" y="6"/>
                </a:cxn>
                <a:cxn ang="0">
                  <a:pos x="4" y="2"/>
                </a:cxn>
                <a:cxn ang="0">
                  <a:pos x="8" y="0"/>
                </a:cxn>
                <a:cxn ang="0">
                  <a:pos x="10" y="2"/>
                </a:cxn>
                <a:cxn ang="0">
                  <a:pos x="12" y="0"/>
                </a:cxn>
                <a:cxn ang="0">
                  <a:pos x="24" y="2"/>
                </a:cxn>
                <a:cxn ang="0">
                  <a:pos x="30" y="6"/>
                </a:cxn>
                <a:cxn ang="0">
                  <a:pos x="32" y="18"/>
                </a:cxn>
                <a:cxn ang="0">
                  <a:pos x="26" y="22"/>
                </a:cxn>
                <a:cxn ang="0">
                  <a:pos x="22" y="22"/>
                </a:cxn>
                <a:cxn ang="0">
                  <a:pos x="14" y="26"/>
                </a:cxn>
                <a:cxn ang="0">
                  <a:pos x="6" y="26"/>
                </a:cxn>
                <a:cxn ang="0">
                  <a:pos x="2" y="22"/>
                </a:cxn>
                <a:cxn ang="0">
                  <a:pos x="0" y="18"/>
                </a:cxn>
                <a:cxn ang="0">
                  <a:pos x="0" y="4"/>
                </a:cxn>
                <a:cxn ang="0">
                  <a:pos x="2" y="6"/>
                </a:cxn>
                <a:cxn ang="0">
                  <a:pos x="2" y="6"/>
                </a:cxn>
              </a:cxnLst>
              <a:rect l="0" t="0" r="r" b="b"/>
              <a:pathLst>
                <a:path w="32" h="26">
                  <a:moveTo>
                    <a:pt x="2" y="6"/>
                  </a:moveTo>
                  <a:lnTo>
                    <a:pt x="4" y="2"/>
                  </a:lnTo>
                  <a:lnTo>
                    <a:pt x="8" y="0"/>
                  </a:lnTo>
                  <a:lnTo>
                    <a:pt x="10" y="2"/>
                  </a:lnTo>
                  <a:lnTo>
                    <a:pt x="12" y="0"/>
                  </a:lnTo>
                  <a:lnTo>
                    <a:pt x="24" y="2"/>
                  </a:lnTo>
                  <a:lnTo>
                    <a:pt x="30" y="6"/>
                  </a:lnTo>
                  <a:lnTo>
                    <a:pt x="32" y="18"/>
                  </a:lnTo>
                  <a:lnTo>
                    <a:pt x="26" y="22"/>
                  </a:lnTo>
                  <a:lnTo>
                    <a:pt x="22" y="22"/>
                  </a:lnTo>
                  <a:lnTo>
                    <a:pt x="14" y="26"/>
                  </a:lnTo>
                  <a:lnTo>
                    <a:pt x="6" y="26"/>
                  </a:lnTo>
                  <a:lnTo>
                    <a:pt x="2" y="22"/>
                  </a:lnTo>
                  <a:lnTo>
                    <a:pt x="0" y="18"/>
                  </a:lnTo>
                  <a:lnTo>
                    <a:pt x="0" y="4"/>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5" name="Freeform 244">
              <a:extLst>
                <a:ext uri="{FF2B5EF4-FFF2-40B4-BE49-F238E27FC236}">
                  <a16:creationId xmlns:a16="http://schemas.microsoft.com/office/drawing/2014/main" id="{5C0697CD-268E-B84E-8DEF-A62701EAC13F}"/>
                </a:ext>
              </a:extLst>
            </p:cNvPr>
            <p:cNvSpPr>
              <a:spLocks/>
            </p:cNvSpPr>
            <p:nvPr/>
          </p:nvSpPr>
          <p:spPr bwMode="auto">
            <a:xfrm>
              <a:off x="4757738" y="3468688"/>
              <a:ext cx="38100" cy="85725"/>
            </a:xfrm>
            <a:custGeom>
              <a:avLst/>
              <a:gdLst/>
              <a:ahLst/>
              <a:cxnLst>
                <a:cxn ang="0">
                  <a:pos x="12" y="54"/>
                </a:cxn>
                <a:cxn ang="0">
                  <a:pos x="24" y="38"/>
                </a:cxn>
                <a:cxn ang="0">
                  <a:pos x="24" y="32"/>
                </a:cxn>
                <a:cxn ang="0">
                  <a:pos x="20" y="28"/>
                </a:cxn>
                <a:cxn ang="0">
                  <a:pos x="18" y="24"/>
                </a:cxn>
                <a:cxn ang="0">
                  <a:pos x="18" y="10"/>
                </a:cxn>
                <a:cxn ang="0">
                  <a:pos x="12" y="2"/>
                </a:cxn>
                <a:cxn ang="0">
                  <a:pos x="6" y="0"/>
                </a:cxn>
                <a:cxn ang="0">
                  <a:pos x="4" y="4"/>
                </a:cxn>
                <a:cxn ang="0">
                  <a:pos x="2" y="14"/>
                </a:cxn>
                <a:cxn ang="0">
                  <a:pos x="4" y="16"/>
                </a:cxn>
                <a:cxn ang="0">
                  <a:pos x="2" y="24"/>
                </a:cxn>
                <a:cxn ang="0">
                  <a:pos x="4" y="26"/>
                </a:cxn>
                <a:cxn ang="0">
                  <a:pos x="2" y="34"/>
                </a:cxn>
                <a:cxn ang="0">
                  <a:pos x="2" y="40"/>
                </a:cxn>
                <a:cxn ang="0">
                  <a:pos x="0" y="40"/>
                </a:cxn>
                <a:cxn ang="0">
                  <a:pos x="4" y="46"/>
                </a:cxn>
                <a:cxn ang="0">
                  <a:pos x="8" y="48"/>
                </a:cxn>
                <a:cxn ang="0">
                  <a:pos x="10" y="52"/>
                </a:cxn>
                <a:cxn ang="0">
                  <a:pos x="12" y="54"/>
                </a:cxn>
                <a:cxn ang="0">
                  <a:pos x="12" y="54"/>
                </a:cxn>
              </a:cxnLst>
              <a:rect l="0" t="0" r="r" b="b"/>
              <a:pathLst>
                <a:path w="24" h="54">
                  <a:moveTo>
                    <a:pt x="12" y="54"/>
                  </a:moveTo>
                  <a:lnTo>
                    <a:pt x="24" y="38"/>
                  </a:lnTo>
                  <a:lnTo>
                    <a:pt x="24" y="32"/>
                  </a:lnTo>
                  <a:lnTo>
                    <a:pt x="20" y="28"/>
                  </a:lnTo>
                  <a:lnTo>
                    <a:pt x="18" y="24"/>
                  </a:lnTo>
                  <a:lnTo>
                    <a:pt x="18" y="10"/>
                  </a:lnTo>
                  <a:lnTo>
                    <a:pt x="12" y="2"/>
                  </a:lnTo>
                  <a:lnTo>
                    <a:pt x="6" y="0"/>
                  </a:lnTo>
                  <a:lnTo>
                    <a:pt x="4" y="4"/>
                  </a:lnTo>
                  <a:lnTo>
                    <a:pt x="2" y="14"/>
                  </a:lnTo>
                  <a:lnTo>
                    <a:pt x="4" y="16"/>
                  </a:lnTo>
                  <a:lnTo>
                    <a:pt x="2" y="24"/>
                  </a:lnTo>
                  <a:lnTo>
                    <a:pt x="4" y="26"/>
                  </a:lnTo>
                  <a:lnTo>
                    <a:pt x="2" y="34"/>
                  </a:lnTo>
                  <a:lnTo>
                    <a:pt x="2" y="40"/>
                  </a:lnTo>
                  <a:lnTo>
                    <a:pt x="0" y="40"/>
                  </a:lnTo>
                  <a:lnTo>
                    <a:pt x="4" y="46"/>
                  </a:lnTo>
                  <a:lnTo>
                    <a:pt x="8" y="48"/>
                  </a:lnTo>
                  <a:lnTo>
                    <a:pt x="10" y="52"/>
                  </a:lnTo>
                  <a:lnTo>
                    <a:pt x="12" y="54"/>
                  </a:lnTo>
                  <a:lnTo>
                    <a:pt x="12"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6" name="Freeform 245">
              <a:extLst>
                <a:ext uri="{FF2B5EF4-FFF2-40B4-BE49-F238E27FC236}">
                  <a16:creationId xmlns:a16="http://schemas.microsoft.com/office/drawing/2014/main" id="{83A3E39E-2D88-3E4D-AFE1-0A0351A9EE38}"/>
                </a:ext>
              </a:extLst>
            </p:cNvPr>
            <p:cNvSpPr>
              <a:spLocks/>
            </p:cNvSpPr>
            <p:nvPr/>
          </p:nvSpPr>
          <p:spPr bwMode="auto">
            <a:xfrm>
              <a:off x="4741863" y="3363913"/>
              <a:ext cx="92075" cy="127000"/>
            </a:xfrm>
            <a:custGeom>
              <a:avLst/>
              <a:gdLst/>
              <a:ahLst/>
              <a:cxnLst>
                <a:cxn ang="0">
                  <a:pos x="52" y="68"/>
                </a:cxn>
                <a:cxn ang="0">
                  <a:pos x="52" y="50"/>
                </a:cxn>
                <a:cxn ang="0">
                  <a:pos x="54" y="40"/>
                </a:cxn>
                <a:cxn ang="0">
                  <a:pos x="54" y="38"/>
                </a:cxn>
                <a:cxn ang="0">
                  <a:pos x="56" y="32"/>
                </a:cxn>
                <a:cxn ang="0">
                  <a:pos x="50" y="30"/>
                </a:cxn>
                <a:cxn ang="0">
                  <a:pos x="40" y="20"/>
                </a:cxn>
                <a:cxn ang="0">
                  <a:pos x="30" y="6"/>
                </a:cxn>
                <a:cxn ang="0">
                  <a:pos x="22" y="0"/>
                </a:cxn>
                <a:cxn ang="0">
                  <a:pos x="4" y="6"/>
                </a:cxn>
                <a:cxn ang="0">
                  <a:pos x="4" y="12"/>
                </a:cxn>
                <a:cxn ang="0">
                  <a:pos x="6" y="14"/>
                </a:cxn>
                <a:cxn ang="0">
                  <a:pos x="10" y="18"/>
                </a:cxn>
                <a:cxn ang="0">
                  <a:pos x="12" y="22"/>
                </a:cxn>
                <a:cxn ang="0">
                  <a:pos x="8" y="34"/>
                </a:cxn>
                <a:cxn ang="0">
                  <a:pos x="16" y="40"/>
                </a:cxn>
                <a:cxn ang="0">
                  <a:pos x="12" y="40"/>
                </a:cxn>
                <a:cxn ang="0">
                  <a:pos x="14" y="46"/>
                </a:cxn>
                <a:cxn ang="0">
                  <a:pos x="8" y="50"/>
                </a:cxn>
                <a:cxn ang="0">
                  <a:pos x="8" y="52"/>
                </a:cxn>
                <a:cxn ang="0">
                  <a:pos x="8" y="54"/>
                </a:cxn>
                <a:cxn ang="0">
                  <a:pos x="4" y="52"/>
                </a:cxn>
                <a:cxn ang="0">
                  <a:pos x="2" y="58"/>
                </a:cxn>
                <a:cxn ang="0">
                  <a:pos x="0" y="62"/>
                </a:cxn>
                <a:cxn ang="0">
                  <a:pos x="0" y="66"/>
                </a:cxn>
                <a:cxn ang="0">
                  <a:pos x="0" y="70"/>
                </a:cxn>
                <a:cxn ang="0">
                  <a:pos x="6" y="74"/>
                </a:cxn>
                <a:cxn ang="0">
                  <a:pos x="10" y="80"/>
                </a:cxn>
                <a:cxn ang="0">
                  <a:pos x="14" y="70"/>
                </a:cxn>
                <a:cxn ang="0">
                  <a:pos x="22" y="68"/>
                </a:cxn>
                <a:cxn ang="0">
                  <a:pos x="30" y="78"/>
                </a:cxn>
                <a:cxn ang="0">
                  <a:pos x="36" y="72"/>
                </a:cxn>
                <a:cxn ang="0">
                  <a:pos x="40" y="72"/>
                </a:cxn>
                <a:cxn ang="0">
                  <a:pos x="52" y="74"/>
                </a:cxn>
              </a:cxnLst>
              <a:rect l="0" t="0" r="r" b="b"/>
              <a:pathLst>
                <a:path w="58" h="80">
                  <a:moveTo>
                    <a:pt x="52" y="74"/>
                  </a:moveTo>
                  <a:lnTo>
                    <a:pt x="52" y="68"/>
                  </a:lnTo>
                  <a:lnTo>
                    <a:pt x="58" y="58"/>
                  </a:lnTo>
                  <a:lnTo>
                    <a:pt x="52" y="50"/>
                  </a:lnTo>
                  <a:lnTo>
                    <a:pt x="52" y="46"/>
                  </a:lnTo>
                  <a:lnTo>
                    <a:pt x="54" y="40"/>
                  </a:lnTo>
                  <a:lnTo>
                    <a:pt x="58" y="38"/>
                  </a:lnTo>
                  <a:lnTo>
                    <a:pt x="54" y="38"/>
                  </a:lnTo>
                  <a:lnTo>
                    <a:pt x="52" y="34"/>
                  </a:lnTo>
                  <a:lnTo>
                    <a:pt x="56" y="32"/>
                  </a:lnTo>
                  <a:lnTo>
                    <a:pt x="54" y="28"/>
                  </a:lnTo>
                  <a:lnTo>
                    <a:pt x="50" y="30"/>
                  </a:lnTo>
                  <a:lnTo>
                    <a:pt x="40" y="26"/>
                  </a:lnTo>
                  <a:lnTo>
                    <a:pt x="40" y="20"/>
                  </a:lnTo>
                  <a:lnTo>
                    <a:pt x="34" y="18"/>
                  </a:lnTo>
                  <a:lnTo>
                    <a:pt x="30" y="6"/>
                  </a:lnTo>
                  <a:lnTo>
                    <a:pt x="24" y="2"/>
                  </a:lnTo>
                  <a:lnTo>
                    <a:pt x="22" y="0"/>
                  </a:lnTo>
                  <a:lnTo>
                    <a:pt x="16" y="0"/>
                  </a:lnTo>
                  <a:lnTo>
                    <a:pt x="4" y="6"/>
                  </a:lnTo>
                  <a:lnTo>
                    <a:pt x="6" y="6"/>
                  </a:lnTo>
                  <a:lnTo>
                    <a:pt x="4" y="12"/>
                  </a:lnTo>
                  <a:lnTo>
                    <a:pt x="8" y="12"/>
                  </a:lnTo>
                  <a:lnTo>
                    <a:pt x="6" y="14"/>
                  </a:lnTo>
                  <a:lnTo>
                    <a:pt x="12" y="16"/>
                  </a:lnTo>
                  <a:lnTo>
                    <a:pt x="10" y="18"/>
                  </a:lnTo>
                  <a:lnTo>
                    <a:pt x="8" y="24"/>
                  </a:lnTo>
                  <a:lnTo>
                    <a:pt x="12" y="22"/>
                  </a:lnTo>
                  <a:lnTo>
                    <a:pt x="12" y="24"/>
                  </a:lnTo>
                  <a:lnTo>
                    <a:pt x="8" y="34"/>
                  </a:lnTo>
                  <a:lnTo>
                    <a:pt x="10" y="34"/>
                  </a:lnTo>
                  <a:lnTo>
                    <a:pt x="16" y="40"/>
                  </a:lnTo>
                  <a:lnTo>
                    <a:pt x="14" y="40"/>
                  </a:lnTo>
                  <a:lnTo>
                    <a:pt x="12" y="40"/>
                  </a:lnTo>
                  <a:lnTo>
                    <a:pt x="10" y="40"/>
                  </a:lnTo>
                  <a:lnTo>
                    <a:pt x="14" y="46"/>
                  </a:lnTo>
                  <a:lnTo>
                    <a:pt x="14" y="48"/>
                  </a:lnTo>
                  <a:lnTo>
                    <a:pt x="8" y="50"/>
                  </a:lnTo>
                  <a:lnTo>
                    <a:pt x="6" y="50"/>
                  </a:lnTo>
                  <a:lnTo>
                    <a:pt x="8" y="52"/>
                  </a:lnTo>
                  <a:lnTo>
                    <a:pt x="8" y="54"/>
                  </a:lnTo>
                  <a:lnTo>
                    <a:pt x="8" y="54"/>
                  </a:lnTo>
                  <a:lnTo>
                    <a:pt x="6" y="52"/>
                  </a:lnTo>
                  <a:lnTo>
                    <a:pt x="4" y="52"/>
                  </a:lnTo>
                  <a:lnTo>
                    <a:pt x="2" y="56"/>
                  </a:lnTo>
                  <a:lnTo>
                    <a:pt x="2" y="58"/>
                  </a:lnTo>
                  <a:lnTo>
                    <a:pt x="0" y="58"/>
                  </a:lnTo>
                  <a:lnTo>
                    <a:pt x="0" y="62"/>
                  </a:lnTo>
                  <a:lnTo>
                    <a:pt x="0" y="64"/>
                  </a:lnTo>
                  <a:lnTo>
                    <a:pt x="0" y="66"/>
                  </a:lnTo>
                  <a:lnTo>
                    <a:pt x="0" y="68"/>
                  </a:lnTo>
                  <a:lnTo>
                    <a:pt x="0" y="70"/>
                  </a:lnTo>
                  <a:lnTo>
                    <a:pt x="4" y="72"/>
                  </a:lnTo>
                  <a:lnTo>
                    <a:pt x="6" y="74"/>
                  </a:lnTo>
                  <a:lnTo>
                    <a:pt x="8" y="76"/>
                  </a:lnTo>
                  <a:lnTo>
                    <a:pt x="10" y="80"/>
                  </a:lnTo>
                  <a:lnTo>
                    <a:pt x="12" y="80"/>
                  </a:lnTo>
                  <a:lnTo>
                    <a:pt x="14" y="70"/>
                  </a:lnTo>
                  <a:lnTo>
                    <a:pt x="16" y="66"/>
                  </a:lnTo>
                  <a:lnTo>
                    <a:pt x="22" y="68"/>
                  </a:lnTo>
                  <a:lnTo>
                    <a:pt x="28" y="76"/>
                  </a:lnTo>
                  <a:lnTo>
                    <a:pt x="30" y="78"/>
                  </a:lnTo>
                  <a:lnTo>
                    <a:pt x="32" y="74"/>
                  </a:lnTo>
                  <a:lnTo>
                    <a:pt x="36" y="72"/>
                  </a:lnTo>
                  <a:lnTo>
                    <a:pt x="38" y="74"/>
                  </a:lnTo>
                  <a:lnTo>
                    <a:pt x="40" y="72"/>
                  </a:lnTo>
                  <a:lnTo>
                    <a:pt x="52" y="74"/>
                  </a:lnTo>
                  <a:lnTo>
                    <a:pt x="52" y="7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7" name="Freeform 246">
              <a:extLst>
                <a:ext uri="{FF2B5EF4-FFF2-40B4-BE49-F238E27FC236}">
                  <a16:creationId xmlns:a16="http://schemas.microsoft.com/office/drawing/2014/main" id="{5D66090C-6B75-5348-87AA-35610564BFAD}"/>
                </a:ext>
              </a:extLst>
            </p:cNvPr>
            <p:cNvSpPr>
              <a:spLocks/>
            </p:cNvSpPr>
            <p:nvPr/>
          </p:nvSpPr>
          <p:spPr bwMode="auto">
            <a:xfrm>
              <a:off x="1862138" y="3738563"/>
              <a:ext cx="641350" cy="419100"/>
            </a:xfrm>
            <a:custGeom>
              <a:avLst/>
              <a:gdLst/>
              <a:ahLst/>
              <a:cxnLst>
                <a:cxn ang="0">
                  <a:pos x="46" y="20"/>
                </a:cxn>
                <a:cxn ang="0">
                  <a:pos x="62" y="46"/>
                </a:cxn>
                <a:cxn ang="0">
                  <a:pos x="80" y="72"/>
                </a:cxn>
                <a:cxn ang="0">
                  <a:pos x="94" y="86"/>
                </a:cxn>
                <a:cxn ang="0">
                  <a:pos x="104" y="104"/>
                </a:cxn>
                <a:cxn ang="0">
                  <a:pos x="116" y="114"/>
                </a:cxn>
                <a:cxn ang="0">
                  <a:pos x="136" y="134"/>
                </a:cxn>
                <a:cxn ang="0">
                  <a:pos x="154" y="152"/>
                </a:cxn>
                <a:cxn ang="0">
                  <a:pos x="160" y="174"/>
                </a:cxn>
                <a:cxn ang="0">
                  <a:pos x="158" y="192"/>
                </a:cxn>
                <a:cxn ang="0">
                  <a:pos x="184" y="212"/>
                </a:cxn>
                <a:cxn ang="0">
                  <a:pos x="244" y="238"/>
                </a:cxn>
                <a:cxn ang="0">
                  <a:pos x="268" y="246"/>
                </a:cxn>
                <a:cxn ang="0">
                  <a:pos x="304" y="242"/>
                </a:cxn>
                <a:cxn ang="0">
                  <a:pos x="332" y="256"/>
                </a:cxn>
                <a:cxn ang="0">
                  <a:pos x="352" y="234"/>
                </a:cxn>
                <a:cxn ang="0">
                  <a:pos x="362" y="218"/>
                </a:cxn>
                <a:cxn ang="0">
                  <a:pos x="382" y="210"/>
                </a:cxn>
                <a:cxn ang="0">
                  <a:pos x="388" y="210"/>
                </a:cxn>
                <a:cxn ang="0">
                  <a:pos x="392" y="196"/>
                </a:cxn>
                <a:cxn ang="0">
                  <a:pos x="398" y="180"/>
                </a:cxn>
                <a:cxn ang="0">
                  <a:pos x="394" y="166"/>
                </a:cxn>
                <a:cxn ang="0">
                  <a:pos x="376" y="168"/>
                </a:cxn>
                <a:cxn ang="0">
                  <a:pos x="350" y="198"/>
                </a:cxn>
                <a:cxn ang="0">
                  <a:pos x="336" y="210"/>
                </a:cxn>
                <a:cxn ang="0">
                  <a:pos x="322" y="210"/>
                </a:cxn>
                <a:cxn ang="0">
                  <a:pos x="294" y="206"/>
                </a:cxn>
                <a:cxn ang="0">
                  <a:pos x="276" y="188"/>
                </a:cxn>
                <a:cxn ang="0">
                  <a:pos x="266" y="170"/>
                </a:cxn>
                <a:cxn ang="0">
                  <a:pos x="260" y="140"/>
                </a:cxn>
                <a:cxn ang="0">
                  <a:pos x="266" y="112"/>
                </a:cxn>
                <a:cxn ang="0">
                  <a:pos x="266" y="104"/>
                </a:cxn>
                <a:cxn ang="0">
                  <a:pos x="252" y="100"/>
                </a:cxn>
                <a:cxn ang="0">
                  <a:pos x="232" y="78"/>
                </a:cxn>
                <a:cxn ang="0">
                  <a:pos x="218" y="54"/>
                </a:cxn>
                <a:cxn ang="0">
                  <a:pos x="190" y="44"/>
                </a:cxn>
                <a:cxn ang="0">
                  <a:pos x="164" y="44"/>
                </a:cxn>
                <a:cxn ang="0">
                  <a:pos x="144" y="18"/>
                </a:cxn>
                <a:cxn ang="0">
                  <a:pos x="116" y="12"/>
                </a:cxn>
                <a:cxn ang="0">
                  <a:pos x="62" y="12"/>
                </a:cxn>
                <a:cxn ang="0">
                  <a:pos x="20" y="0"/>
                </a:cxn>
                <a:cxn ang="0">
                  <a:pos x="6" y="18"/>
                </a:cxn>
                <a:cxn ang="0">
                  <a:pos x="20" y="46"/>
                </a:cxn>
                <a:cxn ang="0">
                  <a:pos x="42" y="72"/>
                </a:cxn>
                <a:cxn ang="0">
                  <a:pos x="34" y="76"/>
                </a:cxn>
                <a:cxn ang="0">
                  <a:pos x="36" y="80"/>
                </a:cxn>
                <a:cxn ang="0">
                  <a:pos x="50" y="92"/>
                </a:cxn>
                <a:cxn ang="0">
                  <a:pos x="64" y="100"/>
                </a:cxn>
                <a:cxn ang="0">
                  <a:pos x="66" y="120"/>
                </a:cxn>
                <a:cxn ang="0">
                  <a:pos x="74" y="124"/>
                </a:cxn>
                <a:cxn ang="0">
                  <a:pos x="96" y="148"/>
                </a:cxn>
                <a:cxn ang="0">
                  <a:pos x="98" y="132"/>
                </a:cxn>
                <a:cxn ang="0">
                  <a:pos x="86" y="124"/>
                </a:cxn>
                <a:cxn ang="0">
                  <a:pos x="78" y="106"/>
                </a:cxn>
                <a:cxn ang="0">
                  <a:pos x="72" y="94"/>
                </a:cxn>
                <a:cxn ang="0">
                  <a:pos x="64" y="80"/>
                </a:cxn>
                <a:cxn ang="0">
                  <a:pos x="52" y="60"/>
                </a:cxn>
                <a:cxn ang="0">
                  <a:pos x="38" y="46"/>
                </a:cxn>
                <a:cxn ang="0">
                  <a:pos x="30" y="12"/>
                </a:cxn>
              </a:cxnLst>
              <a:rect l="0" t="0" r="r" b="b"/>
              <a:pathLst>
                <a:path w="404" h="264">
                  <a:moveTo>
                    <a:pt x="30" y="12"/>
                  </a:moveTo>
                  <a:lnTo>
                    <a:pt x="38" y="18"/>
                  </a:lnTo>
                  <a:lnTo>
                    <a:pt x="44" y="18"/>
                  </a:lnTo>
                  <a:lnTo>
                    <a:pt x="46" y="20"/>
                  </a:lnTo>
                  <a:lnTo>
                    <a:pt x="52" y="24"/>
                  </a:lnTo>
                  <a:lnTo>
                    <a:pt x="54" y="32"/>
                  </a:lnTo>
                  <a:lnTo>
                    <a:pt x="58" y="42"/>
                  </a:lnTo>
                  <a:lnTo>
                    <a:pt x="62" y="46"/>
                  </a:lnTo>
                  <a:lnTo>
                    <a:pt x="62" y="52"/>
                  </a:lnTo>
                  <a:lnTo>
                    <a:pt x="64" y="52"/>
                  </a:lnTo>
                  <a:lnTo>
                    <a:pt x="70" y="62"/>
                  </a:lnTo>
                  <a:lnTo>
                    <a:pt x="80" y="72"/>
                  </a:lnTo>
                  <a:lnTo>
                    <a:pt x="88" y="74"/>
                  </a:lnTo>
                  <a:lnTo>
                    <a:pt x="86" y="78"/>
                  </a:lnTo>
                  <a:lnTo>
                    <a:pt x="88" y="82"/>
                  </a:lnTo>
                  <a:lnTo>
                    <a:pt x="94" y="86"/>
                  </a:lnTo>
                  <a:lnTo>
                    <a:pt x="98" y="92"/>
                  </a:lnTo>
                  <a:lnTo>
                    <a:pt x="102" y="92"/>
                  </a:lnTo>
                  <a:lnTo>
                    <a:pt x="106" y="96"/>
                  </a:lnTo>
                  <a:lnTo>
                    <a:pt x="104" y="104"/>
                  </a:lnTo>
                  <a:lnTo>
                    <a:pt x="104" y="108"/>
                  </a:lnTo>
                  <a:lnTo>
                    <a:pt x="110" y="106"/>
                  </a:lnTo>
                  <a:lnTo>
                    <a:pt x="110" y="110"/>
                  </a:lnTo>
                  <a:lnTo>
                    <a:pt x="116" y="114"/>
                  </a:lnTo>
                  <a:lnTo>
                    <a:pt x="118" y="114"/>
                  </a:lnTo>
                  <a:lnTo>
                    <a:pt x="122" y="118"/>
                  </a:lnTo>
                  <a:lnTo>
                    <a:pt x="124" y="124"/>
                  </a:lnTo>
                  <a:lnTo>
                    <a:pt x="136" y="134"/>
                  </a:lnTo>
                  <a:lnTo>
                    <a:pt x="138" y="138"/>
                  </a:lnTo>
                  <a:lnTo>
                    <a:pt x="140" y="138"/>
                  </a:lnTo>
                  <a:lnTo>
                    <a:pt x="144" y="144"/>
                  </a:lnTo>
                  <a:lnTo>
                    <a:pt x="154" y="152"/>
                  </a:lnTo>
                  <a:lnTo>
                    <a:pt x="156" y="162"/>
                  </a:lnTo>
                  <a:lnTo>
                    <a:pt x="158" y="164"/>
                  </a:lnTo>
                  <a:lnTo>
                    <a:pt x="160" y="172"/>
                  </a:lnTo>
                  <a:lnTo>
                    <a:pt x="160" y="174"/>
                  </a:lnTo>
                  <a:lnTo>
                    <a:pt x="156" y="178"/>
                  </a:lnTo>
                  <a:lnTo>
                    <a:pt x="160" y="180"/>
                  </a:lnTo>
                  <a:lnTo>
                    <a:pt x="154" y="184"/>
                  </a:lnTo>
                  <a:lnTo>
                    <a:pt x="158" y="192"/>
                  </a:lnTo>
                  <a:lnTo>
                    <a:pt x="166" y="200"/>
                  </a:lnTo>
                  <a:lnTo>
                    <a:pt x="172" y="202"/>
                  </a:lnTo>
                  <a:lnTo>
                    <a:pt x="178" y="206"/>
                  </a:lnTo>
                  <a:lnTo>
                    <a:pt x="184" y="212"/>
                  </a:lnTo>
                  <a:lnTo>
                    <a:pt x="198" y="218"/>
                  </a:lnTo>
                  <a:lnTo>
                    <a:pt x="204" y="218"/>
                  </a:lnTo>
                  <a:lnTo>
                    <a:pt x="216" y="228"/>
                  </a:lnTo>
                  <a:lnTo>
                    <a:pt x="244" y="238"/>
                  </a:lnTo>
                  <a:lnTo>
                    <a:pt x="246" y="238"/>
                  </a:lnTo>
                  <a:lnTo>
                    <a:pt x="254" y="242"/>
                  </a:lnTo>
                  <a:lnTo>
                    <a:pt x="262" y="246"/>
                  </a:lnTo>
                  <a:lnTo>
                    <a:pt x="268" y="246"/>
                  </a:lnTo>
                  <a:lnTo>
                    <a:pt x="276" y="250"/>
                  </a:lnTo>
                  <a:lnTo>
                    <a:pt x="280" y="250"/>
                  </a:lnTo>
                  <a:lnTo>
                    <a:pt x="294" y="242"/>
                  </a:lnTo>
                  <a:lnTo>
                    <a:pt x="304" y="242"/>
                  </a:lnTo>
                  <a:lnTo>
                    <a:pt x="314" y="248"/>
                  </a:lnTo>
                  <a:lnTo>
                    <a:pt x="332" y="264"/>
                  </a:lnTo>
                  <a:lnTo>
                    <a:pt x="334" y="258"/>
                  </a:lnTo>
                  <a:lnTo>
                    <a:pt x="332" y="256"/>
                  </a:lnTo>
                  <a:lnTo>
                    <a:pt x="342" y="242"/>
                  </a:lnTo>
                  <a:lnTo>
                    <a:pt x="354" y="242"/>
                  </a:lnTo>
                  <a:lnTo>
                    <a:pt x="354" y="238"/>
                  </a:lnTo>
                  <a:lnTo>
                    <a:pt x="352" y="234"/>
                  </a:lnTo>
                  <a:lnTo>
                    <a:pt x="340" y="224"/>
                  </a:lnTo>
                  <a:lnTo>
                    <a:pt x="350" y="224"/>
                  </a:lnTo>
                  <a:lnTo>
                    <a:pt x="350" y="218"/>
                  </a:lnTo>
                  <a:lnTo>
                    <a:pt x="362" y="218"/>
                  </a:lnTo>
                  <a:lnTo>
                    <a:pt x="372" y="218"/>
                  </a:lnTo>
                  <a:lnTo>
                    <a:pt x="376" y="218"/>
                  </a:lnTo>
                  <a:lnTo>
                    <a:pt x="380" y="210"/>
                  </a:lnTo>
                  <a:lnTo>
                    <a:pt x="382" y="210"/>
                  </a:lnTo>
                  <a:lnTo>
                    <a:pt x="386" y="204"/>
                  </a:lnTo>
                  <a:lnTo>
                    <a:pt x="388" y="206"/>
                  </a:lnTo>
                  <a:lnTo>
                    <a:pt x="386" y="208"/>
                  </a:lnTo>
                  <a:lnTo>
                    <a:pt x="388" y="210"/>
                  </a:lnTo>
                  <a:lnTo>
                    <a:pt x="390" y="216"/>
                  </a:lnTo>
                  <a:lnTo>
                    <a:pt x="390" y="214"/>
                  </a:lnTo>
                  <a:lnTo>
                    <a:pt x="394" y="198"/>
                  </a:lnTo>
                  <a:lnTo>
                    <a:pt x="392" y="196"/>
                  </a:lnTo>
                  <a:lnTo>
                    <a:pt x="394" y="194"/>
                  </a:lnTo>
                  <a:lnTo>
                    <a:pt x="394" y="194"/>
                  </a:lnTo>
                  <a:lnTo>
                    <a:pt x="392" y="192"/>
                  </a:lnTo>
                  <a:lnTo>
                    <a:pt x="398" y="180"/>
                  </a:lnTo>
                  <a:lnTo>
                    <a:pt x="402" y="176"/>
                  </a:lnTo>
                  <a:lnTo>
                    <a:pt x="404" y="172"/>
                  </a:lnTo>
                  <a:lnTo>
                    <a:pt x="402" y="166"/>
                  </a:lnTo>
                  <a:lnTo>
                    <a:pt x="394" y="166"/>
                  </a:lnTo>
                  <a:lnTo>
                    <a:pt x="392" y="168"/>
                  </a:lnTo>
                  <a:lnTo>
                    <a:pt x="392" y="166"/>
                  </a:lnTo>
                  <a:lnTo>
                    <a:pt x="386" y="164"/>
                  </a:lnTo>
                  <a:lnTo>
                    <a:pt x="376" y="168"/>
                  </a:lnTo>
                  <a:lnTo>
                    <a:pt x="364" y="168"/>
                  </a:lnTo>
                  <a:lnTo>
                    <a:pt x="356" y="172"/>
                  </a:lnTo>
                  <a:lnTo>
                    <a:pt x="354" y="186"/>
                  </a:lnTo>
                  <a:lnTo>
                    <a:pt x="350" y="198"/>
                  </a:lnTo>
                  <a:lnTo>
                    <a:pt x="344" y="202"/>
                  </a:lnTo>
                  <a:lnTo>
                    <a:pt x="344" y="206"/>
                  </a:lnTo>
                  <a:lnTo>
                    <a:pt x="340" y="210"/>
                  </a:lnTo>
                  <a:lnTo>
                    <a:pt x="336" y="210"/>
                  </a:lnTo>
                  <a:lnTo>
                    <a:pt x="336" y="206"/>
                  </a:lnTo>
                  <a:lnTo>
                    <a:pt x="330" y="206"/>
                  </a:lnTo>
                  <a:lnTo>
                    <a:pt x="328" y="206"/>
                  </a:lnTo>
                  <a:lnTo>
                    <a:pt x="322" y="210"/>
                  </a:lnTo>
                  <a:lnTo>
                    <a:pt x="310" y="210"/>
                  </a:lnTo>
                  <a:lnTo>
                    <a:pt x="304" y="214"/>
                  </a:lnTo>
                  <a:lnTo>
                    <a:pt x="302" y="214"/>
                  </a:lnTo>
                  <a:lnTo>
                    <a:pt x="294" y="206"/>
                  </a:lnTo>
                  <a:lnTo>
                    <a:pt x="290" y="208"/>
                  </a:lnTo>
                  <a:lnTo>
                    <a:pt x="284" y="204"/>
                  </a:lnTo>
                  <a:lnTo>
                    <a:pt x="280" y="200"/>
                  </a:lnTo>
                  <a:lnTo>
                    <a:pt x="276" y="188"/>
                  </a:lnTo>
                  <a:lnTo>
                    <a:pt x="268" y="180"/>
                  </a:lnTo>
                  <a:lnTo>
                    <a:pt x="266" y="174"/>
                  </a:lnTo>
                  <a:lnTo>
                    <a:pt x="264" y="172"/>
                  </a:lnTo>
                  <a:lnTo>
                    <a:pt x="266" y="170"/>
                  </a:lnTo>
                  <a:lnTo>
                    <a:pt x="266" y="166"/>
                  </a:lnTo>
                  <a:lnTo>
                    <a:pt x="260" y="162"/>
                  </a:lnTo>
                  <a:lnTo>
                    <a:pt x="258" y="158"/>
                  </a:lnTo>
                  <a:lnTo>
                    <a:pt x="260" y="140"/>
                  </a:lnTo>
                  <a:lnTo>
                    <a:pt x="258" y="122"/>
                  </a:lnTo>
                  <a:lnTo>
                    <a:pt x="260" y="116"/>
                  </a:lnTo>
                  <a:lnTo>
                    <a:pt x="260" y="112"/>
                  </a:lnTo>
                  <a:lnTo>
                    <a:pt x="266" y="112"/>
                  </a:lnTo>
                  <a:lnTo>
                    <a:pt x="266" y="110"/>
                  </a:lnTo>
                  <a:lnTo>
                    <a:pt x="268" y="106"/>
                  </a:lnTo>
                  <a:lnTo>
                    <a:pt x="266" y="108"/>
                  </a:lnTo>
                  <a:lnTo>
                    <a:pt x="266" y="104"/>
                  </a:lnTo>
                  <a:lnTo>
                    <a:pt x="268" y="102"/>
                  </a:lnTo>
                  <a:lnTo>
                    <a:pt x="262" y="104"/>
                  </a:lnTo>
                  <a:lnTo>
                    <a:pt x="258" y="100"/>
                  </a:lnTo>
                  <a:lnTo>
                    <a:pt x="252" y="100"/>
                  </a:lnTo>
                  <a:lnTo>
                    <a:pt x="244" y="98"/>
                  </a:lnTo>
                  <a:lnTo>
                    <a:pt x="240" y="96"/>
                  </a:lnTo>
                  <a:lnTo>
                    <a:pt x="236" y="90"/>
                  </a:lnTo>
                  <a:lnTo>
                    <a:pt x="232" y="78"/>
                  </a:lnTo>
                  <a:lnTo>
                    <a:pt x="228" y="74"/>
                  </a:lnTo>
                  <a:lnTo>
                    <a:pt x="226" y="70"/>
                  </a:lnTo>
                  <a:lnTo>
                    <a:pt x="222" y="66"/>
                  </a:lnTo>
                  <a:lnTo>
                    <a:pt x="218" y="54"/>
                  </a:lnTo>
                  <a:lnTo>
                    <a:pt x="210" y="46"/>
                  </a:lnTo>
                  <a:lnTo>
                    <a:pt x="208" y="44"/>
                  </a:lnTo>
                  <a:lnTo>
                    <a:pt x="194" y="44"/>
                  </a:lnTo>
                  <a:lnTo>
                    <a:pt x="190" y="44"/>
                  </a:lnTo>
                  <a:lnTo>
                    <a:pt x="184" y="56"/>
                  </a:lnTo>
                  <a:lnTo>
                    <a:pt x="178" y="56"/>
                  </a:lnTo>
                  <a:lnTo>
                    <a:pt x="168" y="48"/>
                  </a:lnTo>
                  <a:lnTo>
                    <a:pt x="164" y="44"/>
                  </a:lnTo>
                  <a:lnTo>
                    <a:pt x="162" y="32"/>
                  </a:lnTo>
                  <a:lnTo>
                    <a:pt x="154" y="26"/>
                  </a:lnTo>
                  <a:lnTo>
                    <a:pt x="148" y="18"/>
                  </a:lnTo>
                  <a:lnTo>
                    <a:pt x="144" y="18"/>
                  </a:lnTo>
                  <a:lnTo>
                    <a:pt x="142" y="14"/>
                  </a:lnTo>
                  <a:lnTo>
                    <a:pt x="138" y="12"/>
                  </a:lnTo>
                  <a:lnTo>
                    <a:pt x="128" y="12"/>
                  </a:lnTo>
                  <a:lnTo>
                    <a:pt x="116" y="12"/>
                  </a:lnTo>
                  <a:lnTo>
                    <a:pt x="116" y="20"/>
                  </a:lnTo>
                  <a:lnTo>
                    <a:pt x="94" y="20"/>
                  </a:lnTo>
                  <a:lnTo>
                    <a:pt x="80" y="20"/>
                  </a:lnTo>
                  <a:lnTo>
                    <a:pt x="62" y="12"/>
                  </a:lnTo>
                  <a:lnTo>
                    <a:pt x="42" y="6"/>
                  </a:lnTo>
                  <a:lnTo>
                    <a:pt x="30" y="2"/>
                  </a:lnTo>
                  <a:lnTo>
                    <a:pt x="30" y="0"/>
                  </a:lnTo>
                  <a:lnTo>
                    <a:pt x="20" y="0"/>
                  </a:lnTo>
                  <a:lnTo>
                    <a:pt x="10" y="2"/>
                  </a:lnTo>
                  <a:lnTo>
                    <a:pt x="0" y="2"/>
                  </a:lnTo>
                  <a:lnTo>
                    <a:pt x="6" y="14"/>
                  </a:lnTo>
                  <a:lnTo>
                    <a:pt x="6" y="18"/>
                  </a:lnTo>
                  <a:lnTo>
                    <a:pt x="14" y="28"/>
                  </a:lnTo>
                  <a:lnTo>
                    <a:pt x="16" y="36"/>
                  </a:lnTo>
                  <a:lnTo>
                    <a:pt x="16" y="36"/>
                  </a:lnTo>
                  <a:lnTo>
                    <a:pt x="20" y="46"/>
                  </a:lnTo>
                  <a:lnTo>
                    <a:pt x="26" y="50"/>
                  </a:lnTo>
                  <a:lnTo>
                    <a:pt x="28" y="50"/>
                  </a:lnTo>
                  <a:lnTo>
                    <a:pt x="40" y="64"/>
                  </a:lnTo>
                  <a:lnTo>
                    <a:pt x="42" y="72"/>
                  </a:lnTo>
                  <a:lnTo>
                    <a:pt x="40" y="72"/>
                  </a:lnTo>
                  <a:lnTo>
                    <a:pt x="40" y="76"/>
                  </a:lnTo>
                  <a:lnTo>
                    <a:pt x="38" y="74"/>
                  </a:lnTo>
                  <a:lnTo>
                    <a:pt x="34" y="76"/>
                  </a:lnTo>
                  <a:lnTo>
                    <a:pt x="28" y="76"/>
                  </a:lnTo>
                  <a:lnTo>
                    <a:pt x="28" y="76"/>
                  </a:lnTo>
                  <a:lnTo>
                    <a:pt x="30" y="76"/>
                  </a:lnTo>
                  <a:lnTo>
                    <a:pt x="36" y="80"/>
                  </a:lnTo>
                  <a:lnTo>
                    <a:pt x="36" y="84"/>
                  </a:lnTo>
                  <a:lnTo>
                    <a:pt x="40" y="86"/>
                  </a:lnTo>
                  <a:lnTo>
                    <a:pt x="48" y="90"/>
                  </a:lnTo>
                  <a:lnTo>
                    <a:pt x="50" y="92"/>
                  </a:lnTo>
                  <a:lnTo>
                    <a:pt x="54" y="88"/>
                  </a:lnTo>
                  <a:lnTo>
                    <a:pt x="54" y="92"/>
                  </a:lnTo>
                  <a:lnTo>
                    <a:pt x="58" y="96"/>
                  </a:lnTo>
                  <a:lnTo>
                    <a:pt x="64" y="100"/>
                  </a:lnTo>
                  <a:lnTo>
                    <a:pt x="66" y="106"/>
                  </a:lnTo>
                  <a:lnTo>
                    <a:pt x="68" y="114"/>
                  </a:lnTo>
                  <a:lnTo>
                    <a:pt x="66" y="120"/>
                  </a:lnTo>
                  <a:lnTo>
                    <a:pt x="66" y="120"/>
                  </a:lnTo>
                  <a:lnTo>
                    <a:pt x="68" y="120"/>
                  </a:lnTo>
                  <a:lnTo>
                    <a:pt x="70" y="122"/>
                  </a:lnTo>
                  <a:lnTo>
                    <a:pt x="72" y="124"/>
                  </a:lnTo>
                  <a:lnTo>
                    <a:pt x="74" y="124"/>
                  </a:lnTo>
                  <a:lnTo>
                    <a:pt x="76" y="128"/>
                  </a:lnTo>
                  <a:lnTo>
                    <a:pt x="88" y="136"/>
                  </a:lnTo>
                  <a:lnTo>
                    <a:pt x="92" y="140"/>
                  </a:lnTo>
                  <a:lnTo>
                    <a:pt x="96" y="148"/>
                  </a:lnTo>
                  <a:lnTo>
                    <a:pt x="102" y="144"/>
                  </a:lnTo>
                  <a:lnTo>
                    <a:pt x="102" y="140"/>
                  </a:lnTo>
                  <a:lnTo>
                    <a:pt x="102" y="138"/>
                  </a:lnTo>
                  <a:lnTo>
                    <a:pt x="98" y="132"/>
                  </a:lnTo>
                  <a:lnTo>
                    <a:pt x="92" y="128"/>
                  </a:lnTo>
                  <a:lnTo>
                    <a:pt x="90" y="130"/>
                  </a:lnTo>
                  <a:lnTo>
                    <a:pt x="88" y="128"/>
                  </a:lnTo>
                  <a:lnTo>
                    <a:pt x="86" y="124"/>
                  </a:lnTo>
                  <a:lnTo>
                    <a:pt x="86" y="118"/>
                  </a:lnTo>
                  <a:lnTo>
                    <a:pt x="82" y="114"/>
                  </a:lnTo>
                  <a:lnTo>
                    <a:pt x="82" y="110"/>
                  </a:lnTo>
                  <a:lnTo>
                    <a:pt x="78" y="106"/>
                  </a:lnTo>
                  <a:lnTo>
                    <a:pt x="78" y="98"/>
                  </a:lnTo>
                  <a:lnTo>
                    <a:pt x="74" y="92"/>
                  </a:lnTo>
                  <a:lnTo>
                    <a:pt x="72" y="90"/>
                  </a:lnTo>
                  <a:lnTo>
                    <a:pt x="72" y="94"/>
                  </a:lnTo>
                  <a:lnTo>
                    <a:pt x="70" y="92"/>
                  </a:lnTo>
                  <a:lnTo>
                    <a:pt x="68" y="86"/>
                  </a:lnTo>
                  <a:lnTo>
                    <a:pt x="66" y="84"/>
                  </a:lnTo>
                  <a:lnTo>
                    <a:pt x="64" y="80"/>
                  </a:lnTo>
                  <a:lnTo>
                    <a:pt x="60" y="74"/>
                  </a:lnTo>
                  <a:lnTo>
                    <a:pt x="58" y="66"/>
                  </a:lnTo>
                  <a:lnTo>
                    <a:pt x="56" y="66"/>
                  </a:lnTo>
                  <a:lnTo>
                    <a:pt x="52" y="60"/>
                  </a:lnTo>
                  <a:lnTo>
                    <a:pt x="50" y="58"/>
                  </a:lnTo>
                  <a:lnTo>
                    <a:pt x="46" y="52"/>
                  </a:lnTo>
                  <a:lnTo>
                    <a:pt x="40" y="46"/>
                  </a:lnTo>
                  <a:lnTo>
                    <a:pt x="38" y="46"/>
                  </a:lnTo>
                  <a:lnTo>
                    <a:pt x="34" y="40"/>
                  </a:lnTo>
                  <a:lnTo>
                    <a:pt x="32" y="28"/>
                  </a:lnTo>
                  <a:lnTo>
                    <a:pt x="30" y="24"/>
                  </a:lnTo>
                  <a:lnTo>
                    <a:pt x="30" y="12"/>
                  </a:lnTo>
                  <a:lnTo>
                    <a:pt x="30"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8" name="Freeform 247">
              <a:extLst>
                <a:ext uri="{FF2B5EF4-FFF2-40B4-BE49-F238E27FC236}">
                  <a16:creationId xmlns:a16="http://schemas.microsoft.com/office/drawing/2014/main" id="{1C4D7B81-96C6-1548-AE70-9B5B91EB52CA}"/>
                </a:ext>
              </a:extLst>
            </p:cNvPr>
            <p:cNvSpPr>
              <a:spLocks/>
            </p:cNvSpPr>
            <p:nvPr/>
          </p:nvSpPr>
          <p:spPr bwMode="auto">
            <a:xfrm>
              <a:off x="2881313" y="3306763"/>
              <a:ext cx="114300" cy="92075"/>
            </a:xfrm>
            <a:custGeom>
              <a:avLst/>
              <a:gdLst/>
              <a:ahLst/>
              <a:cxnLst>
                <a:cxn ang="0">
                  <a:pos x="70" y="40"/>
                </a:cxn>
                <a:cxn ang="0">
                  <a:pos x="72" y="38"/>
                </a:cxn>
                <a:cxn ang="0">
                  <a:pos x="70" y="38"/>
                </a:cxn>
                <a:cxn ang="0">
                  <a:pos x="62" y="34"/>
                </a:cxn>
                <a:cxn ang="0">
                  <a:pos x="58" y="26"/>
                </a:cxn>
                <a:cxn ang="0">
                  <a:pos x="58" y="18"/>
                </a:cxn>
                <a:cxn ang="0">
                  <a:pos x="52" y="18"/>
                </a:cxn>
                <a:cxn ang="0">
                  <a:pos x="56" y="14"/>
                </a:cxn>
                <a:cxn ang="0">
                  <a:pos x="58" y="8"/>
                </a:cxn>
                <a:cxn ang="0">
                  <a:pos x="58" y="6"/>
                </a:cxn>
                <a:cxn ang="0">
                  <a:pos x="54" y="2"/>
                </a:cxn>
                <a:cxn ang="0">
                  <a:pos x="46" y="6"/>
                </a:cxn>
                <a:cxn ang="0">
                  <a:pos x="44" y="2"/>
                </a:cxn>
                <a:cxn ang="0">
                  <a:pos x="38" y="0"/>
                </a:cxn>
                <a:cxn ang="0">
                  <a:pos x="30" y="2"/>
                </a:cxn>
                <a:cxn ang="0">
                  <a:pos x="28" y="4"/>
                </a:cxn>
                <a:cxn ang="0">
                  <a:pos x="22" y="4"/>
                </a:cxn>
                <a:cxn ang="0">
                  <a:pos x="18" y="2"/>
                </a:cxn>
                <a:cxn ang="0">
                  <a:pos x="12" y="2"/>
                </a:cxn>
                <a:cxn ang="0">
                  <a:pos x="12" y="2"/>
                </a:cxn>
                <a:cxn ang="0">
                  <a:pos x="8" y="2"/>
                </a:cxn>
                <a:cxn ang="0">
                  <a:pos x="8" y="10"/>
                </a:cxn>
                <a:cxn ang="0">
                  <a:pos x="6" y="12"/>
                </a:cxn>
                <a:cxn ang="0">
                  <a:pos x="0" y="16"/>
                </a:cxn>
                <a:cxn ang="0">
                  <a:pos x="0" y="16"/>
                </a:cxn>
                <a:cxn ang="0">
                  <a:pos x="2" y="18"/>
                </a:cxn>
                <a:cxn ang="0">
                  <a:pos x="10" y="14"/>
                </a:cxn>
                <a:cxn ang="0">
                  <a:pos x="18" y="20"/>
                </a:cxn>
                <a:cxn ang="0">
                  <a:pos x="18" y="34"/>
                </a:cxn>
                <a:cxn ang="0">
                  <a:pos x="18" y="46"/>
                </a:cxn>
                <a:cxn ang="0">
                  <a:pos x="20" y="48"/>
                </a:cxn>
                <a:cxn ang="0">
                  <a:pos x="20" y="54"/>
                </a:cxn>
                <a:cxn ang="0">
                  <a:pos x="24" y="56"/>
                </a:cxn>
                <a:cxn ang="0">
                  <a:pos x="26" y="56"/>
                </a:cxn>
                <a:cxn ang="0">
                  <a:pos x="28" y="56"/>
                </a:cxn>
                <a:cxn ang="0">
                  <a:pos x="32" y="58"/>
                </a:cxn>
                <a:cxn ang="0">
                  <a:pos x="38" y="56"/>
                </a:cxn>
                <a:cxn ang="0">
                  <a:pos x="40" y="56"/>
                </a:cxn>
                <a:cxn ang="0">
                  <a:pos x="42" y="54"/>
                </a:cxn>
                <a:cxn ang="0">
                  <a:pos x="46" y="54"/>
                </a:cxn>
                <a:cxn ang="0">
                  <a:pos x="58" y="46"/>
                </a:cxn>
                <a:cxn ang="0">
                  <a:pos x="62" y="42"/>
                </a:cxn>
                <a:cxn ang="0">
                  <a:pos x="62" y="44"/>
                </a:cxn>
                <a:cxn ang="0">
                  <a:pos x="64" y="44"/>
                </a:cxn>
                <a:cxn ang="0">
                  <a:pos x="66" y="40"/>
                </a:cxn>
                <a:cxn ang="0">
                  <a:pos x="70" y="40"/>
                </a:cxn>
                <a:cxn ang="0">
                  <a:pos x="70" y="40"/>
                </a:cxn>
              </a:cxnLst>
              <a:rect l="0" t="0" r="r" b="b"/>
              <a:pathLst>
                <a:path w="72" h="58">
                  <a:moveTo>
                    <a:pt x="70" y="40"/>
                  </a:moveTo>
                  <a:lnTo>
                    <a:pt x="72" y="38"/>
                  </a:lnTo>
                  <a:lnTo>
                    <a:pt x="70" y="38"/>
                  </a:lnTo>
                  <a:lnTo>
                    <a:pt x="62" y="34"/>
                  </a:lnTo>
                  <a:lnTo>
                    <a:pt x="58" y="26"/>
                  </a:lnTo>
                  <a:lnTo>
                    <a:pt x="58" y="18"/>
                  </a:lnTo>
                  <a:lnTo>
                    <a:pt x="52" y="18"/>
                  </a:lnTo>
                  <a:lnTo>
                    <a:pt x="56" y="14"/>
                  </a:lnTo>
                  <a:lnTo>
                    <a:pt x="58" y="8"/>
                  </a:lnTo>
                  <a:lnTo>
                    <a:pt x="58" y="6"/>
                  </a:lnTo>
                  <a:lnTo>
                    <a:pt x="54" y="2"/>
                  </a:lnTo>
                  <a:lnTo>
                    <a:pt x="46" y="6"/>
                  </a:lnTo>
                  <a:lnTo>
                    <a:pt x="44" y="2"/>
                  </a:lnTo>
                  <a:lnTo>
                    <a:pt x="38" y="0"/>
                  </a:lnTo>
                  <a:lnTo>
                    <a:pt x="30" y="2"/>
                  </a:lnTo>
                  <a:lnTo>
                    <a:pt x="28" y="4"/>
                  </a:lnTo>
                  <a:lnTo>
                    <a:pt x="22" y="4"/>
                  </a:lnTo>
                  <a:lnTo>
                    <a:pt x="18" y="2"/>
                  </a:lnTo>
                  <a:lnTo>
                    <a:pt x="12" y="2"/>
                  </a:lnTo>
                  <a:lnTo>
                    <a:pt x="12" y="2"/>
                  </a:lnTo>
                  <a:lnTo>
                    <a:pt x="8" y="2"/>
                  </a:lnTo>
                  <a:lnTo>
                    <a:pt x="8" y="10"/>
                  </a:lnTo>
                  <a:lnTo>
                    <a:pt x="6" y="12"/>
                  </a:lnTo>
                  <a:lnTo>
                    <a:pt x="0" y="16"/>
                  </a:lnTo>
                  <a:lnTo>
                    <a:pt x="0" y="16"/>
                  </a:lnTo>
                  <a:lnTo>
                    <a:pt x="2" y="18"/>
                  </a:lnTo>
                  <a:lnTo>
                    <a:pt x="10" y="14"/>
                  </a:lnTo>
                  <a:lnTo>
                    <a:pt x="18" y="20"/>
                  </a:lnTo>
                  <a:lnTo>
                    <a:pt x="18" y="34"/>
                  </a:lnTo>
                  <a:lnTo>
                    <a:pt x="18" y="46"/>
                  </a:lnTo>
                  <a:lnTo>
                    <a:pt x="20" y="48"/>
                  </a:lnTo>
                  <a:lnTo>
                    <a:pt x="20" y="54"/>
                  </a:lnTo>
                  <a:lnTo>
                    <a:pt x="24" y="56"/>
                  </a:lnTo>
                  <a:lnTo>
                    <a:pt x="26" y="56"/>
                  </a:lnTo>
                  <a:lnTo>
                    <a:pt x="28" y="56"/>
                  </a:lnTo>
                  <a:lnTo>
                    <a:pt x="32" y="58"/>
                  </a:lnTo>
                  <a:lnTo>
                    <a:pt x="38" y="56"/>
                  </a:lnTo>
                  <a:lnTo>
                    <a:pt x="40" y="56"/>
                  </a:lnTo>
                  <a:lnTo>
                    <a:pt x="42" y="54"/>
                  </a:lnTo>
                  <a:lnTo>
                    <a:pt x="46" y="54"/>
                  </a:lnTo>
                  <a:lnTo>
                    <a:pt x="58" y="46"/>
                  </a:lnTo>
                  <a:lnTo>
                    <a:pt x="62" y="42"/>
                  </a:lnTo>
                  <a:lnTo>
                    <a:pt x="62" y="44"/>
                  </a:lnTo>
                  <a:lnTo>
                    <a:pt x="64" y="44"/>
                  </a:lnTo>
                  <a:lnTo>
                    <a:pt x="66" y="40"/>
                  </a:lnTo>
                  <a:lnTo>
                    <a:pt x="70" y="40"/>
                  </a:lnTo>
                  <a:lnTo>
                    <a:pt x="70"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49" name="Freeform 248">
              <a:extLst>
                <a:ext uri="{FF2B5EF4-FFF2-40B4-BE49-F238E27FC236}">
                  <a16:creationId xmlns:a16="http://schemas.microsoft.com/office/drawing/2014/main" id="{B1E28BFF-2E6E-1140-A15B-5908C9EE7872}"/>
                </a:ext>
              </a:extLst>
            </p:cNvPr>
            <p:cNvSpPr>
              <a:spLocks/>
            </p:cNvSpPr>
            <p:nvPr/>
          </p:nvSpPr>
          <p:spPr bwMode="auto">
            <a:xfrm>
              <a:off x="2944813" y="3370263"/>
              <a:ext cx="107950" cy="76200"/>
            </a:xfrm>
            <a:custGeom>
              <a:avLst/>
              <a:gdLst/>
              <a:ahLst/>
              <a:cxnLst>
                <a:cxn ang="0">
                  <a:pos x="64" y="8"/>
                </a:cxn>
                <a:cxn ang="0">
                  <a:pos x="62" y="6"/>
                </a:cxn>
                <a:cxn ang="0">
                  <a:pos x="56" y="6"/>
                </a:cxn>
                <a:cxn ang="0">
                  <a:pos x="58" y="4"/>
                </a:cxn>
                <a:cxn ang="0">
                  <a:pos x="56" y="2"/>
                </a:cxn>
                <a:cxn ang="0">
                  <a:pos x="52" y="6"/>
                </a:cxn>
                <a:cxn ang="0">
                  <a:pos x="46" y="6"/>
                </a:cxn>
                <a:cxn ang="0">
                  <a:pos x="44" y="4"/>
                </a:cxn>
                <a:cxn ang="0">
                  <a:pos x="30" y="0"/>
                </a:cxn>
                <a:cxn ang="0">
                  <a:pos x="30" y="0"/>
                </a:cxn>
                <a:cxn ang="0">
                  <a:pos x="26" y="0"/>
                </a:cxn>
                <a:cxn ang="0">
                  <a:pos x="24" y="4"/>
                </a:cxn>
                <a:cxn ang="0">
                  <a:pos x="18" y="10"/>
                </a:cxn>
                <a:cxn ang="0">
                  <a:pos x="18" y="12"/>
                </a:cxn>
                <a:cxn ang="0">
                  <a:pos x="24" y="10"/>
                </a:cxn>
                <a:cxn ang="0">
                  <a:pos x="38" y="12"/>
                </a:cxn>
                <a:cxn ang="0">
                  <a:pos x="36" y="12"/>
                </a:cxn>
                <a:cxn ang="0">
                  <a:pos x="32" y="14"/>
                </a:cxn>
                <a:cxn ang="0">
                  <a:pos x="26" y="18"/>
                </a:cxn>
                <a:cxn ang="0">
                  <a:pos x="22" y="14"/>
                </a:cxn>
                <a:cxn ang="0">
                  <a:pos x="8" y="22"/>
                </a:cxn>
                <a:cxn ang="0">
                  <a:pos x="8" y="24"/>
                </a:cxn>
                <a:cxn ang="0">
                  <a:pos x="4" y="24"/>
                </a:cxn>
                <a:cxn ang="0">
                  <a:pos x="0" y="30"/>
                </a:cxn>
                <a:cxn ang="0">
                  <a:pos x="4" y="26"/>
                </a:cxn>
                <a:cxn ang="0">
                  <a:pos x="0" y="32"/>
                </a:cxn>
                <a:cxn ang="0">
                  <a:pos x="0" y="38"/>
                </a:cxn>
                <a:cxn ang="0">
                  <a:pos x="2" y="42"/>
                </a:cxn>
                <a:cxn ang="0">
                  <a:pos x="4" y="42"/>
                </a:cxn>
                <a:cxn ang="0">
                  <a:pos x="6" y="46"/>
                </a:cxn>
                <a:cxn ang="0">
                  <a:pos x="10" y="48"/>
                </a:cxn>
                <a:cxn ang="0">
                  <a:pos x="12" y="44"/>
                </a:cxn>
                <a:cxn ang="0">
                  <a:pos x="14" y="44"/>
                </a:cxn>
                <a:cxn ang="0">
                  <a:pos x="26" y="32"/>
                </a:cxn>
                <a:cxn ang="0">
                  <a:pos x="26" y="26"/>
                </a:cxn>
                <a:cxn ang="0">
                  <a:pos x="28" y="28"/>
                </a:cxn>
                <a:cxn ang="0">
                  <a:pos x="30" y="26"/>
                </a:cxn>
                <a:cxn ang="0">
                  <a:pos x="32" y="28"/>
                </a:cxn>
                <a:cxn ang="0">
                  <a:pos x="34" y="28"/>
                </a:cxn>
                <a:cxn ang="0">
                  <a:pos x="34" y="24"/>
                </a:cxn>
                <a:cxn ang="0">
                  <a:pos x="38" y="26"/>
                </a:cxn>
                <a:cxn ang="0">
                  <a:pos x="44" y="24"/>
                </a:cxn>
                <a:cxn ang="0">
                  <a:pos x="60" y="14"/>
                </a:cxn>
                <a:cxn ang="0">
                  <a:pos x="66" y="14"/>
                </a:cxn>
                <a:cxn ang="0">
                  <a:pos x="68" y="12"/>
                </a:cxn>
                <a:cxn ang="0">
                  <a:pos x="68" y="12"/>
                </a:cxn>
                <a:cxn ang="0">
                  <a:pos x="64" y="12"/>
                </a:cxn>
                <a:cxn ang="0">
                  <a:pos x="66" y="10"/>
                </a:cxn>
                <a:cxn ang="0">
                  <a:pos x="64" y="8"/>
                </a:cxn>
                <a:cxn ang="0">
                  <a:pos x="64" y="8"/>
                </a:cxn>
              </a:cxnLst>
              <a:rect l="0" t="0" r="r" b="b"/>
              <a:pathLst>
                <a:path w="68" h="48">
                  <a:moveTo>
                    <a:pt x="64" y="8"/>
                  </a:moveTo>
                  <a:lnTo>
                    <a:pt x="62" y="6"/>
                  </a:lnTo>
                  <a:lnTo>
                    <a:pt x="56" y="6"/>
                  </a:lnTo>
                  <a:lnTo>
                    <a:pt x="58" y="4"/>
                  </a:lnTo>
                  <a:lnTo>
                    <a:pt x="56" y="2"/>
                  </a:lnTo>
                  <a:lnTo>
                    <a:pt x="52" y="6"/>
                  </a:lnTo>
                  <a:lnTo>
                    <a:pt x="46" y="6"/>
                  </a:lnTo>
                  <a:lnTo>
                    <a:pt x="44" y="4"/>
                  </a:lnTo>
                  <a:lnTo>
                    <a:pt x="30" y="0"/>
                  </a:lnTo>
                  <a:lnTo>
                    <a:pt x="30" y="0"/>
                  </a:lnTo>
                  <a:lnTo>
                    <a:pt x="26" y="0"/>
                  </a:lnTo>
                  <a:lnTo>
                    <a:pt x="24" y="4"/>
                  </a:lnTo>
                  <a:lnTo>
                    <a:pt x="18" y="10"/>
                  </a:lnTo>
                  <a:lnTo>
                    <a:pt x="18" y="12"/>
                  </a:lnTo>
                  <a:lnTo>
                    <a:pt x="24" y="10"/>
                  </a:lnTo>
                  <a:lnTo>
                    <a:pt x="38" y="12"/>
                  </a:lnTo>
                  <a:lnTo>
                    <a:pt x="36" y="12"/>
                  </a:lnTo>
                  <a:lnTo>
                    <a:pt x="32" y="14"/>
                  </a:lnTo>
                  <a:lnTo>
                    <a:pt x="26" y="18"/>
                  </a:lnTo>
                  <a:lnTo>
                    <a:pt x="22" y="14"/>
                  </a:lnTo>
                  <a:lnTo>
                    <a:pt x="8" y="22"/>
                  </a:lnTo>
                  <a:lnTo>
                    <a:pt x="8" y="24"/>
                  </a:lnTo>
                  <a:lnTo>
                    <a:pt x="4" y="24"/>
                  </a:lnTo>
                  <a:lnTo>
                    <a:pt x="0" y="30"/>
                  </a:lnTo>
                  <a:lnTo>
                    <a:pt x="4" y="26"/>
                  </a:lnTo>
                  <a:lnTo>
                    <a:pt x="0" y="32"/>
                  </a:lnTo>
                  <a:lnTo>
                    <a:pt x="0" y="38"/>
                  </a:lnTo>
                  <a:lnTo>
                    <a:pt x="2" y="42"/>
                  </a:lnTo>
                  <a:lnTo>
                    <a:pt x="4" y="42"/>
                  </a:lnTo>
                  <a:lnTo>
                    <a:pt x="6" y="46"/>
                  </a:lnTo>
                  <a:lnTo>
                    <a:pt x="10" y="48"/>
                  </a:lnTo>
                  <a:lnTo>
                    <a:pt x="12" y="44"/>
                  </a:lnTo>
                  <a:lnTo>
                    <a:pt x="14" y="44"/>
                  </a:lnTo>
                  <a:lnTo>
                    <a:pt x="26" y="32"/>
                  </a:lnTo>
                  <a:lnTo>
                    <a:pt x="26" y="26"/>
                  </a:lnTo>
                  <a:lnTo>
                    <a:pt x="28" y="28"/>
                  </a:lnTo>
                  <a:lnTo>
                    <a:pt x="30" y="26"/>
                  </a:lnTo>
                  <a:lnTo>
                    <a:pt x="32" y="28"/>
                  </a:lnTo>
                  <a:lnTo>
                    <a:pt x="34" y="28"/>
                  </a:lnTo>
                  <a:lnTo>
                    <a:pt x="34" y="24"/>
                  </a:lnTo>
                  <a:lnTo>
                    <a:pt x="38" y="26"/>
                  </a:lnTo>
                  <a:lnTo>
                    <a:pt x="44" y="24"/>
                  </a:lnTo>
                  <a:lnTo>
                    <a:pt x="60" y="14"/>
                  </a:lnTo>
                  <a:lnTo>
                    <a:pt x="66" y="14"/>
                  </a:lnTo>
                  <a:lnTo>
                    <a:pt x="68" y="12"/>
                  </a:lnTo>
                  <a:lnTo>
                    <a:pt x="68" y="12"/>
                  </a:lnTo>
                  <a:lnTo>
                    <a:pt x="64" y="12"/>
                  </a:lnTo>
                  <a:lnTo>
                    <a:pt x="66" y="10"/>
                  </a:lnTo>
                  <a:lnTo>
                    <a:pt x="64" y="8"/>
                  </a:lnTo>
                  <a:lnTo>
                    <a:pt x="6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0" name="Freeform 249">
              <a:extLst>
                <a:ext uri="{FF2B5EF4-FFF2-40B4-BE49-F238E27FC236}">
                  <a16:creationId xmlns:a16="http://schemas.microsoft.com/office/drawing/2014/main" id="{88FC449C-3F2D-754E-BD2C-526E2ACDED62}"/>
                </a:ext>
              </a:extLst>
            </p:cNvPr>
            <p:cNvSpPr>
              <a:spLocks/>
            </p:cNvSpPr>
            <p:nvPr/>
          </p:nvSpPr>
          <p:spPr bwMode="auto">
            <a:xfrm>
              <a:off x="2709863" y="3573463"/>
              <a:ext cx="3175" cy="3175"/>
            </a:xfrm>
            <a:custGeom>
              <a:avLst/>
              <a:gdLst/>
              <a:ahLst/>
              <a:cxnLst>
                <a:cxn ang="0">
                  <a:pos x="0" y="2"/>
                </a:cxn>
                <a:cxn ang="0">
                  <a:pos x="0" y="0"/>
                </a:cxn>
                <a:cxn ang="0">
                  <a:pos x="0" y="0"/>
                </a:cxn>
                <a:cxn ang="0">
                  <a:pos x="2" y="0"/>
                </a:cxn>
                <a:cxn ang="0">
                  <a:pos x="0" y="2"/>
                </a:cxn>
                <a:cxn ang="0">
                  <a:pos x="0" y="2"/>
                </a:cxn>
              </a:cxnLst>
              <a:rect l="0" t="0" r="r" b="b"/>
              <a:pathLst>
                <a:path w="2" h="2">
                  <a:moveTo>
                    <a:pt x="0" y="2"/>
                  </a:moveTo>
                  <a:lnTo>
                    <a:pt x="0" y="0"/>
                  </a:lnTo>
                  <a:lnTo>
                    <a:pt x="0" y="0"/>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1" name="Freeform 250">
              <a:extLst>
                <a:ext uri="{FF2B5EF4-FFF2-40B4-BE49-F238E27FC236}">
                  <a16:creationId xmlns:a16="http://schemas.microsoft.com/office/drawing/2014/main" id="{90869099-D037-034C-BC17-3A5164481D08}"/>
                </a:ext>
              </a:extLst>
            </p:cNvPr>
            <p:cNvSpPr>
              <a:spLocks/>
            </p:cNvSpPr>
            <p:nvPr/>
          </p:nvSpPr>
          <p:spPr bwMode="auto">
            <a:xfrm>
              <a:off x="2735263" y="3598863"/>
              <a:ext cx="12700" cy="22225"/>
            </a:xfrm>
            <a:custGeom>
              <a:avLst/>
              <a:gdLst/>
              <a:ahLst/>
              <a:cxnLst>
                <a:cxn ang="0">
                  <a:pos x="2" y="0"/>
                </a:cxn>
                <a:cxn ang="0">
                  <a:pos x="4" y="2"/>
                </a:cxn>
                <a:cxn ang="0">
                  <a:pos x="4" y="2"/>
                </a:cxn>
                <a:cxn ang="0">
                  <a:pos x="0" y="10"/>
                </a:cxn>
                <a:cxn ang="0">
                  <a:pos x="0" y="14"/>
                </a:cxn>
                <a:cxn ang="0">
                  <a:pos x="4" y="12"/>
                </a:cxn>
                <a:cxn ang="0">
                  <a:pos x="4" y="6"/>
                </a:cxn>
                <a:cxn ang="0">
                  <a:pos x="8" y="0"/>
                </a:cxn>
                <a:cxn ang="0">
                  <a:pos x="2" y="0"/>
                </a:cxn>
                <a:cxn ang="0">
                  <a:pos x="2" y="0"/>
                </a:cxn>
              </a:cxnLst>
              <a:rect l="0" t="0" r="r" b="b"/>
              <a:pathLst>
                <a:path w="8" h="14">
                  <a:moveTo>
                    <a:pt x="2" y="0"/>
                  </a:moveTo>
                  <a:lnTo>
                    <a:pt x="4" y="2"/>
                  </a:lnTo>
                  <a:lnTo>
                    <a:pt x="4" y="2"/>
                  </a:lnTo>
                  <a:lnTo>
                    <a:pt x="0" y="10"/>
                  </a:lnTo>
                  <a:lnTo>
                    <a:pt x="0" y="14"/>
                  </a:lnTo>
                  <a:lnTo>
                    <a:pt x="4" y="12"/>
                  </a:lnTo>
                  <a:lnTo>
                    <a:pt x="4" y="6"/>
                  </a:lnTo>
                  <a:lnTo>
                    <a:pt x="8"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2" name="Freeform 251">
              <a:extLst>
                <a:ext uri="{FF2B5EF4-FFF2-40B4-BE49-F238E27FC236}">
                  <a16:creationId xmlns:a16="http://schemas.microsoft.com/office/drawing/2014/main" id="{5B5B67EB-4A7F-8944-9013-DA1469DBBC16}"/>
                </a:ext>
              </a:extLst>
            </p:cNvPr>
            <p:cNvSpPr>
              <a:spLocks/>
            </p:cNvSpPr>
            <p:nvPr/>
          </p:nvSpPr>
          <p:spPr bwMode="auto">
            <a:xfrm>
              <a:off x="776288" y="2274888"/>
              <a:ext cx="635000" cy="796925"/>
            </a:xfrm>
            <a:custGeom>
              <a:avLst/>
              <a:gdLst/>
              <a:ahLst/>
              <a:cxnLst>
                <a:cxn ang="0">
                  <a:pos x="370" y="368"/>
                </a:cxn>
                <a:cxn ang="0">
                  <a:pos x="362" y="284"/>
                </a:cxn>
                <a:cxn ang="0">
                  <a:pos x="362" y="152"/>
                </a:cxn>
                <a:cxn ang="0">
                  <a:pos x="332" y="50"/>
                </a:cxn>
                <a:cxn ang="0">
                  <a:pos x="252" y="36"/>
                </a:cxn>
                <a:cxn ang="0">
                  <a:pos x="212" y="28"/>
                </a:cxn>
                <a:cxn ang="0">
                  <a:pos x="180" y="20"/>
                </a:cxn>
                <a:cxn ang="0">
                  <a:pos x="170" y="26"/>
                </a:cxn>
                <a:cxn ang="0">
                  <a:pos x="148" y="6"/>
                </a:cxn>
                <a:cxn ang="0">
                  <a:pos x="114" y="26"/>
                </a:cxn>
                <a:cxn ang="0">
                  <a:pos x="108" y="40"/>
                </a:cxn>
                <a:cxn ang="0">
                  <a:pos x="78" y="52"/>
                </a:cxn>
                <a:cxn ang="0">
                  <a:pos x="54" y="94"/>
                </a:cxn>
                <a:cxn ang="0">
                  <a:pos x="60" y="162"/>
                </a:cxn>
                <a:cxn ang="0">
                  <a:pos x="88" y="166"/>
                </a:cxn>
                <a:cxn ang="0">
                  <a:pos x="114" y="180"/>
                </a:cxn>
                <a:cxn ang="0">
                  <a:pos x="84" y="188"/>
                </a:cxn>
                <a:cxn ang="0">
                  <a:pos x="80" y="196"/>
                </a:cxn>
                <a:cxn ang="0">
                  <a:pos x="30" y="190"/>
                </a:cxn>
                <a:cxn ang="0">
                  <a:pos x="10" y="218"/>
                </a:cxn>
                <a:cxn ang="0">
                  <a:pos x="26" y="244"/>
                </a:cxn>
                <a:cxn ang="0">
                  <a:pos x="70" y="246"/>
                </a:cxn>
                <a:cxn ang="0">
                  <a:pos x="96" y="246"/>
                </a:cxn>
                <a:cxn ang="0">
                  <a:pos x="78" y="280"/>
                </a:cxn>
                <a:cxn ang="0">
                  <a:pos x="52" y="300"/>
                </a:cxn>
                <a:cxn ang="0">
                  <a:pos x="24" y="330"/>
                </a:cxn>
                <a:cxn ang="0">
                  <a:pos x="36" y="338"/>
                </a:cxn>
                <a:cxn ang="0">
                  <a:pos x="48" y="352"/>
                </a:cxn>
                <a:cxn ang="0">
                  <a:pos x="54" y="376"/>
                </a:cxn>
                <a:cxn ang="0">
                  <a:pos x="88" y="352"/>
                </a:cxn>
                <a:cxn ang="0">
                  <a:pos x="84" y="406"/>
                </a:cxn>
                <a:cxn ang="0">
                  <a:pos x="108" y="406"/>
                </a:cxn>
                <a:cxn ang="0">
                  <a:pos x="126" y="406"/>
                </a:cxn>
                <a:cxn ang="0">
                  <a:pos x="144" y="420"/>
                </a:cxn>
                <a:cxn ang="0">
                  <a:pos x="122" y="456"/>
                </a:cxn>
                <a:cxn ang="0">
                  <a:pos x="90" y="476"/>
                </a:cxn>
                <a:cxn ang="0">
                  <a:pos x="66" y="496"/>
                </a:cxn>
                <a:cxn ang="0">
                  <a:pos x="88" y="484"/>
                </a:cxn>
                <a:cxn ang="0">
                  <a:pos x="112" y="486"/>
                </a:cxn>
                <a:cxn ang="0">
                  <a:pos x="136" y="464"/>
                </a:cxn>
                <a:cxn ang="0">
                  <a:pos x="154" y="450"/>
                </a:cxn>
                <a:cxn ang="0">
                  <a:pos x="174" y="428"/>
                </a:cxn>
                <a:cxn ang="0">
                  <a:pos x="192" y="400"/>
                </a:cxn>
                <a:cxn ang="0">
                  <a:pos x="200" y="380"/>
                </a:cxn>
                <a:cxn ang="0">
                  <a:pos x="218" y="350"/>
                </a:cxn>
                <a:cxn ang="0">
                  <a:pos x="234" y="334"/>
                </a:cxn>
                <a:cxn ang="0">
                  <a:pos x="254" y="352"/>
                </a:cxn>
                <a:cxn ang="0">
                  <a:pos x="216" y="382"/>
                </a:cxn>
                <a:cxn ang="0">
                  <a:pos x="216" y="396"/>
                </a:cxn>
                <a:cxn ang="0">
                  <a:pos x="236" y="392"/>
                </a:cxn>
                <a:cxn ang="0">
                  <a:pos x="260" y="376"/>
                </a:cxn>
                <a:cxn ang="0">
                  <a:pos x="260" y="360"/>
                </a:cxn>
                <a:cxn ang="0">
                  <a:pos x="264" y="346"/>
                </a:cxn>
                <a:cxn ang="0">
                  <a:pos x="272" y="350"/>
                </a:cxn>
                <a:cxn ang="0">
                  <a:pos x="298" y="358"/>
                </a:cxn>
                <a:cxn ang="0">
                  <a:pos x="334" y="372"/>
                </a:cxn>
                <a:cxn ang="0">
                  <a:pos x="376" y="380"/>
                </a:cxn>
                <a:cxn ang="0">
                  <a:pos x="380" y="386"/>
                </a:cxn>
              </a:cxnLst>
              <a:rect l="0" t="0" r="r" b="b"/>
              <a:pathLst>
                <a:path w="400" h="502">
                  <a:moveTo>
                    <a:pt x="400" y="390"/>
                  </a:moveTo>
                  <a:lnTo>
                    <a:pt x="388" y="376"/>
                  </a:lnTo>
                  <a:lnTo>
                    <a:pt x="386" y="374"/>
                  </a:lnTo>
                  <a:lnTo>
                    <a:pt x="388" y="368"/>
                  </a:lnTo>
                  <a:lnTo>
                    <a:pt x="378" y="368"/>
                  </a:lnTo>
                  <a:lnTo>
                    <a:pt x="376" y="372"/>
                  </a:lnTo>
                  <a:lnTo>
                    <a:pt x="370" y="368"/>
                  </a:lnTo>
                  <a:lnTo>
                    <a:pt x="368" y="370"/>
                  </a:lnTo>
                  <a:lnTo>
                    <a:pt x="362" y="368"/>
                  </a:lnTo>
                  <a:lnTo>
                    <a:pt x="362" y="352"/>
                  </a:lnTo>
                  <a:lnTo>
                    <a:pt x="362" y="336"/>
                  </a:lnTo>
                  <a:lnTo>
                    <a:pt x="362" y="318"/>
                  </a:lnTo>
                  <a:lnTo>
                    <a:pt x="362" y="302"/>
                  </a:lnTo>
                  <a:lnTo>
                    <a:pt x="362" y="284"/>
                  </a:lnTo>
                  <a:lnTo>
                    <a:pt x="362" y="266"/>
                  </a:lnTo>
                  <a:lnTo>
                    <a:pt x="362" y="248"/>
                  </a:lnTo>
                  <a:lnTo>
                    <a:pt x="362" y="230"/>
                  </a:lnTo>
                  <a:lnTo>
                    <a:pt x="362" y="212"/>
                  </a:lnTo>
                  <a:lnTo>
                    <a:pt x="362" y="192"/>
                  </a:lnTo>
                  <a:lnTo>
                    <a:pt x="362" y="172"/>
                  </a:lnTo>
                  <a:lnTo>
                    <a:pt x="362" y="152"/>
                  </a:lnTo>
                  <a:lnTo>
                    <a:pt x="362" y="132"/>
                  </a:lnTo>
                  <a:lnTo>
                    <a:pt x="362" y="110"/>
                  </a:lnTo>
                  <a:lnTo>
                    <a:pt x="362" y="88"/>
                  </a:lnTo>
                  <a:lnTo>
                    <a:pt x="362" y="66"/>
                  </a:lnTo>
                  <a:lnTo>
                    <a:pt x="360" y="66"/>
                  </a:lnTo>
                  <a:lnTo>
                    <a:pt x="358" y="70"/>
                  </a:lnTo>
                  <a:lnTo>
                    <a:pt x="332" y="50"/>
                  </a:lnTo>
                  <a:lnTo>
                    <a:pt x="330" y="50"/>
                  </a:lnTo>
                  <a:lnTo>
                    <a:pt x="328" y="54"/>
                  </a:lnTo>
                  <a:lnTo>
                    <a:pt x="326" y="50"/>
                  </a:lnTo>
                  <a:lnTo>
                    <a:pt x="304" y="56"/>
                  </a:lnTo>
                  <a:lnTo>
                    <a:pt x="296" y="48"/>
                  </a:lnTo>
                  <a:lnTo>
                    <a:pt x="282" y="50"/>
                  </a:lnTo>
                  <a:lnTo>
                    <a:pt x="252" y="36"/>
                  </a:lnTo>
                  <a:lnTo>
                    <a:pt x="238" y="40"/>
                  </a:lnTo>
                  <a:lnTo>
                    <a:pt x="240" y="38"/>
                  </a:lnTo>
                  <a:lnTo>
                    <a:pt x="238" y="36"/>
                  </a:lnTo>
                  <a:lnTo>
                    <a:pt x="220" y="38"/>
                  </a:lnTo>
                  <a:lnTo>
                    <a:pt x="222" y="34"/>
                  </a:lnTo>
                  <a:lnTo>
                    <a:pt x="216" y="32"/>
                  </a:lnTo>
                  <a:lnTo>
                    <a:pt x="212" y="28"/>
                  </a:lnTo>
                  <a:lnTo>
                    <a:pt x="214" y="22"/>
                  </a:lnTo>
                  <a:lnTo>
                    <a:pt x="206" y="20"/>
                  </a:lnTo>
                  <a:lnTo>
                    <a:pt x="206" y="24"/>
                  </a:lnTo>
                  <a:lnTo>
                    <a:pt x="204" y="24"/>
                  </a:lnTo>
                  <a:lnTo>
                    <a:pt x="198" y="18"/>
                  </a:lnTo>
                  <a:lnTo>
                    <a:pt x="186" y="22"/>
                  </a:lnTo>
                  <a:lnTo>
                    <a:pt x="180" y="20"/>
                  </a:lnTo>
                  <a:lnTo>
                    <a:pt x="182" y="18"/>
                  </a:lnTo>
                  <a:lnTo>
                    <a:pt x="178" y="12"/>
                  </a:lnTo>
                  <a:lnTo>
                    <a:pt x="174" y="10"/>
                  </a:lnTo>
                  <a:lnTo>
                    <a:pt x="170" y="14"/>
                  </a:lnTo>
                  <a:lnTo>
                    <a:pt x="170" y="18"/>
                  </a:lnTo>
                  <a:lnTo>
                    <a:pt x="172" y="26"/>
                  </a:lnTo>
                  <a:lnTo>
                    <a:pt x="170" y="26"/>
                  </a:lnTo>
                  <a:lnTo>
                    <a:pt x="168" y="22"/>
                  </a:lnTo>
                  <a:lnTo>
                    <a:pt x="158" y="22"/>
                  </a:lnTo>
                  <a:lnTo>
                    <a:pt x="160" y="18"/>
                  </a:lnTo>
                  <a:lnTo>
                    <a:pt x="168" y="12"/>
                  </a:lnTo>
                  <a:lnTo>
                    <a:pt x="168" y="10"/>
                  </a:lnTo>
                  <a:lnTo>
                    <a:pt x="152" y="0"/>
                  </a:lnTo>
                  <a:lnTo>
                    <a:pt x="148" y="6"/>
                  </a:lnTo>
                  <a:lnTo>
                    <a:pt x="148" y="10"/>
                  </a:lnTo>
                  <a:lnTo>
                    <a:pt x="136" y="22"/>
                  </a:lnTo>
                  <a:lnTo>
                    <a:pt x="120" y="24"/>
                  </a:lnTo>
                  <a:lnTo>
                    <a:pt x="120" y="24"/>
                  </a:lnTo>
                  <a:lnTo>
                    <a:pt x="118" y="26"/>
                  </a:lnTo>
                  <a:lnTo>
                    <a:pt x="118" y="28"/>
                  </a:lnTo>
                  <a:lnTo>
                    <a:pt x="114" y="26"/>
                  </a:lnTo>
                  <a:lnTo>
                    <a:pt x="122" y="18"/>
                  </a:lnTo>
                  <a:lnTo>
                    <a:pt x="110" y="26"/>
                  </a:lnTo>
                  <a:lnTo>
                    <a:pt x="106" y="30"/>
                  </a:lnTo>
                  <a:lnTo>
                    <a:pt x="116" y="34"/>
                  </a:lnTo>
                  <a:lnTo>
                    <a:pt x="110" y="36"/>
                  </a:lnTo>
                  <a:lnTo>
                    <a:pt x="108" y="46"/>
                  </a:lnTo>
                  <a:lnTo>
                    <a:pt x="108" y="40"/>
                  </a:lnTo>
                  <a:lnTo>
                    <a:pt x="106" y="42"/>
                  </a:lnTo>
                  <a:lnTo>
                    <a:pt x="108" y="34"/>
                  </a:lnTo>
                  <a:lnTo>
                    <a:pt x="106" y="32"/>
                  </a:lnTo>
                  <a:lnTo>
                    <a:pt x="82" y="50"/>
                  </a:lnTo>
                  <a:lnTo>
                    <a:pt x="84" y="44"/>
                  </a:lnTo>
                  <a:lnTo>
                    <a:pt x="82" y="44"/>
                  </a:lnTo>
                  <a:lnTo>
                    <a:pt x="78" y="52"/>
                  </a:lnTo>
                  <a:lnTo>
                    <a:pt x="76" y="54"/>
                  </a:lnTo>
                  <a:lnTo>
                    <a:pt x="70" y="62"/>
                  </a:lnTo>
                  <a:lnTo>
                    <a:pt x="68" y="66"/>
                  </a:lnTo>
                  <a:lnTo>
                    <a:pt x="66" y="78"/>
                  </a:lnTo>
                  <a:lnTo>
                    <a:pt x="66" y="76"/>
                  </a:lnTo>
                  <a:lnTo>
                    <a:pt x="60" y="88"/>
                  </a:lnTo>
                  <a:lnTo>
                    <a:pt x="54" y="94"/>
                  </a:lnTo>
                  <a:lnTo>
                    <a:pt x="24" y="98"/>
                  </a:lnTo>
                  <a:lnTo>
                    <a:pt x="24" y="112"/>
                  </a:lnTo>
                  <a:lnTo>
                    <a:pt x="26" y="112"/>
                  </a:lnTo>
                  <a:lnTo>
                    <a:pt x="16" y="116"/>
                  </a:lnTo>
                  <a:lnTo>
                    <a:pt x="50" y="140"/>
                  </a:lnTo>
                  <a:lnTo>
                    <a:pt x="56" y="148"/>
                  </a:lnTo>
                  <a:lnTo>
                    <a:pt x="60" y="162"/>
                  </a:lnTo>
                  <a:lnTo>
                    <a:pt x="70" y="166"/>
                  </a:lnTo>
                  <a:lnTo>
                    <a:pt x="72" y="162"/>
                  </a:lnTo>
                  <a:lnTo>
                    <a:pt x="74" y="160"/>
                  </a:lnTo>
                  <a:lnTo>
                    <a:pt x="74" y="166"/>
                  </a:lnTo>
                  <a:lnTo>
                    <a:pt x="74" y="166"/>
                  </a:lnTo>
                  <a:lnTo>
                    <a:pt x="86" y="164"/>
                  </a:lnTo>
                  <a:lnTo>
                    <a:pt x="88" y="166"/>
                  </a:lnTo>
                  <a:lnTo>
                    <a:pt x="84" y="172"/>
                  </a:lnTo>
                  <a:lnTo>
                    <a:pt x="90" y="180"/>
                  </a:lnTo>
                  <a:lnTo>
                    <a:pt x="92" y="176"/>
                  </a:lnTo>
                  <a:lnTo>
                    <a:pt x="92" y="178"/>
                  </a:lnTo>
                  <a:lnTo>
                    <a:pt x="100" y="180"/>
                  </a:lnTo>
                  <a:lnTo>
                    <a:pt x="114" y="176"/>
                  </a:lnTo>
                  <a:lnTo>
                    <a:pt x="114" y="180"/>
                  </a:lnTo>
                  <a:lnTo>
                    <a:pt x="100" y="186"/>
                  </a:lnTo>
                  <a:lnTo>
                    <a:pt x="92" y="180"/>
                  </a:lnTo>
                  <a:lnTo>
                    <a:pt x="86" y="182"/>
                  </a:lnTo>
                  <a:lnTo>
                    <a:pt x="80" y="176"/>
                  </a:lnTo>
                  <a:lnTo>
                    <a:pt x="84" y="182"/>
                  </a:lnTo>
                  <a:lnTo>
                    <a:pt x="82" y="188"/>
                  </a:lnTo>
                  <a:lnTo>
                    <a:pt x="84" y="188"/>
                  </a:lnTo>
                  <a:lnTo>
                    <a:pt x="84" y="184"/>
                  </a:lnTo>
                  <a:lnTo>
                    <a:pt x="96" y="190"/>
                  </a:lnTo>
                  <a:lnTo>
                    <a:pt x="94" y="194"/>
                  </a:lnTo>
                  <a:lnTo>
                    <a:pt x="94" y="190"/>
                  </a:lnTo>
                  <a:lnTo>
                    <a:pt x="88" y="190"/>
                  </a:lnTo>
                  <a:lnTo>
                    <a:pt x="84" y="200"/>
                  </a:lnTo>
                  <a:lnTo>
                    <a:pt x="80" y="196"/>
                  </a:lnTo>
                  <a:lnTo>
                    <a:pt x="60" y="196"/>
                  </a:lnTo>
                  <a:lnTo>
                    <a:pt x="54" y="192"/>
                  </a:lnTo>
                  <a:lnTo>
                    <a:pt x="58" y="188"/>
                  </a:lnTo>
                  <a:lnTo>
                    <a:pt x="58" y="180"/>
                  </a:lnTo>
                  <a:lnTo>
                    <a:pt x="60" y="178"/>
                  </a:lnTo>
                  <a:lnTo>
                    <a:pt x="46" y="178"/>
                  </a:lnTo>
                  <a:lnTo>
                    <a:pt x="30" y="190"/>
                  </a:lnTo>
                  <a:lnTo>
                    <a:pt x="34" y="194"/>
                  </a:lnTo>
                  <a:lnTo>
                    <a:pt x="24" y="192"/>
                  </a:lnTo>
                  <a:lnTo>
                    <a:pt x="14" y="202"/>
                  </a:lnTo>
                  <a:lnTo>
                    <a:pt x="8" y="204"/>
                  </a:lnTo>
                  <a:lnTo>
                    <a:pt x="8" y="206"/>
                  </a:lnTo>
                  <a:lnTo>
                    <a:pt x="0" y="208"/>
                  </a:lnTo>
                  <a:lnTo>
                    <a:pt x="10" y="218"/>
                  </a:lnTo>
                  <a:lnTo>
                    <a:pt x="26" y="222"/>
                  </a:lnTo>
                  <a:lnTo>
                    <a:pt x="20" y="226"/>
                  </a:lnTo>
                  <a:lnTo>
                    <a:pt x="16" y="222"/>
                  </a:lnTo>
                  <a:lnTo>
                    <a:pt x="16" y="224"/>
                  </a:lnTo>
                  <a:lnTo>
                    <a:pt x="22" y="234"/>
                  </a:lnTo>
                  <a:lnTo>
                    <a:pt x="22" y="240"/>
                  </a:lnTo>
                  <a:lnTo>
                    <a:pt x="26" y="244"/>
                  </a:lnTo>
                  <a:lnTo>
                    <a:pt x="44" y="248"/>
                  </a:lnTo>
                  <a:lnTo>
                    <a:pt x="60" y="244"/>
                  </a:lnTo>
                  <a:lnTo>
                    <a:pt x="66" y="250"/>
                  </a:lnTo>
                  <a:lnTo>
                    <a:pt x="68" y="246"/>
                  </a:lnTo>
                  <a:lnTo>
                    <a:pt x="62" y="242"/>
                  </a:lnTo>
                  <a:lnTo>
                    <a:pt x="66" y="242"/>
                  </a:lnTo>
                  <a:lnTo>
                    <a:pt x="70" y="246"/>
                  </a:lnTo>
                  <a:lnTo>
                    <a:pt x="72" y="252"/>
                  </a:lnTo>
                  <a:lnTo>
                    <a:pt x="76" y="246"/>
                  </a:lnTo>
                  <a:lnTo>
                    <a:pt x="84" y="236"/>
                  </a:lnTo>
                  <a:lnTo>
                    <a:pt x="90" y="238"/>
                  </a:lnTo>
                  <a:lnTo>
                    <a:pt x="94" y="234"/>
                  </a:lnTo>
                  <a:lnTo>
                    <a:pt x="98" y="238"/>
                  </a:lnTo>
                  <a:lnTo>
                    <a:pt x="96" y="246"/>
                  </a:lnTo>
                  <a:lnTo>
                    <a:pt x="88" y="246"/>
                  </a:lnTo>
                  <a:lnTo>
                    <a:pt x="90" y="250"/>
                  </a:lnTo>
                  <a:lnTo>
                    <a:pt x="92" y="250"/>
                  </a:lnTo>
                  <a:lnTo>
                    <a:pt x="98" y="264"/>
                  </a:lnTo>
                  <a:lnTo>
                    <a:pt x="98" y="270"/>
                  </a:lnTo>
                  <a:lnTo>
                    <a:pt x="94" y="276"/>
                  </a:lnTo>
                  <a:lnTo>
                    <a:pt x="78" y="280"/>
                  </a:lnTo>
                  <a:lnTo>
                    <a:pt x="80" y="278"/>
                  </a:lnTo>
                  <a:lnTo>
                    <a:pt x="78" y="278"/>
                  </a:lnTo>
                  <a:lnTo>
                    <a:pt x="68" y="290"/>
                  </a:lnTo>
                  <a:lnTo>
                    <a:pt x="62" y="288"/>
                  </a:lnTo>
                  <a:lnTo>
                    <a:pt x="58" y="292"/>
                  </a:lnTo>
                  <a:lnTo>
                    <a:pt x="52" y="294"/>
                  </a:lnTo>
                  <a:lnTo>
                    <a:pt x="52" y="300"/>
                  </a:lnTo>
                  <a:lnTo>
                    <a:pt x="46" y="300"/>
                  </a:lnTo>
                  <a:lnTo>
                    <a:pt x="34" y="310"/>
                  </a:lnTo>
                  <a:lnTo>
                    <a:pt x="30" y="318"/>
                  </a:lnTo>
                  <a:lnTo>
                    <a:pt x="30" y="324"/>
                  </a:lnTo>
                  <a:lnTo>
                    <a:pt x="26" y="326"/>
                  </a:lnTo>
                  <a:lnTo>
                    <a:pt x="28" y="330"/>
                  </a:lnTo>
                  <a:lnTo>
                    <a:pt x="24" y="330"/>
                  </a:lnTo>
                  <a:lnTo>
                    <a:pt x="24" y="334"/>
                  </a:lnTo>
                  <a:lnTo>
                    <a:pt x="36" y="332"/>
                  </a:lnTo>
                  <a:lnTo>
                    <a:pt x="38" y="332"/>
                  </a:lnTo>
                  <a:lnTo>
                    <a:pt x="30" y="334"/>
                  </a:lnTo>
                  <a:lnTo>
                    <a:pt x="28" y="338"/>
                  </a:lnTo>
                  <a:lnTo>
                    <a:pt x="32" y="340"/>
                  </a:lnTo>
                  <a:lnTo>
                    <a:pt x="36" y="338"/>
                  </a:lnTo>
                  <a:lnTo>
                    <a:pt x="34" y="342"/>
                  </a:lnTo>
                  <a:lnTo>
                    <a:pt x="38" y="348"/>
                  </a:lnTo>
                  <a:lnTo>
                    <a:pt x="42" y="346"/>
                  </a:lnTo>
                  <a:lnTo>
                    <a:pt x="44" y="348"/>
                  </a:lnTo>
                  <a:lnTo>
                    <a:pt x="46" y="348"/>
                  </a:lnTo>
                  <a:lnTo>
                    <a:pt x="44" y="352"/>
                  </a:lnTo>
                  <a:lnTo>
                    <a:pt x="48" y="352"/>
                  </a:lnTo>
                  <a:lnTo>
                    <a:pt x="58" y="352"/>
                  </a:lnTo>
                  <a:lnTo>
                    <a:pt x="58" y="354"/>
                  </a:lnTo>
                  <a:lnTo>
                    <a:pt x="54" y="358"/>
                  </a:lnTo>
                  <a:lnTo>
                    <a:pt x="48" y="368"/>
                  </a:lnTo>
                  <a:lnTo>
                    <a:pt x="50" y="376"/>
                  </a:lnTo>
                  <a:lnTo>
                    <a:pt x="54" y="374"/>
                  </a:lnTo>
                  <a:lnTo>
                    <a:pt x="54" y="376"/>
                  </a:lnTo>
                  <a:lnTo>
                    <a:pt x="52" y="378"/>
                  </a:lnTo>
                  <a:lnTo>
                    <a:pt x="56" y="382"/>
                  </a:lnTo>
                  <a:lnTo>
                    <a:pt x="66" y="384"/>
                  </a:lnTo>
                  <a:lnTo>
                    <a:pt x="76" y="372"/>
                  </a:lnTo>
                  <a:lnTo>
                    <a:pt x="72" y="366"/>
                  </a:lnTo>
                  <a:lnTo>
                    <a:pt x="76" y="360"/>
                  </a:lnTo>
                  <a:lnTo>
                    <a:pt x="88" y="352"/>
                  </a:lnTo>
                  <a:lnTo>
                    <a:pt x="76" y="368"/>
                  </a:lnTo>
                  <a:lnTo>
                    <a:pt x="84" y="388"/>
                  </a:lnTo>
                  <a:lnTo>
                    <a:pt x="80" y="396"/>
                  </a:lnTo>
                  <a:lnTo>
                    <a:pt x="82" y="400"/>
                  </a:lnTo>
                  <a:lnTo>
                    <a:pt x="86" y="400"/>
                  </a:lnTo>
                  <a:lnTo>
                    <a:pt x="84" y="402"/>
                  </a:lnTo>
                  <a:lnTo>
                    <a:pt x="84" y="406"/>
                  </a:lnTo>
                  <a:lnTo>
                    <a:pt x="86" y="406"/>
                  </a:lnTo>
                  <a:lnTo>
                    <a:pt x="78" y="412"/>
                  </a:lnTo>
                  <a:lnTo>
                    <a:pt x="84" y="412"/>
                  </a:lnTo>
                  <a:lnTo>
                    <a:pt x="96" y="404"/>
                  </a:lnTo>
                  <a:lnTo>
                    <a:pt x="104" y="394"/>
                  </a:lnTo>
                  <a:lnTo>
                    <a:pt x="104" y="404"/>
                  </a:lnTo>
                  <a:lnTo>
                    <a:pt x="108" y="406"/>
                  </a:lnTo>
                  <a:lnTo>
                    <a:pt x="114" y="404"/>
                  </a:lnTo>
                  <a:lnTo>
                    <a:pt x="120" y="418"/>
                  </a:lnTo>
                  <a:lnTo>
                    <a:pt x="124" y="414"/>
                  </a:lnTo>
                  <a:lnTo>
                    <a:pt x="122" y="408"/>
                  </a:lnTo>
                  <a:lnTo>
                    <a:pt x="126" y="402"/>
                  </a:lnTo>
                  <a:lnTo>
                    <a:pt x="128" y="402"/>
                  </a:lnTo>
                  <a:lnTo>
                    <a:pt x="126" y="406"/>
                  </a:lnTo>
                  <a:lnTo>
                    <a:pt x="134" y="410"/>
                  </a:lnTo>
                  <a:lnTo>
                    <a:pt x="152" y="400"/>
                  </a:lnTo>
                  <a:lnTo>
                    <a:pt x="146" y="408"/>
                  </a:lnTo>
                  <a:lnTo>
                    <a:pt x="146" y="408"/>
                  </a:lnTo>
                  <a:lnTo>
                    <a:pt x="142" y="412"/>
                  </a:lnTo>
                  <a:lnTo>
                    <a:pt x="140" y="420"/>
                  </a:lnTo>
                  <a:lnTo>
                    <a:pt x="144" y="420"/>
                  </a:lnTo>
                  <a:lnTo>
                    <a:pt x="140" y="424"/>
                  </a:lnTo>
                  <a:lnTo>
                    <a:pt x="138" y="436"/>
                  </a:lnTo>
                  <a:lnTo>
                    <a:pt x="134" y="444"/>
                  </a:lnTo>
                  <a:lnTo>
                    <a:pt x="132" y="444"/>
                  </a:lnTo>
                  <a:lnTo>
                    <a:pt x="126" y="450"/>
                  </a:lnTo>
                  <a:lnTo>
                    <a:pt x="124" y="456"/>
                  </a:lnTo>
                  <a:lnTo>
                    <a:pt x="122" y="456"/>
                  </a:lnTo>
                  <a:lnTo>
                    <a:pt x="104" y="468"/>
                  </a:lnTo>
                  <a:lnTo>
                    <a:pt x="100" y="478"/>
                  </a:lnTo>
                  <a:lnTo>
                    <a:pt x="98" y="478"/>
                  </a:lnTo>
                  <a:lnTo>
                    <a:pt x="96" y="480"/>
                  </a:lnTo>
                  <a:lnTo>
                    <a:pt x="94" y="478"/>
                  </a:lnTo>
                  <a:lnTo>
                    <a:pt x="96" y="476"/>
                  </a:lnTo>
                  <a:lnTo>
                    <a:pt x="90" y="476"/>
                  </a:lnTo>
                  <a:lnTo>
                    <a:pt x="78" y="482"/>
                  </a:lnTo>
                  <a:lnTo>
                    <a:pt x="68" y="494"/>
                  </a:lnTo>
                  <a:lnTo>
                    <a:pt x="62" y="496"/>
                  </a:lnTo>
                  <a:lnTo>
                    <a:pt x="60" y="496"/>
                  </a:lnTo>
                  <a:lnTo>
                    <a:pt x="64" y="502"/>
                  </a:lnTo>
                  <a:lnTo>
                    <a:pt x="66" y="500"/>
                  </a:lnTo>
                  <a:lnTo>
                    <a:pt x="66" y="496"/>
                  </a:lnTo>
                  <a:lnTo>
                    <a:pt x="68" y="500"/>
                  </a:lnTo>
                  <a:lnTo>
                    <a:pt x="72" y="498"/>
                  </a:lnTo>
                  <a:lnTo>
                    <a:pt x="72" y="494"/>
                  </a:lnTo>
                  <a:lnTo>
                    <a:pt x="74" y="498"/>
                  </a:lnTo>
                  <a:lnTo>
                    <a:pt x="80" y="496"/>
                  </a:lnTo>
                  <a:lnTo>
                    <a:pt x="86" y="484"/>
                  </a:lnTo>
                  <a:lnTo>
                    <a:pt x="88" y="484"/>
                  </a:lnTo>
                  <a:lnTo>
                    <a:pt x="88" y="490"/>
                  </a:lnTo>
                  <a:lnTo>
                    <a:pt x="98" y="488"/>
                  </a:lnTo>
                  <a:lnTo>
                    <a:pt x="98" y="486"/>
                  </a:lnTo>
                  <a:lnTo>
                    <a:pt x="100" y="488"/>
                  </a:lnTo>
                  <a:lnTo>
                    <a:pt x="110" y="480"/>
                  </a:lnTo>
                  <a:lnTo>
                    <a:pt x="112" y="482"/>
                  </a:lnTo>
                  <a:lnTo>
                    <a:pt x="112" y="486"/>
                  </a:lnTo>
                  <a:lnTo>
                    <a:pt x="114" y="478"/>
                  </a:lnTo>
                  <a:lnTo>
                    <a:pt x="120" y="478"/>
                  </a:lnTo>
                  <a:lnTo>
                    <a:pt x="126" y="474"/>
                  </a:lnTo>
                  <a:lnTo>
                    <a:pt x="126" y="470"/>
                  </a:lnTo>
                  <a:lnTo>
                    <a:pt x="124" y="468"/>
                  </a:lnTo>
                  <a:lnTo>
                    <a:pt x="128" y="466"/>
                  </a:lnTo>
                  <a:lnTo>
                    <a:pt x="136" y="464"/>
                  </a:lnTo>
                  <a:lnTo>
                    <a:pt x="136" y="462"/>
                  </a:lnTo>
                  <a:lnTo>
                    <a:pt x="134" y="462"/>
                  </a:lnTo>
                  <a:lnTo>
                    <a:pt x="138" y="460"/>
                  </a:lnTo>
                  <a:lnTo>
                    <a:pt x="140" y="462"/>
                  </a:lnTo>
                  <a:lnTo>
                    <a:pt x="140" y="456"/>
                  </a:lnTo>
                  <a:lnTo>
                    <a:pt x="144" y="456"/>
                  </a:lnTo>
                  <a:lnTo>
                    <a:pt x="154" y="450"/>
                  </a:lnTo>
                  <a:lnTo>
                    <a:pt x="156" y="444"/>
                  </a:lnTo>
                  <a:lnTo>
                    <a:pt x="160" y="440"/>
                  </a:lnTo>
                  <a:lnTo>
                    <a:pt x="160" y="438"/>
                  </a:lnTo>
                  <a:lnTo>
                    <a:pt x="164" y="438"/>
                  </a:lnTo>
                  <a:lnTo>
                    <a:pt x="164" y="434"/>
                  </a:lnTo>
                  <a:lnTo>
                    <a:pt x="168" y="434"/>
                  </a:lnTo>
                  <a:lnTo>
                    <a:pt x="174" y="428"/>
                  </a:lnTo>
                  <a:lnTo>
                    <a:pt x="186" y="422"/>
                  </a:lnTo>
                  <a:lnTo>
                    <a:pt x="184" y="418"/>
                  </a:lnTo>
                  <a:lnTo>
                    <a:pt x="186" y="418"/>
                  </a:lnTo>
                  <a:lnTo>
                    <a:pt x="186" y="414"/>
                  </a:lnTo>
                  <a:lnTo>
                    <a:pt x="194" y="410"/>
                  </a:lnTo>
                  <a:lnTo>
                    <a:pt x="196" y="406"/>
                  </a:lnTo>
                  <a:lnTo>
                    <a:pt x="192" y="400"/>
                  </a:lnTo>
                  <a:lnTo>
                    <a:pt x="184" y="400"/>
                  </a:lnTo>
                  <a:lnTo>
                    <a:pt x="186" y="392"/>
                  </a:lnTo>
                  <a:lnTo>
                    <a:pt x="192" y="390"/>
                  </a:lnTo>
                  <a:lnTo>
                    <a:pt x="192" y="388"/>
                  </a:lnTo>
                  <a:lnTo>
                    <a:pt x="192" y="384"/>
                  </a:lnTo>
                  <a:lnTo>
                    <a:pt x="198" y="384"/>
                  </a:lnTo>
                  <a:lnTo>
                    <a:pt x="200" y="380"/>
                  </a:lnTo>
                  <a:lnTo>
                    <a:pt x="198" y="380"/>
                  </a:lnTo>
                  <a:lnTo>
                    <a:pt x="206" y="376"/>
                  </a:lnTo>
                  <a:lnTo>
                    <a:pt x="204" y="372"/>
                  </a:lnTo>
                  <a:lnTo>
                    <a:pt x="200" y="368"/>
                  </a:lnTo>
                  <a:lnTo>
                    <a:pt x="206" y="370"/>
                  </a:lnTo>
                  <a:lnTo>
                    <a:pt x="210" y="364"/>
                  </a:lnTo>
                  <a:lnTo>
                    <a:pt x="218" y="350"/>
                  </a:lnTo>
                  <a:lnTo>
                    <a:pt x="232" y="340"/>
                  </a:lnTo>
                  <a:lnTo>
                    <a:pt x="232" y="334"/>
                  </a:lnTo>
                  <a:lnTo>
                    <a:pt x="236" y="320"/>
                  </a:lnTo>
                  <a:lnTo>
                    <a:pt x="238" y="312"/>
                  </a:lnTo>
                  <a:lnTo>
                    <a:pt x="240" y="316"/>
                  </a:lnTo>
                  <a:lnTo>
                    <a:pt x="238" y="326"/>
                  </a:lnTo>
                  <a:lnTo>
                    <a:pt x="234" y="334"/>
                  </a:lnTo>
                  <a:lnTo>
                    <a:pt x="234" y="340"/>
                  </a:lnTo>
                  <a:lnTo>
                    <a:pt x="240" y="342"/>
                  </a:lnTo>
                  <a:lnTo>
                    <a:pt x="250" y="334"/>
                  </a:lnTo>
                  <a:lnTo>
                    <a:pt x="248" y="338"/>
                  </a:lnTo>
                  <a:lnTo>
                    <a:pt x="240" y="344"/>
                  </a:lnTo>
                  <a:lnTo>
                    <a:pt x="240" y="346"/>
                  </a:lnTo>
                  <a:lnTo>
                    <a:pt x="254" y="352"/>
                  </a:lnTo>
                  <a:lnTo>
                    <a:pt x="252" y="354"/>
                  </a:lnTo>
                  <a:lnTo>
                    <a:pt x="240" y="352"/>
                  </a:lnTo>
                  <a:lnTo>
                    <a:pt x="236" y="348"/>
                  </a:lnTo>
                  <a:lnTo>
                    <a:pt x="224" y="356"/>
                  </a:lnTo>
                  <a:lnTo>
                    <a:pt x="222" y="358"/>
                  </a:lnTo>
                  <a:lnTo>
                    <a:pt x="222" y="368"/>
                  </a:lnTo>
                  <a:lnTo>
                    <a:pt x="216" y="382"/>
                  </a:lnTo>
                  <a:lnTo>
                    <a:pt x="220" y="386"/>
                  </a:lnTo>
                  <a:lnTo>
                    <a:pt x="228" y="382"/>
                  </a:lnTo>
                  <a:lnTo>
                    <a:pt x="226" y="386"/>
                  </a:lnTo>
                  <a:lnTo>
                    <a:pt x="222" y="388"/>
                  </a:lnTo>
                  <a:lnTo>
                    <a:pt x="224" y="390"/>
                  </a:lnTo>
                  <a:lnTo>
                    <a:pt x="218" y="390"/>
                  </a:lnTo>
                  <a:lnTo>
                    <a:pt x="216" y="396"/>
                  </a:lnTo>
                  <a:lnTo>
                    <a:pt x="218" y="398"/>
                  </a:lnTo>
                  <a:lnTo>
                    <a:pt x="224" y="396"/>
                  </a:lnTo>
                  <a:lnTo>
                    <a:pt x="226" y="392"/>
                  </a:lnTo>
                  <a:lnTo>
                    <a:pt x="228" y="394"/>
                  </a:lnTo>
                  <a:lnTo>
                    <a:pt x="234" y="388"/>
                  </a:lnTo>
                  <a:lnTo>
                    <a:pt x="236" y="386"/>
                  </a:lnTo>
                  <a:lnTo>
                    <a:pt x="236" y="392"/>
                  </a:lnTo>
                  <a:lnTo>
                    <a:pt x="238" y="384"/>
                  </a:lnTo>
                  <a:lnTo>
                    <a:pt x="244" y="384"/>
                  </a:lnTo>
                  <a:lnTo>
                    <a:pt x="244" y="376"/>
                  </a:lnTo>
                  <a:lnTo>
                    <a:pt x="246" y="384"/>
                  </a:lnTo>
                  <a:lnTo>
                    <a:pt x="248" y="374"/>
                  </a:lnTo>
                  <a:lnTo>
                    <a:pt x="250" y="376"/>
                  </a:lnTo>
                  <a:lnTo>
                    <a:pt x="260" y="376"/>
                  </a:lnTo>
                  <a:lnTo>
                    <a:pt x="262" y="372"/>
                  </a:lnTo>
                  <a:lnTo>
                    <a:pt x="266" y="370"/>
                  </a:lnTo>
                  <a:lnTo>
                    <a:pt x="262" y="368"/>
                  </a:lnTo>
                  <a:lnTo>
                    <a:pt x="268" y="362"/>
                  </a:lnTo>
                  <a:lnTo>
                    <a:pt x="266" y="360"/>
                  </a:lnTo>
                  <a:lnTo>
                    <a:pt x="260" y="362"/>
                  </a:lnTo>
                  <a:lnTo>
                    <a:pt x="260" y="360"/>
                  </a:lnTo>
                  <a:lnTo>
                    <a:pt x="264" y="358"/>
                  </a:lnTo>
                  <a:lnTo>
                    <a:pt x="264" y="356"/>
                  </a:lnTo>
                  <a:lnTo>
                    <a:pt x="258" y="354"/>
                  </a:lnTo>
                  <a:lnTo>
                    <a:pt x="262" y="352"/>
                  </a:lnTo>
                  <a:lnTo>
                    <a:pt x="264" y="348"/>
                  </a:lnTo>
                  <a:lnTo>
                    <a:pt x="262" y="348"/>
                  </a:lnTo>
                  <a:lnTo>
                    <a:pt x="264" y="346"/>
                  </a:lnTo>
                  <a:lnTo>
                    <a:pt x="266" y="346"/>
                  </a:lnTo>
                  <a:lnTo>
                    <a:pt x="270" y="342"/>
                  </a:lnTo>
                  <a:lnTo>
                    <a:pt x="268" y="350"/>
                  </a:lnTo>
                  <a:lnTo>
                    <a:pt x="268" y="352"/>
                  </a:lnTo>
                  <a:lnTo>
                    <a:pt x="272" y="350"/>
                  </a:lnTo>
                  <a:lnTo>
                    <a:pt x="272" y="344"/>
                  </a:lnTo>
                  <a:lnTo>
                    <a:pt x="272" y="350"/>
                  </a:lnTo>
                  <a:lnTo>
                    <a:pt x="274" y="350"/>
                  </a:lnTo>
                  <a:lnTo>
                    <a:pt x="286" y="346"/>
                  </a:lnTo>
                  <a:lnTo>
                    <a:pt x="286" y="352"/>
                  </a:lnTo>
                  <a:lnTo>
                    <a:pt x="284" y="356"/>
                  </a:lnTo>
                  <a:lnTo>
                    <a:pt x="294" y="354"/>
                  </a:lnTo>
                  <a:lnTo>
                    <a:pt x="290" y="358"/>
                  </a:lnTo>
                  <a:lnTo>
                    <a:pt x="298" y="358"/>
                  </a:lnTo>
                  <a:lnTo>
                    <a:pt x="296" y="362"/>
                  </a:lnTo>
                  <a:lnTo>
                    <a:pt x="304" y="366"/>
                  </a:lnTo>
                  <a:lnTo>
                    <a:pt x="308" y="362"/>
                  </a:lnTo>
                  <a:lnTo>
                    <a:pt x="310" y="368"/>
                  </a:lnTo>
                  <a:lnTo>
                    <a:pt x="318" y="372"/>
                  </a:lnTo>
                  <a:lnTo>
                    <a:pt x="320" y="376"/>
                  </a:lnTo>
                  <a:lnTo>
                    <a:pt x="334" y="372"/>
                  </a:lnTo>
                  <a:lnTo>
                    <a:pt x="350" y="376"/>
                  </a:lnTo>
                  <a:lnTo>
                    <a:pt x="356" y="374"/>
                  </a:lnTo>
                  <a:lnTo>
                    <a:pt x="358" y="376"/>
                  </a:lnTo>
                  <a:lnTo>
                    <a:pt x="356" y="378"/>
                  </a:lnTo>
                  <a:lnTo>
                    <a:pt x="356" y="378"/>
                  </a:lnTo>
                  <a:lnTo>
                    <a:pt x="366" y="382"/>
                  </a:lnTo>
                  <a:lnTo>
                    <a:pt x="376" y="380"/>
                  </a:lnTo>
                  <a:lnTo>
                    <a:pt x="382" y="374"/>
                  </a:lnTo>
                  <a:lnTo>
                    <a:pt x="388" y="380"/>
                  </a:lnTo>
                  <a:lnTo>
                    <a:pt x="384" y="382"/>
                  </a:lnTo>
                  <a:lnTo>
                    <a:pt x="384" y="388"/>
                  </a:lnTo>
                  <a:lnTo>
                    <a:pt x="382" y="376"/>
                  </a:lnTo>
                  <a:lnTo>
                    <a:pt x="380" y="378"/>
                  </a:lnTo>
                  <a:lnTo>
                    <a:pt x="380" y="386"/>
                  </a:lnTo>
                  <a:lnTo>
                    <a:pt x="378" y="388"/>
                  </a:lnTo>
                  <a:lnTo>
                    <a:pt x="394" y="398"/>
                  </a:lnTo>
                  <a:lnTo>
                    <a:pt x="398" y="396"/>
                  </a:lnTo>
                  <a:lnTo>
                    <a:pt x="398" y="392"/>
                  </a:lnTo>
                  <a:lnTo>
                    <a:pt x="400" y="390"/>
                  </a:lnTo>
                  <a:lnTo>
                    <a:pt x="400" y="39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3" name="Freeform 252">
              <a:extLst>
                <a:ext uri="{FF2B5EF4-FFF2-40B4-BE49-F238E27FC236}">
                  <a16:creationId xmlns:a16="http://schemas.microsoft.com/office/drawing/2014/main" id="{11E42179-53C6-C546-B3CC-B4D07A8EE73B}"/>
                </a:ext>
              </a:extLst>
            </p:cNvPr>
            <p:cNvSpPr>
              <a:spLocks/>
            </p:cNvSpPr>
            <p:nvPr/>
          </p:nvSpPr>
          <p:spPr bwMode="auto">
            <a:xfrm>
              <a:off x="1411288" y="2881313"/>
              <a:ext cx="174625" cy="196850"/>
            </a:xfrm>
            <a:custGeom>
              <a:avLst/>
              <a:gdLst/>
              <a:ahLst/>
              <a:cxnLst>
                <a:cxn ang="0">
                  <a:pos x="0" y="12"/>
                </a:cxn>
                <a:cxn ang="0">
                  <a:pos x="6" y="28"/>
                </a:cxn>
                <a:cxn ang="0">
                  <a:pos x="6" y="30"/>
                </a:cxn>
                <a:cxn ang="0">
                  <a:pos x="22" y="38"/>
                </a:cxn>
                <a:cxn ang="0">
                  <a:pos x="26" y="36"/>
                </a:cxn>
                <a:cxn ang="0">
                  <a:pos x="20" y="24"/>
                </a:cxn>
                <a:cxn ang="0">
                  <a:pos x="16" y="20"/>
                </a:cxn>
                <a:cxn ang="0">
                  <a:pos x="20" y="22"/>
                </a:cxn>
                <a:cxn ang="0">
                  <a:pos x="24" y="26"/>
                </a:cxn>
                <a:cxn ang="0">
                  <a:pos x="32" y="30"/>
                </a:cxn>
                <a:cxn ang="0">
                  <a:pos x="34" y="36"/>
                </a:cxn>
                <a:cxn ang="0">
                  <a:pos x="38" y="40"/>
                </a:cxn>
                <a:cxn ang="0">
                  <a:pos x="40" y="34"/>
                </a:cxn>
                <a:cxn ang="0">
                  <a:pos x="36" y="16"/>
                </a:cxn>
                <a:cxn ang="0">
                  <a:pos x="36" y="10"/>
                </a:cxn>
                <a:cxn ang="0">
                  <a:pos x="54" y="38"/>
                </a:cxn>
                <a:cxn ang="0">
                  <a:pos x="62" y="40"/>
                </a:cxn>
                <a:cxn ang="0">
                  <a:pos x="58" y="46"/>
                </a:cxn>
                <a:cxn ang="0">
                  <a:pos x="60" y="48"/>
                </a:cxn>
                <a:cxn ang="0">
                  <a:pos x="70" y="58"/>
                </a:cxn>
                <a:cxn ang="0">
                  <a:pos x="62" y="56"/>
                </a:cxn>
                <a:cxn ang="0">
                  <a:pos x="64" y="62"/>
                </a:cxn>
                <a:cxn ang="0">
                  <a:pos x="64" y="64"/>
                </a:cxn>
                <a:cxn ang="0">
                  <a:pos x="68" y="68"/>
                </a:cxn>
                <a:cxn ang="0">
                  <a:pos x="74" y="72"/>
                </a:cxn>
                <a:cxn ang="0">
                  <a:pos x="72" y="74"/>
                </a:cxn>
                <a:cxn ang="0">
                  <a:pos x="80" y="84"/>
                </a:cxn>
                <a:cxn ang="0">
                  <a:pos x="84" y="92"/>
                </a:cxn>
                <a:cxn ang="0">
                  <a:pos x="80" y="102"/>
                </a:cxn>
                <a:cxn ang="0">
                  <a:pos x="82" y="106"/>
                </a:cxn>
                <a:cxn ang="0">
                  <a:pos x="86" y="98"/>
                </a:cxn>
                <a:cxn ang="0">
                  <a:pos x="94" y="92"/>
                </a:cxn>
                <a:cxn ang="0">
                  <a:pos x="98" y="102"/>
                </a:cxn>
                <a:cxn ang="0">
                  <a:pos x="102" y="110"/>
                </a:cxn>
                <a:cxn ang="0">
                  <a:pos x="98" y="118"/>
                </a:cxn>
                <a:cxn ang="0">
                  <a:pos x="100" y="120"/>
                </a:cxn>
                <a:cxn ang="0">
                  <a:pos x="104" y="120"/>
                </a:cxn>
                <a:cxn ang="0">
                  <a:pos x="108" y="118"/>
                </a:cxn>
                <a:cxn ang="0">
                  <a:pos x="110" y="114"/>
                </a:cxn>
                <a:cxn ang="0">
                  <a:pos x="110" y="96"/>
                </a:cxn>
                <a:cxn ang="0">
                  <a:pos x="96" y="86"/>
                </a:cxn>
                <a:cxn ang="0">
                  <a:pos x="84" y="80"/>
                </a:cxn>
                <a:cxn ang="0">
                  <a:pos x="78" y="68"/>
                </a:cxn>
                <a:cxn ang="0">
                  <a:pos x="58" y="30"/>
                </a:cxn>
                <a:cxn ang="0">
                  <a:pos x="50" y="18"/>
                </a:cxn>
                <a:cxn ang="0">
                  <a:pos x="26" y="6"/>
                </a:cxn>
                <a:cxn ang="0">
                  <a:pos x="8" y="22"/>
                </a:cxn>
                <a:cxn ang="0">
                  <a:pos x="2" y="10"/>
                </a:cxn>
              </a:cxnLst>
              <a:rect l="0" t="0" r="r" b="b"/>
              <a:pathLst>
                <a:path w="110" h="124">
                  <a:moveTo>
                    <a:pt x="2" y="10"/>
                  </a:moveTo>
                  <a:lnTo>
                    <a:pt x="0" y="12"/>
                  </a:lnTo>
                  <a:lnTo>
                    <a:pt x="0" y="20"/>
                  </a:lnTo>
                  <a:lnTo>
                    <a:pt x="6" y="28"/>
                  </a:lnTo>
                  <a:lnTo>
                    <a:pt x="8" y="28"/>
                  </a:lnTo>
                  <a:lnTo>
                    <a:pt x="6" y="30"/>
                  </a:lnTo>
                  <a:lnTo>
                    <a:pt x="20" y="40"/>
                  </a:lnTo>
                  <a:lnTo>
                    <a:pt x="22" y="38"/>
                  </a:lnTo>
                  <a:lnTo>
                    <a:pt x="22" y="36"/>
                  </a:lnTo>
                  <a:lnTo>
                    <a:pt x="26" y="36"/>
                  </a:lnTo>
                  <a:lnTo>
                    <a:pt x="28" y="32"/>
                  </a:lnTo>
                  <a:lnTo>
                    <a:pt x="20" y="24"/>
                  </a:lnTo>
                  <a:lnTo>
                    <a:pt x="14" y="22"/>
                  </a:lnTo>
                  <a:lnTo>
                    <a:pt x="16" y="20"/>
                  </a:lnTo>
                  <a:lnTo>
                    <a:pt x="16" y="20"/>
                  </a:lnTo>
                  <a:lnTo>
                    <a:pt x="20" y="22"/>
                  </a:lnTo>
                  <a:lnTo>
                    <a:pt x="20" y="20"/>
                  </a:lnTo>
                  <a:lnTo>
                    <a:pt x="24" y="26"/>
                  </a:lnTo>
                  <a:lnTo>
                    <a:pt x="28" y="22"/>
                  </a:lnTo>
                  <a:lnTo>
                    <a:pt x="32" y="30"/>
                  </a:lnTo>
                  <a:lnTo>
                    <a:pt x="30" y="36"/>
                  </a:lnTo>
                  <a:lnTo>
                    <a:pt x="34" y="36"/>
                  </a:lnTo>
                  <a:lnTo>
                    <a:pt x="34" y="32"/>
                  </a:lnTo>
                  <a:lnTo>
                    <a:pt x="38" y="40"/>
                  </a:lnTo>
                  <a:lnTo>
                    <a:pt x="40" y="38"/>
                  </a:lnTo>
                  <a:lnTo>
                    <a:pt x="40" y="34"/>
                  </a:lnTo>
                  <a:lnTo>
                    <a:pt x="36" y="16"/>
                  </a:lnTo>
                  <a:lnTo>
                    <a:pt x="36" y="16"/>
                  </a:lnTo>
                  <a:lnTo>
                    <a:pt x="36" y="12"/>
                  </a:lnTo>
                  <a:lnTo>
                    <a:pt x="36" y="10"/>
                  </a:lnTo>
                  <a:lnTo>
                    <a:pt x="46" y="36"/>
                  </a:lnTo>
                  <a:lnTo>
                    <a:pt x="54" y="38"/>
                  </a:lnTo>
                  <a:lnTo>
                    <a:pt x="58" y="46"/>
                  </a:lnTo>
                  <a:lnTo>
                    <a:pt x="62" y="40"/>
                  </a:lnTo>
                  <a:lnTo>
                    <a:pt x="60" y="44"/>
                  </a:lnTo>
                  <a:lnTo>
                    <a:pt x="58" y="46"/>
                  </a:lnTo>
                  <a:lnTo>
                    <a:pt x="60" y="50"/>
                  </a:lnTo>
                  <a:lnTo>
                    <a:pt x="60" y="48"/>
                  </a:lnTo>
                  <a:lnTo>
                    <a:pt x="62" y="50"/>
                  </a:lnTo>
                  <a:lnTo>
                    <a:pt x="70" y="58"/>
                  </a:lnTo>
                  <a:lnTo>
                    <a:pt x="62" y="54"/>
                  </a:lnTo>
                  <a:lnTo>
                    <a:pt x="62" y="56"/>
                  </a:lnTo>
                  <a:lnTo>
                    <a:pt x="62" y="58"/>
                  </a:lnTo>
                  <a:lnTo>
                    <a:pt x="64" y="62"/>
                  </a:lnTo>
                  <a:lnTo>
                    <a:pt x="68" y="62"/>
                  </a:lnTo>
                  <a:lnTo>
                    <a:pt x="64" y="64"/>
                  </a:lnTo>
                  <a:lnTo>
                    <a:pt x="64" y="66"/>
                  </a:lnTo>
                  <a:lnTo>
                    <a:pt x="68" y="68"/>
                  </a:lnTo>
                  <a:lnTo>
                    <a:pt x="72" y="68"/>
                  </a:lnTo>
                  <a:lnTo>
                    <a:pt x="74" y="72"/>
                  </a:lnTo>
                  <a:lnTo>
                    <a:pt x="70" y="68"/>
                  </a:lnTo>
                  <a:lnTo>
                    <a:pt x="72" y="74"/>
                  </a:lnTo>
                  <a:lnTo>
                    <a:pt x="78" y="78"/>
                  </a:lnTo>
                  <a:lnTo>
                    <a:pt x="80" y="84"/>
                  </a:lnTo>
                  <a:lnTo>
                    <a:pt x="88" y="90"/>
                  </a:lnTo>
                  <a:lnTo>
                    <a:pt x="84" y="92"/>
                  </a:lnTo>
                  <a:lnTo>
                    <a:pt x="82" y="98"/>
                  </a:lnTo>
                  <a:lnTo>
                    <a:pt x="80" y="102"/>
                  </a:lnTo>
                  <a:lnTo>
                    <a:pt x="82" y="104"/>
                  </a:lnTo>
                  <a:lnTo>
                    <a:pt x="82" y="106"/>
                  </a:lnTo>
                  <a:lnTo>
                    <a:pt x="86" y="102"/>
                  </a:lnTo>
                  <a:lnTo>
                    <a:pt x="86" y="98"/>
                  </a:lnTo>
                  <a:lnTo>
                    <a:pt x="90" y="96"/>
                  </a:lnTo>
                  <a:lnTo>
                    <a:pt x="94" y="92"/>
                  </a:lnTo>
                  <a:lnTo>
                    <a:pt x="94" y="96"/>
                  </a:lnTo>
                  <a:lnTo>
                    <a:pt x="98" y="102"/>
                  </a:lnTo>
                  <a:lnTo>
                    <a:pt x="98" y="110"/>
                  </a:lnTo>
                  <a:lnTo>
                    <a:pt x="102" y="110"/>
                  </a:lnTo>
                  <a:lnTo>
                    <a:pt x="102" y="116"/>
                  </a:lnTo>
                  <a:lnTo>
                    <a:pt x="98" y="118"/>
                  </a:lnTo>
                  <a:lnTo>
                    <a:pt x="98" y="124"/>
                  </a:lnTo>
                  <a:lnTo>
                    <a:pt x="100" y="120"/>
                  </a:lnTo>
                  <a:lnTo>
                    <a:pt x="100" y="122"/>
                  </a:lnTo>
                  <a:lnTo>
                    <a:pt x="104" y="120"/>
                  </a:lnTo>
                  <a:lnTo>
                    <a:pt x="106" y="116"/>
                  </a:lnTo>
                  <a:lnTo>
                    <a:pt x="108" y="118"/>
                  </a:lnTo>
                  <a:lnTo>
                    <a:pt x="110" y="114"/>
                  </a:lnTo>
                  <a:lnTo>
                    <a:pt x="110" y="114"/>
                  </a:lnTo>
                  <a:lnTo>
                    <a:pt x="108" y="102"/>
                  </a:lnTo>
                  <a:lnTo>
                    <a:pt x="110" y="96"/>
                  </a:lnTo>
                  <a:lnTo>
                    <a:pt x="110" y="94"/>
                  </a:lnTo>
                  <a:lnTo>
                    <a:pt x="96" y="86"/>
                  </a:lnTo>
                  <a:lnTo>
                    <a:pt x="88" y="84"/>
                  </a:lnTo>
                  <a:lnTo>
                    <a:pt x="84" y="80"/>
                  </a:lnTo>
                  <a:lnTo>
                    <a:pt x="80" y="72"/>
                  </a:lnTo>
                  <a:lnTo>
                    <a:pt x="78" y="68"/>
                  </a:lnTo>
                  <a:lnTo>
                    <a:pt x="78" y="66"/>
                  </a:lnTo>
                  <a:lnTo>
                    <a:pt x="58" y="30"/>
                  </a:lnTo>
                  <a:lnTo>
                    <a:pt x="50" y="24"/>
                  </a:lnTo>
                  <a:lnTo>
                    <a:pt x="50" y="18"/>
                  </a:lnTo>
                  <a:lnTo>
                    <a:pt x="36" y="0"/>
                  </a:lnTo>
                  <a:lnTo>
                    <a:pt x="26" y="6"/>
                  </a:lnTo>
                  <a:lnTo>
                    <a:pt x="20" y="16"/>
                  </a:lnTo>
                  <a:lnTo>
                    <a:pt x="8" y="22"/>
                  </a:lnTo>
                  <a:lnTo>
                    <a:pt x="6" y="14"/>
                  </a:lnTo>
                  <a:lnTo>
                    <a:pt x="2" y="10"/>
                  </a:lnTo>
                  <a:lnTo>
                    <a:pt x="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4" name="Freeform 253">
              <a:extLst>
                <a:ext uri="{FF2B5EF4-FFF2-40B4-BE49-F238E27FC236}">
                  <a16:creationId xmlns:a16="http://schemas.microsoft.com/office/drawing/2014/main" id="{E7266CA6-CFEC-0E45-9D4C-CEA8E85F750B}"/>
                </a:ext>
              </a:extLst>
            </p:cNvPr>
            <p:cNvSpPr>
              <a:spLocks/>
            </p:cNvSpPr>
            <p:nvPr/>
          </p:nvSpPr>
          <p:spPr bwMode="auto">
            <a:xfrm>
              <a:off x="5072063" y="3767138"/>
              <a:ext cx="9525" cy="9525"/>
            </a:xfrm>
            <a:custGeom>
              <a:avLst/>
              <a:gdLst/>
              <a:ahLst/>
              <a:cxnLst>
                <a:cxn ang="0">
                  <a:pos x="2" y="6"/>
                </a:cxn>
                <a:cxn ang="0">
                  <a:pos x="4" y="4"/>
                </a:cxn>
                <a:cxn ang="0">
                  <a:pos x="4" y="2"/>
                </a:cxn>
                <a:cxn ang="0">
                  <a:pos x="6" y="0"/>
                </a:cxn>
                <a:cxn ang="0">
                  <a:pos x="4" y="0"/>
                </a:cxn>
                <a:cxn ang="0">
                  <a:pos x="0" y="2"/>
                </a:cxn>
                <a:cxn ang="0">
                  <a:pos x="2" y="6"/>
                </a:cxn>
                <a:cxn ang="0">
                  <a:pos x="2" y="6"/>
                </a:cxn>
              </a:cxnLst>
              <a:rect l="0" t="0" r="r" b="b"/>
              <a:pathLst>
                <a:path w="6" h="6">
                  <a:moveTo>
                    <a:pt x="2" y="6"/>
                  </a:moveTo>
                  <a:lnTo>
                    <a:pt x="4" y="4"/>
                  </a:lnTo>
                  <a:lnTo>
                    <a:pt x="4" y="2"/>
                  </a:lnTo>
                  <a:lnTo>
                    <a:pt x="6" y="0"/>
                  </a:lnTo>
                  <a:lnTo>
                    <a:pt x="4" y="0"/>
                  </a:lnTo>
                  <a:lnTo>
                    <a:pt x="0" y="2"/>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5" name="Freeform 254">
              <a:extLst>
                <a:ext uri="{FF2B5EF4-FFF2-40B4-BE49-F238E27FC236}">
                  <a16:creationId xmlns:a16="http://schemas.microsoft.com/office/drawing/2014/main" id="{2ED5B3E0-22CA-F44D-9C06-A5F77037E3B4}"/>
                </a:ext>
              </a:extLst>
            </p:cNvPr>
            <p:cNvSpPr>
              <a:spLocks/>
            </p:cNvSpPr>
            <p:nvPr/>
          </p:nvSpPr>
          <p:spPr bwMode="auto">
            <a:xfrm>
              <a:off x="5075238" y="3722688"/>
              <a:ext cx="31750" cy="95250"/>
            </a:xfrm>
            <a:custGeom>
              <a:avLst/>
              <a:gdLst/>
              <a:ahLst/>
              <a:cxnLst>
                <a:cxn ang="0">
                  <a:pos x="0" y="34"/>
                </a:cxn>
                <a:cxn ang="0">
                  <a:pos x="2" y="32"/>
                </a:cxn>
                <a:cxn ang="0">
                  <a:pos x="2" y="30"/>
                </a:cxn>
                <a:cxn ang="0">
                  <a:pos x="4" y="28"/>
                </a:cxn>
                <a:cxn ang="0">
                  <a:pos x="2" y="28"/>
                </a:cxn>
                <a:cxn ang="0">
                  <a:pos x="4" y="24"/>
                </a:cxn>
                <a:cxn ang="0">
                  <a:pos x="6" y="20"/>
                </a:cxn>
                <a:cxn ang="0">
                  <a:pos x="12" y="2"/>
                </a:cxn>
                <a:cxn ang="0">
                  <a:pos x="18" y="4"/>
                </a:cxn>
                <a:cxn ang="0">
                  <a:pos x="18" y="0"/>
                </a:cxn>
                <a:cxn ang="0">
                  <a:pos x="20" y="0"/>
                </a:cxn>
                <a:cxn ang="0">
                  <a:pos x="18" y="8"/>
                </a:cxn>
                <a:cxn ang="0">
                  <a:pos x="18" y="14"/>
                </a:cxn>
                <a:cxn ang="0">
                  <a:pos x="16" y="12"/>
                </a:cxn>
                <a:cxn ang="0">
                  <a:pos x="12" y="12"/>
                </a:cxn>
                <a:cxn ang="0">
                  <a:pos x="10" y="16"/>
                </a:cxn>
                <a:cxn ang="0">
                  <a:pos x="10" y="22"/>
                </a:cxn>
                <a:cxn ang="0">
                  <a:pos x="14" y="24"/>
                </a:cxn>
                <a:cxn ang="0">
                  <a:pos x="10" y="24"/>
                </a:cxn>
                <a:cxn ang="0">
                  <a:pos x="8" y="30"/>
                </a:cxn>
                <a:cxn ang="0">
                  <a:pos x="10" y="30"/>
                </a:cxn>
                <a:cxn ang="0">
                  <a:pos x="16" y="28"/>
                </a:cxn>
                <a:cxn ang="0">
                  <a:pos x="16" y="28"/>
                </a:cxn>
                <a:cxn ang="0">
                  <a:pos x="16" y="34"/>
                </a:cxn>
                <a:cxn ang="0">
                  <a:pos x="12" y="42"/>
                </a:cxn>
                <a:cxn ang="0">
                  <a:pos x="10" y="60"/>
                </a:cxn>
                <a:cxn ang="0">
                  <a:pos x="8" y="60"/>
                </a:cxn>
                <a:cxn ang="0">
                  <a:pos x="6" y="54"/>
                </a:cxn>
                <a:cxn ang="0">
                  <a:pos x="4" y="46"/>
                </a:cxn>
                <a:cxn ang="0">
                  <a:pos x="2" y="38"/>
                </a:cxn>
                <a:cxn ang="0">
                  <a:pos x="0" y="34"/>
                </a:cxn>
                <a:cxn ang="0">
                  <a:pos x="0" y="34"/>
                </a:cxn>
              </a:cxnLst>
              <a:rect l="0" t="0" r="r" b="b"/>
              <a:pathLst>
                <a:path w="20" h="60">
                  <a:moveTo>
                    <a:pt x="0" y="34"/>
                  </a:moveTo>
                  <a:lnTo>
                    <a:pt x="2" y="32"/>
                  </a:lnTo>
                  <a:lnTo>
                    <a:pt x="2" y="30"/>
                  </a:lnTo>
                  <a:lnTo>
                    <a:pt x="4" y="28"/>
                  </a:lnTo>
                  <a:lnTo>
                    <a:pt x="2" y="28"/>
                  </a:lnTo>
                  <a:lnTo>
                    <a:pt x="4" y="24"/>
                  </a:lnTo>
                  <a:lnTo>
                    <a:pt x="6" y="20"/>
                  </a:lnTo>
                  <a:lnTo>
                    <a:pt x="12" y="2"/>
                  </a:lnTo>
                  <a:lnTo>
                    <a:pt x="18" y="4"/>
                  </a:lnTo>
                  <a:lnTo>
                    <a:pt x="18" y="0"/>
                  </a:lnTo>
                  <a:lnTo>
                    <a:pt x="20" y="0"/>
                  </a:lnTo>
                  <a:lnTo>
                    <a:pt x="18" y="8"/>
                  </a:lnTo>
                  <a:lnTo>
                    <a:pt x="18" y="14"/>
                  </a:lnTo>
                  <a:lnTo>
                    <a:pt x="16" y="12"/>
                  </a:lnTo>
                  <a:lnTo>
                    <a:pt x="12" y="12"/>
                  </a:lnTo>
                  <a:lnTo>
                    <a:pt x="10" y="16"/>
                  </a:lnTo>
                  <a:lnTo>
                    <a:pt x="10" y="22"/>
                  </a:lnTo>
                  <a:lnTo>
                    <a:pt x="14" y="24"/>
                  </a:lnTo>
                  <a:lnTo>
                    <a:pt x="10" y="24"/>
                  </a:lnTo>
                  <a:lnTo>
                    <a:pt x="8" y="30"/>
                  </a:lnTo>
                  <a:lnTo>
                    <a:pt x="10" y="30"/>
                  </a:lnTo>
                  <a:lnTo>
                    <a:pt x="16" y="28"/>
                  </a:lnTo>
                  <a:lnTo>
                    <a:pt x="16" y="28"/>
                  </a:lnTo>
                  <a:lnTo>
                    <a:pt x="16" y="34"/>
                  </a:lnTo>
                  <a:lnTo>
                    <a:pt x="12" y="42"/>
                  </a:lnTo>
                  <a:lnTo>
                    <a:pt x="10" y="60"/>
                  </a:lnTo>
                  <a:lnTo>
                    <a:pt x="8" y="60"/>
                  </a:lnTo>
                  <a:lnTo>
                    <a:pt x="6" y="54"/>
                  </a:lnTo>
                  <a:lnTo>
                    <a:pt x="4" y="46"/>
                  </a:lnTo>
                  <a:lnTo>
                    <a:pt x="2" y="38"/>
                  </a:lnTo>
                  <a:lnTo>
                    <a:pt x="0" y="34"/>
                  </a:lnTo>
                  <a:lnTo>
                    <a:pt x="0"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6" name="Freeform 255">
              <a:extLst>
                <a:ext uri="{FF2B5EF4-FFF2-40B4-BE49-F238E27FC236}">
                  <a16:creationId xmlns:a16="http://schemas.microsoft.com/office/drawing/2014/main" id="{3F478366-9080-2E4B-ABD5-72282DCB9817}"/>
                </a:ext>
              </a:extLst>
            </p:cNvPr>
            <p:cNvSpPr>
              <a:spLocks/>
            </p:cNvSpPr>
            <p:nvPr/>
          </p:nvSpPr>
          <p:spPr bwMode="auto">
            <a:xfrm>
              <a:off x="4840288" y="3024188"/>
              <a:ext cx="206375" cy="174625"/>
            </a:xfrm>
            <a:custGeom>
              <a:avLst/>
              <a:gdLst/>
              <a:ahLst/>
              <a:cxnLst>
                <a:cxn ang="0">
                  <a:pos x="4" y="104"/>
                </a:cxn>
                <a:cxn ang="0">
                  <a:pos x="6" y="94"/>
                </a:cxn>
                <a:cxn ang="0">
                  <a:pos x="0" y="88"/>
                </a:cxn>
                <a:cxn ang="0">
                  <a:pos x="10" y="80"/>
                </a:cxn>
                <a:cxn ang="0">
                  <a:pos x="10" y="72"/>
                </a:cxn>
                <a:cxn ang="0">
                  <a:pos x="4" y="50"/>
                </a:cxn>
                <a:cxn ang="0">
                  <a:pos x="22" y="50"/>
                </a:cxn>
                <a:cxn ang="0">
                  <a:pos x="22" y="46"/>
                </a:cxn>
                <a:cxn ang="0">
                  <a:pos x="28" y="44"/>
                </a:cxn>
                <a:cxn ang="0">
                  <a:pos x="36" y="46"/>
                </a:cxn>
                <a:cxn ang="0">
                  <a:pos x="32" y="40"/>
                </a:cxn>
                <a:cxn ang="0">
                  <a:pos x="36" y="36"/>
                </a:cxn>
                <a:cxn ang="0">
                  <a:pos x="36" y="28"/>
                </a:cxn>
                <a:cxn ang="0">
                  <a:pos x="46" y="24"/>
                </a:cxn>
                <a:cxn ang="0">
                  <a:pos x="48" y="20"/>
                </a:cxn>
                <a:cxn ang="0">
                  <a:pos x="44" y="18"/>
                </a:cxn>
                <a:cxn ang="0">
                  <a:pos x="44" y="14"/>
                </a:cxn>
                <a:cxn ang="0">
                  <a:pos x="48" y="12"/>
                </a:cxn>
                <a:cxn ang="0">
                  <a:pos x="48" y="12"/>
                </a:cxn>
                <a:cxn ang="0">
                  <a:pos x="54" y="8"/>
                </a:cxn>
                <a:cxn ang="0">
                  <a:pos x="60" y="8"/>
                </a:cxn>
                <a:cxn ang="0">
                  <a:pos x="64" y="0"/>
                </a:cxn>
                <a:cxn ang="0">
                  <a:pos x="70" y="0"/>
                </a:cxn>
                <a:cxn ang="0">
                  <a:pos x="82" y="2"/>
                </a:cxn>
                <a:cxn ang="0">
                  <a:pos x="86" y="4"/>
                </a:cxn>
                <a:cxn ang="0">
                  <a:pos x="84" y="10"/>
                </a:cxn>
                <a:cxn ang="0">
                  <a:pos x="98" y="6"/>
                </a:cxn>
                <a:cxn ang="0">
                  <a:pos x="104" y="12"/>
                </a:cxn>
                <a:cxn ang="0">
                  <a:pos x="106" y="22"/>
                </a:cxn>
                <a:cxn ang="0">
                  <a:pos x="104" y="32"/>
                </a:cxn>
                <a:cxn ang="0">
                  <a:pos x="116" y="48"/>
                </a:cxn>
                <a:cxn ang="0">
                  <a:pos x="118" y="54"/>
                </a:cxn>
                <a:cxn ang="0">
                  <a:pos x="124" y="54"/>
                </a:cxn>
                <a:cxn ang="0">
                  <a:pos x="130" y="58"/>
                </a:cxn>
                <a:cxn ang="0">
                  <a:pos x="130" y="62"/>
                </a:cxn>
                <a:cxn ang="0">
                  <a:pos x="122" y="68"/>
                </a:cxn>
                <a:cxn ang="0">
                  <a:pos x="114" y="66"/>
                </a:cxn>
                <a:cxn ang="0">
                  <a:pos x="110" y="70"/>
                </a:cxn>
                <a:cxn ang="0">
                  <a:pos x="116" y="92"/>
                </a:cxn>
                <a:cxn ang="0">
                  <a:pos x="106" y="92"/>
                </a:cxn>
                <a:cxn ang="0">
                  <a:pos x="102" y="98"/>
                </a:cxn>
                <a:cxn ang="0">
                  <a:pos x="100" y="108"/>
                </a:cxn>
                <a:cxn ang="0">
                  <a:pos x="98" y="110"/>
                </a:cxn>
                <a:cxn ang="0">
                  <a:pos x="94" y="108"/>
                </a:cxn>
                <a:cxn ang="0">
                  <a:pos x="86" y="110"/>
                </a:cxn>
                <a:cxn ang="0">
                  <a:pos x="80" y="104"/>
                </a:cxn>
                <a:cxn ang="0">
                  <a:pos x="76" y="108"/>
                </a:cxn>
                <a:cxn ang="0">
                  <a:pos x="68" y="104"/>
                </a:cxn>
                <a:cxn ang="0">
                  <a:pos x="60" y="108"/>
                </a:cxn>
                <a:cxn ang="0">
                  <a:pos x="58" y="104"/>
                </a:cxn>
                <a:cxn ang="0">
                  <a:pos x="54" y="104"/>
                </a:cxn>
                <a:cxn ang="0">
                  <a:pos x="50" y="100"/>
                </a:cxn>
                <a:cxn ang="0">
                  <a:pos x="36" y="96"/>
                </a:cxn>
                <a:cxn ang="0">
                  <a:pos x="28" y="96"/>
                </a:cxn>
                <a:cxn ang="0">
                  <a:pos x="18" y="96"/>
                </a:cxn>
                <a:cxn ang="0">
                  <a:pos x="14" y="100"/>
                </a:cxn>
                <a:cxn ang="0">
                  <a:pos x="4" y="104"/>
                </a:cxn>
                <a:cxn ang="0">
                  <a:pos x="4" y="104"/>
                </a:cxn>
              </a:cxnLst>
              <a:rect l="0" t="0" r="r" b="b"/>
              <a:pathLst>
                <a:path w="130" h="110">
                  <a:moveTo>
                    <a:pt x="4" y="104"/>
                  </a:moveTo>
                  <a:lnTo>
                    <a:pt x="6" y="94"/>
                  </a:lnTo>
                  <a:lnTo>
                    <a:pt x="0" y="88"/>
                  </a:lnTo>
                  <a:lnTo>
                    <a:pt x="10" y="80"/>
                  </a:lnTo>
                  <a:lnTo>
                    <a:pt x="10" y="72"/>
                  </a:lnTo>
                  <a:lnTo>
                    <a:pt x="4" y="50"/>
                  </a:lnTo>
                  <a:lnTo>
                    <a:pt x="22" y="50"/>
                  </a:lnTo>
                  <a:lnTo>
                    <a:pt x="22" y="46"/>
                  </a:lnTo>
                  <a:lnTo>
                    <a:pt x="28" y="44"/>
                  </a:lnTo>
                  <a:lnTo>
                    <a:pt x="36" y="46"/>
                  </a:lnTo>
                  <a:lnTo>
                    <a:pt x="32" y="40"/>
                  </a:lnTo>
                  <a:lnTo>
                    <a:pt x="36" y="36"/>
                  </a:lnTo>
                  <a:lnTo>
                    <a:pt x="36" y="28"/>
                  </a:lnTo>
                  <a:lnTo>
                    <a:pt x="46" y="24"/>
                  </a:lnTo>
                  <a:lnTo>
                    <a:pt x="48" y="20"/>
                  </a:lnTo>
                  <a:lnTo>
                    <a:pt x="44" y="18"/>
                  </a:lnTo>
                  <a:lnTo>
                    <a:pt x="44" y="14"/>
                  </a:lnTo>
                  <a:lnTo>
                    <a:pt x="48" y="12"/>
                  </a:lnTo>
                  <a:lnTo>
                    <a:pt x="48" y="12"/>
                  </a:lnTo>
                  <a:lnTo>
                    <a:pt x="54" y="8"/>
                  </a:lnTo>
                  <a:lnTo>
                    <a:pt x="60" y="8"/>
                  </a:lnTo>
                  <a:lnTo>
                    <a:pt x="64" y="0"/>
                  </a:lnTo>
                  <a:lnTo>
                    <a:pt x="70" y="0"/>
                  </a:lnTo>
                  <a:lnTo>
                    <a:pt x="82" y="2"/>
                  </a:lnTo>
                  <a:lnTo>
                    <a:pt x="86" y="4"/>
                  </a:lnTo>
                  <a:lnTo>
                    <a:pt x="84" y="10"/>
                  </a:lnTo>
                  <a:lnTo>
                    <a:pt x="98" y="6"/>
                  </a:lnTo>
                  <a:lnTo>
                    <a:pt x="104" y="12"/>
                  </a:lnTo>
                  <a:lnTo>
                    <a:pt x="106" y="22"/>
                  </a:lnTo>
                  <a:lnTo>
                    <a:pt x="104" y="32"/>
                  </a:lnTo>
                  <a:lnTo>
                    <a:pt x="116" y="48"/>
                  </a:lnTo>
                  <a:lnTo>
                    <a:pt x="118" y="54"/>
                  </a:lnTo>
                  <a:lnTo>
                    <a:pt x="124" y="54"/>
                  </a:lnTo>
                  <a:lnTo>
                    <a:pt x="130" y="58"/>
                  </a:lnTo>
                  <a:lnTo>
                    <a:pt x="130" y="62"/>
                  </a:lnTo>
                  <a:lnTo>
                    <a:pt x="122" y="68"/>
                  </a:lnTo>
                  <a:lnTo>
                    <a:pt x="114" y="66"/>
                  </a:lnTo>
                  <a:lnTo>
                    <a:pt x="110" y="70"/>
                  </a:lnTo>
                  <a:lnTo>
                    <a:pt x="116" y="92"/>
                  </a:lnTo>
                  <a:lnTo>
                    <a:pt x="106" y="92"/>
                  </a:lnTo>
                  <a:lnTo>
                    <a:pt x="102" y="98"/>
                  </a:lnTo>
                  <a:lnTo>
                    <a:pt x="100" y="108"/>
                  </a:lnTo>
                  <a:lnTo>
                    <a:pt x="98" y="110"/>
                  </a:lnTo>
                  <a:lnTo>
                    <a:pt x="94" y="108"/>
                  </a:lnTo>
                  <a:lnTo>
                    <a:pt x="86" y="110"/>
                  </a:lnTo>
                  <a:lnTo>
                    <a:pt x="80" y="104"/>
                  </a:lnTo>
                  <a:lnTo>
                    <a:pt x="76" y="108"/>
                  </a:lnTo>
                  <a:lnTo>
                    <a:pt x="68" y="104"/>
                  </a:lnTo>
                  <a:lnTo>
                    <a:pt x="60" y="108"/>
                  </a:lnTo>
                  <a:lnTo>
                    <a:pt x="58" y="104"/>
                  </a:lnTo>
                  <a:lnTo>
                    <a:pt x="54" y="104"/>
                  </a:lnTo>
                  <a:lnTo>
                    <a:pt x="50" y="100"/>
                  </a:lnTo>
                  <a:lnTo>
                    <a:pt x="36" y="96"/>
                  </a:lnTo>
                  <a:lnTo>
                    <a:pt x="28" y="96"/>
                  </a:lnTo>
                  <a:lnTo>
                    <a:pt x="18" y="96"/>
                  </a:lnTo>
                  <a:lnTo>
                    <a:pt x="14" y="100"/>
                  </a:lnTo>
                  <a:lnTo>
                    <a:pt x="4" y="104"/>
                  </a:lnTo>
                  <a:lnTo>
                    <a:pt x="4" y="10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7" name="Freeform 256">
              <a:extLst>
                <a:ext uri="{FF2B5EF4-FFF2-40B4-BE49-F238E27FC236}">
                  <a16:creationId xmlns:a16="http://schemas.microsoft.com/office/drawing/2014/main" id="{D0B2737C-3433-9849-B8E5-9E4EB492F391}"/>
                </a:ext>
              </a:extLst>
            </p:cNvPr>
            <p:cNvSpPr>
              <a:spLocks/>
            </p:cNvSpPr>
            <p:nvPr/>
          </p:nvSpPr>
          <p:spPr bwMode="auto">
            <a:xfrm>
              <a:off x="4872038" y="3763963"/>
              <a:ext cx="238125" cy="234950"/>
            </a:xfrm>
            <a:custGeom>
              <a:avLst/>
              <a:gdLst/>
              <a:ahLst/>
              <a:cxnLst>
                <a:cxn ang="0">
                  <a:pos x="126" y="4"/>
                </a:cxn>
                <a:cxn ang="0">
                  <a:pos x="114" y="10"/>
                </a:cxn>
                <a:cxn ang="0">
                  <a:pos x="106" y="10"/>
                </a:cxn>
                <a:cxn ang="0">
                  <a:pos x="102" y="6"/>
                </a:cxn>
                <a:cxn ang="0">
                  <a:pos x="98" y="2"/>
                </a:cxn>
                <a:cxn ang="0">
                  <a:pos x="88" y="2"/>
                </a:cxn>
                <a:cxn ang="0">
                  <a:pos x="80" y="4"/>
                </a:cxn>
                <a:cxn ang="0">
                  <a:pos x="76" y="2"/>
                </a:cxn>
                <a:cxn ang="0">
                  <a:pos x="30" y="2"/>
                </a:cxn>
                <a:cxn ang="0">
                  <a:pos x="8" y="2"/>
                </a:cxn>
                <a:cxn ang="0">
                  <a:pos x="4" y="0"/>
                </a:cxn>
                <a:cxn ang="0">
                  <a:pos x="4" y="20"/>
                </a:cxn>
                <a:cxn ang="0">
                  <a:pos x="0" y="28"/>
                </a:cxn>
                <a:cxn ang="0">
                  <a:pos x="2" y="36"/>
                </a:cxn>
                <a:cxn ang="0">
                  <a:pos x="6" y="52"/>
                </a:cxn>
                <a:cxn ang="0">
                  <a:pos x="6" y="80"/>
                </a:cxn>
                <a:cxn ang="0">
                  <a:pos x="6" y="106"/>
                </a:cxn>
                <a:cxn ang="0">
                  <a:pos x="6" y="132"/>
                </a:cxn>
                <a:cxn ang="0">
                  <a:pos x="16" y="144"/>
                </a:cxn>
                <a:cxn ang="0">
                  <a:pos x="38" y="144"/>
                </a:cxn>
                <a:cxn ang="0">
                  <a:pos x="58" y="144"/>
                </a:cxn>
                <a:cxn ang="0">
                  <a:pos x="78" y="144"/>
                </a:cxn>
                <a:cxn ang="0">
                  <a:pos x="90" y="140"/>
                </a:cxn>
                <a:cxn ang="0">
                  <a:pos x="92" y="144"/>
                </a:cxn>
                <a:cxn ang="0">
                  <a:pos x="116" y="144"/>
                </a:cxn>
                <a:cxn ang="0">
                  <a:pos x="126" y="146"/>
                </a:cxn>
                <a:cxn ang="0">
                  <a:pos x="136" y="138"/>
                </a:cxn>
                <a:cxn ang="0">
                  <a:pos x="142" y="132"/>
                </a:cxn>
                <a:cxn ang="0">
                  <a:pos x="146" y="116"/>
                </a:cxn>
                <a:cxn ang="0">
                  <a:pos x="142" y="108"/>
                </a:cxn>
                <a:cxn ang="0">
                  <a:pos x="124" y="68"/>
                </a:cxn>
                <a:cxn ang="0">
                  <a:pos x="118" y="56"/>
                </a:cxn>
                <a:cxn ang="0">
                  <a:pos x="108" y="42"/>
                </a:cxn>
                <a:cxn ang="0">
                  <a:pos x="104" y="32"/>
                </a:cxn>
                <a:cxn ang="0">
                  <a:pos x="106" y="24"/>
                </a:cxn>
                <a:cxn ang="0">
                  <a:pos x="116" y="42"/>
                </a:cxn>
                <a:cxn ang="0">
                  <a:pos x="126" y="58"/>
                </a:cxn>
                <a:cxn ang="0">
                  <a:pos x="132" y="52"/>
                </a:cxn>
                <a:cxn ang="0">
                  <a:pos x="134" y="28"/>
                </a:cxn>
                <a:cxn ang="0">
                  <a:pos x="130" y="12"/>
                </a:cxn>
                <a:cxn ang="0">
                  <a:pos x="128" y="8"/>
                </a:cxn>
              </a:cxnLst>
              <a:rect l="0" t="0" r="r" b="b"/>
              <a:pathLst>
                <a:path w="150" h="148">
                  <a:moveTo>
                    <a:pt x="128" y="8"/>
                  </a:moveTo>
                  <a:lnTo>
                    <a:pt x="126" y="4"/>
                  </a:lnTo>
                  <a:lnTo>
                    <a:pt x="120" y="8"/>
                  </a:lnTo>
                  <a:lnTo>
                    <a:pt x="114" y="10"/>
                  </a:lnTo>
                  <a:lnTo>
                    <a:pt x="112" y="8"/>
                  </a:lnTo>
                  <a:lnTo>
                    <a:pt x="106" y="10"/>
                  </a:lnTo>
                  <a:lnTo>
                    <a:pt x="104" y="6"/>
                  </a:lnTo>
                  <a:lnTo>
                    <a:pt x="102" y="6"/>
                  </a:lnTo>
                  <a:lnTo>
                    <a:pt x="102" y="6"/>
                  </a:lnTo>
                  <a:lnTo>
                    <a:pt x="98" y="2"/>
                  </a:lnTo>
                  <a:lnTo>
                    <a:pt x="94" y="2"/>
                  </a:lnTo>
                  <a:lnTo>
                    <a:pt x="88" y="2"/>
                  </a:lnTo>
                  <a:lnTo>
                    <a:pt x="86" y="2"/>
                  </a:lnTo>
                  <a:lnTo>
                    <a:pt x="80" y="4"/>
                  </a:lnTo>
                  <a:lnTo>
                    <a:pt x="82" y="2"/>
                  </a:lnTo>
                  <a:lnTo>
                    <a:pt x="76" y="2"/>
                  </a:lnTo>
                  <a:lnTo>
                    <a:pt x="58" y="12"/>
                  </a:lnTo>
                  <a:lnTo>
                    <a:pt x="30" y="2"/>
                  </a:lnTo>
                  <a:lnTo>
                    <a:pt x="16" y="0"/>
                  </a:lnTo>
                  <a:lnTo>
                    <a:pt x="8" y="2"/>
                  </a:lnTo>
                  <a:lnTo>
                    <a:pt x="6" y="0"/>
                  </a:lnTo>
                  <a:lnTo>
                    <a:pt x="4" y="0"/>
                  </a:lnTo>
                  <a:lnTo>
                    <a:pt x="2" y="4"/>
                  </a:lnTo>
                  <a:lnTo>
                    <a:pt x="4" y="20"/>
                  </a:lnTo>
                  <a:lnTo>
                    <a:pt x="0" y="24"/>
                  </a:lnTo>
                  <a:lnTo>
                    <a:pt x="0" y="28"/>
                  </a:lnTo>
                  <a:lnTo>
                    <a:pt x="2" y="32"/>
                  </a:lnTo>
                  <a:lnTo>
                    <a:pt x="2" y="36"/>
                  </a:lnTo>
                  <a:lnTo>
                    <a:pt x="6" y="40"/>
                  </a:lnTo>
                  <a:lnTo>
                    <a:pt x="6" y="52"/>
                  </a:lnTo>
                  <a:lnTo>
                    <a:pt x="6" y="66"/>
                  </a:lnTo>
                  <a:lnTo>
                    <a:pt x="6" y="80"/>
                  </a:lnTo>
                  <a:lnTo>
                    <a:pt x="6" y="92"/>
                  </a:lnTo>
                  <a:lnTo>
                    <a:pt x="6" y="106"/>
                  </a:lnTo>
                  <a:lnTo>
                    <a:pt x="6" y="118"/>
                  </a:lnTo>
                  <a:lnTo>
                    <a:pt x="6" y="132"/>
                  </a:lnTo>
                  <a:lnTo>
                    <a:pt x="6" y="144"/>
                  </a:lnTo>
                  <a:lnTo>
                    <a:pt x="16" y="144"/>
                  </a:lnTo>
                  <a:lnTo>
                    <a:pt x="26" y="144"/>
                  </a:lnTo>
                  <a:lnTo>
                    <a:pt x="38" y="144"/>
                  </a:lnTo>
                  <a:lnTo>
                    <a:pt x="48" y="144"/>
                  </a:lnTo>
                  <a:lnTo>
                    <a:pt x="58" y="144"/>
                  </a:lnTo>
                  <a:lnTo>
                    <a:pt x="68" y="144"/>
                  </a:lnTo>
                  <a:lnTo>
                    <a:pt x="78" y="144"/>
                  </a:lnTo>
                  <a:lnTo>
                    <a:pt x="90" y="144"/>
                  </a:lnTo>
                  <a:lnTo>
                    <a:pt x="90" y="140"/>
                  </a:lnTo>
                  <a:lnTo>
                    <a:pt x="92" y="142"/>
                  </a:lnTo>
                  <a:lnTo>
                    <a:pt x="92" y="144"/>
                  </a:lnTo>
                  <a:lnTo>
                    <a:pt x="104" y="144"/>
                  </a:lnTo>
                  <a:lnTo>
                    <a:pt x="116" y="144"/>
                  </a:lnTo>
                  <a:lnTo>
                    <a:pt x="120" y="148"/>
                  </a:lnTo>
                  <a:lnTo>
                    <a:pt x="126" y="146"/>
                  </a:lnTo>
                  <a:lnTo>
                    <a:pt x="128" y="140"/>
                  </a:lnTo>
                  <a:lnTo>
                    <a:pt x="136" y="138"/>
                  </a:lnTo>
                  <a:lnTo>
                    <a:pt x="138" y="132"/>
                  </a:lnTo>
                  <a:lnTo>
                    <a:pt x="142" y="132"/>
                  </a:lnTo>
                  <a:lnTo>
                    <a:pt x="148" y="128"/>
                  </a:lnTo>
                  <a:lnTo>
                    <a:pt x="146" y="116"/>
                  </a:lnTo>
                  <a:lnTo>
                    <a:pt x="150" y="116"/>
                  </a:lnTo>
                  <a:lnTo>
                    <a:pt x="142" y="108"/>
                  </a:lnTo>
                  <a:lnTo>
                    <a:pt x="126" y="78"/>
                  </a:lnTo>
                  <a:lnTo>
                    <a:pt x="124" y="68"/>
                  </a:lnTo>
                  <a:lnTo>
                    <a:pt x="120" y="62"/>
                  </a:lnTo>
                  <a:lnTo>
                    <a:pt x="118" y="56"/>
                  </a:lnTo>
                  <a:lnTo>
                    <a:pt x="112" y="50"/>
                  </a:lnTo>
                  <a:lnTo>
                    <a:pt x="108" y="42"/>
                  </a:lnTo>
                  <a:lnTo>
                    <a:pt x="108" y="36"/>
                  </a:lnTo>
                  <a:lnTo>
                    <a:pt x="104" y="32"/>
                  </a:lnTo>
                  <a:lnTo>
                    <a:pt x="106" y="24"/>
                  </a:lnTo>
                  <a:lnTo>
                    <a:pt x="106" y="24"/>
                  </a:lnTo>
                  <a:lnTo>
                    <a:pt x="108" y="32"/>
                  </a:lnTo>
                  <a:lnTo>
                    <a:pt x="116" y="42"/>
                  </a:lnTo>
                  <a:lnTo>
                    <a:pt x="116" y="46"/>
                  </a:lnTo>
                  <a:lnTo>
                    <a:pt x="126" y="58"/>
                  </a:lnTo>
                  <a:lnTo>
                    <a:pt x="132" y="56"/>
                  </a:lnTo>
                  <a:lnTo>
                    <a:pt x="132" y="52"/>
                  </a:lnTo>
                  <a:lnTo>
                    <a:pt x="136" y="34"/>
                  </a:lnTo>
                  <a:lnTo>
                    <a:pt x="134" y="28"/>
                  </a:lnTo>
                  <a:lnTo>
                    <a:pt x="132" y="20"/>
                  </a:lnTo>
                  <a:lnTo>
                    <a:pt x="130" y="12"/>
                  </a:lnTo>
                  <a:lnTo>
                    <a:pt x="128" y="8"/>
                  </a:lnTo>
                  <a:lnTo>
                    <a:pt x="12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8" name="Freeform 257">
              <a:extLst>
                <a:ext uri="{FF2B5EF4-FFF2-40B4-BE49-F238E27FC236}">
                  <a16:creationId xmlns:a16="http://schemas.microsoft.com/office/drawing/2014/main" id="{1F0DF6F0-5F41-FC40-993B-29180AC3B6E7}"/>
                </a:ext>
              </a:extLst>
            </p:cNvPr>
            <p:cNvSpPr>
              <a:spLocks/>
            </p:cNvSpPr>
            <p:nvPr/>
          </p:nvSpPr>
          <p:spPr bwMode="auto">
            <a:xfrm>
              <a:off x="5338763" y="3052763"/>
              <a:ext cx="863600" cy="460375"/>
            </a:xfrm>
            <a:custGeom>
              <a:avLst/>
              <a:gdLst/>
              <a:ahLst/>
              <a:cxnLst>
                <a:cxn ang="0">
                  <a:pos x="326" y="4"/>
                </a:cxn>
                <a:cxn ang="0">
                  <a:pos x="330" y="30"/>
                </a:cxn>
                <a:cxn ang="0">
                  <a:pos x="346" y="32"/>
                </a:cxn>
                <a:cxn ang="0">
                  <a:pos x="358" y="34"/>
                </a:cxn>
                <a:cxn ang="0">
                  <a:pos x="360" y="44"/>
                </a:cxn>
                <a:cxn ang="0">
                  <a:pos x="406" y="26"/>
                </a:cxn>
                <a:cxn ang="0">
                  <a:pos x="450" y="102"/>
                </a:cxn>
                <a:cxn ang="0">
                  <a:pos x="482" y="104"/>
                </a:cxn>
                <a:cxn ang="0">
                  <a:pos x="536" y="126"/>
                </a:cxn>
                <a:cxn ang="0">
                  <a:pos x="526" y="154"/>
                </a:cxn>
                <a:cxn ang="0">
                  <a:pos x="508" y="180"/>
                </a:cxn>
                <a:cxn ang="0">
                  <a:pos x="484" y="188"/>
                </a:cxn>
                <a:cxn ang="0">
                  <a:pos x="464" y="216"/>
                </a:cxn>
                <a:cxn ang="0">
                  <a:pos x="452" y="236"/>
                </a:cxn>
                <a:cxn ang="0">
                  <a:pos x="452" y="268"/>
                </a:cxn>
                <a:cxn ang="0">
                  <a:pos x="386" y="256"/>
                </a:cxn>
                <a:cxn ang="0">
                  <a:pos x="358" y="264"/>
                </a:cxn>
                <a:cxn ang="0">
                  <a:pos x="326" y="266"/>
                </a:cxn>
                <a:cxn ang="0">
                  <a:pos x="306" y="280"/>
                </a:cxn>
                <a:cxn ang="0">
                  <a:pos x="270" y="276"/>
                </a:cxn>
                <a:cxn ang="0">
                  <a:pos x="262" y="256"/>
                </a:cxn>
                <a:cxn ang="0">
                  <a:pos x="236" y="242"/>
                </a:cxn>
                <a:cxn ang="0">
                  <a:pos x="200" y="238"/>
                </a:cxn>
                <a:cxn ang="0">
                  <a:pos x="168" y="210"/>
                </a:cxn>
                <a:cxn ang="0">
                  <a:pos x="134" y="216"/>
                </a:cxn>
                <a:cxn ang="0">
                  <a:pos x="126" y="268"/>
                </a:cxn>
                <a:cxn ang="0">
                  <a:pos x="108" y="270"/>
                </a:cxn>
                <a:cxn ang="0">
                  <a:pos x="80" y="276"/>
                </a:cxn>
                <a:cxn ang="0">
                  <a:pos x="72" y="256"/>
                </a:cxn>
                <a:cxn ang="0">
                  <a:pos x="60" y="238"/>
                </a:cxn>
                <a:cxn ang="0">
                  <a:pos x="54" y="226"/>
                </a:cxn>
                <a:cxn ang="0">
                  <a:pos x="72" y="216"/>
                </a:cxn>
                <a:cxn ang="0">
                  <a:pos x="94" y="212"/>
                </a:cxn>
                <a:cxn ang="0">
                  <a:pos x="108" y="212"/>
                </a:cxn>
                <a:cxn ang="0">
                  <a:pos x="100" y="200"/>
                </a:cxn>
                <a:cxn ang="0">
                  <a:pos x="90" y="182"/>
                </a:cxn>
                <a:cxn ang="0">
                  <a:pos x="60" y="176"/>
                </a:cxn>
                <a:cxn ang="0">
                  <a:pos x="30" y="194"/>
                </a:cxn>
                <a:cxn ang="0">
                  <a:pos x="26" y="170"/>
                </a:cxn>
                <a:cxn ang="0">
                  <a:pos x="0" y="152"/>
                </a:cxn>
                <a:cxn ang="0">
                  <a:pos x="6" y="122"/>
                </a:cxn>
                <a:cxn ang="0">
                  <a:pos x="30" y="118"/>
                </a:cxn>
                <a:cxn ang="0">
                  <a:pos x="48" y="92"/>
                </a:cxn>
                <a:cxn ang="0">
                  <a:pos x="72" y="82"/>
                </a:cxn>
                <a:cxn ang="0">
                  <a:pos x="102" y="96"/>
                </a:cxn>
                <a:cxn ang="0">
                  <a:pos x="110" y="98"/>
                </a:cxn>
                <a:cxn ang="0">
                  <a:pos x="150" y="98"/>
                </a:cxn>
                <a:cxn ang="0">
                  <a:pos x="180" y="102"/>
                </a:cxn>
                <a:cxn ang="0">
                  <a:pos x="202" y="90"/>
                </a:cxn>
                <a:cxn ang="0">
                  <a:pos x="192" y="70"/>
                </a:cxn>
                <a:cxn ang="0">
                  <a:pos x="210" y="52"/>
                </a:cxn>
                <a:cxn ang="0">
                  <a:pos x="194" y="42"/>
                </a:cxn>
                <a:cxn ang="0">
                  <a:pos x="228" y="26"/>
                </a:cxn>
                <a:cxn ang="0">
                  <a:pos x="290" y="10"/>
                </a:cxn>
              </a:cxnLst>
              <a:rect l="0" t="0" r="r" b="b"/>
              <a:pathLst>
                <a:path w="544" h="290">
                  <a:moveTo>
                    <a:pt x="290" y="10"/>
                  </a:moveTo>
                  <a:lnTo>
                    <a:pt x="290" y="4"/>
                  </a:lnTo>
                  <a:lnTo>
                    <a:pt x="300" y="0"/>
                  </a:lnTo>
                  <a:lnTo>
                    <a:pt x="326" y="4"/>
                  </a:lnTo>
                  <a:lnTo>
                    <a:pt x="328" y="14"/>
                  </a:lnTo>
                  <a:lnTo>
                    <a:pt x="330" y="16"/>
                  </a:lnTo>
                  <a:lnTo>
                    <a:pt x="328" y="26"/>
                  </a:lnTo>
                  <a:lnTo>
                    <a:pt x="330" y="30"/>
                  </a:lnTo>
                  <a:lnTo>
                    <a:pt x="342" y="28"/>
                  </a:lnTo>
                  <a:lnTo>
                    <a:pt x="342" y="24"/>
                  </a:lnTo>
                  <a:lnTo>
                    <a:pt x="346" y="28"/>
                  </a:lnTo>
                  <a:lnTo>
                    <a:pt x="346" y="32"/>
                  </a:lnTo>
                  <a:lnTo>
                    <a:pt x="350" y="34"/>
                  </a:lnTo>
                  <a:lnTo>
                    <a:pt x="348" y="30"/>
                  </a:lnTo>
                  <a:lnTo>
                    <a:pt x="350" y="30"/>
                  </a:lnTo>
                  <a:lnTo>
                    <a:pt x="358" y="34"/>
                  </a:lnTo>
                  <a:lnTo>
                    <a:pt x="362" y="30"/>
                  </a:lnTo>
                  <a:lnTo>
                    <a:pt x="364" y="34"/>
                  </a:lnTo>
                  <a:lnTo>
                    <a:pt x="358" y="40"/>
                  </a:lnTo>
                  <a:lnTo>
                    <a:pt x="360" y="44"/>
                  </a:lnTo>
                  <a:lnTo>
                    <a:pt x="374" y="42"/>
                  </a:lnTo>
                  <a:lnTo>
                    <a:pt x="388" y="28"/>
                  </a:lnTo>
                  <a:lnTo>
                    <a:pt x="404" y="22"/>
                  </a:lnTo>
                  <a:lnTo>
                    <a:pt x="406" y="26"/>
                  </a:lnTo>
                  <a:lnTo>
                    <a:pt x="400" y="28"/>
                  </a:lnTo>
                  <a:lnTo>
                    <a:pt x="402" y="32"/>
                  </a:lnTo>
                  <a:lnTo>
                    <a:pt x="420" y="48"/>
                  </a:lnTo>
                  <a:lnTo>
                    <a:pt x="450" y="102"/>
                  </a:lnTo>
                  <a:lnTo>
                    <a:pt x="458" y="92"/>
                  </a:lnTo>
                  <a:lnTo>
                    <a:pt x="464" y="96"/>
                  </a:lnTo>
                  <a:lnTo>
                    <a:pt x="466" y="104"/>
                  </a:lnTo>
                  <a:lnTo>
                    <a:pt x="482" y="104"/>
                  </a:lnTo>
                  <a:lnTo>
                    <a:pt x="494" y="98"/>
                  </a:lnTo>
                  <a:lnTo>
                    <a:pt x="518" y="126"/>
                  </a:lnTo>
                  <a:lnTo>
                    <a:pt x="532" y="130"/>
                  </a:lnTo>
                  <a:lnTo>
                    <a:pt x="536" y="126"/>
                  </a:lnTo>
                  <a:lnTo>
                    <a:pt x="544" y="136"/>
                  </a:lnTo>
                  <a:lnTo>
                    <a:pt x="542" y="144"/>
                  </a:lnTo>
                  <a:lnTo>
                    <a:pt x="536" y="152"/>
                  </a:lnTo>
                  <a:lnTo>
                    <a:pt x="526" y="154"/>
                  </a:lnTo>
                  <a:lnTo>
                    <a:pt x="522" y="164"/>
                  </a:lnTo>
                  <a:lnTo>
                    <a:pt x="522" y="178"/>
                  </a:lnTo>
                  <a:lnTo>
                    <a:pt x="514" y="184"/>
                  </a:lnTo>
                  <a:lnTo>
                    <a:pt x="508" y="180"/>
                  </a:lnTo>
                  <a:lnTo>
                    <a:pt x="500" y="180"/>
                  </a:lnTo>
                  <a:lnTo>
                    <a:pt x="494" y="178"/>
                  </a:lnTo>
                  <a:lnTo>
                    <a:pt x="488" y="178"/>
                  </a:lnTo>
                  <a:lnTo>
                    <a:pt x="484" y="188"/>
                  </a:lnTo>
                  <a:lnTo>
                    <a:pt x="478" y="202"/>
                  </a:lnTo>
                  <a:lnTo>
                    <a:pt x="478" y="206"/>
                  </a:lnTo>
                  <a:lnTo>
                    <a:pt x="480" y="214"/>
                  </a:lnTo>
                  <a:lnTo>
                    <a:pt x="464" y="216"/>
                  </a:lnTo>
                  <a:lnTo>
                    <a:pt x="458" y="218"/>
                  </a:lnTo>
                  <a:lnTo>
                    <a:pt x="448" y="222"/>
                  </a:lnTo>
                  <a:lnTo>
                    <a:pt x="452" y="228"/>
                  </a:lnTo>
                  <a:lnTo>
                    <a:pt x="452" y="236"/>
                  </a:lnTo>
                  <a:lnTo>
                    <a:pt x="458" y="250"/>
                  </a:lnTo>
                  <a:lnTo>
                    <a:pt x="458" y="254"/>
                  </a:lnTo>
                  <a:lnTo>
                    <a:pt x="454" y="256"/>
                  </a:lnTo>
                  <a:lnTo>
                    <a:pt x="452" y="268"/>
                  </a:lnTo>
                  <a:lnTo>
                    <a:pt x="440" y="264"/>
                  </a:lnTo>
                  <a:lnTo>
                    <a:pt x="438" y="260"/>
                  </a:lnTo>
                  <a:lnTo>
                    <a:pt x="408" y="256"/>
                  </a:lnTo>
                  <a:lnTo>
                    <a:pt x="386" y="256"/>
                  </a:lnTo>
                  <a:lnTo>
                    <a:pt x="376" y="256"/>
                  </a:lnTo>
                  <a:lnTo>
                    <a:pt x="370" y="250"/>
                  </a:lnTo>
                  <a:lnTo>
                    <a:pt x="360" y="256"/>
                  </a:lnTo>
                  <a:lnTo>
                    <a:pt x="358" y="264"/>
                  </a:lnTo>
                  <a:lnTo>
                    <a:pt x="344" y="260"/>
                  </a:lnTo>
                  <a:lnTo>
                    <a:pt x="334" y="258"/>
                  </a:lnTo>
                  <a:lnTo>
                    <a:pt x="328" y="260"/>
                  </a:lnTo>
                  <a:lnTo>
                    <a:pt x="326" y="266"/>
                  </a:lnTo>
                  <a:lnTo>
                    <a:pt x="322" y="272"/>
                  </a:lnTo>
                  <a:lnTo>
                    <a:pt x="318" y="272"/>
                  </a:lnTo>
                  <a:lnTo>
                    <a:pt x="316" y="276"/>
                  </a:lnTo>
                  <a:lnTo>
                    <a:pt x="306" y="280"/>
                  </a:lnTo>
                  <a:lnTo>
                    <a:pt x="296" y="290"/>
                  </a:lnTo>
                  <a:lnTo>
                    <a:pt x="286" y="286"/>
                  </a:lnTo>
                  <a:lnTo>
                    <a:pt x="272" y="288"/>
                  </a:lnTo>
                  <a:lnTo>
                    <a:pt x="270" y="276"/>
                  </a:lnTo>
                  <a:lnTo>
                    <a:pt x="262" y="274"/>
                  </a:lnTo>
                  <a:lnTo>
                    <a:pt x="262" y="268"/>
                  </a:lnTo>
                  <a:lnTo>
                    <a:pt x="264" y="266"/>
                  </a:lnTo>
                  <a:lnTo>
                    <a:pt x="262" y="256"/>
                  </a:lnTo>
                  <a:lnTo>
                    <a:pt x="260" y="256"/>
                  </a:lnTo>
                  <a:lnTo>
                    <a:pt x="256" y="248"/>
                  </a:lnTo>
                  <a:lnTo>
                    <a:pt x="246" y="242"/>
                  </a:lnTo>
                  <a:lnTo>
                    <a:pt x="236" y="242"/>
                  </a:lnTo>
                  <a:lnTo>
                    <a:pt x="226" y="244"/>
                  </a:lnTo>
                  <a:lnTo>
                    <a:pt x="216" y="244"/>
                  </a:lnTo>
                  <a:lnTo>
                    <a:pt x="206" y="246"/>
                  </a:lnTo>
                  <a:lnTo>
                    <a:pt x="200" y="238"/>
                  </a:lnTo>
                  <a:lnTo>
                    <a:pt x="194" y="232"/>
                  </a:lnTo>
                  <a:lnTo>
                    <a:pt x="188" y="226"/>
                  </a:lnTo>
                  <a:lnTo>
                    <a:pt x="180" y="218"/>
                  </a:lnTo>
                  <a:lnTo>
                    <a:pt x="168" y="210"/>
                  </a:lnTo>
                  <a:lnTo>
                    <a:pt x="160" y="206"/>
                  </a:lnTo>
                  <a:lnTo>
                    <a:pt x="152" y="210"/>
                  </a:lnTo>
                  <a:lnTo>
                    <a:pt x="144" y="212"/>
                  </a:lnTo>
                  <a:lnTo>
                    <a:pt x="134" y="216"/>
                  </a:lnTo>
                  <a:lnTo>
                    <a:pt x="126" y="218"/>
                  </a:lnTo>
                  <a:lnTo>
                    <a:pt x="126" y="236"/>
                  </a:lnTo>
                  <a:lnTo>
                    <a:pt x="126" y="252"/>
                  </a:lnTo>
                  <a:lnTo>
                    <a:pt x="126" y="268"/>
                  </a:lnTo>
                  <a:lnTo>
                    <a:pt x="126" y="284"/>
                  </a:lnTo>
                  <a:lnTo>
                    <a:pt x="124" y="286"/>
                  </a:lnTo>
                  <a:lnTo>
                    <a:pt x="116" y="284"/>
                  </a:lnTo>
                  <a:lnTo>
                    <a:pt x="108" y="270"/>
                  </a:lnTo>
                  <a:lnTo>
                    <a:pt x="102" y="266"/>
                  </a:lnTo>
                  <a:lnTo>
                    <a:pt x="86" y="270"/>
                  </a:lnTo>
                  <a:lnTo>
                    <a:pt x="80" y="276"/>
                  </a:lnTo>
                  <a:lnTo>
                    <a:pt x="80" y="276"/>
                  </a:lnTo>
                  <a:lnTo>
                    <a:pt x="80" y="268"/>
                  </a:lnTo>
                  <a:lnTo>
                    <a:pt x="82" y="264"/>
                  </a:lnTo>
                  <a:lnTo>
                    <a:pt x="82" y="260"/>
                  </a:lnTo>
                  <a:lnTo>
                    <a:pt x="72" y="256"/>
                  </a:lnTo>
                  <a:lnTo>
                    <a:pt x="68" y="254"/>
                  </a:lnTo>
                  <a:lnTo>
                    <a:pt x="64" y="252"/>
                  </a:lnTo>
                  <a:lnTo>
                    <a:pt x="64" y="244"/>
                  </a:lnTo>
                  <a:lnTo>
                    <a:pt x="60" y="238"/>
                  </a:lnTo>
                  <a:lnTo>
                    <a:pt x="56" y="234"/>
                  </a:lnTo>
                  <a:lnTo>
                    <a:pt x="52" y="232"/>
                  </a:lnTo>
                  <a:lnTo>
                    <a:pt x="48" y="228"/>
                  </a:lnTo>
                  <a:lnTo>
                    <a:pt x="54" y="226"/>
                  </a:lnTo>
                  <a:lnTo>
                    <a:pt x="66" y="228"/>
                  </a:lnTo>
                  <a:lnTo>
                    <a:pt x="64" y="218"/>
                  </a:lnTo>
                  <a:lnTo>
                    <a:pt x="66" y="216"/>
                  </a:lnTo>
                  <a:lnTo>
                    <a:pt x="72" y="216"/>
                  </a:lnTo>
                  <a:lnTo>
                    <a:pt x="76" y="212"/>
                  </a:lnTo>
                  <a:lnTo>
                    <a:pt x="80" y="210"/>
                  </a:lnTo>
                  <a:lnTo>
                    <a:pt x="88" y="214"/>
                  </a:lnTo>
                  <a:lnTo>
                    <a:pt x="94" y="212"/>
                  </a:lnTo>
                  <a:lnTo>
                    <a:pt x="104" y="216"/>
                  </a:lnTo>
                  <a:lnTo>
                    <a:pt x="110" y="216"/>
                  </a:lnTo>
                  <a:lnTo>
                    <a:pt x="110" y="214"/>
                  </a:lnTo>
                  <a:lnTo>
                    <a:pt x="108" y="212"/>
                  </a:lnTo>
                  <a:lnTo>
                    <a:pt x="110" y="212"/>
                  </a:lnTo>
                  <a:lnTo>
                    <a:pt x="110" y="208"/>
                  </a:lnTo>
                  <a:lnTo>
                    <a:pt x="102" y="202"/>
                  </a:lnTo>
                  <a:lnTo>
                    <a:pt x="100" y="200"/>
                  </a:lnTo>
                  <a:lnTo>
                    <a:pt x="98" y="196"/>
                  </a:lnTo>
                  <a:lnTo>
                    <a:pt x="96" y="192"/>
                  </a:lnTo>
                  <a:lnTo>
                    <a:pt x="90" y="186"/>
                  </a:lnTo>
                  <a:lnTo>
                    <a:pt x="90" y="182"/>
                  </a:lnTo>
                  <a:lnTo>
                    <a:pt x="82" y="178"/>
                  </a:lnTo>
                  <a:lnTo>
                    <a:pt x="72" y="180"/>
                  </a:lnTo>
                  <a:lnTo>
                    <a:pt x="70" y="178"/>
                  </a:lnTo>
                  <a:lnTo>
                    <a:pt x="60" y="176"/>
                  </a:lnTo>
                  <a:lnTo>
                    <a:pt x="50" y="184"/>
                  </a:lnTo>
                  <a:lnTo>
                    <a:pt x="28" y="188"/>
                  </a:lnTo>
                  <a:lnTo>
                    <a:pt x="34" y="192"/>
                  </a:lnTo>
                  <a:lnTo>
                    <a:pt x="30" y="194"/>
                  </a:lnTo>
                  <a:lnTo>
                    <a:pt x="20" y="188"/>
                  </a:lnTo>
                  <a:lnTo>
                    <a:pt x="22" y="184"/>
                  </a:lnTo>
                  <a:lnTo>
                    <a:pt x="28" y="184"/>
                  </a:lnTo>
                  <a:lnTo>
                    <a:pt x="26" y="170"/>
                  </a:lnTo>
                  <a:lnTo>
                    <a:pt x="20" y="164"/>
                  </a:lnTo>
                  <a:lnTo>
                    <a:pt x="10" y="166"/>
                  </a:lnTo>
                  <a:lnTo>
                    <a:pt x="6" y="154"/>
                  </a:lnTo>
                  <a:lnTo>
                    <a:pt x="0" y="152"/>
                  </a:lnTo>
                  <a:lnTo>
                    <a:pt x="2" y="140"/>
                  </a:lnTo>
                  <a:lnTo>
                    <a:pt x="6" y="136"/>
                  </a:lnTo>
                  <a:lnTo>
                    <a:pt x="4" y="132"/>
                  </a:lnTo>
                  <a:lnTo>
                    <a:pt x="6" y="122"/>
                  </a:lnTo>
                  <a:lnTo>
                    <a:pt x="10" y="118"/>
                  </a:lnTo>
                  <a:lnTo>
                    <a:pt x="12" y="108"/>
                  </a:lnTo>
                  <a:lnTo>
                    <a:pt x="24" y="124"/>
                  </a:lnTo>
                  <a:lnTo>
                    <a:pt x="30" y="118"/>
                  </a:lnTo>
                  <a:lnTo>
                    <a:pt x="26" y="106"/>
                  </a:lnTo>
                  <a:lnTo>
                    <a:pt x="38" y="100"/>
                  </a:lnTo>
                  <a:lnTo>
                    <a:pt x="38" y="96"/>
                  </a:lnTo>
                  <a:lnTo>
                    <a:pt x="48" y="92"/>
                  </a:lnTo>
                  <a:lnTo>
                    <a:pt x="54" y="84"/>
                  </a:lnTo>
                  <a:lnTo>
                    <a:pt x="62" y="82"/>
                  </a:lnTo>
                  <a:lnTo>
                    <a:pt x="68" y="88"/>
                  </a:lnTo>
                  <a:lnTo>
                    <a:pt x="72" y="82"/>
                  </a:lnTo>
                  <a:lnTo>
                    <a:pt x="78" y="82"/>
                  </a:lnTo>
                  <a:lnTo>
                    <a:pt x="80" y="86"/>
                  </a:lnTo>
                  <a:lnTo>
                    <a:pt x="94" y="86"/>
                  </a:lnTo>
                  <a:lnTo>
                    <a:pt x="102" y="96"/>
                  </a:lnTo>
                  <a:lnTo>
                    <a:pt x="106" y="106"/>
                  </a:lnTo>
                  <a:lnTo>
                    <a:pt x="108" y="106"/>
                  </a:lnTo>
                  <a:lnTo>
                    <a:pt x="108" y="98"/>
                  </a:lnTo>
                  <a:lnTo>
                    <a:pt x="110" y="98"/>
                  </a:lnTo>
                  <a:lnTo>
                    <a:pt x="122" y="106"/>
                  </a:lnTo>
                  <a:lnTo>
                    <a:pt x="136" y="96"/>
                  </a:lnTo>
                  <a:lnTo>
                    <a:pt x="146" y="100"/>
                  </a:lnTo>
                  <a:lnTo>
                    <a:pt x="150" y="98"/>
                  </a:lnTo>
                  <a:lnTo>
                    <a:pt x="156" y="96"/>
                  </a:lnTo>
                  <a:lnTo>
                    <a:pt x="164" y="106"/>
                  </a:lnTo>
                  <a:lnTo>
                    <a:pt x="172" y="108"/>
                  </a:lnTo>
                  <a:lnTo>
                    <a:pt x="180" y="102"/>
                  </a:lnTo>
                  <a:lnTo>
                    <a:pt x="194" y="104"/>
                  </a:lnTo>
                  <a:lnTo>
                    <a:pt x="198" y="102"/>
                  </a:lnTo>
                  <a:lnTo>
                    <a:pt x="202" y="92"/>
                  </a:lnTo>
                  <a:lnTo>
                    <a:pt x="202" y="90"/>
                  </a:lnTo>
                  <a:lnTo>
                    <a:pt x="194" y="88"/>
                  </a:lnTo>
                  <a:lnTo>
                    <a:pt x="184" y="84"/>
                  </a:lnTo>
                  <a:lnTo>
                    <a:pt x="180" y="76"/>
                  </a:lnTo>
                  <a:lnTo>
                    <a:pt x="192" y="70"/>
                  </a:lnTo>
                  <a:lnTo>
                    <a:pt x="194" y="66"/>
                  </a:lnTo>
                  <a:lnTo>
                    <a:pt x="190" y="60"/>
                  </a:lnTo>
                  <a:lnTo>
                    <a:pt x="194" y="54"/>
                  </a:lnTo>
                  <a:lnTo>
                    <a:pt x="210" y="52"/>
                  </a:lnTo>
                  <a:lnTo>
                    <a:pt x="196" y="48"/>
                  </a:lnTo>
                  <a:lnTo>
                    <a:pt x="196" y="44"/>
                  </a:lnTo>
                  <a:lnTo>
                    <a:pt x="200" y="42"/>
                  </a:lnTo>
                  <a:lnTo>
                    <a:pt x="194" y="42"/>
                  </a:lnTo>
                  <a:lnTo>
                    <a:pt x="196" y="36"/>
                  </a:lnTo>
                  <a:lnTo>
                    <a:pt x="192" y="32"/>
                  </a:lnTo>
                  <a:lnTo>
                    <a:pt x="214" y="34"/>
                  </a:lnTo>
                  <a:lnTo>
                    <a:pt x="228" y="26"/>
                  </a:lnTo>
                  <a:lnTo>
                    <a:pt x="234" y="28"/>
                  </a:lnTo>
                  <a:lnTo>
                    <a:pt x="244" y="22"/>
                  </a:lnTo>
                  <a:lnTo>
                    <a:pt x="252" y="18"/>
                  </a:lnTo>
                  <a:lnTo>
                    <a:pt x="290" y="10"/>
                  </a:lnTo>
                  <a:lnTo>
                    <a:pt x="29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59" name="Freeform 258">
              <a:extLst>
                <a:ext uri="{FF2B5EF4-FFF2-40B4-BE49-F238E27FC236}">
                  <a16:creationId xmlns:a16="http://schemas.microsoft.com/office/drawing/2014/main" id="{E94C41A1-DCCE-6845-A729-81061538FD2D}"/>
                </a:ext>
              </a:extLst>
            </p:cNvPr>
            <p:cNvSpPr>
              <a:spLocks/>
            </p:cNvSpPr>
            <p:nvPr/>
          </p:nvSpPr>
          <p:spPr bwMode="auto">
            <a:xfrm>
              <a:off x="5916613" y="3125788"/>
              <a:ext cx="1298575" cy="904875"/>
            </a:xfrm>
            <a:custGeom>
              <a:avLst/>
              <a:gdLst/>
              <a:ahLst/>
              <a:cxnLst>
                <a:cxn ang="0">
                  <a:pos x="720" y="82"/>
                </a:cxn>
                <a:cxn ang="0">
                  <a:pos x="640" y="6"/>
                </a:cxn>
                <a:cxn ang="0">
                  <a:pos x="610" y="72"/>
                </a:cxn>
                <a:cxn ang="0">
                  <a:pos x="562" y="122"/>
                </a:cxn>
                <a:cxn ang="0">
                  <a:pos x="608" y="136"/>
                </a:cxn>
                <a:cxn ang="0">
                  <a:pos x="550" y="164"/>
                </a:cxn>
                <a:cxn ang="0">
                  <a:pos x="510" y="194"/>
                </a:cxn>
                <a:cxn ang="0">
                  <a:pos x="436" y="228"/>
                </a:cxn>
                <a:cxn ang="0">
                  <a:pos x="312" y="216"/>
                </a:cxn>
                <a:cxn ang="0">
                  <a:pos x="230" y="160"/>
                </a:cxn>
                <a:cxn ang="0">
                  <a:pos x="206" y="118"/>
                </a:cxn>
                <a:cxn ang="0">
                  <a:pos x="172" y="106"/>
                </a:cxn>
                <a:cxn ang="0">
                  <a:pos x="130" y="132"/>
                </a:cxn>
                <a:cxn ang="0">
                  <a:pos x="94" y="172"/>
                </a:cxn>
                <a:cxn ang="0">
                  <a:pos x="88" y="222"/>
                </a:cxn>
                <a:cxn ang="0">
                  <a:pos x="26" y="258"/>
                </a:cxn>
                <a:cxn ang="0">
                  <a:pos x="2" y="270"/>
                </a:cxn>
                <a:cxn ang="0">
                  <a:pos x="16" y="302"/>
                </a:cxn>
                <a:cxn ang="0">
                  <a:pos x="26" y="318"/>
                </a:cxn>
                <a:cxn ang="0">
                  <a:pos x="38" y="336"/>
                </a:cxn>
                <a:cxn ang="0">
                  <a:pos x="80" y="336"/>
                </a:cxn>
                <a:cxn ang="0">
                  <a:pos x="82" y="356"/>
                </a:cxn>
                <a:cxn ang="0">
                  <a:pos x="70" y="374"/>
                </a:cxn>
                <a:cxn ang="0">
                  <a:pos x="72" y="390"/>
                </a:cxn>
                <a:cxn ang="0">
                  <a:pos x="70" y="410"/>
                </a:cxn>
                <a:cxn ang="0">
                  <a:pos x="102" y="426"/>
                </a:cxn>
                <a:cxn ang="0">
                  <a:pos x="140" y="438"/>
                </a:cxn>
                <a:cxn ang="0">
                  <a:pos x="156" y="456"/>
                </a:cxn>
                <a:cxn ang="0">
                  <a:pos x="188" y="462"/>
                </a:cxn>
                <a:cxn ang="0">
                  <a:pos x="212" y="458"/>
                </a:cxn>
                <a:cxn ang="0">
                  <a:pos x="242" y="462"/>
                </a:cxn>
                <a:cxn ang="0">
                  <a:pos x="304" y="444"/>
                </a:cxn>
                <a:cxn ang="0">
                  <a:pos x="326" y="458"/>
                </a:cxn>
                <a:cxn ang="0">
                  <a:pos x="322" y="510"/>
                </a:cxn>
                <a:cxn ang="0">
                  <a:pos x="346" y="532"/>
                </a:cxn>
                <a:cxn ang="0">
                  <a:pos x="368" y="548"/>
                </a:cxn>
                <a:cxn ang="0">
                  <a:pos x="376" y="538"/>
                </a:cxn>
                <a:cxn ang="0">
                  <a:pos x="404" y="538"/>
                </a:cxn>
                <a:cxn ang="0">
                  <a:pos x="440" y="540"/>
                </a:cxn>
                <a:cxn ang="0">
                  <a:pos x="466" y="550"/>
                </a:cxn>
                <a:cxn ang="0">
                  <a:pos x="486" y="570"/>
                </a:cxn>
                <a:cxn ang="0">
                  <a:pos x="508" y="552"/>
                </a:cxn>
                <a:cxn ang="0">
                  <a:pos x="534" y="534"/>
                </a:cxn>
                <a:cxn ang="0">
                  <a:pos x="546" y="538"/>
                </a:cxn>
                <a:cxn ang="0">
                  <a:pos x="564" y="534"/>
                </a:cxn>
                <a:cxn ang="0">
                  <a:pos x="592" y="514"/>
                </a:cxn>
                <a:cxn ang="0">
                  <a:pos x="610" y="496"/>
                </a:cxn>
                <a:cxn ang="0">
                  <a:pos x="622" y="474"/>
                </a:cxn>
                <a:cxn ang="0">
                  <a:pos x="640" y="440"/>
                </a:cxn>
                <a:cxn ang="0">
                  <a:pos x="636" y="424"/>
                </a:cxn>
                <a:cxn ang="0">
                  <a:pos x="640" y="406"/>
                </a:cxn>
                <a:cxn ang="0">
                  <a:pos x="646" y="402"/>
                </a:cxn>
                <a:cxn ang="0">
                  <a:pos x="610" y="352"/>
                </a:cxn>
                <a:cxn ang="0">
                  <a:pos x="626" y="332"/>
                </a:cxn>
                <a:cxn ang="0">
                  <a:pos x="650" y="320"/>
                </a:cxn>
                <a:cxn ang="0">
                  <a:pos x="618" y="314"/>
                </a:cxn>
                <a:cxn ang="0">
                  <a:pos x="590" y="282"/>
                </a:cxn>
                <a:cxn ang="0">
                  <a:pos x="644" y="248"/>
                </a:cxn>
                <a:cxn ang="0">
                  <a:pos x="642" y="282"/>
                </a:cxn>
                <a:cxn ang="0">
                  <a:pos x="666" y="270"/>
                </a:cxn>
                <a:cxn ang="0">
                  <a:pos x="728" y="232"/>
                </a:cxn>
                <a:cxn ang="0">
                  <a:pos x="762" y="218"/>
                </a:cxn>
                <a:cxn ang="0">
                  <a:pos x="792" y="174"/>
                </a:cxn>
              </a:cxnLst>
              <a:rect l="0" t="0" r="r" b="b"/>
              <a:pathLst>
                <a:path w="818" h="570">
                  <a:moveTo>
                    <a:pt x="786" y="120"/>
                  </a:moveTo>
                  <a:lnTo>
                    <a:pt x="782" y="122"/>
                  </a:lnTo>
                  <a:lnTo>
                    <a:pt x="768" y="122"/>
                  </a:lnTo>
                  <a:lnTo>
                    <a:pt x="760" y="96"/>
                  </a:lnTo>
                  <a:lnTo>
                    <a:pt x="746" y="88"/>
                  </a:lnTo>
                  <a:lnTo>
                    <a:pt x="742" y="86"/>
                  </a:lnTo>
                  <a:lnTo>
                    <a:pt x="720" y="82"/>
                  </a:lnTo>
                  <a:lnTo>
                    <a:pt x="720" y="76"/>
                  </a:lnTo>
                  <a:lnTo>
                    <a:pt x="716" y="56"/>
                  </a:lnTo>
                  <a:lnTo>
                    <a:pt x="704" y="26"/>
                  </a:lnTo>
                  <a:lnTo>
                    <a:pt x="694" y="12"/>
                  </a:lnTo>
                  <a:lnTo>
                    <a:pt x="678" y="8"/>
                  </a:lnTo>
                  <a:lnTo>
                    <a:pt x="668" y="0"/>
                  </a:lnTo>
                  <a:lnTo>
                    <a:pt x="640" y="6"/>
                  </a:lnTo>
                  <a:lnTo>
                    <a:pt x="632" y="6"/>
                  </a:lnTo>
                  <a:lnTo>
                    <a:pt x="620" y="18"/>
                  </a:lnTo>
                  <a:lnTo>
                    <a:pt x="620" y="22"/>
                  </a:lnTo>
                  <a:lnTo>
                    <a:pt x="628" y="22"/>
                  </a:lnTo>
                  <a:lnTo>
                    <a:pt x="630" y="32"/>
                  </a:lnTo>
                  <a:lnTo>
                    <a:pt x="618" y="42"/>
                  </a:lnTo>
                  <a:lnTo>
                    <a:pt x="610" y="72"/>
                  </a:lnTo>
                  <a:lnTo>
                    <a:pt x="590" y="84"/>
                  </a:lnTo>
                  <a:lnTo>
                    <a:pt x="570" y="74"/>
                  </a:lnTo>
                  <a:lnTo>
                    <a:pt x="560" y="90"/>
                  </a:lnTo>
                  <a:lnTo>
                    <a:pt x="562" y="100"/>
                  </a:lnTo>
                  <a:lnTo>
                    <a:pt x="558" y="108"/>
                  </a:lnTo>
                  <a:lnTo>
                    <a:pt x="560" y="114"/>
                  </a:lnTo>
                  <a:lnTo>
                    <a:pt x="562" y="122"/>
                  </a:lnTo>
                  <a:lnTo>
                    <a:pt x="578" y="124"/>
                  </a:lnTo>
                  <a:lnTo>
                    <a:pt x="584" y="122"/>
                  </a:lnTo>
                  <a:lnTo>
                    <a:pt x="596" y="114"/>
                  </a:lnTo>
                  <a:lnTo>
                    <a:pt x="600" y="120"/>
                  </a:lnTo>
                  <a:lnTo>
                    <a:pt x="608" y="126"/>
                  </a:lnTo>
                  <a:lnTo>
                    <a:pt x="608" y="130"/>
                  </a:lnTo>
                  <a:lnTo>
                    <a:pt x="608" y="136"/>
                  </a:lnTo>
                  <a:lnTo>
                    <a:pt x="612" y="138"/>
                  </a:lnTo>
                  <a:lnTo>
                    <a:pt x="612" y="140"/>
                  </a:lnTo>
                  <a:lnTo>
                    <a:pt x="596" y="142"/>
                  </a:lnTo>
                  <a:lnTo>
                    <a:pt x="578" y="142"/>
                  </a:lnTo>
                  <a:lnTo>
                    <a:pt x="562" y="160"/>
                  </a:lnTo>
                  <a:lnTo>
                    <a:pt x="554" y="164"/>
                  </a:lnTo>
                  <a:lnTo>
                    <a:pt x="550" y="164"/>
                  </a:lnTo>
                  <a:lnTo>
                    <a:pt x="540" y="174"/>
                  </a:lnTo>
                  <a:lnTo>
                    <a:pt x="534" y="178"/>
                  </a:lnTo>
                  <a:lnTo>
                    <a:pt x="524" y="176"/>
                  </a:lnTo>
                  <a:lnTo>
                    <a:pt x="516" y="172"/>
                  </a:lnTo>
                  <a:lnTo>
                    <a:pt x="512" y="174"/>
                  </a:lnTo>
                  <a:lnTo>
                    <a:pt x="506" y="186"/>
                  </a:lnTo>
                  <a:lnTo>
                    <a:pt x="510" y="194"/>
                  </a:lnTo>
                  <a:lnTo>
                    <a:pt x="512" y="196"/>
                  </a:lnTo>
                  <a:lnTo>
                    <a:pt x="486" y="218"/>
                  </a:lnTo>
                  <a:lnTo>
                    <a:pt x="472" y="222"/>
                  </a:lnTo>
                  <a:lnTo>
                    <a:pt x="464" y="220"/>
                  </a:lnTo>
                  <a:lnTo>
                    <a:pt x="454" y="220"/>
                  </a:lnTo>
                  <a:lnTo>
                    <a:pt x="438" y="226"/>
                  </a:lnTo>
                  <a:lnTo>
                    <a:pt x="436" y="228"/>
                  </a:lnTo>
                  <a:lnTo>
                    <a:pt x="416" y="236"/>
                  </a:lnTo>
                  <a:lnTo>
                    <a:pt x="410" y="232"/>
                  </a:lnTo>
                  <a:lnTo>
                    <a:pt x="402" y="232"/>
                  </a:lnTo>
                  <a:lnTo>
                    <a:pt x="384" y="226"/>
                  </a:lnTo>
                  <a:lnTo>
                    <a:pt x="372" y="216"/>
                  </a:lnTo>
                  <a:lnTo>
                    <a:pt x="362" y="214"/>
                  </a:lnTo>
                  <a:lnTo>
                    <a:pt x="312" y="216"/>
                  </a:lnTo>
                  <a:lnTo>
                    <a:pt x="308" y="214"/>
                  </a:lnTo>
                  <a:lnTo>
                    <a:pt x="298" y="204"/>
                  </a:lnTo>
                  <a:lnTo>
                    <a:pt x="288" y="186"/>
                  </a:lnTo>
                  <a:lnTo>
                    <a:pt x="256" y="172"/>
                  </a:lnTo>
                  <a:lnTo>
                    <a:pt x="248" y="174"/>
                  </a:lnTo>
                  <a:lnTo>
                    <a:pt x="226" y="168"/>
                  </a:lnTo>
                  <a:lnTo>
                    <a:pt x="230" y="160"/>
                  </a:lnTo>
                  <a:lnTo>
                    <a:pt x="228" y="144"/>
                  </a:lnTo>
                  <a:lnTo>
                    <a:pt x="222" y="124"/>
                  </a:lnTo>
                  <a:lnTo>
                    <a:pt x="218" y="120"/>
                  </a:lnTo>
                  <a:lnTo>
                    <a:pt x="218" y="120"/>
                  </a:lnTo>
                  <a:lnTo>
                    <a:pt x="218" y="120"/>
                  </a:lnTo>
                  <a:lnTo>
                    <a:pt x="208" y="116"/>
                  </a:lnTo>
                  <a:lnTo>
                    <a:pt x="206" y="118"/>
                  </a:lnTo>
                  <a:lnTo>
                    <a:pt x="202" y="116"/>
                  </a:lnTo>
                  <a:lnTo>
                    <a:pt x="200" y="112"/>
                  </a:lnTo>
                  <a:lnTo>
                    <a:pt x="192" y="106"/>
                  </a:lnTo>
                  <a:lnTo>
                    <a:pt x="188" y="96"/>
                  </a:lnTo>
                  <a:lnTo>
                    <a:pt x="184" y="100"/>
                  </a:lnTo>
                  <a:lnTo>
                    <a:pt x="178" y="98"/>
                  </a:lnTo>
                  <a:lnTo>
                    <a:pt x="172" y="106"/>
                  </a:lnTo>
                  <a:lnTo>
                    <a:pt x="162" y="108"/>
                  </a:lnTo>
                  <a:lnTo>
                    <a:pt x="158" y="118"/>
                  </a:lnTo>
                  <a:lnTo>
                    <a:pt x="158" y="132"/>
                  </a:lnTo>
                  <a:lnTo>
                    <a:pt x="150" y="138"/>
                  </a:lnTo>
                  <a:lnTo>
                    <a:pt x="144" y="134"/>
                  </a:lnTo>
                  <a:lnTo>
                    <a:pt x="136" y="134"/>
                  </a:lnTo>
                  <a:lnTo>
                    <a:pt x="130" y="132"/>
                  </a:lnTo>
                  <a:lnTo>
                    <a:pt x="124" y="132"/>
                  </a:lnTo>
                  <a:lnTo>
                    <a:pt x="120" y="142"/>
                  </a:lnTo>
                  <a:lnTo>
                    <a:pt x="114" y="156"/>
                  </a:lnTo>
                  <a:lnTo>
                    <a:pt x="114" y="160"/>
                  </a:lnTo>
                  <a:lnTo>
                    <a:pt x="116" y="168"/>
                  </a:lnTo>
                  <a:lnTo>
                    <a:pt x="100" y="170"/>
                  </a:lnTo>
                  <a:lnTo>
                    <a:pt x="94" y="172"/>
                  </a:lnTo>
                  <a:lnTo>
                    <a:pt x="84" y="176"/>
                  </a:lnTo>
                  <a:lnTo>
                    <a:pt x="88" y="182"/>
                  </a:lnTo>
                  <a:lnTo>
                    <a:pt x="88" y="190"/>
                  </a:lnTo>
                  <a:lnTo>
                    <a:pt x="94" y="204"/>
                  </a:lnTo>
                  <a:lnTo>
                    <a:pt x="94" y="208"/>
                  </a:lnTo>
                  <a:lnTo>
                    <a:pt x="90" y="210"/>
                  </a:lnTo>
                  <a:lnTo>
                    <a:pt x="88" y="222"/>
                  </a:lnTo>
                  <a:lnTo>
                    <a:pt x="86" y="228"/>
                  </a:lnTo>
                  <a:lnTo>
                    <a:pt x="66" y="238"/>
                  </a:lnTo>
                  <a:lnTo>
                    <a:pt x="60" y="244"/>
                  </a:lnTo>
                  <a:lnTo>
                    <a:pt x="42" y="248"/>
                  </a:lnTo>
                  <a:lnTo>
                    <a:pt x="38" y="256"/>
                  </a:lnTo>
                  <a:lnTo>
                    <a:pt x="34" y="258"/>
                  </a:lnTo>
                  <a:lnTo>
                    <a:pt x="26" y="258"/>
                  </a:lnTo>
                  <a:lnTo>
                    <a:pt x="24" y="254"/>
                  </a:lnTo>
                  <a:lnTo>
                    <a:pt x="22" y="254"/>
                  </a:lnTo>
                  <a:lnTo>
                    <a:pt x="16" y="256"/>
                  </a:lnTo>
                  <a:lnTo>
                    <a:pt x="14" y="258"/>
                  </a:lnTo>
                  <a:lnTo>
                    <a:pt x="4" y="264"/>
                  </a:lnTo>
                  <a:lnTo>
                    <a:pt x="2" y="268"/>
                  </a:lnTo>
                  <a:lnTo>
                    <a:pt x="2" y="270"/>
                  </a:lnTo>
                  <a:lnTo>
                    <a:pt x="0" y="284"/>
                  </a:lnTo>
                  <a:lnTo>
                    <a:pt x="0" y="288"/>
                  </a:lnTo>
                  <a:lnTo>
                    <a:pt x="4" y="290"/>
                  </a:lnTo>
                  <a:lnTo>
                    <a:pt x="12" y="288"/>
                  </a:lnTo>
                  <a:lnTo>
                    <a:pt x="14" y="292"/>
                  </a:lnTo>
                  <a:lnTo>
                    <a:pt x="14" y="296"/>
                  </a:lnTo>
                  <a:lnTo>
                    <a:pt x="16" y="302"/>
                  </a:lnTo>
                  <a:lnTo>
                    <a:pt x="16" y="310"/>
                  </a:lnTo>
                  <a:lnTo>
                    <a:pt x="14" y="310"/>
                  </a:lnTo>
                  <a:lnTo>
                    <a:pt x="10" y="312"/>
                  </a:lnTo>
                  <a:lnTo>
                    <a:pt x="12" y="314"/>
                  </a:lnTo>
                  <a:lnTo>
                    <a:pt x="22" y="316"/>
                  </a:lnTo>
                  <a:lnTo>
                    <a:pt x="22" y="320"/>
                  </a:lnTo>
                  <a:lnTo>
                    <a:pt x="26" y="318"/>
                  </a:lnTo>
                  <a:lnTo>
                    <a:pt x="28" y="320"/>
                  </a:lnTo>
                  <a:lnTo>
                    <a:pt x="30" y="324"/>
                  </a:lnTo>
                  <a:lnTo>
                    <a:pt x="30" y="328"/>
                  </a:lnTo>
                  <a:lnTo>
                    <a:pt x="30" y="330"/>
                  </a:lnTo>
                  <a:lnTo>
                    <a:pt x="34" y="334"/>
                  </a:lnTo>
                  <a:lnTo>
                    <a:pt x="38" y="332"/>
                  </a:lnTo>
                  <a:lnTo>
                    <a:pt x="38" y="336"/>
                  </a:lnTo>
                  <a:lnTo>
                    <a:pt x="40" y="336"/>
                  </a:lnTo>
                  <a:lnTo>
                    <a:pt x="52" y="340"/>
                  </a:lnTo>
                  <a:lnTo>
                    <a:pt x="56" y="340"/>
                  </a:lnTo>
                  <a:lnTo>
                    <a:pt x="68" y="334"/>
                  </a:lnTo>
                  <a:lnTo>
                    <a:pt x="74" y="332"/>
                  </a:lnTo>
                  <a:lnTo>
                    <a:pt x="80" y="334"/>
                  </a:lnTo>
                  <a:lnTo>
                    <a:pt x="80" y="336"/>
                  </a:lnTo>
                  <a:lnTo>
                    <a:pt x="82" y="338"/>
                  </a:lnTo>
                  <a:lnTo>
                    <a:pt x="84" y="338"/>
                  </a:lnTo>
                  <a:lnTo>
                    <a:pt x="84" y="342"/>
                  </a:lnTo>
                  <a:lnTo>
                    <a:pt x="88" y="340"/>
                  </a:lnTo>
                  <a:lnTo>
                    <a:pt x="88" y="340"/>
                  </a:lnTo>
                  <a:lnTo>
                    <a:pt x="84" y="352"/>
                  </a:lnTo>
                  <a:lnTo>
                    <a:pt x="82" y="356"/>
                  </a:lnTo>
                  <a:lnTo>
                    <a:pt x="82" y="358"/>
                  </a:lnTo>
                  <a:lnTo>
                    <a:pt x="78" y="358"/>
                  </a:lnTo>
                  <a:lnTo>
                    <a:pt x="78" y="362"/>
                  </a:lnTo>
                  <a:lnTo>
                    <a:pt x="76" y="364"/>
                  </a:lnTo>
                  <a:lnTo>
                    <a:pt x="70" y="364"/>
                  </a:lnTo>
                  <a:lnTo>
                    <a:pt x="72" y="368"/>
                  </a:lnTo>
                  <a:lnTo>
                    <a:pt x="70" y="374"/>
                  </a:lnTo>
                  <a:lnTo>
                    <a:pt x="72" y="378"/>
                  </a:lnTo>
                  <a:lnTo>
                    <a:pt x="76" y="378"/>
                  </a:lnTo>
                  <a:lnTo>
                    <a:pt x="76" y="380"/>
                  </a:lnTo>
                  <a:lnTo>
                    <a:pt x="78" y="386"/>
                  </a:lnTo>
                  <a:lnTo>
                    <a:pt x="76" y="388"/>
                  </a:lnTo>
                  <a:lnTo>
                    <a:pt x="74" y="386"/>
                  </a:lnTo>
                  <a:lnTo>
                    <a:pt x="72" y="390"/>
                  </a:lnTo>
                  <a:lnTo>
                    <a:pt x="70" y="390"/>
                  </a:lnTo>
                  <a:lnTo>
                    <a:pt x="66" y="386"/>
                  </a:lnTo>
                  <a:lnTo>
                    <a:pt x="64" y="388"/>
                  </a:lnTo>
                  <a:lnTo>
                    <a:pt x="64" y="392"/>
                  </a:lnTo>
                  <a:lnTo>
                    <a:pt x="68" y="396"/>
                  </a:lnTo>
                  <a:lnTo>
                    <a:pt x="66" y="406"/>
                  </a:lnTo>
                  <a:lnTo>
                    <a:pt x="70" y="410"/>
                  </a:lnTo>
                  <a:lnTo>
                    <a:pt x="70" y="412"/>
                  </a:lnTo>
                  <a:lnTo>
                    <a:pt x="78" y="412"/>
                  </a:lnTo>
                  <a:lnTo>
                    <a:pt x="78" y="414"/>
                  </a:lnTo>
                  <a:lnTo>
                    <a:pt x="84" y="414"/>
                  </a:lnTo>
                  <a:lnTo>
                    <a:pt x="84" y="416"/>
                  </a:lnTo>
                  <a:lnTo>
                    <a:pt x="98" y="424"/>
                  </a:lnTo>
                  <a:lnTo>
                    <a:pt x="102" y="426"/>
                  </a:lnTo>
                  <a:lnTo>
                    <a:pt x="102" y="422"/>
                  </a:lnTo>
                  <a:lnTo>
                    <a:pt x="116" y="426"/>
                  </a:lnTo>
                  <a:lnTo>
                    <a:pt x="128" y="434"/>
                  </a:lnTo>
                  <a:lnTo>
                    <a:pt x="130" y="440"/>
                  </a:lnTo>
                  <a:lnTo>
                    <a:pt x="132" y="442"/>
                  </a:lnTo>
                  <a:lnTo>
                    <a:pt x="136" y="438"/>
                  </a:lnTo>
                  <a:lnTo>
                    <a:pt x="140" y="438"/>
                  </a:lnTo>
                  <a:lnTo>
                    <a:pt x="140" y="446"/>
                  </a:lnTo>
                  <a:lnTo>
                    <a:pt x="142" y="446"/>
                  </a:lnTo>
                  <a:lnTo>
                    <a:pt x="142" y="448"/>
                  </a:lnTo>
                  <a:lnTo>
                    <a:pt x="148" y="448"/>
                  </a:lnTo>
                  <a:lnTo>
                    <a:pt x="154" y="448"/>
                  </a:lnTo>
                  <a:lnTo>
                    <a:pt x="154" y="452"/>
                  </a:lnTo>
                  <a:lnTo>
                    <a:pt x="156" y="456"/>
                  </a:lnTo>
                  <a:lnTo>
                    <a:pt x="160" y="454"/>
                  </a:lnTo>
                  <a:lnTo>
                    <a:pt x="164" y="460"/>
                  </a:lnTo>
                  <a:lnTo>
                    <a:pt x="166" y="458"/>
                  </a:lnTo>
                  <a:lnTo>
                    <a:pt x="172" y="460"/>
                  </a:lnTo>
                  <a:lnTo>
                    <a:pt x="172" y="458"/>
                  </a:lnTo>
                  <a:lnTo>
                    <a:pt x="182" y="462"/>
                  </a:lnTo>
                  <a:lnTo>
                    <a:pt x="188" y="462"/>
                  </a:lnTo>
                  <a:lnTo>
                    <a:pt x="190" y="460"/>
                  </a:lnTo>
                  <a:lnTo>
                    <a:pt x="192" y="460"/>
                  </a:lnTo>
                  <a:lnTo>
                    <a:pt x="200" y="458"/>
                  </a:lnTo>
                  <a:lnTo>
                    <a:pt x="202" y="460"/>
                  </a:lnTo>
                  <a:lnTo>
                    <a:pt x="202" y="466"/>
                  </a:lnTo>
                  <a:lnTo>
                    <a:pt x="204" y="468"/>
                  </a:lnTo>
                  <a:lnTo>
                    <a:pt x="212" y="458"/>
                  </a:lnTo>
                  <a:lnTo>
                    <a:pt x="218" y="454"/>
                  </a:lnTo>
                  <a:lnTo>
                    <a:pt x="218" y="454"/>
                  </a:lnTo>
                  <a:lnTo>
                    <a:pt x="222" y="454"/>
                  </a:lnTo>
                  <a:lnTo>
                    <a:pt x="224" y="456"/>
                  </a:lnTo>
                  <a:lnTo>
                    <a:pt x="232" y="458"/>
                  </a:lnTo>
                  <a:lnTo>
                    <a:pt x="236" y="458"/>
                  </a:lnTo>
                  <a:lnTo>
                    <a:pt x="242" y="462"/>
                  </a:lnTo>
                  <a:lnTo>
                    <a:pt x="258" y="454"/>
                  </a:lnTo>
                  <a:lnTo>
                    <a:pt x="278" y="438"/>
                  </a:lnTo>
                  <a:lnTo>
                    <a:pt x="288" y="440"/>
                  </a:lnTo>
                  <a:lnTo>
                    <a:pt x="298" y="436"/>
                  </a:lnTo>
                  <a:lnTo>
                    <a:pt x="300" y="438"/>
                  </a:lnTo>
                  <a:lnTo>
                    <a:pt x="300" y="442"/>
                  </a:lnTo>
                  <a:lnTo>
                    <a:pt x="304" y="444"/>
                  </a:lnTo>
                  <a:lnTo>
                    <a:pt x="304" y="450"/>
                  </a:lnTo>
                  <a:lnTo>
                    <a:pt x="314" y="452"/>
                  </a:lnTo>
                  <a:lnTo>
                    <a:pt x="316" y="452"/>
                  </a:lnTo>
                  <a:lnTo>
                    <a:pt x="316" y="456"/>
                  </a:lnTo>
                  <a:lnTo>
                    <a:pt x="320" y="454"/>
                  </a:lnTo>
                  <a:lnTo>
                    <a:pt x="324" y="454"/>
                  </a:lnTo>
                  <a:lnTo>
                    <a:pt x="326" y="458"/>
                  </a:lnTo>
                  <a:lnTo>
                    <a:pt x="328" y="464"/>
                  </a:lnTo>
                  <a:lnTo>
                    <a:pt x="332" y="464"/>
                  </a:lnTo>
                  <a:lnTo>
                    <a:pt x="334" y="478"/>
                  </a:lnTo>
                  <a:lnTo>
                    <a:pt x="334" y="486"/>
                  </a:lnTo>
                  <a:lnTo>
                    <a:pt x="332" y="494"/>
                  </a:lnTo>
                  <a:lnTo>
                    <a:pt x="324" y="502"/>
                  </a:lnTo>
                  <a:lnTo>
                    <a:pt x="322" y="510"/>
                  </a:lnTo>
                  <a:lnTo>
                    <a:pt x="322" y="516"/>
                  </a:lnTo>
                  <a:lnTo>
                    <a:pt x="320" y="520"/>
                  </a:lnTo>
                  <a:lnTo>
                    <a:pt x="322" y="522"/>
                  </a:lnTo>
                  <a:lnTo>
                    <a:pt x="330" y="516"/>
                  </a:lnTo>
                  <a:lnTo>
                    <a:pt x="336" y="516"/>
                  </a:lnTo>
                  <a:lnTo>
                    <a:pt x="338" y="526"/>
                  </a:lnTo>
                  <a:lnTo>
                    <a:pt x="346" y="532"/>
                  </a:lnTo>
                  <a:lnTo>
                    <a:pt x="342" y="542"/>
                  </a:lnTo>
                  <a:lnTo>
                    <a:pt x="350" y="544"/>
                  </a:lnTo>
                  <a:lnTo>
                    <a:pt x="352" y="548"/>
                  </a:lnTo>
                  <a:lnTo>
                    <a:pt x="356" y="552"/>
                  </a:lnTo>
                  <a:lnTo>
                    <a:pt x="360" y="552"/>
                  </a:lnTo>
                  <a:lnTo>
                    <a:pt x="364" y="548"/>
                  </a:lnTo>
                  <a:lnTo>
                    <a:pt x="368" y="548"/>
                  </a:lnTo>
                  <a:lnTo>
                    <a:pt x="368" y="550"/>
                  </a:lnTo>
                  <a:lnTo>
                    <a:pt x="368" y="556"/>
                  </a:lnTo>
                  <a:lnTo>
                    <a:pt x="374" y="556"/>
                  </a:lnTo>
                  <a:lnTo>
                    <a:pt x="376" y="552"/>
                  </a:lnTo>
                  <a:lnTo>
                    <a:pt x="374" y="548"/>
                  </a:lnTo>
                  <a:lnTo>
                    <a:pt x="374" y="540"/>
                  </a:lnTo>
                  <a:lnTo>
                    <a:pt x="376" y="538"/>
                  </a:lnTo>
                  <a:lnTo>
                    <a:pt x="382" y="540"/>
                  </a:lnTo>
                  <a:lnTo>
                    <a:pt x="386" y="536"/>
                  </a:lnTo>
                  <a:lnTo>
                    <a:pt x="392" y="538"/>
                  </a:lnTo>
                  <a:lnTo>
                    <a:pt x="398" y="536"/>
                  </a:lnTo>
                  <a:lnTo>
                    <a:pt x="400" y="536"/>
                  </a:lnTo>
                  <a:lnTo>
                    <a:pt x="402" y="536"/>
                  </a:lnTo>
                  <a:lnTo>
                    <a:pt x="404" y="538"/>
                  </a:lnTo>
                  <a:lnTo>
                    <a:pt x="408" y="534"/>
                  </a:lnTo>
                  <a:lnTo>
                    <a:pt x="412" y="534"/>
                  </a:lnTo>
                  <a:lnTo>
                    <a:pt x="422" y="528"/>
                  </a:lnTo>
                  <a:lnTo>
                    <a:pt x="432" y="534"/>
                  </a:lnTo>
                  <a:lnTo>
                    <a:pt x="440" y="534"/>
                  </a:lnTo>
                  <a:lnTo>
                    <a:pt x="440" y="536"/>
                  </a:lnTo>
                  <a:lnTo>
                    <a:pt x="440" y="540"/>
                  </a:lnTo>
                  <a:lnTo>
                    <a:pt x="442" y="548"/>
                  </a:lnTo>
                  <a:lnTo>
                    <a:pt x="450" y="552"/>
                  </a:lnTo>
                  <a:lnTo>
                    <a:pt x="458" y="554"/>
                  </a:lnTo>
                  <a:lnTo>
                    <a:pt x="462" y="552"/>
                  </a:lnTo>
                  <a:lnTo>
                    <a:pt x="462" y="554"/>
                  </a:lnTo>
                  <a:lnTo>
                    <a:pt x="462" y="552"/>
                  </a:lnTo>
                  <a:lnTo>
                    <a:pt x="466" y="550"/>
                  </a:lnTo>
                  <a:lnTo>
                    <a:pt x="472" y="552"/>
                  </a:lnTo>
                  <a:lnTo>
                    <a:pt x="474" y="554"/>
                  </a:lnTo>
                  <a:lnTo>
                    <a:pt x="482" y="552"/>
                  </a:lnTo>
                  <a:lnTo>
                    <a:pt x="482" y="554"/>
                  </a:lnTo>
                  <a:lnTo>
                    <a:pt x="480" y="562"/>
                  </a:lnTo>
                  <a:lnTo>
                    <a:pt x="484" y="568"/>
                  </a:lnTo>
                  <a:lnTo>
                    <a:pt x="486" y="570"/>
                  </a:lnTo>
                  <a:lnTo>
                    <a:pt x="490" y="568"/>
                  </a:lnTo>
                  <a:lnTo>
                    <a:pt x="490" y="566"/>
                  </a:lnTo>
                  <a:lnTo>
                    <a:pt x="488" y="562"/>
                  </a:lnTo>
                  <a:lnTo>
                    <a:pt x="490" y="554"/>
                  </a:lnTo>
                  <a:lnTo>
                    <a:pt x="494" y="556"/>
                  </a:lnTo>
                  <a:lnTo>
                    <a:pt x="500" y="552"/>
                  </a:lnTo>
                  <a:lnTo>
                    <a:pt x="508" y="552"/>
                  </a:lnTo>
                  <a:lnTo>
                    <a:pt x="510" y="550"/>
                  </a:lnTo>
                  <a:lnTo>
                    <a:pt x="516" y="550"/>
                  </a:lnTo>
                  <a:lnTo>
                    <a:pt x="524" y="546"/>
                  </a:lnTo>
                  <a:lnTo>
                    <a:pt x="526" y="536"/>
                  </a:lnTo>
                  <a:lnTo>
                    <a:pt x="532" y="542"/>
                  </a:lnTo>
                  <a:lnTo>
                    <a:pt x="532" y="542"/>
                  </a:lnTo>
                  <a:lnTo>
                    <a:pt x="534" y="534"/>
                  </a:lnTo>
                  <a:lnTo>
                    <a:pt x="538" y="538"/>
                  </a:lnTo>
                  <a:lnTo>
                    <a:pt x="538" y="540"/>
                  </a:lnTo>
                  <a:lnTo>
                    <a:pt x="544" y="540"/>
                  </a:lnTo>
                  <a:lnTo>
                    <a:pt x="542" y="538"/>
                  </a:lnTo>
                  <a:lnTo>
                    <a:pt x="544" y="538"/>
                  </a:lnTo>
                  <a:lnTo>
                    <a:pt x="546" y="540"/>
                  </a:lnTo>
                  <a:lnTo>
                    <a:pt x="546" y="538"/>
                  </a:lnTo>
                  <a:lnTo>
                    <a:pt x="546" y="536"/>
                  </a:lnTo>
                  <a:lnTo>
                    <a:pt x="550" y="534"/>
                  </a:lnTo>
                  <a:lnTo>
                    <a:pt x="550" y="538"/>
                  </a:lnTo>
                  <a:lnTo>
                    <a:pt x="554" y="534"/>
                  </a:lnTo>
                  <a:lnTo>
                    <a:pt x="558" y="536"/>
                  </a:lnTo>
                  <a:lnTo>
                    <a:pt x="562" y="534"/>
                  </a:lnTo>
                  <a:lnTo>
                    <a:pt x="564" y="534"/>
                  </a:lnTo>
                  <a:lnTo>
                    <a:pt x="572" y="532"/>
                  </a:lnTo>
                  <a:lnTo>
                    <a:pt x="578" y="524"/>
                  </a:lnTo>
                  <a:lnTo>
                    <a:pt x="586" y="522"/>
                  </a:lnTo>
                  <a:lnTo>
                    <a:pt x="586" y="518"/>
                  </a:lnTo>
                  <a:lnTo>
                    <a:pt x="588" y="520"/>
                  </a:lnTo>
                  <a:lnTo>
                    <a:pt x="588" y="518"/>
                  </a:lnTo>
                  <a:lnTo>
                    <a:pt x="592" y="514"/>
                  </a:lnTo>
                  <a:lnTo>
                    <a:pt x="594" y="512"/>
                  </a:lnTo>
                  <a:lnTo>
                    <a:pt x="592" y="510"/>
                  </a:lnTo>
                  <a:lnTo>
                    <a:pt x="594" y="508"/>
                  </a:lnTo>
                  <a:lnTo>
                    <a:pt x="600" y="508"/>
                  </a:lnTo>
                  <a:lnTo>
                    <a:pt x="606" y="500"/>
                  </a:lnTo>
                  <a:lnTo>
                    <a:pt x="608" y="498"/>
                  </a:lnTo>
                  <a:lnTo>
                    <a:pt x="610" y="496"/>
                  </a:lnTo>
                  <a:lnTo>
                    <a:pt x="612" y="496"/>
                  </a:lnTo>
                  <a:lnTo>
                    <a:pt x="612" y="492"/>
                  </a:lnTo>
                  <a:lnTo>
                    <a:pt x="616" y="482"/>
                  </a:lnTo>
                  <a:lnTo>
                    <a:pt x="614" y="478"/>
                  </a:lnTo>
                  <a:lnTo>
                    <a:pt x="618" y="476"/>
                  </a:lnTo>
                  <a:lnTo>
                    <a:pt x="618" y="480"/>
                  </a:lnTo>
                  <a:lnTo>
                    <a:pt x="622" y="474"/>
                  </a:lnTo>
                  <a:lnTo>
                    <a:pt x="626" y="466"/>
                  </a:lnTo>
                  <a:lnTo>
                    <a:pt x="630" y="460"/>
                  </a:lnTo>
                  <a:lnTo>
                    <a:pt x="634" y="454"/>
                  </a:lnTo>
                  <a:lnTo>
                    <a:pt x="636" y="454"/>
                  </a:lnTo>
                  <a:lnTo>
                    <a:pt x="638" y="456"/>
                  </a:lnTo>
                  <a:lnTo>
                    <a:pt x="640" y="444"/>
                  </a:lnTo>
                  <a:lnTo>
                    <a:pt x="640" y="440"/>
                  </a:lnTo>
                  <a:lnTo>
                    <a:pt x="644" y="440"/>
                  </a:lnTo>
                  <a:lnTo>
                    <a:pt x="644" y="436"/>
                  </a:lnTo>
                  <a:lnTo>
                    <a:pt x="644" y="434"/>
                  </a:lnTo>
                  <a:lnTo>
                    <a:pt x="640" y="436"/>
                  </a:lnTo>
                  <a:lnTo>
                    <a:pt x="646" y="430"/>
                  </a:lnTo>
                  <a:lnTo>
                    <a:pt x="642" y="428"/>
                  </a:lnTo>
                  <a:lnTo>
                    <a:pt x="636" y="424"/>
                  </a:lnTo>
                  <a:lnTo>
                    <a:pt x="630" y="426"/>
                  </a:lnTo>
                  <a:lnTo>
                    <a:pt x="624" y="424"/>
                  </a:lnTo>
                  <a:lnTo>
                    <a:pt x="624" y="422"/>
                  </a:lnTo>
                  <a:lnTo>
                    <a:pt x="630" y="422"/>
                  </a:lnTo>
                  <a:lnTo>
                    <a:pt x="646" y="412"/>
                  </a:lnTo>
                  <a:lnTo>
                    <a:pt x="642" y="408"/>
                  </a:lnTo>
                  <a:lnTo>
                    <a:pt x="640" y="406"/>
                  </a:lnTo>
                  <a:lnTo>
                    <a:pt x="636" y="402"/>
                  </a:lnTo>
                  <a:lnTo>
                    <a:pt x="630" y="400"/>
                  </a:lnTo>
                  <a:lnTo>
                    <a:pt x="628" y="398"/>
                  </a:lnTo>
                  <a:lnTo>
                    <a:pt x="622" y="398"/>
                  </a:lnTo>
                  <a:lnTo>
                    <a:pt x="622" y="398"/>
                  </a:lnTo>
                  <a:lnTo>
                    <a:pt x="628" y="396"/>
                  </a:lnTo>
                  <a:lnTo>
                    <a:pt x="646" y="402"/>
                  </a:lnTo>
                  <a:lnTo>
                    <a:pt x="638" y="392"/>
                  </a:lnTo>
                  <a:lnTo>
                    <a:pt x="638" y="390"/>
                  </a:lnTo>
                  <a:lnTo>
                    <a:pt x="632" y="386"/>
                  </a:lnTo>
                  <a:lnTo>
                    <a:pt x="628" y="368"/>
                  </a:lnTo>
                  <a:lnTo>
                    <a:pt x="622" y="360"/>
                  </a:lnTo>
                  <a:lnTo>
                    <a:pt x="610" y="354"/>
                  </a:lnTo>
                  <a:lnTo>
                    <a:pt x="610" y="352"/>
                  </a:lnTo>
                  <a:lnTo>
                    <a:pt x="616" y="340"/>
                  </a:lnTo>
                  <a:lnTo>
                    <a:pt x="622" y="334"/>
                  </a:lnTo>
                  <a:lnTo>
                    <a:pt x="622" y="332"/>
                  </a:lnTo>
                  <a:lnTo>
                    <a:pt x="622" y="330"/>
                  </a:lnTo>
                  <a:lnTo>
                    <a:pt x="622" y="328"/>
                  </a:lnTo>
                  <a:lnTo>
                    <a:pt x="626" y="328"/>
                  </a:lnTo>
                  <a:lnTo>
                    <a:pt x="626" y="332"/>
                  </a:lnTo>
                  <a:lnTo>
                    <a:pt x="628" y="330"/>
                  </a:lnTo>
                  <a:lnTo>
                    <a:pt x="632" y="326"/>
                  </a:lnTo>
                  <a:lnTo>
                    <a:pt x="632" y="322"/>
                  </a:lnTo>
                  <a:lnTo>
                    <a:pt x="642" y="320"/>
                  </a:lnTo>
                  <a:lnTo>
                    <a:pt x="646" y="316"/>
                  </a:lnTo>
                  <a:lnTo>
                    <a:pt x="648" y="316"/>
                  </a:lnTo>
                  <a:lnTo>
                    <a:pt x="650" y="320"/>
                  </a:lnTo>
                  <a:lnTo>
                    <a:pt x="654" y="316"/>
                  </a:lnTo>
                  <a:lnTo>
                    <a:pt x="656" y="310"/>
                  </a:lnTo>
                  <a:lnTo>
                    <a:pt x="648" y="308"/>
                  </a:lnTo>
                  <a:lnTo>
                    <a:pt x="640" y="308"/>
                  </a:lnTo>
                  <a:lnTo>
                    <a:pt x="632" y="302"/>
                  </a:lnTo>
                  <a:lnTo>
                    <a:pt x="624" y="306"/>
                  </a:lnTo>
                  <a:lnTo>
                    <a:pt x="618" y="314"/>
                  </a:lnTo>
                  <a:lnTo>
                    <a:pt x="614" y="314"/>
                  </a:lnTo>
                  <a:lnTo>
                    <a:pt x="606" y="312"/>
                  </a:lnTo>
                  <a:lnTo>
                    <a:pt x="602" y="302"/>
                  </a:lnTo>
                  <a:lnTo>
                    <a:pt x="594" y="298"/>
                  </a:lnTo>
                  <a:lnTo>
                    <a:pt x="588" y="290"/>
                  </a:lnTo>
                  <a:lnTo>
                    <a:pt x="590" y="286"/>
                  </a:lnTo>
                  <a:lnTo>
                    <a:pt x="590" y="282"/>
                  </a:lnTo>
                  <a:lnTo>
                    <a:pt x="592" y="280"/>
                  </a:lnTo>
                  <a:lnTo>
                    <a:pt x="600" y="280"/>
                  </a:lnTo>
                  <a:lnTo>
                    <a:pt x="608" y="278"/>
                  </a:lnTo>
                  <a:lnTo>
                    <a:pt x="614" y="268"/>
                  </a:lnTo>
                  <a:lnTo>
                    <a:pt x="626" y="262"/>
                  </a:lnTo>
                  <a:lnTo>
                    <a:pt x="636" y="250"/>
                  </a:lnTo>
                  <a:lnTo>
                    <a:pt x="644" y="248"/>
                  </a:lnTo>
                  <a:lnTo>
                    <a:pt x="644" y="246"/>
                  </a:lnTo>
                  <a:lnTo>
                    <a:pt x="650" y="256"/>
                  </a:lnTo>
                  <a:lnTo>
                    <a:pt x="640" y="268"/>
                  </a:lnTo>
                  <a:lnTo>
                    <a:pt x="640" y="272"/>
                  </a:lnTo>
                  <a:lnTo>
                    <a:pt x="638" y="274"/>
                  </a:lnTo>
                  <a:lnTo>
                    <a:pt x="644" y="276"/>
                  </a:lnTo>
                  <a:lnTo>
                    <a:pt x="642" y="282"/>
                  </a:lnTo>
                  <a:lnTo>
                    <a:pt x="638" y="282"/>
                  </a:lnTo>
                  <a:lnTo>
                    <a:pt x="636" y="286"/>
                  </a:lnTo>
                  <a:lnTo>
                    <a:pt x="636" y="286"/>
                  </a:lnTo>
                  <a:lnTo>
                    <a:pt x="646" y="282"/>
                  </a:lnTo>
                  <a:lnTo>
                    <a:pt x="652" y="276"/>
                  </a:lnTo>
                  <a:lnTo>
                    <a:pt x="666" y="268"/>
                  </a:lnTo>
                  <a:lnTo>
                    <a:pt x="666" y="270"/>
                  </a:lnTo>
                  <a:lnTo>
                    <a:pt x="678" y="266"/>
                  </a:lnTo>
                  <a:lnTo>
                    <a:pt x="686" y="256"/>
                  </a:lnTo>
                  <a:lnTo>
                    <a:pt x="698" y="250"/>
                  </a:lnTo>
                  <a:lnTo>
                    <a:pt x="712" y="238"/>
                  </a:lnTo>
                  <a:lnTo>
                    <a:pt x="720" y="240"/>
                  </a:lnTo>
                  <a:lnTo>
                    <a:pt x="730" y="240"/>
                  </a:lnTo>
                  <a:lnTo>
                    <a:pt x="728" y="232"/>
                  </a:lnTo>
                  <a:lnTo>
                    <a:pt x="730" y="230"/>
                  </a:lnTo>
                  <a:lnTo>
                    <a:pt x="740" y="228"/>
                  </a:lnTo>
                  <a:lnTo>
                    <a:pt x="748" y="222"/>
                  </a:lnTo>
                  <a:lnTo>
                    <a:pt x="752" y="214"/>
                  </a:lnTo>
                  <a:lnTo>
                    <a:pt x="756" y="212"/>
                  </a:lnTo>
                  <a:lnTo>
                    <a:pt x="760" y="218"/>
                  </a:lnTo>
                  <a:lnTo>
                    <a:pt x="762" y="218"/>
                  </a:lnTo>
                  <a:lnTo>
                    <a:pt x="762" y="214"/>
                  </a:lnTo>
                  <a:lnTo>
                    <a:pt x="770" y="204"/>
                  </a:lnTo>
                  <a:lnTo>
                    <a:pt x="770" y="190"/>
                  </a:lnTo>
                  <a:lnTo>
                    <a:pt x="768" y="180"/>
                  </a:lnTo>
                  <a:lnTo>
                    <a:pt x="780" y="170"/>
                  </a:lnTo>
                  <a:lnTo>
                    <a:pt x="792" y="172"/>
                  </a:lnTo>
                  <a:lnTo>
                    <a:pt x="792" y="174"/>
                  </a:lnTo>
                  <a:lnTo>
                    <a:pt x="796" y="172"/>
                  </a:lnTo>
                  <a:lnTo>
                    <a:pt x="804" y="152"/>
                  </a:lnTo>
                  <a:lnTo>
                    <a:pt x="810" y="128"/>
                  </a:lnTo>
                  <a:lnTo>
                    <a:pt x="818" y="124"/>
                  </a:lnTo>
                  <a:lnTo>
                    <a:pt x="818" y="106"/>
                  </a:lnTo>
                  <a:lnTo>
                    <a:pt x="786" y="1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0" name="Freeform 259">
              <a:extLst>
                <a:ext uri="{FF2B5EF4-FFF2-40B4-BE49-F238E27FC236}">
                  <a16:creationId xmlns:a16="http://schemas.microsoft.com/office/drawing/2014/main" id="{805445BE-2FE7-4D46-A54D-04CED979BC89}"/>
                </a:ext>
              </a:extLst>
            </p:cNvPr>
            <p:cNvSpPr>
              <a:spLocks/>
            </p:cNvSpPr>
            <p:nvPr/>
          </p:nvSpPr>
          <p:spPr bwMode="auto">
            <a:xfrm>
              <a:off x="4818063" y="3160713"/>
              <a:ext cx="384175" cy="257175"/>
            </a:xfrm>
            <a:custGeom>
              <a:avLst/>
              <a:gdLst/>
              <a:ahLst/>
              <a:cxnLst>
                <a:cxn ang="0">
                  <a:pos x="6" y="88"/>
                </a:cxn>
                <a:cxn ang="0">
                  <a:pos x="38" y="96"/>
                </a:cxn>
                <a:cxn ang="0">
                  <a:pos x="64" y="84"/>
                </a:cxn>
                <a:cxn ang="0">
                  <a:pos x="94" y="90"/>
                </a:cxn>
                <a:cxn ang="0">
                  <a:pos x="98" y="104"/>
                </a:cxn>
                <a:cxn ang="0">
                  <a:pos x="104" y="122"/>
                </a:cxn>
                <a:cxn ang="0">
                  <a:pos x="86" y="136"/>
                </a:cxn>
                <a:cxn ang="0">
                  <a:pos x="82" y="142"/>
                </a:cxn>
                <a:cxn ang="0">
                  <a:pos x="98" y="142"/>
                </a:cxn>
                <a:cxn ang="0">
                  <a:pos x="102" y="134"/>
                </a:cxn>
                <a:cxn ang="0">
                  <a:pos x="110" y="134"/>
                </a:cxn>
                <a:cxn ang="0">
                  <a:pos x="114" y="128"/>
                </a:cxn>
                <a:cxn ang="0">
                  <a:pos x="128" y="120"/>
                </a:cxn>
                <a:cxn ang="0">
                  <a:pos x="136" y="122"/>
                </a:cxn>
                <a:cxn ang="0">
                  <a:pos x="132" y="128"/>
                </a:cxn>
                <a:cxn ang="0">
                  <a:pos x="156" y="130"/>
                </a:cxn>
                <a:cxn ang="0">
                  <a:pos x="142" y="144"/>
                </a:cxn>
                <a:cxn ang="0">
                  <a:pos x="154" y="160"/>
                </a:cxn>
                <a:cxn ang="0">
                  <a:pos x="170" y="156"/>
                </a:cxn>
                <a:cxn ang="0">
                  <a:pos x="188" y="150"/>
                </a:cxn>
                <a:cxn ang="0">
                  <a:pos x="186" y="142"/>
                </a:cxn>
                <a:cxn ang="0">
                  <a:pos x="180" y="146"/>
                </a:cxn>
                <a:cxn ang="0">
                  <a:pos x="170" y="138"/>
                </a:cxn>
                <a:cxn ang="0">
                  <a:pos x="168" y="132"/>
                </a:cxn>
                <a:cxn ang="0">
                  <a:pos x="162" y="130"/>
                </a:cxn>
                <a:cxn ang="0">
                  <a:pos x="162" y="126"/>
                </a:cxn>
                <a:cxn ang="0">
                  <a:pos x="168" y="132"/>
                </a:cxn>
                <a:cxn ang="0">
                  <a:pos x="174" y="134"/>
                </a:cxn>
                <a:cxn ang="0">
                  <a:pos x="178" y="126"/>
                </a:cxn>
                <a:cxn ang="0">
                  <a:pos x="196" y="116"/>
                </a:cxn>
                <a:cxn ang="0">
                  <a:pos x="208" y="110"/>
                </a:cxn>
                <a:cxn ang="0">
                  <a:pos x="226" y="94"/>
                </a:cxn>
                <a:cxn ang="0">
                  <a:pos x="238" y="82"/>
                </a:cxn>
                <a:cxn ang="0">
                  <a:pos x="236" y="70"/>
                </a:cxn>
                <a:cxn ang="0">
                  <a:pos x="242" y="60"/>
                </a:cxn>
                <a:cxn ang="0">
                  <a:pos x="206" y="40"/>
                </a:cxn>
                <a:cxn ang="0">
                  <a:pos x="174" y="24"/>
                </a:cxn>
                <a:cxn ang="0">
                  <a:pos x="166" y="12"/>
                </a:cxn>
                <a:cxn ang="0">
                  <a:pos x="120" y="6"/>
                </a:cxn>
                <a:cxn ang="0">
                  <a:pos x="112" y="24"/>
                </a:cxn>
                <a:cxn ang="0">
                  <a:pos x="94" y="18"/>
                </a:cxn>
                <a:cxn ang="0">
                  <a:pos x="74" y="22"/>
                </a:cxn>
                <a:cxn ang="0">
                  <a:pos x="64" y="14"/>
                </a:cxn>
                <a:cxn ang="0">
                  <a:pos x="32" y="10"/>
                </a:cxn>
                <a:cxn ang="0">
                  <a:pos x="22" y="30"/>
                </a:cxn>
                <a:cxn ang="0">
                  <a:pos x="26" y="42"/>
                </a:cxn>
                <a:cxn ang="0">
                  <a:pos x="8" y="70"/>
                </a:cxn>
              </a:cxnLst>
              <a:rect l="0" t="0" r="r" b="b"/>
              <a:pathLst>
                <a:path w="242" h="162">
                  <a:moveTo>
                    <a:pt x="4" y="70"/>
                  </a:moveTo>
                  <a:lnTo>
                    <a:pt x="0" y="84"/>
                  </a:lnTo>
                  <a:lnTo>
                    <a:pt x="6" y="88"/>
                  </a:lnTo>
                  <a:lnTo>
                    <a:pt x="10" y="94"/>
                  </a:lnTo>
                  <a:lnTo>
                    <a:pt x="34" y="92"/>
                  </a:lnTo>
                  <a:lnTo>
                    <a:pt x="38" y="96"/>
                  </a:lnTo>
                  <a:lnTo>
                    <a:pt x="60" y="88"/>
                  </a:lnTo>
                  <a:lnTo>
                    <a:pt x="60" y="88"/>
                  </a:lnTo>
                  <a:lnTo>
                    <a:pt x="64" y="84"/>
                  </a:lnTo>
                  <a:lnTo>
                    <a:pt x="72" y="82"/>
                  </a:lnTo>
                  <a:lnTo>
                    <a:pt x="82" y="88"/>
                  </a:lnTo>
                  <a:lnTo>
                    <a:pt x="94" y="90"/>
                  </a:lnTo>
                  <a:lnTo>
                    <a:pt x="94" y="92"/>
                  </a:lnTo>
                  <a:lnTo>
                    <a:pt x="94" y="100"/>
                  </a:lnTo>
                  <a:lnTo>
                    <a:pt x="98" y="104"/>
                  </a:lnTo>
                  <a:lnTo>
                    <a:pt x="100" y="112"/>
                  </a:lnTo>
                  <a:lnTo>
                    <a:pt x="106" y="114"/>
                  </a:lnTo>
                  <a:lnTo>
                    <a:pt x="104" y="122"/>
                  </a:lnTo>
                  <a:lnTo>
                    <a:pt x="92" y="122"/>
                  </a:lnTo>
                  <a:lnTo>
                    <a:pt x="92" y="130"/>
                  </a:lnTo>
                  <a:lnTo>
                    <a:pt x="86" y="136"/>
                  </a:lnTo>
                  <a:lnTo>
                    <a:pt x="86" y="140"/>
                  </a:lnTo>
                  <a:lnTo>
                    <a:pt x="82" y="140"/>
                  </a:lnTo>
                  <a:lnTo>
                    <a:pt x="82" y="142"/>
                  </a:lnTo>
                  <a:lnTo>
                    <a:pt x="84" y="142"/>
                  </a:lnTo>
                  <a:lnTo>
                    <a:pt x="88" y="146"/>
                  </a:lnTo>
                  <a:lnTo>
                    <a:pt x="98" y="142"/>
                  </a:lnTo>
                  <a:lnTo>
                    <a:pt x="102" y="144"/>
                  </a:lnTo>
                  <a:lnTo>
                    <a:pt x="102" y="144"/>
                  </a:lnTo>
                  <a:lnTo>
                    <a:pt x="102" y="134"/>
                  </a:lnTo>
                  <a:lnTo>
                    <a:pt x="104" y="138"/>
                  </a:lnTo>
                  <a:lnTo>
                    <a:pt x="104" y="136"/>
                  </a:lnTo>
                  <a:lnTo>
                    <a:pt x="110" y="134"/>
                  </a:lnTo>
                  <a:lnTo>
                    <a:pt x="112" y="130"/>
                  </a:lnTo>
                  <a:lnTo>
                    <a:pt x="110" y="124"/>
                  </a:lnTo>
                  <a:lnTo>
                    <a:pt x="114" y="128"/>
                  </a:lnTo>
                  <a:lnTo>
                    <a:pt x="116" y="122"/>
                  </a:lnTo>
                  <a:lnTo>
                    <a:pt x="128" y="118"/>
                  </a:lnTo>
                  <a:lnTo>
                    <a:pt x="128" y="120"/>
                  </a:lnTo>
                  <a:lnTo>
                    <a:pt x="130" y="120"/>
                  </a:lnTo>
                  <a:lnTo>
                    <a:pt x="132" y="116"/>
                  </a:lnTo>
                  <a:lnTo>
                    <a:pt x="136" y="122"/>
                  </a:lnTo>
                  <a:lnTo>
                    <a:pt x="130" y="122"/>
                  </a:lnTo>
                  <a:lnTo>
                    <a:pt x="134" y="124"/>
                  </a:lnTo>
                  <a:lnTo>
                    <a:pt x="132" y="128"/>
                  </a:lnTo>
                  <a:lnTo>
                    <a:pt x="142" y="130"/>
                  </a:lnTo>
                  <a:lnTo>
                    <a:pt x="152" y="128"/>
                  </a:lnTo>
                  <a:lnTo>
                    <a:pt x="156" y="130"/>
                  </a:lnTo>
                  <a:lnTo>
                    <a:pt x="158" y="132"/>
                  </a:lnTo>
                  <a:lnTo>
                    <a:pt x="150" y="136"/>
                  </a:lnTo>
                  <a:lnTo>
                    <a:pt x="142" y="144"/>
                  </a:lnTo>
                  <a:lnTo>
                    <a:pt x="154" y="148"/>
                  </a:lnTo>
                  <a:lnTo>
                    <a:pt x="154" y="152"/>
                  </a:lnTo>
                  <a:lnTo>
                    <a:pt x="154" y="160"/>
                  </a:lnTo>
                  <a:lnTo>
                    <a:pt x="160" y="162"/>
                  </a:lnTo>
                  <a:lnTo>
                    <a:pt x="166" y="160"/>
                  </a:lnTo>
                  <a:lnTo>
                    <a:pt x="170" y="156"/>
                  </a:lnTo>
                  <a:lnTo>
                    <a:pt x="174" y="154"/>
                  </a:lnTo>
                  <a:lnTo>
                    <a:pt x="180" y="148"/>
                  </a:lnTo>
                  <a:lnTo>
                    <a:pt x="188" y="150"/>
                  </a:lnTo>
                  <a:lnTo>
                    <a:pt x="194" y="150"/>
                  </a:lnTo>
                  <a:lnTo>
                    <a:pt x="196" y="142"/>
                  </a:lnTo>
                  <a:lnTo>
                    <a:pt x="186" y="142"/>
                  </a:lnTo>
                  <a:lnTo>
                    <a:pt x="184" y="146"/>
                  </a:lnTo>
                  <a:lnTo>
                    <a:pt x="180" y="144"/>
                  </a:lnTo>
                  <a:lnTo>
                    <a:pt x="180" y="146"/>
                  </a:lnTo>
                  <a:lnTo>
                    <a:pt x="176" y="144"/>
                  </a:lnTo>
                  <a:lnTo>
                    <a:pt x="172" y="138"/>
                  </a:lnTo>
                  <a:lnTo>
                    <a:pt x="170" y="138"/>
                  </a:lnTo>
                  <a:lnTo>
                    <a:pt x="170" y="136"/>
                  </a:lnTo>
                  <a:lnTo>
                    <a:pt x="168" y="136"/>
                  </a:lnTo>
                  <a:lnTo>
                    <a:pt x="168" y="132"/>
                  </a:lnTo>
                  <a:lnTo>
                    <a:pt x="164" y="132"/>
                  </a:lnTo>
                  <a:lnTo>
                    <a:pt x="164" y="134"/>
                  </a:lnTo>
                  <a:lnTo>
                    <a:pt x="162" y="130"/>
                  </a:lnTo>
                  <a:lnTo>
                    <a:pt x="158" y="128"/>
                  </a:lnTo>
                  <a:lnTo>
                    <a:pt x="162" y="128"/>
                  </a:lnTo>
                  <a:lnTo>
                    <a:pt x="162" y="126"/>
                  </a:lnTo>
                  <a:lnTo>
                    <a:pt x="164" y="128"/>
                  </a:lnTo>
                  <a:lnTo>
                    <a:pt x="168" y="128"/>
                  </a:lnTo>
                  <a:lnTo>
                    <a:pt x="168" y="132"/>
                  </a:lnTo>
                  <a:lnTo>
                    <a:pt x="170" y="128"/>
                  </a:lnTo>
                  <a:lnTo>
                    <a:pt x="172" y="134"/>
                  </a:lnTo>
                  <a:lnTo>
                    <a:pt x="174" y="134"/>
                  </a:lnTo>
                  <a:lnTo>
                    <a:pt x="172" y="128"/>
                  </a:lnTo>
                  <a:lnTo>
                    <a:pt x="176" y="122"/>
                  </a:lnTo>
                  <a:lnTo>
                    <a:pt x="178" y="126"/>
                  </a:lnTo>
                  <a:lnTo>
                    <a:pt x="184" y="120"/>
                  </a:lnTo>
                  <a:lnTo>
                    <a:pt x="190" y="120"/>
                  </a:lnTo>
                  <a:lnTo>
                    <a:pt x="196" y="116"/>
                  </a:lnTo>
                  <a:lnTo>
                    <a:pt x="198" y="118"/>
                  </a:lnTo>
                  <a:lnTo>
                    <a:pt x="200" y="116"/>
                  </a:lnTo>
                  <a:lnTo>
                    <a:pt x="208" y="110"/>
                  </a:lnTo>
                  <a:lnTo>
                    <a:pt x="216" y="108"/>
                  </a:lnTo>
                  <a:lnTo>
                    <a:pt x="216" y="102"/>
                  </a:lnTo>
                  <a:lnTo>
                    <a:pt x="226" y="94"/>
                  </a:lnTo>
                  <a:lnTo>
                    <a:pt x="236" y="94"/>
                  </a:lnTo>
                  <a:lnTo>
                    <a:pt x="240" y="86"/>
                  </a:lnTo>
                  <a:lnTo>
                    <a:pt x="238" y="82"/>
                  </a:lnTo>
                  <a:lnTo>
                    <a:pt x="236" y="76"/>
                  </a:lnTo>
                  <a:lnTo>
                    <a:pt x="240" y="74"/>
                  </a:lnTo>
                  <a:lnTo>
                    <a:pt x="236" y="70"/>
                  </a:lnTo>
                  <a:lnTo>
                    <a:pt x="242" y="66"/>
                  </a:lnTo>
                  <a:lnTo>
                    <a:pt x="240" y="60"/>
                  </a:lnTo>
                  <a:lnTo>
                    <a:pt x="242" y="60"/>
                  </a:lnTo>
                  <a:lnTo>
                    <a:pt x="218" y="50"/>
                  </a:lnTo>
                  <a:lnTo>
                    <a:pt x="214" y="52"/>
                  </a:lnTo>
                  <a:lnTo>
                    <a:pt x="206" y="40"/>
                  </a:lnTo>
                  <a:lnTo>
                    <a:pt x="196" y="44"/>
                  </a:lnTo>
                  <a:lnTo>
                    <a:pt x="182" y="40"/>
                  </a:lnTo>
                  <a:lnTo>
                    <a:pt x="174" y="24"/>
                  </a:lnTo>
                  <a:lnTo>
                    <a:pt x="164" y="22"/>
                  </a:lnTo>
                  <a:lnTo>
                    <a:pt x="162" y="14"/>
                  </a:lnTo>
                  <a:lnTo>
                    <a:pt x="166" y="12"/>
                  </a:lnTo>
                  <a:lnTo>
                    <a:pt x="158" y="0"/>
                  </a:lnTo>
                  <a:lnTo>
                    <a:pt x="130" y="6"/>
                  </a:lnTo>
                  <a:lnTo>
                    <a:pt x="120" y="6"/>
                  </a:lnTo>
                  <a:lnTo>
                    <a:pt x="116" y="12"/>
                  </a:lnTo>
                  <a:lnTo>
                    <a:pt x="114" y="22"/>
                  </a:lnTo>
                  <a:lnTo>
                    <a:pt x="112" y="24"/>
                  </a:lnTo>
                  <a:lnTo>
                    <a:pt x="108" y="22"/>
                  </a:lnTo>
                  <a:lnTo>
                    <a:pt x="100" y="24"/>
                  </a:lnTo>
                  <a:lnTo>
                    <a:pt x="94" y="18"/>
                  </a:lnTo>
                  <a:lnTo>
                    <a:pt x="90" y="22"/>
                  </a:lnTo>
                  <a:lnTo>
                    <a:pt x="82" y="18"/>
                  </a:lnTo>
                  <a:lnTo>
                    <a:pt x="74" y="22"/>
                  </a:lnTo>
                  <a:lnTo>
                    <a:pt x="72" y="18"/>
                  </a:lnTo>
                  <a:lnTo>
                    <a:pt x="68" y="18"/>
                  </a:lnTo>
                  <a:lnTo>
                    <a:pt x="64" y="14"/>
                  </a:lnTo>
                  <a:lnTo>
                    <a:pt x="50" y="10"/>
                  </a:lnTo>
                  <a:lnTo>
                    <a:pt x="42" y="10"/>
                  </a:lnTo>
                  <a:lnTo>
                    <a:pt x="32" y="10"/>
                  </a:lnTo>
                  <a:lnTo>
                    <a:pt x="28" y="14"/>
                  </a:lnTo>
                  <a:lnTo>
                    <a:pt x="18" y="18"/>
                  </a:lnTo>
                  <a:lnTo>
                    <a:pt x="22" y="30"/>
                  </a:lnTo>
                  <a:lnTo>
                    <a:pt x="26" y="32"/>
                  </a:lnTo>
                  <a:lnTo>
                    <a:pt x="26" y="40"/>
                  </a:lnTo>
                  <a:lnTo>
                    <a:pt x="26" y="42"/>
                  </a:lnTo>
                  <a:lnTo>
                    <a:pt x="12" y="54"/>
                  </a:lnTo>
                  <a:lnTo>
                    <a:pt x="8" y="64"/>
                  </a:lnTo>
                  <a:lnTo>
                    <a:pt x="8" y="70"/>
                  </a:lnTo>
                  <a:lnTo>
                    <a:pt x="4" y="70"/>
                  </a:lnTo>
                  <a:lnTo>
                    <a:pt x="4" y="7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1" name="Freeform 260">
              <a:extLst>
                <a:ext uri="{FF2B5EF4-FFF2-40B4-BE49-F238E27FC236}">
                  <a16:creationId xmlns:a16="http://schemas.microsoft.com/office/drawing/2014/main" id="{B45C5665-E3A9-B24D-945B-C6F73CF9276C}"/>
                </a:ext>
              </a:extLst>
            </p:cNvPr>
            <p:cNvSpPr>
              <a:spLocks/>
            </p:cNvSpPr>
            <p:nvPr/>
          </p:nvSpPr>
          <p:spPr bwMode="auto">
            <a:xfrm>
              <a:off x="4684713" y="3389313"/>
              <a:ext cx="82550" cy="82550"/>
            </a:xfrm>
            <a:custGeom>
              <a:avLst/>
              <a:gdLst/>
              <a:ahLst/>
              <a:cxnLst>
                <a:cxn ang="0">
                  <a:pos x="44" y="8"/>
                </a:cxn>
                <a:cxn ang="0">
                  <a:pos x="48" y="6"/>
                </a:cxn>
                <a:cxn ang="0">
                  <a:pos x="48" y="8"/>
                </a:cxn>
                <a:cxn ang="0">
                  <a:pos x="44" y="18"/>
                </a:cxn>
                <a:cxn ang="0">
                  <a:pos x="46" y="18"/>
                </a:cxn>
                <a:cxn ang="0">
                  <a:pos x="52" y="24"/>
                </a:cxn>
                <a:cxn ang="0">
                  <a:pos x="50" y="24"/>
                </a:cxn>
                <a:cxn ang="0">
                  <a:pos x="48" y="24"/>
                </a:cxn>
                <a:cxn ang="0">
                  <a:pos x="46" y="24"/>
                </a:cxn>
                <a:cxn ang="0">
                  <a:pos x="50" y="30"/>
                </a:cxn>
                <a:cxn ang="0">
                  <a:pos x="50" y="32"/>
                </a:cxn>
                <a:cxn ang="0">
                  <a:pos x="44" y="34"/>
                </a:cxn>
                <a:cxn ang="0">
                  <a:pos x="42" y="34"/>
                </a:cxn>
                <a:cxn ang="0">
                  <a:pos x="44" y="36"/>
                </a:cxn>
                <a:cxn ang="0">
                  <a:pos x="44" y="38"/>
                </a:cxn>
                <a:cxn ang="0">
                  <a:pos x="44" y="38"/>
                </a:cxn>
                <a:cxn ang="0">
                  <a:pos x="42" y="36"/>
                </a:cxn>
                <a:cxn ang="0">
                  <a:pos x="40" y="36"/>
                </a:cxn>
                <a:cxn ang="0">
                  <a:pos x="38" y="40"/>
                </a:cxn>
                <a:cxn ang="0">
                  <a:pos x="38" y="42"/>
                </a:cxn>
                <a:cxn ang="0">
                  <a:pos x="36" y="42"/>
                </a:cxn>
                <a:cxn ang="0">
                  <a:pos x="36" y="46"/>
                </a:cxn>
                <a:cxn ang="0">
                  <a:pos x="36" y="48"/>
                </a:cxn>
                <a:cxn ang="0">
                  <a:pos x="36" y="50"/>
                </a:cxn>
                <a:cxn ang="0">
                  <a:pos x="36" y="52"/>
                </a:cxn>
                <a:cxn ang="0">
                  <a:pos x="34" y="52"/>
                </a:cxn>
                <a:cxn ang="0">
                  <a:pos x="34" y="50"/>
                </a:cxn>
                <a:cxn ang="0">
                  <a:pos x="32" y="50"/>
                </a:cxn>
                <a:cxn ang="0">
                  <a:pos x="30" y="48"/>
                </a:cxn>
                <a:cxn ang="0">
                  <a:pos x="30" y="48"/>
                </a:cxn>
                <a:cxn ang="0">
                  <a:pos x="28" y="46"/>
                </a:cxn>
                <a:cxn ang="0">
                  <a:pos x="28" y="44"/>
                </a:cxn>
                <a:cxn ang="0">
                  <a:pos x="26" y="44"/>
                </a:cxn>
                <a:cxn ang="0">
                  <a:pos x="24" y="46"/>
                </a:cxn>
                <a:cxn ang="0">
                  <a:pos x="24" y="44"/>
                </a:cxn>
                <a:cxn ang="0">
                  <a:pos x="24" y="44"/>
                </a:cxn>
                <a:cxn ang="0">
                  <a:pos x="26" y="44"/>
                </a:cxn>
                <a:cxn ang="0">
                  <a:pos x="20" y="38"/>
                </a:cxn>
                <a:cxn ang="0">
                  <a:pos x="20" y="34"/>
                </a:cxn>
                <a:cxn ang="0">
                  <a:pos x="4" y="20"/>
                </a:cxn>
                <a:cxn ang="0">
                  <a:pos x="4" y="14"/>
                </a:cxn>
                <a:cxn ang="0">
                  <a:pos x="2" y="10"/>
                </a:cxn>
                <a:cxn ang="0">
                  <a:pos x="0" y="8"/>
                </a:cxn>
                <a:cxn ang="0">
                  <a:pos x="0" y="2"/>
                </a:cxn>
                <a:cxn ang="0">
                  <a:pos x="4" y="0"/>
                </a:cxn>
                <a:cxn ang="0">
                  <a:pos x="8" y="6"/>
                </a:cxn>
                <a:cxn ang="0">
                  <a:pos x="10" y="0"/>
                </a:cxn>
                <a:cxn ang="0">
                  <a:pos x="12" y="0"/>
                </a:cxn>
                <a:cxn ang="0">
                  <a:pos x="16" y="0"/>
                </a:cxn>
                <a:cxn ang="0">
                  <a:pos x="28" y="4"/>
                </a:cxn>
                <a:cxn ang="0">
                  <a:pos x="30" y="2"/>
                </a:cxn>
                <a:cxn ang="0">
                  <a:pos x="38" y="4"/>
                </a:cxn>
                <a:cxn ang="0">
                  <a:pos x="42" y="8"/>
                </a:cxn>
                <a:cxn ang="0">
                  <a:pos x="44" y="8"/>
                </a:cxn>
                <a:cxn ang="0">
                  <a:pos x="44" y="8"/>
                </a:cxn>
              </a:cxnLst>
              <a:rect l="0" t="0" r="r" b="b"/>
              <a:pathLst>
                <a:path w="52" h="52">
                  <a:moveTo>
                    <a:pt x="44" y="8"/>
                  </a:moveTo>
                  <a:lnTo>
                    <a:pt x="48" y="6"/>
                  </a:lnTo>
                  <a:lnTo>
                    <a:pt x="48" y="8"/>
                  </a:lnTo>
                  <a:lnTo>
                    <a:pt x="44" y="18"/>
                  </a:lnTo>
                  <a:lnTo>
                    <a:pt x="46" y="18"/>
                  </a:lnTo>
                  <a:lnTo>
                    <a:pt x="52" y="24"/>
                  </a:lnTo>
                  <a:lnTo>
                    <a:pt x="50" y="24"/>
                  </a:lnTo>
                  <a:lnTo>
                    <a:pt x="48" y="24"/>
                  </a:lnTo>
                  <a:lnTo>
                    <a:pt x="46" y="24"/>
                  </a:lnTo>
                  <a:lnTo>
                    <a:pt x="50" y="30"/>
                  </a:lnTo>
                  <a:lnTo>
                    <a:pt x="50" y="32"/>
                  </a:lnTo>
                  <a:lnTo>
                    <a:pt x="44" y="34"/>
                  </a:lnTo>
                  <a:lnTo>
                    <a:pt x="42" y="34"/>
                  </a:lnTo>
                  <a:lnTo>
                    <a:pt x="44" y="36"/>
                  </a:lnTo>
                  <a:lnTo>
                    <a:pt x="44" y="38"/>
                  </a:lnTo>
                  <a:lnTo>
                    <a:pt x="44" y="38"/>
                  </a:lnTo>
                  <a:lnTo>
                    <a:pt x="42" y="36"/>
                  </a:lnTo>
                  <a:lnTo>
                    <a:pt x="40" y="36"/>
                  </a:lnTo>
                  <a:lnTo>
                    <a:pt x="38" y="40"/>
                  </a:lnTo>
                  <a:lnTo>
                    <a:pt x="38" y="42"/>
                  </a:lnTo>
                  <a:lnTo>
                    <a:pt x="36" y="42"/>
                  </a:lnTo>
                  <a:lnTo>
                    <a:pt x="36" y="46"/>
                  </a:lnTo>
                  <a:lnTo>
                    <a:pt x="36" y="48"/>
                  </a:lnTo>
                  <a:lnTo>
                    <a:pt x="36" y="50"/>
                  </a:lnTo>
                  <a:lnTo>
                    <a:pt x="36" y="52"/>
                  </a:lnTo>
                  <a:lnTo>
                    <a:pt x="34" y="52"/>
                  </a:lnTo>
                  <a:lnTo>
                    <a:pt x="34" y="50"/>
                  </a:lnTo>
                  <a:lnTo>
                    <a:pt x="32" y="50"/>
                  </a:lnTo>
                  <a:lnTo>
                    <a:pt x="30" y="48"/>
                  </a:lnTo>
                  <a:lnTo>
                    <a:pt x="30" y="48"/>
                  </a:lnTo>
                  <a:lnTo>
                    <a:pt x="28" y="46"/>
                  </a:lnTo>
                  <a:lnTo>
                    <a:pt x="28" y="44"/>
                  </a:lnTo>
                  <a:lnTo>
                    <a:pt x="26" y="44"/>
                  </a:lnTo>
                  <a:lnTo>
                    <a:pt x="24" y="46"/>
                  </a:lnTo>
                  <a:lnTo>
                    <a:pt x="24" y="44"/>
                  </a:lnTo>
                  <a:lnTo>
                    <a:pt x="24" y="44"/>
                  </a:lnTo>
                  <a:lnTo>
                    <a:pt x="26" y="44"/>
                  </a:lnTo>
                  <a:lnTo>
                    <a:pt x="20" y="38"/>
                  </a:lnTo>
                  <a:lnTo>
                    <a:pt x="20" y="34"/>
                  </a:lnTo>
                  <a:lnTo>
                    <a:pt x="4" y="20"/>
                  </a:lnTo>
                  <a:lnTo>
                    <a:pt x="4" y="14"/>
                  </a:lnTo>
                  <a:lnTo>
                    <a:pt x="2" y="10"/>
                  </a:lnTo>
                  <a:lnTo>
                    <a:pt x="0" y="8"/>
                  </a:lnTo>
                  <a:lnTo>
                    <a:pt x="0" y="2"/>
                  </a:lnTo>
                  <a:lnTo>
                    <a:pt x="4" y="0"/>
                  </a:lnTo>
                  <a:lnTo>
                    <a:pt x="8" y="6"/>
                  </a:lnTo>
                  <a:lnTo>
                    <a:pt x="10" y="0"/>
                  </a:lnTo>
                  <a:lnTo>
                    <a:pt x="12" y="0"/>
                  </a:lnTo>
                  <a:lnTo>
                    <a:pt x="16" y="0"/>
                  </a:lnTo>
                  <a:lnTo>
                    <a:pt x="28" y="4"/>
                  </a:lnTo>
                  <a:lnTo>
                    <a:pt x="30" y="2"/>
                  </a:lnTo>
                  <a:lnTo>
                    <a:pt x="38" y="4"/>
                  </a:lnTo>
                  <a:lnTo>
                    <a:pt x="42" y="8"/>
                  </a:lnTo>
                  <a:lnTo>
                    <a:pt x="44" y="8"/>
                  </a:lnTo>
                  <a:lnTo>
                    <a:pt x="4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2" name="Freeform 261">
              <a:extLst>
                <a:ext uri="{FF2B5EF4-FFF2-40B4-BE49-F238E27FC236}">
                  <a16:creationId xmlns:a16="http://schemas.microsoft.com/office/drawing/2014/main" id="{683B8800-2C23-A648-828B-43F111CCA69B}"/>
                </a:ext>
              </a:extLst>
            </p:cNvPr>
            <p:cNvSpPr>
              <a:spLocks/>
            </p:cNvSpPr>
            <p:nvPr/>
          </p:nvSpPr>
          <p:spPr bwMode="auto">
            <a:xfrm>
              <a:off x="4611688" y="4357688"/>
              <a:ext cx="403225" cy="393700"/>
            </a:xfrm>
            <a:custGeom>
              <a:avLst/>
              <a:gdLst/>
              <a:ahLst/>
              <a:cxnLst>
                <a:cxn ang="0">
                  <a:pos x="244" y="50"/>
                </a:cxn>
                <a:cxn ang="0">
                  <a:pos x="250" y="38"/>
                </a:cxn>
                <a:cxn ang="0">
                  <a:pos x="250" y="22"/>
                </a:cxn>
                <a:cxn ang="0">
                  <a:pos x="232" y="8"/>
                </a:cxn>
                <a:cxn ang="0">
                  <a:pos x="220" y="10"/>
                </a:cxn>
                <a:cxn ang="0">
                  <a:pos x="212" y="10"/>
                </a:cxn>
                <a:cxn ang="0">
                  <a:pos x="196" y="0"/>
                </a:cxn>
                <a:cxn ang="0">
                  <a:pos x="192" y="2"/>
                </a:cxn>
                <a:cxn ang="0">
                  <a:pos x="188" y="0"/>
                </a:cxn>
                <a:cxn ang="0">
                  <a:pos x="172" y="0"/>
                </a:cxn>
                <a:cxn ang="0">
                  <a:pos x="168" y="4"/>
                </a:cxn>
                <a:cxn ang="0">
                  <a:pos x="148" y="8"/>
                </a:cxn>
                <a:cxn ang="0">
                  <a:pos x="138" y="8"/>
                </a:cxn>
                <a:cxn ang="0">
                  <a:pos x="136" y="12"/>
                </a:cxn>
                <a:cxn ang="0">
                  <a:pos x="114" y="8"/>
                </a:cxn>
                <a:cxn ang="0">
                  <a:pos x="110" y="10"/>
                </a:cxn>
                <a:cxn ang="0">
                  <a:pos x="96" y="0"/>
                </a:cxn>
                <a:cxn ang="0">
                  <a:pos x="88" y="20"/>
                </a:cxn>
                <a:cxn ang="0">
                  <a:pos x="84" y="30"/>
                </a:cxn>
                <a:cxn ang="0">
                  <a:pos x="72" y="78"/>
                </a:cxn>
                <a:cxn ang="0">
                  <a:pos x="54" y="98"/>
                </a:cxn>
                <a:cxn ang="0">
                  <a:pos x="52" y="112"/>
                </a:cxn>
                <a:cxn ang="0">
                  <a:pos x="34" y="132"/>
                </a:cxn>
                <a:cxn ang="0">
                  <a:pos x="26" y="134"/>
                </a:cxn>
                <a:cxn ang="0">
                  <a:pos x="20" y="130"/>
                </a:cxn>
                <a:cxn ang="0">
                  <a:pos x="12" y="134"/>
                </a:cxn>
                <a:cxn ang="0">
                  <a:pos x="4" y="136"/>
                </a:cxn>
                <a:cxn ang="0">
                  <a:pos x="0" y="148"/>
                </a:cxn>
                <a:cxn ang="0">
                  <a:pos x="12" y="148"/>
                </a:cxn>
                <a:cxn ang="0">
                  <a:pos x="32" y="148"/>
                </a:cxn>
                <a:cxn ang="0">
                  <a:pos x="52" y="148"/>
                </a:cxn>
                <a:cxn ang="0">
                  <a:pos x="62" y="168"/>
                </a:cxn>
                <a:cxn ang="0">
                  <a:pos x="72" y="178"/>
                </a:cxn>
                <a:cxn ang="0">
                  <a:pos x="94" y="176"/>
                </a:cxn>
                <a:cxn ang="0">
                  <a:pos x="112" y="162"/>
                </a:cxn>
                <a:cxn ang="0">
                  <a:pos x="124" y="168"/>
                </a:cxn>
                <a:cxn ang="0">
                  <a:pos x="128" y="188"/>
                </a:cxn>
                <a:cxn ang="0">
                  <a:pos x="130" y="212"/>
                </a:cxn>
                <a:cxn ang="0">
                  <a:pos x="134" y="222"/>
                </a:cxn>
                <a:cxn ang="0">
                  <a:pos x="144" y="216"/>
                </a:cxn>
                <a:cxn ang="0">
                  <a:pos x="156" y="214"/>
                </a:cxn>
                <a:cxn ang="0">
                  <a:pos x="164" y="222"/>
                </a:cxn>
                <a:cxn ang="0">
                  <a:pos x="176" y="224"/>
                </a:cxn>
                <a:cxn ang="0">
                  <a:pos x="198" y="226"/>
                </a:cxn>
                <a:cxn ang="0">
                  <a:pos x="212" y="234"/>
                </a:cxn>
                <a:cxn ang="0">
                  <a:pos x="222" y="246"/>
                </a:cxn>
                <a:cxn ang="0">
                  <a:pos x="230" y="246"/>
                </a:cxn>
                <a:cxn ang="0">
                  <a:pos x="232" y="234"/>
                </a:cxn>
                <a:cxn ang="0">
                  <a:pos x="218" y="228"/>
                </a:cxn>
                <a:cxn ang="0">
                  <a:pos x="222" y="204"/>
                </a:cxn>
                <a:cxn ang="0">
                  <a:pos x="222" y="190"/>
                </a:cxn>
                <a:cxn ang="0">
                  <a:pos x="224" y="184"/>
                </a:cxn>
                <a:cxn ang="0">
                  <a:pos x="244" y="178"/>
                </a:cxn>
                <a:cxn ang="0">
                  <a:pos x="234" y="164"/>
                </a:cxn>
                <a:cxn ang="0">
                  <a:pos x="228" y="146"/>
                </a:cxn>
                <a:cxn ang="0">
                  <a:pos x="226" y="138"/>
                </a:cxn>
                <a:cxn ang="0">
                  <a:pos x="226" y="126"/>
                </a:cxn>
                <a:cxn ang="0">
                  <a:pos x="226" y="122"/>
                </a:cxn>
                <a:cxn ang="0">
                  <a:pos x="228" y="108"/>
                </a:cxn>
                <a:cxn ang="0">
                  <a:pos x="224" y="102"/>
                </a:cxn>
                <a:cxn ang="0">
                  <a:pos x="234" y="86"/>
                </a:cxn>
                <a:cxn ang="0">
                  <a:pos x="234" y="72"/>
                </a:cxn>
                <a:cxn ang="0">
                  <a:pos x="244" y="54"/>
                </a:cxn>
              </a:cxnLst>
              <a:rect l="0" t="0" r="r" b="b"/>
              <a:pathLst>
                <a:path w="254" h="248">
                  <a:moveTo>
                    <a:pt x="244" y="54"/>
                  </a:moveTo>
                  <a:lnTo>
                    <a:pt x="244" y="50"/>
                  </a:lnTo>
                  <a:lnTo>
                    <a:pt x="254" y="40"/>
                  </a:lnTo>
                  <a:lnTo>
                    <a:pt x="250" y="38"/>
                  </a:lnTo>
                  <a:lnTo>
                    <a:pt x="248" y="34"/>
                  </a:lnTo>
                  <a:lnTo>
                    <a:pt x="250" y="22"/>
                  </a:lnTo>
                  <a:lnTo>
                    <a:pt x="248" y="22"/>
                  </a:lnTo>
                  <a:lnTo>
                    <a:pt x="232" y="8"/>
                  </a:lnTo>
                  <a:lnTo>
                    <a:pt x="230" y="10"/>
                  </a:lnTo>
                  <a:lnTo>
                    <a:pt x="220" y="10"/>
                  </a:lnTo>
                  <a:lnTo>
                    <a:pt x="216" y="12"/>
                  </a:lnTo>
                  <a:lnTo>
                    <a:pt x="212" y="10"/>
                  </a:lnTo>
                  <a:lnTo>
                    <a:pt x="204" y="0"/>
                  </a:lnTo>
                  <a:lnTo>
                    <a:pt x="196" y="0"/>
                  </a:lnTo>
                  <a:lnTo>
                    <a:pt x="196" y="4"/>
                  </a:lnTo>
                  <a:lnTo>
                    <a:pt x="192" y="2"/>
                  </a:lnTo>
                  <a:lnTo>
                    <a:pt x="190" y="4"/>
                  </a:lnTo>
                  <a:lnTo>
                    <a:pt x="188" y="0"/>
                  </a:lnTo>
                  <a:lnTo>
                    <a:pt x="178" y="2"/>
                  </a:lnTo>
                  <a:lnTo>
                    <a:pt x="172" y="0"/>
                  </a:lnTo>
                  <a:lnTo>
                    <a:pt x="172" y="4"/>
                  </a:lnTo>
                  <a:lnTo>
                    <a:pt x="168" y="4"/>
                  </a:lnTo>
                  <a:lnTo>
                    <a:pt x="164" y="2"/>
                  </a:lnTo>
                  <a:lnTo>
                    <a:pt x="148" y="8"/>
                  </a:lnTo>
                  <a:lnTo>
                    <a:pt x="142" y="6"/>
                  </a:lnTo>
                  <a:lnTo>
                    <a:pt x="138" y="8"/>
                  </a:lnTo>
                  <a:lnTo>
                    <a:pt x="138" y="12"/>
                  </a:lnTo>
                  <a:lnTo>
                    <a:pt x="136" y="12"/>
                  </a:lnTo>
                  <a:lnTo>
                    <a:pt x="124" y="12"/>
                  </a:lnTo>
                  <a:lnTo>
                    <a:pt x="114" y="8"/>
                  </a:lnTo>
                  <a:lnTo>
                    <a:pt x="112" y="10"/>
                  </a:lnTo>
                  <a:lnTo>
                    <a:pt x="110" y="10"/>
                  </a:lnTo>
                  <a:lnTo>
                    <a:pt x="104" y="2"/>
                  </a:lnTo>
                  <a:lnTo>
                    <a:pt x="96" y="0"/>
                  </a:lnTo>
                  <a:lnTo>
                    <a:pt x="88" y="10"/>
                  </a:lnTo>
                  <a:lnTo>
                    <a:pt x="88" y="20"/>
                  </a:lnTo>
                  <a:lnTo>
                    <a:pt x="84" y="20"/>
                  </a:lnTo>
                  <a:lnTo>
                    <a:pt x="84" y="30"/>
                  </a:lnTo>
                  <a:lnTo>
                    <a:pt x="76" y="44"/>
                  </a:lnTo>
                  <a:lnTo>
                    <a:pt x="72" y="78"/>
                  </a:lnTo>
                  <a:lnTo>
                    <a:pt x="60" y="88"/>
                  </a:lnTo>
                  <a:lnTo>
                    <a:pt x="54" y="98"/>
                  </a:lnTo>
                  <a:lnTo>
                    <a:pt x="52" y="102"/>
                  </a:lnTo>
                  <a:lnTo>
                    <a:pt x="52" y="112"/>
                  </a:lnTo>
                  <a:lnTo>
                    <a:pt x="46" y="122"/>
                  </a:lnTo>
                  <a:lnTo>
                    <a:pt x="34" y="132"/>
                  </a:lnTo>
                  <a:lnTo>
                    <a:pt x="30" y="134"/>
                  </a:lnTo>
                  <a:lnTo>
                    <a:pt x="26" y="134"/>
                  </a:lnTo>
                  <a:lnTo>
                    <a:pt x="26" y="128"/>
                  </a:lnTo>
                  <a:lnTo>
                    <a:pt x="20" y="130"/>
                  </a:lnTo>
                  <a:lnTo>
                    <a:pt x="16" y="134"/>
                  </a:lnTo>
                  <a:lnTo>
                    <a:pt x="12" y="134"/>
                  </a:lnTo>
                  <a:lnTo>
                    <a:pt x="8" y="132"/>
                  </a:lnTo>
                  <a:lnTo>
                    <a:pt x="4" y="136"/>
                  </a:lnTo>
                  <a:lnTo>
                    <a:pt x="2" y="146"/>
                  </a:lnTo>
                  <a:lnTo>
                    <a:pt x="0" y="148"/>
                  </a:lnTo>
                  <a:lnTo>
                    <a:pt x="0" y="154"/>
                  </a:lnTo>
                  <a:lnTo>
                    <a:pt x="12" y="148"/>
                  </a:lnTo>
                  <a:lnTo>
                    <a:pt x="22" y="148"/>
                  </a:lnTo>
                  <a:lnTo>
                    <a:pt x="32" y="148"/>
                  </a:lnTo>
                  <a:lnTo>
                    <a:pt x="42" y="148"/>
                  </a:lnTo>
                  <a:lnTo>
                    <a:pt x="52" y="148"/>
                  </a:lnTo>
                  <a:lnTo>
                    <a:pt x="56" y="152"/>
                  </a:lnTo>
                  <a:lnTo>
                    <a:pt x="62" y="168"/>
                  </a:lnTo>
                  <a:lnTo>
                    <a:pt x="70" y="178"/>
                  </a:lnTo>
                  <a:lnTo>
                    <a:pt x="72" y="178"/>
                  </a:lnTo>
                  <a:lnTo>
                    <a:pt x="84" y="176"/>
                  </a:lnTo>
                  <a:lnTo>
                    <a:pt x="94" y="176"/>
                  </a:lnTo>
                  <a:lnTo>
                    <a:pt x="96" y="162"/>
                  </a:lnTo>
                  <a:lnTo>
                    <a:pt x="112" y="162"/>
                  </a:lnTo>
                  <a:lnTo>
                    <a:pt x="112" y="166"/>
                  </a:lnTo>
                  <a:lnTo>
                    <a:pt x="124" y="168"/>
                  </a:lnTo>
                  <a:lnTo>
                    <a:pt x="126" y="170"/>
                  </a:lnTo>
                  <a:lnTo>
                    <a:pt x="128" y="188"/>
                  </a:lnTo>
                  <a:lnTo>
                    <a:pt x="126" y="196"/>
                  </a:lnTo>
                  <a:lnTo>
                    <a:pt x="130" y="212"/>
                  </a:lnTo>
                  <a:lnTo>
                    <a:pt x="128" y="218"/>
                  </a:lnTo>
                  <a:lnTo>
                    <a:pt x="134" y="222"/>
                  </a:lnTo>
                  <a:lnTo>
                    <a:pt x="136" y="216"/>
                  </a:lnTo>
                  <a:lnTo>
                    <a:pt x="144" y="216"/>
                  </a:lnTo>
                  <a:lnTo>
                    <a:pt x="154" y="216"/>
                  </a:lnTo>
                  <a:lnTo>
                    <a:pt x="156" y="214"/>
                  </a:lnTo>
                  <a:lnTo>
                    <a:pt x="160" y="214"/>
                  </a:lnTo>
                  <a:lnTo>
                    <a:pt x="164" y="222"/>
                  </a:lnTo>
                  <a:lnTo>
                    <a:pt x="172" y="218"/>
                  </a:lnTo>
                  <a:lnTo>
                    <a:pt x="176" y="224"/>
                  </a:lnTo>
                  <a:lnTo>
                    <a:pt x="186" y="228"/>
                  </a:lnTo>
                  <a:lnTo>
                    <a:pt x="198" y="226"/>
                  </a:lnTo>
                  <a:lnTo>
                    <a:pt x="202" y="232"/>
                  </a:lnTo>
                  <a:lnTo>
                    <a:pt x="212" y="234"/>
                  </a:lnTo>
                  <a:lnTo>
                    <a:pt x="214" y="240"/>
                  </a:lnTo>
                  <a:lnTo>
                    <a:pt x="222" y="246"/>
                  </a:lnTo>
                  <a:lnTo>
                    <a:pt x="226" y="246"/>
                  </a:lnTo>
                  <a:lnTo>
                    <a:pt x="230" y="246"/>
                  </a:lnTo>
                  <a:lnTo>
                    <a:pt x="234" y="248"/>
                  </a:lnTo>
                  <a:lnTo>
                    <a:pt x="232" y="234"/>
                  </a:lnTo>
                  <a:lnTo>
                    <a:pt x="224" y="234"/>
                  </a:lnTo>
                  <a:lnTo>
                    <a:pt x="218" y="228"/>
                  </a:lnTo>
                  <a:lnTo>
                    <a:pt x="222" y="210"/>
                  </a:lnTo>
                  <a:lnTo>
                    <a:pt x="222" y="204"/>
                  </a:lnTo>
                  <a:lnTo>
                    <a:pt x="222" y="194"/>
                  </a:lnTo>
                  <a:lnTo>
                    <a:pt x="222" y="190"/>
                  </a:lnTo>
                  <a:lnTo>
                    <a:pt x="224" y="188"/>
                  </a:lnTo>
                  <a:lnTo>
                    <a:pt x="224" y="184"/>
                  </a:lnTo>
                  <a:lnTo>
                    <a:pt x="226" y="184"/>
                  </a:lnTo>
                  <a:lnTo>
                    <a:pt x="244" y="178"/>
                  </a:lnTo>
                  <a:lnTo>
                    <a:pt x="242" y="170"/>
                  </a:lnTo>
                  <a:lnTo>
                    <a:pt x="234" y="164"/>
                  </a:lnTo>
                  <a:lnTo>
                    <a:pt x="228" y="156"/>
                  </a:lnTo>
                  <a:lnTo>
                    <a:pt x="228" y="146"/>
                  </a:lnTo>
                  <a:lnTo>
                    <a:pt x="226" y="142"/>
                  </a:lnTo>
                  <a:lnTo>
                    <a:pt x="226" y="138"/>
                  </a:lnTo>
                  <a:lnTo>
                    <a:pt x="226" y="128"/>
                  </a:lnTo>
                  <a:lnTo>
                    <a:pt x="226" y="126"/>
                  </a:lnTo>
                  <a:lnTo>
                    <a:pt x="226" y="126"/>
                  </a:lnTo>
                  <a:lnTo>
                    <a:pt x="226" y="122"/>
                  </a:lnTo>
                  <a:lnTo>
                    <a:pt x="228" y="114"/>
                  </a:lnTo>
                  <a:lnTo>
                    <a:pt x="228" y="108"/>
                  </a:lnTo>
                  <a:lnTo>
                    <a:pt x="226" y="106"/>
                  </a:lnTo>
                  <a:lnTo>
                    <a:pt x="224" y="102"/>
                  </a:lnTo>
                  <a:lnTo>
                    <a:pt x="228" y="96"/>
                  </a:lnTo>
                  <a:lnTo>
                    <a:pt x="234" y="86"/>
                  </a:lnTo>
                  <a:lnTo>
                    <a:pt x="234" y="74"/>
                  </a:lnTo>
                  <a:lnTo>
                    <a:pt x="234" y="72"/>
                  </a:lnTo>
                  <a:lnTo>
                    <a:pt x="236" y="64"/>
                  </a:lnTo>
                  <a:lnTo>
                    <a:pt x="244" y="54"/>
                  </a:lnTo>
                  <a:lnTo>
                    <a:pt x="244"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3" name="Freeform 262">
              <a:extLst>
                <a:ext uri="{FF2B5EF4-FFF2-40B4-BE49-F238E27FC236}">
                  <a16:creationId xmlns:a16="http://schemas.microsoft.com/office/drawing/2014/main" id="{ECFA8BDD-3969-7240-BA54-559FEE4CD098}"/>
                </a:ext>
              </a:extLst>
            </p:cNvPr>
            <p:cNvSpPr>
              <a:spLocks/>
            </p:cNvSpPr>
            <p:nvPr/>
          </p:nvSpPr>
          <p:spPr bwMode="auto">
            <a:xfrm>
              <a:off x="4697413" y="4945063"/>
              <a:ext cx="349250" cy="307975"/>
            </a:xfrm>
            <a:custGeom>
              <a:avLst/>
              <a:gdLst/>
              <a:ahLst/>
              <a:cxnLst>
                <a:cxn ang="0">
                  <a:pos x="18" y="104"/>
                </a:cxn>
                <a:cxn ang="0">
                  <a:pos x="16" y="98"/>
                </a:cxn>
                <a:cxn ang="0">
                  <a:pos x="6" y="94"/>
                </a:cxn>
                <a:cxn ang="0">
                  <a:pos x="0" y="98"/>
                </a:cxn>
                <a:cxn ang="0">
                  <a:pos x="24" y="148"/>
                </a:cxn>
                <a:cxn ang="0">
                  <a:pos x="22" y="162"/>
                </a:cxn>
                <a:cxn ang="0">
                  <a:pos x="20" y="166"/>
                </a:cxn>
                <a:cxn ang="0">
                  <a:pos x="22" y="170"/>
                </a:cxn>
                <a:cxn ang="0">
                  <a:pos x="26" y="184"/>
                </a:cxn>
                <a:cxn ang="0">
                  <a:pos x="28" y="184"/>
                </a:cxn>
                <a:cxn ang="0">
                  <a:pos x="32" y="188"/>
                </a:cxn>
                <a:cxn ang="0">
                  <a:pos x="38" y="192"/>
                </a:cxn>
                <a:cxn ang="0">
                  <a:pos x="48" y="194"/>
                </a:cxn>
                <a:cxn ang="0">
                  <a:pos x="72" y="188"/>
                </a:cxn>
                <a:cxn ang="0">
                  <a:pos x="78" y="184"/>
                </a:cxn>
                <a:cxn ang="0">
                  <a:pos x="90" y="184"/>
                </a:cxn>
                <a:cxn ang="0">
                  <a:pos x="114" y="186"/>
                </a:cxn>
                <a:cxn ang="0">
                  <a:pos x="124" y="184"/>
                </a:cxn>
                <a:cxn ang="0">
                  <a:pos x="126" y="178"/>
                </a:cxn>
                <a:cxn ang="0">
                  <a:pos x="144" y="174"/>
                </a:cxn>
                <a:cxn ang="0">
                  <a:pos x="176" y="144"/>
                </a:cxn>
                <a:cxn ang="0">
                  <a:pos x="202" y="108"/>
                </a:cxn>
                <a:cxn ang="0">
                  <a:pos x="220" y="70"/>
                </a:cxn>
                <a:cxn ang="0">
                  <a:pos x="210" y="56"/>
                </a:cxn>
                <a:cxn ang="0">
                  <a:pos x="204" y="8"/>
                </a:cxn>
                <a:cxn ang="0">
                  <a:pos x="194" y="4"/>
                </a:cxn>
                <a:cxn ang="0">
                  <a:pos x="176" y="0"/>
                </a:cxn>
                <a:cxn ang="0">
                  <a:pos x="158" y="10"/>
                </a:cxn>
                <a:cxn ang="0">
                  <a:pos x="142" y="26"/>
                </a:cxn>
                <a:cxn ang="0">
                  <a:pos x="126" y="42"/>
                </a:cxn>
                <a:cxn ang="0">
                  <a:pos x="112" y="54"/>
                </a:cxn>
                <a:cxn ang="0">
                  <a:pos x="92" y="50"/>
                </a:cxn>
                <a:cxn ang="0">
                  <a:pos x="68" y="70"/>
                </a:cxn>
                <a:cxn ang="0">
                  <a:pos x="56" y="66"/>
                </a:cxn>
                <a:cxn ang="0">
                  <a:pos x="58" y="52"/>
                </a:cxn>
                <a:cxn ang="0">
                  <a:pos x="46" y="56"/>
                </a:cxn>
                <a:cxn ang="0">
                  <a:pos x="46" y="96"/>
                </a:cxn>
                <a:cxn ang="0">
                  <a:pos x="36" y="104"/>
                </a:cxn>
              </a:cxnLst>
              <a:rect l="0" t="0" r="r" b="b"/>
              <a:pathLst>
                <a:path w="220" h="194">
                  <a:moveTo>
                    <a:pt x="36" y="104"/>
                  </a:moveTo>
                  <a:lnTo>
                    <a:pt x="18" y="104"/>
                  </a:lnTo>
                  <a:lnTo>
                    <a:pt x="16" y="100"/>
                  </a:lnTo>
                  <a:lnTo>
                    <a:pt x="16" y="98"/>
                  </a:lnTo>
                  <a:lnTo>
                    <a:pt x="8" y="92"/>
                  </a:lnTo>
                  <a:lnTo>
                    <a:pt x="6" y="94"/>
                  </a:lnTo>
                  <a:lnTo>
                    <a:pt x="4" y="98"/>
                  </a:lnTo>
                  <a:lnTo>
                    <a:pt x="0" y="98"/>
                  </a:lnTo>
                  <a:lnTo>
                    <a:pt x="14" y="130"/>
                  </a:lnTo>
                  <a:lnTo>
                    <a:pt x="24" y="148"/>
                  </a:lnTo>
                  <a:lnTo>
                    <a:pt x="26" y="158"/>
                  </a:lnTo>
                  <a:lnTo>
                    <a:pt x="22" y="162"/>
                  </a:lnTo>
                  <a:lnTo>
                    <a:pt x="20" y="162"/>
                  </a:lnTo>
                  <a:lnTo>
                    <a:pt x="20" y="166"/>
                  </a:lnTo>
                  <a:lnTo>
                    <a:pt x="22" y="168"/>
                  </a:lnTo>
                  <a:lnTo>
                    <a:pt x="22" y="170"/>
                  </a:lnTo>
                  <a:lnTo>
                    <a:pt x="26" y="178"/>
                  </a:lnTo>
                  <a:lnTo>
                    <a:pt x="26" y="184"/>
                  </a:lnTo>
                  <a:lnTo>
                    <a:pt x="28" y="188"/>
                  </a:lnTo>
                  <a:lnTo>
                    <a:pt x="28" y="184"/>
                  </a:lnTo>
                  <a:lnTo>
                    <a:pt x="32" y="184"/>
                  </a:lnTo>
                  <a:lnTo>
                    <a:pt x="32" y="188"/>
                  </a:lnTo>
                  <a:lnTo>
                    <a:pt x="38" y="188"/>
                  </a:lnTo>
                  <a:lnTo>
                    <a:pt x="38" y="192"/>
                  </a:lnTo>
                  <a:lnTo>
                    <a:pt x="42" y="194"/>
                  </a:lnTo>
                  <a:lnTo>
                    <a:pt x="48" y="194"/>
                  </a:lnTo>
                  <a:lnTo>
                    <a:pt x="54" y="190"/>
                  </a:lnTo>
                  <a:lnTo>
                    <a:pt x="72" y="188"/>
                  </a:lnTo>
                  <a:lnTo>
                    <a:pt x="74" y="186"/>
                  </a:lnTo>
                  <a:lnTo>
                    <a:pt x="78" y="184"/>
                  </a:lnTo>
                  <a:lnTo>
                    <a:pt x="82" y="182"/>
                  </a:lnTo>
                  <a:lnTo>
                    <a:pt x="90" y="184"/>
                  </a:lnTo>
                  <a:lnTo>
                    <a:pt x="98" y="182"/>
                  </a:lnTo>
                  <a:lnTo>
                    <a:pt x="114" y="186"/>
                  </a:lnTo>
                  <a:lnTo>
                    <a:pt x="114" y="182"/>
                  </a:lnTo>
                  <a:lnTo>
                    <a:pt x="124" y="184"/>
                  </a:lnTo>
                  <a:lnTo>
                    <a:pt x="124" y="180"/>
                  </a:lnTo>
                  <a:lnTo>
                    <a:pt x="126" y="178"/>
                  </a:lnTo>
                  <a:lnTo>
                    <a:pt x="138" y="178"/>
                  </a:lnTo>
                  <a:lnTo>
                    <a:pt x="144" y="174"/>
                  </a:lnTo>
                  <a:lnTo>
                    <a:pt x="162" y="160"/>
                  </a:lnTo>
                  <a:lnTo>
                    <a:pt x="176" y="144"/>
                  </a:lnTo>
                  <a:lnTo>
                    <a:pt x="184" y="138"/>
                  </a:lnTo>
                  <a:lnTo>
                    <a:pt x="202" y="108"/>
                  </a:lnTo>
                  <a:lnTo>
                    <a:pt x="214" y="96"/>
                  </a:lnTo>
                  <a:lnTo>
                    <a:pt x="220" y="70"/>
                  </a:lnTo>
                  <a:lnTo>
                    <a:pt x="210" y="70"/>
                  </a:lnTo>
                  <a:lnTo>
                    <a:pt x="210" y="56"/>
                  </a:lnTo>
                  <a:lnTo>
                    <a:pt x="208" y="32"/>
                  </a:lnTo>
                  <a:lnTo>
                    <a:pt x="204" y="8"/>
                  </a:lnTo>
                  <a:lnTo>
                    <a:pt x="198" y="4"/>
                  </a:lnTo>
                  <a:lnTo>
                    <a:pt x="194" y="4"/>
                  </a:lnTo>
                  <a:lnTo>
                    <a:pt x="184" y="2"/>
                  </a:lnTo>
                  <a:lnTo>
                    <a:pt x="176" y="0"/>
                  </a:lnTo>
                  <a:lnTo>
                    <a:pt x="174" y="2"/>
                  </a:lnTo>
                  <a:lnTo>
                    <a:pt x="158" y="10"/>
                  </a:lnTo>
                  <a:lnTo>
                    <a:pt x="148" y="18"/>
                  </a:lnTo>
                  <a:lnTo>
                    <a:pt x="142" y="26"/>
                  </a:lnTo>
                  <a:lnTo>
                    <a:pt x="136" y="32"/>
                  </a:lnTo>
                  <a:lnTo>
                    <a:pt x="126" y="42"/>
                  </a:lnTo>
                  <a:lnTo>
                    <a:pt x="122" y="52"/>
                  </a:lnTo>
                  <a:lnTo>
                    <a:pt x="112" y="54"/>
                  </a:lnTo>
                  <a:lnTo>
                    <a:pt x="100" y="50"/>
                  </a:lnTo>
                  <a:lnTo>
                    <a:pt x="92" y="50"/>
                  </a:lnTo>
                  <a:lnTo>
                    <a:pt x="78" y="68"/>
                  </a:lnTo>
                  <a:lnTo>
                    <a:pt x="68" y="70"/>
                  </a:lnTo>
                  <a:lnTo>
                    <a:pt x="58" y="68"/>
                  </a:lnTo>
                  <a:lnTo>
                    <a:pt x="56" y="66"/>
                  </a:lnTo>
                  <a:lnTo>
                    <a:pt x="60" y="58"/>
                  </a:lnTo>
                  <a:lnTo>
                    <a:pt x="58" y="52"/>
                  </a:lnTo>
                  <a:lnTo>
                    <a:pt x="46" y="40"/>
                  </a:lnTo>
                  <a:lnTo>
                    <a:pt x="46" y="56"/>
                  </a:lnTo>
                  <a:lnTo>
                    <a:pt x="46" y="72"/>
                  </a:lnTo>
                  <a:lnTo>
                    <a:pt x="46" y="96"/>
                  </a:lnTo>
                  <a:lnTo>
                    <a:pt x="36" y="104"/>
                  </a:lnTo>
                  <a:lnTo>
                    <a:pt x="36" y="10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4" name="Freeform 263">
              <a:extLst>
                <a:ext uri="{FF2B5EF4-FFF2-40B4-BE49-F238E27FC236}">
                  <a16:creationId xmlns:a16="http://schemas.microsoft.com/office/drawing/2014/main" id="{9CAD3BAA-0045-DE4E-8CCD-F6BE47FE970B}"/>
                </a:ext>
              </a:extLst>
            </p:cNvPr>
            <p:cNvSpPr>
              <a:spLocks/>
            </p:cNvSpPr>
            <p:nvPr/>
          </p:nvSpPr>
          <p:spPr bwMode="auto">
            <a:xfrm>
              <a:off x="2789238" y="4941888"/>
              <a:ext cx="419100" cy="828675"/>
            </a:xfrm>
            <a:custGeom>
              <a:avLst/>
              <a:gdLst/>
              <a:ahLst/>
              <a:cxnLst>
                <a:cxn ang="0">
                  <a:pos x="18" y="516"/>
                </a:cxn>
                <a:cxn ang="0">
                  <a:pos x="6" y="488"/>
                </a:cxn>
                <a:cxn ang="0">
                  <a:pos x="2" y="464"/>
                </a:cxn>
                <a:cxn ang="0">
                  <a:pos x="14" y="426"/>
                </a:cxn>
                <a:cxn ang="0">
                  <a:pos x="24" y="384"/>
                </a:cxn>
                <a:cxn ang="0">
                  <a:pos x="20" y="370"/>
                </a:cxn>
                <a:cxn ang="0">
                  <a:pos x="26" y="364"/>
                </a:cxn>
                <a:cxn ang="0">
                  <a:pos x="20" y="348"/>
                </a:cxn>
                <a:cxn ang="0">
                  <a:pos x="18" y="328"/>
                </a:cxn>
                <a:cxn ang="0">
                  <a:pos x="20" y="308"/>
                </a:cxn>
                <a:cxn ang="0">
                  <a:pos x="32" y="260"/>
                </a:cxn>
                <a:cxn ang="0">
                  <a:pos x="32" y="226"/>
                </a:cxn>
                <a:cxn ang="0">
                  <a:pos x="40" y="202"/>
                </a:cxn>
                <a:cxn ang="0">
                  <a:pos x="46" y="174"/>
                </a:cxn>
                <a:cxn ang="0">
                  <a:pos x="40" y="156"/>
                </a:cxn>
                <a:cxn ang="0">
                  <a:pos x="38" y="140"/>
                </a:cxn>
                <a:cxn ang="0">
                  <a:pos x="52" y="92"/>
                </a:cxn>
                <a:cxn ang="0">
                  <a:pos x="68" y="74"/>
                </a:cxn>
                <a:cxn ang="0">
                  <a:pos x="66" y="46"/>
                </a:cxn>
                <a:cxn ang="0">
                  <a:pos x="84" y="20"/>
                </a:cxn>
                <a:cxn ang="0">
                  <a:pos x="100" y="4"/>
                </a:cxn>
                <a:cxn ang="0">
                  <a:pos x="124" y="2"/>
                </a:cxn>
                <a:cxn ang="0">
                  <a:pos x="146" y="8"/>
                </a:cxn>
                <a:cxn ang="0">
                  <a:pos x="168" y="30"/>
                </a:cxn>
                <a:cxn ang="0">
                  <a:pos x="208" y="50"/>
                </a:cxn>
                <a:cxn ang="0">
                  <a:pos x="200" y="74"/>
                </a:cxn>
                <a:cxn ang="0">
                  <a:pos x="222" y="82"/>
                </a:cxn>
                <a:cxn ang="0">
                  <a:pos x="252" y="54"/>
                </a:cxn>
                <a:cxn ang="0">
                  <a:pos x="264" y="66"/>
                </a:cxn>
                <a:cxn ang="0">
                  <a:pos x="250" y="84"/>
                </a:cxn>
                <a:cxn ang="0">
                  <a:pos x="210" y="124"/>
                </a:cxn>
                <a:cxn ang="0">
                  <a:pos x="204" y="152"/>
                </a:cxn>
                <a:cxn ang="0">
                  <a:pos x="200" y="184"/>
                </a:cxn>
                <a:cxn ang="0">
                  <a:pos x="210" y="198"/>
                </a:cxn>
                <a:cxn ang="0">
                  <a:pos x="218" y="220"/>
                </a:cxn>
                <a:cxn ang="0">
                  <a:pos x="222" y="234"/>
                </a:cxn>
                <a:cxn ang="0">
                  <a:pos x="206" y="256"/>
                </a:cxn>
                <a:cxn ang="0">
                  <a:pos x="152" y="266"/>
                </a:cxn>
                <a:cxn ang="0">
                  <a:pos x="152" y="274"/>
                </a:cxn>
                <a:cxn ang="0">
                  <a:pos x="148" y="284"/>
                </a:cxn>
                <a:cxn ang="0">
                  <a:pos x="142" y="302"/>
                </a:cxn>
                <a:cxn ang="0">
                  <a:pos x="116" y="298"/>
                </a:cxn>
                <a:cxn ang="0">
                  <a:pos x="112" y="320"/>
                </a:cxn>
                <a:cxn ang="0">
                  <a:pos x="120" y="328"/>
                </a:cxn>
                <a:cxn ang="0">
                  <a:pos x="128" y="320"/>
                </a:cxn>
                <a:cxn ang="0">
                  <a:pos x="130" y="334"/>
                </a:cxn>
                <a:cxn ang="0">
                  <a:pos x="118" y="328"/>
                </a:cxn>
                <a:cxn ang="0">
                  <a:pos x="122" y="338"/>
                </a:cxn>
                <a:cxn ang="0">
                  <a:pos x="110" y="348"/>
                </a:cxn>
                <a:cxn ang="0">
                  <a:pos x="104" y="376"/>
                </a:cxn>
                <a:cxn ang="0">
                  <a:pos x="88" y="380"/>
                </a:cxn>
                <a:cxn ang="0">
                  <a:pos x="82" y="406"/>
                </a:cxn>
                <a:cxn ang="0">
                  <a:pos x="102" y="418"/>
                </a:cxn>
                <a:cxn ang="0">
                  <a:pos x="102" y="432"/>
                </a:cxn>
                <a:cxn ang="0">
                  <a:pos x="96" y="438"/>
                </a:cxn>
                <a:cxn ang="0">
                  <a:pos x="76" y="462"/>
                </a:cxn>
                <a:cxn ang="0">
                  <a:pos x="68" y="476"/>
                </a:cxn>
                <a:cxn ang="0">
                  <a:pos x="66" y="478"/>
                </a:cxn>
                <a:cxn ang="0">
                  <a:pos x="56" y="496"/>
                </a:cxn>
                <a:cxn ang="0">
                  <a:pos x="58" y="510"/>
                </a:cxn>
              </a:cxnLst>
              <a:rect l="0" t="0" r="r" b="b"/>
              <a:pathLst>
                <a:path w="264" h="522">
                  <a:moveTo>
                    <a:pt x="68" y="522"/>
                  </a:moveTo>
                  <a:lnTo>
                    <a:pt x="48" y="518"/>
                  </a:lnTo>
                  <a:lnTo>
                    <a:pt x="18" y="516"/>
                  </a:lnTo>
                  <a:lnTo>
                    <a:pt x="14" y="510"/>
                  </a:lnTo>
                  <a:lnTo>
                    <a:pt x="14" y="488"/>
                  </a:lnTo>
                  <a:lnTo>
                    <a:pt x="6" y="488"/>
                  </a:lnTo>
                  <a:lnTo>
                    <a:pt x="2" y="492"/>
                  </a:lnTo>
                  <a:lnTo>
                    <a:pt x="0" y="478"/>
                  </a:lnTo>
                  <a:lnTo>
                    <a:pt x="2" y="464"/>
                  </a:lnTo>
                  <a:lnTo>
                    <a:pt x="12" y="450"/>
                  </a:lnTo>
                  <a:lnTo>
                    <a:pt x="14" y="440"/>
                  </a:lnTo>
                  <a:lnTo>
                    <a:pt x="14" y="426"/>
                  </a:lnTo>
                  <a:lnTo>
                    <a:pt x="20" y="416"/>
                  </a:lnTo>
                  <a:lnTo>
                    <a:pt x="22" y="406"/>
                  </a:lnTo>
                  <a:lnTo>
                    <a:pt x="24" y="384"/>
                  </a:lnTo>
                  <a:lnTo>
                    <a:pt x="26" y="378"/>
                  </a:lnTo>
                  <a:lnTo>
                    <a:pt x="20" y="374"/>
                  </a:lnTo>
                  <a:lnTo>
                    <a:pt x="20" y="370"/>
                  </a:lnTo>
                  <a:lnTo>
                    <a:pt x="26" y="370"/>
                  </a:lnTo>
                  <a:lnTo>
                    <a:pt x="28" y="368"/>
                  </a:lnTo>
                  <a:lnTo>
                    <a:pt x="26" y="364"/>
                  </a:lnTo>
                  <a:lnTo>
                    <a:pt x="20" y="364"/>
                  </a:lnTo>
                  <a:lnTo>
                    <a:pt x="22" y="354"/>
                  </a:lnTo>
                  <a:lnTo>
                    <a:pt x="20" y="348"/>
                  </a:lnTo>
                  <a:lnTo>
                    <a:pt x="20" y="340"/>
                  </a:lnTo>
                  <a:lnTo>
                    <a:pt x="18" y="338"/>
                  </a:lnTo>
                  <a:lnTo>
                    <a:pt x="18" y="328"/>
                  </a:lnTo>
                  <a:lnTo>
                    <a:pt x="22" y="318"/>
                  </a:lnTo>
                  <a:lnTo>
                    <a:pt x="22" y="314"/>
                  </a:lnTo>
                  <a:lnTo>
                    <a:pt x="20" y="308"/>
                  </a:lnTo>
                  <a:lnTo>
                    <a:pt x="22" y="286"/>
                  </a:lnTo>
                  <a:lnTo>
                    <a:pt x="26" y="266"/>
                  </a:lnTo>
                  <a:lnTo>
                    <a:pt x="32" y="260"/>
                  </a:lnTo>
                  <a:lnTo>
                    <a:pt x="30" y="248"/>
                  </a:lnTo>
                  <a:lnTo>
                    <a:pt x="30" y="228"/>
                  </a:lnTo>
                  <a:lnTo>
                    <a:pt x="32" y="226"/>
                  </a:lnTo>
                  <a:lnTo>
                    <a:pt x="38" y="218"/>
                  </a:lnTo>
                  <a:lnTo>
                    <a:pt x="38" y="204"/>
                  </a:lnTo>
                  <a:lnTo>
                    <a:pt x="40" y="202"/>
                  </a:lnTo>
                  <a:lnTo>
                    <a:pt x="42" y="194"/>
                  </a:lnTo>
                  <a:lnTo>
                    <a:pt x="46" y="186"/>
                  </a:lnTo>
                  <a:lnTo>
                    <a:pt x="46" y="174"/>
                  </a:lnTo>
                  <a:lnTo>
                    <a:pt x="44" y="170"/>
                  </a:lnTo>
                  <a:lnTo>
                    <a:pt x="44" y="164"/>
                  </a:lnTo>
                  <a:lnTo>
                    <a:pt x="40" y="156"/>
                  </a:lnTo>
                  <a:lnTo>
                    <a:pt x="40" y="150"/>
                  </a:lnTo>
                  <a:lnTo>
                    <a:pt x="38" y="148"/>
                  </a:lnTo>
                  <a:lnTo>
                    <a:pt x="38" y="140"/>
                  </a:lnTo>
                  <a:lnTo>
                    <a:pt x="46" y="124"/>
                  </a:lnTo>
                  <a:lnTo>
                    <a:pt x="46" y="110"/>
                  </a:lnTo>
                  <a:lnTo>
                    <a:pt x="52" y="92"/>
                  </a:lnTo>
                  <a:lnTo>
                    <a:pt x="58" y="86"/>
                  </a:lnTo>
                  <a:lnTo>
                    <a:pt x="60" y="78"/>
                  </a:lnTo>
                  <a:lnTo>
                    <a:pt x="68" y="74"/>
                  </a:lnTo>
                  <a:lnTo>
                    <a:pt x="64" y="54"/>
                  </a:lnTo>
                  <a:lnTo>
                    <a:pt x="64" y="50"/>
                  </a:lnTo>
                  <a:lnTo>
                    <a:pt x="66" y="46"/>
                  </a:lnTo>
                  <a:lnTo>
                    <a:pt x="66" y="38"/>
                  </a:lnTo>
                  <a:lnTo>
                    <a:pt x="82" y="32"/>
                  </a:lnTo>
                  <a:lnTo>
                    <a:pt x="84" y="20"/>
                  </a:lnTo>
                  <a:lnTo>
                    <a:pt x="82" y="14"/>
                  </a:lnTo>
                  <a:lnTo>
                    <a:pt x="96" y="0"/>
                  </a:lnTo>
                  <a:lnTo>
                    <a:pt x="100" y="4"/>
                  </a:lnTo>
                  <a:lnTo>
                    <a:pt x="116" y="6"/>
                  </a:lnTo>
                  <a:lnTo>
                    <a:pt x="120" y="12"/>
                  </a:lnTo>
                  <a:lnTo>
                    <a:pt x="124" y="2"/>
                  </a:lnTo>
                  <a:lnTo>
                    <a:pt x="138" y="4"/>
                  </a:lnTo>
                  <a:lnTo>
                    <a:pt x="142" y="6"/>
                  </a:lnTo>
                  <a:lnTo>
                    <a:pt x="146" y="8"/>
                  </a:lnTo>
                  <a:lnTo>
                    <a:pt x="156" y="18"/>
                  </a:lnTo>
                  <a:lnTo>
                    <a:pt x="164" y="26"/>
                  </a:lnTo>
                  <a:lnTo>
                    <a:pt x="168" y="30"/>
                  </a:lnTo>
                  <a:lnTo>
                    <a:pt x="184" y="34"/>
                  </a:lnTo>
                  <a:lnTo>
                    <a:pt x="198" y="42"/>
                  </a:lnTo>
                  <a:lnTo>
                    <a:pt x="208" y="50"/>
                  </a:lnTo>
                  <a:lnTo>
                    <a:pt x="210" y="56"/>
                  </a:lnTo>
                  <a:lnTo>
                    <a:pt x="202" y="70"/>
                  </a:lnTo>
                  <a:lnTo>
                    <a:pt x="200" y="74"/>
                  </a:lnTo>
                  <a:lnTo>
                    <a:pt x="200" y="78"/>
                  </a:lnTo>
                  <a:lnTo>
                    <a:pt x="214" y="78"/>
                  </a:lnTo>
                  <a:lnTo>
                    <a:pt x="222" y="82"/>
                  </a:lnTo>
                  <a:lnTo>
                    <a:pt x="238" y="80"/>
                  </a:lnTo>
                  <a:lnTo>
                    <a:pt x="250" y="68"/>
                  </a:lnTo>
                  <a:lnTo>
                    <a:pt x="252" y="54"/>
                  </a:lnTo>
                  <a:lnTo>
                    <a:pt x="260" y="54"/>
                  </a:lnTo>
                  <a:lnTo>
                    <a:pt x="260" y="56"/>
                  </a:lnTo>
                  <a:lnTo>
                    <a:pt x="264" y="66"/>
                  </a:lnTo>
                  <a:lnTo>
                    <a:pt x="262" y="76"/>
                  </a:lnTo>
                  <a:lnTo>
                    <a:pt x="256" y="82"/>
                  </a:lnTo>
                  <a:lnTo>
                    <a:pt x="250" y="84"/>
                  </a:lnTo>
                  <a:lnTo>
                    <a:pt x="234" y="98"/>
                  </a:lnTo>
                  <a:lnTo>
                    <a:pt x="224" y="114"/>
                  </a:lnTo>
                  <a:lnTo>
                    <a:pt x="210" y="124"/>
                  </a:lnTo>
                  <a:lnTo>
                    <a:pt x="208" y="128"/>
                  </a:lnTo>
                  <a:lnTo>
                    <a:pt x="208" y="144"/>
                  </a:lnTo>
                  <a:lnTo>
                    <a:pt x="204" y="152"/>
                  </a:lnTo>
                  <a:lnTo>
                    <a:pt x="204" y="166"/>
                  </a:lnTo>
                  <a:lnTo>
                    <a:pt x="200" y="174"/>
                  </a:lnTo>
                  <a:lnTo>
                    <a:pt x="200" y="184"/>
                  </a:lnTo>
                  <a:lnTo>
                    <a:pt x="198" y="188"/>
                  </a:lnTo>
                  <a:lnTo>
                    <a:pt x="200" y="194"/>
                  </a:lnTo>
                  <a:lnTo>
                    <a:pt x="210" y="198"/>
                  </a:lnTo>
                  <a:lnTo>
                    <a:pt x="216" y="206"/>
                  </a:lnTo>
                  <a:lnTo>
                    <a:pt x="214" y="214"/>
                  </a:lnTo>
                  <a:lnTo>
                    <a:pt x="218" y="220"/>
                  </a:lnTo>
                  <a:lnTo>
                    <a:pt x="222" y="222"/>
                  </a:lnTo>
                  <a:lnTo>
                    <a:pt x="224" y="232"/>
                  </a:lnTo>
                  <a:lnTo>
                    <a:pt x="222" y="234"/>
                  </a:lnTo>
                  <a:lnTo>
                    <a:pt x="212" y="246"/>
                  </a:lnTo>
                  <a:lnTo>
                    <a:pt x="212" y="252"/>
                  </a:lnTo>
                  <a:lnTo>
                    <a:pt x="206" y="256"/>
                  </a:lnTo>
                  <a:lnTo>
                    <a:pt x="186" y="262"/>
                  </a:lnTo>
                  <a:lnTo>
                    <a:pt x="166" y="266"/>
                  </a:lnTo>
                  <a:lnTo>
                    <a:pt x="152" y="266"/>
                  </a:lnTo>
                  <a:lnTo>
                    <a:pt x="148" y="262"/>
                  </a:lnTo>
                  <a:lnTo>
                    <a:pt x="148" y="270"/>
                  </a:lnTo>
                  <a:lnTo>
                    <a:pt x="152" y="274"/>
                  </a:lnTo>
                  <a:lnTo>
                    <a:pt x="150" y="280"/>
                  </a:lnTo>
                  <a:lnTo>
                    <a:pt x="150" y="282"/>
                  </a:lnTo>
                  <a:lnTo>
                    <a:pt x="148" y="284"/>
                  </a:lnTo>
                  <a:lnTo>
                    <a:pt x="148" y="298"/>
                  </a:lnTo>
                  <a:lnTo>
                    <a:pt x="146" y="300"/>
                  </a:lnTo>
                  <a:lnTo>
                    <a:pt x="142" y="302"/>
                  </a:lnTo>
                  <a:lnTo>
                    <a:pt x="138" y="304"/>
                  </a:lnTo>
                  <a:lnTo>
                    <a:pt x="128" y="304"/>
                  </a:lnTo>
                  <a:lnTo>
                    <a:pt x="116" y="298"/>
                  </a:lnTo>
                  <a:lnTo>
                    <a:pt x="112" y="296"/>
                  </a:lnTo>
                  <a:lnTo>
                    <a:pt x="110" y="300"/>
                  </a:lnTo>
                  <a:lnTo>
                    <a:pt x="112" y="320"/>
                  </a:lnTo>
                  <a:lnTo>
                    <a:pt x="118" y="324"/>
                  </a:lnTo>
                  <a:lnTo>
                    <a:pt x="118" y="326"/>
                  </a:lnTo>
                  <a:lnTo>
                    <a:pt x="120" y="328"/>
                  </a:lnTo>
                  <a:lnTo>
                    <a:pt x="124" y="326"/>
                  </a:lnTo>
                  <a:lnTo>
                    <a:pt x="122" y="324"/>
                  </a:lnTo>
                  <a:lnTo>
                    <a:pt x="128" y="320"/>
                  </a:lnTo>
                  <a:lnTo>
                    <a:pt x="130" y="324"/>
                  </a:lnTo>
                  <a:lnTo>
                    <a:pt x="132" y="330"/>
                  </a:lnTo>
                  <a:lnTo>
                    <a:pt x="130" y="334"/>
                  </a:lnTo>
                  <a:lnTo>
                    <a:pt x="122" y="334"/>
                  </a:lnTo>
                  <a:lnTo>
                    <a:pt x="122" y="332"/>
                  </a:lnTo>
                  <a:lnTo>
                    <a:pt x="118" y="328"/>
                  </a:lnTo>
                  <a:lnTo>
                    <a:pt x="112" y="332"/>
                  </a:lnTo>
                  <a:lnTo>
                    <a:pt x="112" y="334"/>
                  </a:lnTo>
                  <a:lnTo>
                    <a:pt x="122" y="338"/>
                  </a:lnTo>
                  <a:lnTo>
                    <a:pt x="114" y="342"/>
                  </a:lnTo>
                  <a:lnTo>
                    <a:pt x="112" y="344"/>
                  </a:lnTo>
                  <a:lnTo>
                    <a:pt x="110" y="348"/>
                  </a:lnTo>
                  <a:lnTo>
                    <a:pt x="110" y="362"/>
                  </a:lnTo>
                  <a:lnTo>
                    <a:pt x="104" y="370"/>
                  </a:lnTo>
                  <a:lnTo>
                    <a:pt x="104" y="376"/>
                  </a:lnTo>
                  <a:lnTo>
                    <a:pt x="96" y="376"/>
                  </a:lnTo>
                  <a:lnTo>
                    <a:pt x="92" y="380"/>
                  </a:lnTo>
                  <a:lnTo>
                    <a:pt x="88" y="380"/>
                  </a:lnTo>
                  <a:lnTo>
                    <a:pt x="78" y="394"/>
                  </a:lnTo>
                  <a:lnTo>
                    <a:pt x="78" y="398"/>
                  </a:lnTo>
                  <a:lnTo>
                    <a:pt x="82" y="406"/>
                  </a:lnTo>
                  <a:lnTo>
                    <a:pt x="90" y="414"/>
                  </a:lnTo>
                  <a:lnTo>
                    <a:pt x="102" y="416"/>
                  </a:lnTo>
                  <a:lnTo>
                    <a:pt x="102" y="418"/>
                  </a:lnTo>
                  <a:lnTo>
                    <a:pt x="104" y="424"/>
                  </a:lnTo>
                  <a:lnTo>
                    <a:pt x="100" y="428"/>
                  </a:lnTo>
                  <a:lnTo>
                    <a:pt x="102" y="432"/>
                  </a:lnTo>
                  <a:lnTo>
                    <a:pt x="100" y="434"/>
                  </a:lnTo>
                  <a:lnTo>
                    <a:pt x="100" y="436"/>
                  </a:lnTo>
                  <a:lnTo>
                    <a:pt x="96" y="438"/>
                  </a:lnTo>
                  <a:lnTo>
                    <a:pt x="78" y="454"/>
                  </a:lnTo>
                  <a:lnTo>
                    <a:pt x="76" y="458"/>
                  </a:lnTo>
                  <a:lnTo>
                    <a:pt x="76" y="462"/>
                  </a:lnTo>
                  <a:lnTo>
                    <a:pt x="78" y="460"/>
                  </a:lnTo>
                  <a:lnTo>
                    <a:pt x="74" y="472"/>
                  </a:lnTo>
                  <a:lnTo>
                    <a:pt x="68" y="476"/>
                  </a:lnTo>
                  <a:lnTo>
                    <a:pt x="64" y="470"/>
                  </a:lnTo>
                  <a:lnTo>
                    <a:pt x="64" y="474"/>
                  </a:lnTo>
                  <a:lnTo>
                    <a:pt x="66" y="478"/>
                  </a:lnTo>
                  <a:lnTo>
                    <a:pt x="58" y="484"/>
                  </a:lnTo>
                  <a:lnTo>
                    <a:pt x="54" y="496"/>
                  </a:lnTo>
                  <a:lnTo>
                    <a:pt x="56" y="496"/>
                  </a:lnTo>
                  <a:lnTo>
                    <a:pt x="58" y="506"/>
                  </a:lnTo>
                  <a:lnTo>
                    <a:pt x="54" y="508"/>
                  </a:lnTo>
                  <a:lnTo>
                    <a:pt x="58" y="510"/>
                  </a:lnTo>
                  <a:lnTo>
                    <a:pt x="68" y="522"/>
                  </a:lnTo>
                  <a:lnTo>
                    <a:pt x="68" y="5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5" name="Freeform 264">
              <a:extLst>
                <a:ext uri="{FF2B5EF4-FFF2-40B4-BE49-F238E27FC236}">
                  <a16:creationId xmlns:a16="http://schemas.microsoft.com/office/drawing/2014/main" id="{D7C957C0-966A-A949-8D24-CC3E01CEE937}"/>
                </a:ext>
              </a:extLst>
            </p:cNvPr>
            <p:cNvSpPr>
              <a:spLocks/>
            </p:cNvSpPr>
            <p:nvPr/>
          </p:nvSpPr>
          <p:spPr bwMode="auto">
            <a:xfrm>
              <a:off x="2389188" y="4084638"/>
              <a:ext cx="82550" cy="92075"/>
            </a:xfrm>
            <a:custGeom>
              <a:avLst/>
              <a:gdLst/>
              <a:ahLst/>
              <a:cxnLst>
                <a:cxn ang="0">
                  <a:pos x="40" y="0"/>
                </a:cxn>
                <a:cxn ang="0">
                  <a:pos x="30" y="0"/>
                </a:cxn>
                <a:cxn ang="0">
                  <a:pos x="18" y="0"/>
                </a:cxn>
                <a:cxn ang="0">
                  <a:pos x="18" y="6"/>
                </a:cxn>
                <a:cxn ang="0">
                  <a:pos x="8" y="6"/>
                </a:cxn>
                <a:cxn ang="0">
                  <a:pos x="20" y="16"/>
                </a:cxn>
                <a:cxn ang="0">
                  <a:pos x="22" y="20"/>
                </a:cxn>
                <a:cxn ang="0">
                  <a:pos x="22" y="24"/>
                </a:cxn>
                <a:cxn ang="0">
                  <a:pos x="10" y="24"/>
                </a:cxn>
                <a:cxn ang="0">
                  <a:pos x="0" y="38"/>
                </a:cxn>
                <a:cxn ang="0">
                  <a:pos x="2" y="40"/>
                </a:cxn>
                <a:cxn ang="0">
                  <a:pos x="0" y="46"/>
                </a:cxn>
                <a:cxn ang="0">
                  <a:pos x="12" y="54"/>
                </a:cxn>
                <a:cxn ang="0">
                  <a:pos x="28" y="58"/>
                </a:cxn>
                <a:cxn ang="0">
                  <a:pos x="30" y="54"/>
                </a:cxn>
                <a:cxn ang="0">
                  <a:pos x="36" y="52"/>
                </a:cxn>
                <a:cxn ang="0">
                  <a:pos x="36" y="48"/>
                </a:cxn>
                <a:cxn ang="0">
                  <a:pos x="40" y="44"/>
                </a:cxn>
                <a:cxn ang="0">
                  <a:pos x="40" y="40"/>
                </a:cxn>
                <a:cxn ang="0">
                  <a:pos x="50" y="32"/>
                </a:cxn>
                <a:cxn ang="0">
                  <a:pos x="52" y="30"/>
                </a:cxn>
                <a:cxn ang="0">
                  <a:pos x="50" y="28"/>
                </a:cxn>
                <a:cxn ang="0">
                  <a:pos x="48" y="30"/>
                </a:cxn>
                <a:cxn ang="0">
                  <a:pos x="44" y="28"/>
                </a:cxn>
                <a:cxn ang="0">
                  <a:pos x="40" y="26"/>
                </a:cxn>
                <a:cxn ang="0">
                  <a:pos x="40" y="0"/>
                </a:cxn>
                <a:cxn ang="0">
                  <a:pos x="40" y="0"/>
                </a:cxn>
              </a:cxnLst>
              <a:rect l="0" t="0" r="r" b="b"/>
              <a:pathLst>
                <a:path w="52" h="58">
                  <a:moveTo>
                    <a:pt x="40" y="0"/>
                  </a:moveTo>
                  <a:lnTo>
                    <a:pt x="30" y="0"/>
                  </a:lnTo>
                  <a:lnTo>
                    <a:pt x="18" y="0"/>
                  </a:lnTo>
                  <a:lnTo>
                    <a:pt x="18" y="6"/>
                  </a:lnTo>
                  <a:lnTo>
                    <a:pt x="8" y="6"/>
                  </a:lnTo>
                  <a:lnTo>
                    <a:pt x="20" y="16"/>
                  </a:lnTo>
                  <a:lnTo>
                    <a:pt x="22" y="20"/>
                  </a:lnTo>
                  <a:lnTo>
                    <a:pt x="22" y="24"/>
                  </a:lnTo>
                  <a:lnTo>
                    <a:pt x="10" y="24"/>
                  </a:lnTo>
                  <a:lnTo>
                    <a:pt x="0" y="38"/>
                  </a:lnTo>
                  <a:lnTo>
                    <a:pt x="2" y="40"/>
                  </a:lnTo>
                  <a:lnTo>
                    <a:pt x="0" y="46"/>
                  </a:lnTo>
                  <a:lnTo>
                    <a:pt x="12" y="54"/>
                  </a:lnTo>
                  <a:lnTo>
                    <a:pt x="28" y="58"/>
                  </a:lnTo>
                  <a:lnTo>
                    <a:pt x="30" y="54"/>
                  </a:lnTo>
                  <a:lnTo>
                    <a:pt x="36" y="52"/>
                  </a:lnTo>
                  <a:lnTo>
                    <a:pt x="36" y="48"/>
                  </a:lnTo>
                  <a:lnTo>
                    <a:pt x="40" y="44"/>
                  </a:lnTo>
                  <a:lnTo>
                    <a:pt x="40" y="40"/>
                  </a:lnTo>
                  <a:lnTo>
                    <a:pt x="50" y="32"/>
                  </a:lnTo>
                  <a:lnTo>
                    <a:pt x="52" y="30"/>
                  </a:lnTo>
                  <a:lnTo>
                    <a:pt x="50" y="28"/>
                  </a:lnTo>
                  <a:lnTo>
                    <a:pt x="48" y="30"/>
                  </a:lnTo>
                  <a:lnTo>
                    <a:pt x="44" y="28"/>
                  </a:lnTo>
                  <a:lnTo>
                    <a:pt x="40" y="26"/>
                  </a:lnTo>
                  <a:lnTo>
                    <a:pt x="40" y="0"/>
                  </a:lnTo>
                  <a:lnTo>
                    <a:pt x="4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6" name="Freeform 265">
              <a:extLst>
                <a:ext uri="{FF2B5EF4-FFF2-40B4-BE49-F238E27FC236}">
                  <a16:creationId xmlns:a16="http://schemas.microsoft.com/office/drawing/2014/main" id="{760E5170-8161-1C44-986D-7E917CC34F03}"/>
                </a:ext>
              </a:extLst>
            </p:cNvPr>
            <p:cNvSpPr>
              <a:spLocks/>
            </p:cNvSpPr>
            <p:nvPr/>
          </p:nvSpPr>
          <p:spPr bwMode="auto">
            <a:xfrm>
              <a:off x="4818063" y="4640263"/>
              <a:ext cx="247650" cy="215900"/>
            </a:xfrm>
            <a:custGeom>
              <a:avLst/>
              <a:gdLst/>
              <a:ahLst/>
              <a:cxnLst>
                <a:cxn ang="0">
                  <a:pos x="76" y="120"/>
                </a:cxn>
                <a:cxn ang="0">
                  <a:pos x="84" y="114"/>
                </a:cxn>
                <a:cxn ang="0">
                  <a:pos x="88" y="114"/>
                </a:cxn>
                <a:cxn ang="0">
                  <a:pos x="102" y="102"/>
                </a:cxn>
                <a:cxn ang="0">
                  <a:pos x="110" y="102"/>
                </a:cxn>
                <a:cxn ang="0">
                  <a:pos x="116" y="92"/>
                </a:cxn>
                <a:cxn ang="0">
                  <a:pos x="140" y="84"/>
                </a:cxn>
                <a:cxn ang="0">
                  <a:pos x="146" y="80"/>
                </a:cxn>
                <a:cxn ang="0">
                  <a:pos x="146" y="70"/>
                </a:cxn>
                <a:cxn ang="0">
                  <a:pos x="154" y="60"/>
                </a:cxn>
                <a:cxn ang="0">
                  <a:pos x="150" y="46"/>
                </a:cxn>
                <a:cxn ang="0">
                  <a:pos x="156" y="34"/>
                </a:cxn>
                <a:cxn ang="0">
                  <a:pos x="150" y="20"/>
                </a:cxn>
                <a:cxn ang="0">
                  <a:pos x="146" y="18"/>
                </a:cxn>
                <a:cxn ang="0">
                  <a:pos x="126" y="6"/>
                </a:cxn>
                <a:cxn ang="0">
                  <a:pos x="120" y="10"/>
                </a:cxn>
                <a:cxn ang="0">
                  <a:pos x="114" y="0"/>
                </a:cxn>
                <a:cxn ang="0">
                  <a:pos x="94" y="6"/>
                </a:cxn>
                <a:cxn ang="0">
                  <a:pos x="92" y="12"/>
                </a:cxn>
                <a:cxn ang="0">
                  <a:pos x="92" y="26"/>
                </a:cxn>
                <a:cxn ang="0">
                  <a:pos x="88" y="50"/>
                </a:cxn>
                <a:cxn ang="0">
                  <a:pos x="102" y="56"/>
                </a:cxn>
                <a:cxn ang="0">
                  <a:pos x="100" y="68"/>
                </a:cxn>
                <a:cxn ang="0">
                  <a:pos x="92" y="68"/>
                </a:cxn>
                <a:cxn ang="0">
                  <a:pos x="82" y="56"/>
                </a:cxn>
                <a:cxn ang="0">
                  <a:pos x="68" y="48"/>
                </a:cxn>
                <a:cxn ang="0">
                  <a:pos x="46" y="46"/>
                </a:cxn>
                <a:cxn ang="0">
                  <a:pos x="34" y="44"/>
                </a:cxn>
                <a:cxn ang="0">
                  <a:pos x="26" y="36"/>
                </a:cxn>
                <a:cxn ang="0">
                  <a:pos x="26" y="64"/>
                </a:cxn>
                <a:cxn ang="0">
                  <a:pos x="18" y="66"/>
                </a:cxn>
                <a:cxn ang="0">
                  <a:pos x="0" y="66"/>
                </a:cxn>
                <a:cxn ang="0">
                  <a:pos x="0" y="86"/>
                </a:cxn>
                <a:cxn ang="0">
                  <a:pos x="0" y="116"/>
                </a:cxn>
                <a:cxn ang="0">
                  <a:pos x="28" y="126"/>
                </a:cxn>
                <a:cxn ang="0">
                  <a:pos x="42" y="132"/>
                </a:cxn>
                <a:cxn ang="0">
                  <a:pos x="58" y="134"/>
                </a:cxn>
                <a:cxn ang="0">
                  <a:pos x="64" y="136"/>
                </a:cxn>
                <a:cxn ang="0">
                  <a:pos x="66" y="134"/>
                </a:cxn>
              </a:cxnLst>
              <a:rect l="0" t="0" r="r" b="b"/>
              <a:pathLst>
                <a:path w="156" h="136">
                  <a:moveTo>
                    <a:pt x="66" y="134"/>
                  </a:moveTo>
                  <a:lnTo>
                    <a:pt x="76" y="120"/>
                  </a:lnTo>
                  <a:lnTo>
                    <a:pt x="78" y="118"/>
                  </a:lnTo>
                  <a:lnTo>
                    <a:pt x="84" y="114"/>
                  </a:lnTo>
                  <a:lnTo>
                    <a:pt x="88" y="116"/>
                  </a:lnTo>
                  <a:lnTo>
                    <a:pt x="88" y="114"/>
                  </a:lnTo>
                  <a:lnTo>
                    <a:pt x="90" y="108"/>
                  </a:lnTo>
                  <a:lnTo>
                    <a:pt x="102" y="102"/>
                  </a:lnTo>
                  <a:lnTo>
                    <a:pt x="106" y="102"/>
                  </a:lnTo>
                  <a:lnTo>
                    <a:pt x="110" y="102"/>
                  </a:lnTo>
                  <a:lnTo>
                    <a:pt x="106" y="94"/>
                  </a:lnTo>
                  <a:lnTo>
                    <a:pt x="116" y="92"/>
                  </a:lnTo>
                  <a:lnTo>
                    <a:pt x="128" y="88"/>
                  </a:lnTo>
                  <a:lnTo>
                    <a:pt x="140" y="84"/>
                  </a:lnTo>
                  <a:lnTo>
                    <a:pt x="148" y="80"/>
                  </a:lnTo>
                  <a:lnTo>
                    <a:pt x="146" y="80"/>
                  </a:lnTo>
                  <a:lnTo>
                    <a:pt x="144" y="76"/>
                  </a:lnTo>
                  <a:lnTo>
                    <a:pt x="146" y="70"/>
                  </a:lnTo>
                  <a:lnTo>
                    <a:pt x="148" y="62"/>
                  </a:lnTo>
                  <a:lnTo>
                    <a:pt x="154" y="60"/>
                  </a:lnTo>
                  <a:lnTo>
                    <a:pt x="150" y="56"/>
                  </a:lnTo>
                  <a:lnTo>
                    <a:pt x="150" y="46"/>
                  </a:lnTo>
                  <a:lnTo>
                    <a:pt x="152" y="38"/>
                  </a:lnTo>
                  <a:lnTo>
                    <a:pt x="156" y="34"/>
                  </a:lnTo>
                  <a:lnTo>
                    <a:pt x="152" y="22"/>
                  </a:lnTo>
                  <a:lnTo>
                    <a:pt x="150" y="20"/>
                  </a:lnTo>
                  <a:lnTo>
                    <a:pt x="148" y="20"/>
                  </a:lnTo>
                  <a:lnTo>
                    <a:pt x="146" y="18"/>
                  </a:lnTo>
                  <a:lnTo>
                    <a:pt x="130" y="12"/>
                  </a:lnTo>
                  <a:lnTo>
                    <a:pt x="126" y="6"/>
                  </a:lnTo>
                  <a:lnTo>
                    <a:pt x="122" y="6"/>
                  </a:lnTo>
                  <a:lnTo>
                    <a:pt x="120" y="10"/>
                  </a:lnTo>
                  <a:lnTo>
                    <a:pt x="114" y="6"/>
                  </a:lnTo>
                  <a:lnTo>
                    <a:pt x="114" y="0"/>
                  </a:lnTo>
                  <a:lnTo>
                    <a:pt x="96" y="6"/>
                  </a:lnTo>
                  <a:lnTo>
                    <a:pt x="94" y="6"/>
                  </a:lnTo>
                  <a:lnTo>
                    <a:pt x="94" y="10"/>
                  </a:lnTo>
                  <a:lnTo>
                    <a:pt x="92" y="12"/>
                  </a:lnTo>
                  <a:lnTo>
                    <a:pt x="92" y="16"/>
                  </a:lnTo>
                  <a:lnTo>
                    <a:pt x="92" y="26"/>
                  </a:lnTo>
                  <a:lnTo>
                    <a:pt x="92" y="32"/>
                  </a:lnTo>
                  <a:lnTo>
                    <a:pt x="88" y="50"/>
                  </a:lnTo>
                  <a:lnTo>
                    <a:pt x="94" y="56"/>
                  </a:lnTo>
                  <a:lnTo>
                    <a:pt x="102" y="56"/>
                  </a:lnTo>
                  <a:lnTo>
                    <a:pt x="104" y="70"/>
                  </a:lnTo>
                  <a:lnTo>
                    <a:pt x="100" y="68"/>
                  </a:lnTo>
                  <a:lnTo>
                    <a:pt x="96" y="68"/>
                  </a:lnTo>
                  <a:lnTo>
                    <a:pt x="92" y="68"/>
                  </a:lnTo>
                  <a:lnTo>
                    <a:pt x="84" y="62"/>
                  </a:lnTo>
                  <a:lnTo>
                    <a:pt x="82" y="56"/>
                  </a:lnTo>
                  <a:lnTo>
                    <a:pt x="72" y="54"/>
                  </a:lnTo>
                  <a:lnTo>
                    <a:pt x="68" y="48"/>
                  </a:lnTo>
                  <a:lnTo>
                    <a:pt x="56" y="50"/>
                  </a:lnTo>
                  <a:lnTo>
                    <a:pt x="46" y="46"/>
                  </a:lnTo>
                  <a:lnTo>
                    <a:pt x="42" y="40"/>
                  </a:lnTo>
                  <a:lnTo>
                    <a:pt x="34" y="44"/>
                  </a:lnTo>
                  <a:lnTo>
                    <a:pt x="30" y="36"/>
                  </a:lnTo>
                  <a:lnTo>
                    <a:pt x="26" y="36"/>
                  </a:lnTo>
                  <a:lnTo>
                    <a:pt x="28" y="38"/>
                  </a:lnTo>
                  <a:lnTo>
                    <a:pt x="26" y="64"/>
                  </a:lnTo>
                  <a:lnTo>
                    <a:pt x="28" y="66"/>
                  </a:lnTo>
                  <a:lnTo>
                    <a:pt x="18" y="66"/>
                  </a:lnTo>
                  <a:lnTo>
                    <a:pt x="10" y="66"/>
                  </a:lnTo>
                  <a:lnTo>
                    <a:pt x="0" y="66"/>
                  </a:lnTo>
                  <a:lnTo>
                    <a:pt x="0" y="76"/>
                  </a:lnTo>
                  <a:lnTo>
                    <a:pt x="0" y="86"/>
                  </a:lnTo>
                  <a:lnTo>
                    <a:pt x="0" y="100"/>
                  </a:lnTo>
                  <a:lnTo>
                    <a:pt x="0" y="116"/>
                  </a:lnTo>
                  <a:lnTo>
                    <a:pt x="16" y="130"/>
                  </a:lnTo>
                  <a:lnTo>
                    <a:pt x="28" y="126"/>
                  </a:lnTo>
                  <a:lnTo>
                    <a:pt x="36" y="128"/>
                  </a:lnTo>
                  <a:lnTo>
                    <a:pt x="42" y="132"/>
                  </a:lnTo>
                  <a:lnTo>
                    <a:pt x="52" y="134"/>
                  </a:lnTo>
                  <a:lnTo>
                    <a:pt x="58" y="134"/>
                  </a:lnTo>
                  <a:lnTo>
                    <a:pt x="62" y="136"/>
                  </a:lnTo>
                  <a:lnTo>
                    <a:pt x="64" y="136"/>
                  </a:lnTo>
                  <a:lnTo>
                    <a:pt x="66" y="134"/>
                  </a:lnTo>
                  <a:lnTo>
                    <a:pt x="66"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7" name="Freeform 266">
              <a:extLst>
                <a:ext uri="{FF2B5EF4-FFF2-40B4-BE49-F238E27FC236}">
                  <a16:creationId xmlns:a16="http://schemas.microsoft.com/office/drawing/2014/main" id="{29C43FB0-9D02-5C47-9B25-445E93D19370}"/>
                </a:ext>
              </a:extLst>
            </p:cNvPr>
            <p:cNvSpPr>
              <a:spLocks/>
            </p:cNvSpPr>
            <p:nvPr/>
          </p:nvSpPr>
          <p:spPr bwMode="auto">
            <a:xfrm>
              <a:off x="5303838" y="3487738"/>
              <a:ext cx="114300" cy="95250"/>
            </a:xfrm>
            <a:custGeom>
              <a:avLst/>
              <a:gdLst/>
              <a:ahLst/>
              <a:cxnLst>
                <a:cxn ang="0">
                  <a:pos x="54" y="60"/>
                </a:cxn>
                <a:cxn ang="0">
                  <a:pos x="54" y="50"/>
                </a:cxn>
                <a:cxn ang="0">
                  <a:pos x="56" y="48"/>
                </a:cxn>
                <a:cxn ang="0">
                  <a:pos x="58" y="52"/>
                </a:cxn>
                <a:cxn ang="0">
                  <a:pos x="58" y="48"/>
                </a:cxn>
                <a:cxn ang="0">
                  <a:pos x="62" y="32"/>
                </a:cxn>
                <a:cxn ang="0">
                  <a:pos x="66" y="28"/>
                </a:cxn>
                <a:cxn ang="0">
                  <a:pos x="70" y="28"/>
                </a:cxn>
                <a:cxn ang="0">
                  <a:pos x="72" y="30"/>
                </a:cxn>
                <a:cxn ang="0">
                  <a:pos x="70" y="26"/>
                </a:cxn>
                <a:cxn ang="0">
                  <a:pos x="68" y="24"/>
                </a:cxn>
                <a:cxn ang="0">
                  <a:pos x="62" y="24"/>
                </a:cxn>
                <a:cxn ang="0">
                  <a:pos x="54" y="10"/>
                </a:cxn>
                <a:cxn ang="0">
                  <a:pos x="48" y="2"/>
                </a:cxn>
                <a:cxn ang="0">
                  <a:pos x="38" y="12"/>
                </a:cxn>
                <a:cxn ang="0">
                  <a:pos x="32" y="12"/>
                </a:cxn>
                <a:cxn ang="0">
                  <a:pos x="30" y="6"/>
                </a:cxn>
                <a:cxn ang="0">
                  <a:pos x="20" y="0"/>
                </a:cxn>
                <a:cxn ang="0">
                  <a:pos x="16" y="6"/>
                </a:cxn>
                <a:cxn ang="0">
                  <a:pos x="22" y="10"/>
                </a:cxn>
                <a:cxn ang="0">
                  <a:pos x="22" y="12"/>
                </a:cxn>
                <a:cxn ang="0">
                  <a:pos x="22" y="14"/>
                </a:cxn>
                <a:cxn ang="0">
                  <a:pos x="14" y="12"/>
                </a:cxn>
                <a:cxn ang="0">
                  <a:pos x="6" y="8"/>
                </a:cxn>
                <a:cxn ang="0">
                  <a:pos x="0" y="12"/>
                </a:cxn>
                <a:cxn ang="0">
                  <a:pos x="0" y="12"/>
                </a:cxn>
                <a:cxn ang="0">
                  <a:pos x="4" y="16"/>
                </a:cxn>
                <a:cxn ang="0">
                  <a:pos x="6" y="18"/>
                </a:cxn>
                <a:cxn ang="0">
                  <a:pos x="6" y="24"/>
                </a:cxn>
                <a:cxn ang="0">
                  <a:pos x="12" y="30"/>
                </a:cxn>
                <a:cxn ang="0">
                  <a:pos x="12" y="34"/>
                </a:cxn>
                <a:cxn ang="0">
                  <a:pos x="10" y="34"/>
                </a:cxn>
                <a:cxn ang="0">
                  <a:pos x="10" y="36"/>
                </a:cxn>
                <a:cxn ang="0">
                  <a:pos x="16" y="40"/>
                </a:cxn>
                <a:cxn ang="0">
                  <a:pos x="20" y="42"/>
                </a:cxn>
                <a:cxn ang="0">
                  <a:pos x="20" y="46"/>
                </a:cxn>
                <a:cxn ang="0">
                  <a:pos x="20" y="46"/>
                </a:cxn>
                <a:cxn ang="0">
                  <a:pos x="20" y="48"/>
                </a:cxn>
                <a:cxn ang="0">
                  <a:pos x="18" y="48"/>
                </a:cxn>
                <a:cxn ang="0">
                  <a:pos x="20" y="54"/>
                </a:cxn>
                <a:cxn ang="0">
                  <a:pos x="24" y="54"/>
                </a:cxn>
                <a:cxn ang="0">
                  <a:pos x="30" y="44"/>
                </a:cxn>
                <a:cxn ang="0">
                  <a:pos x="40" y="40"/>
                </a:cxn>
                <a:cxn ang="0">
                  <a:pos x="44" y="44"/>
                </a:cxn>
                <a:cxn ang="0">
                  <a:pos x="46" y="52"/>
                </a:cxn>
                <a:cxn ang="0">
                  <a:pos x="42" y="56"/>
                </a:cxn>
                <a:cxn ang="0">
                  <a:pos x="48" y="60"/>
                </a:cxn>
                <a:cxn ang="0">
                  <a:pos x="54" y="60"/>
                </a:cxn>
                <a:cxn ang="0">
                  <a:pos x="54" y="60"/>
                </a:cxn>
              </a:cxnLst>
              <a:rect l="0" t="0" r="r" b="b"/>
              <a:pathLst>
                <a:path w="72" h="60">
                  <a:moveTo>
                    <a:pt x="54" y="60"/>
                  </a:moveTo>
                  <a:lnTo>
                    <a:pt x="54" y="50"/>
                  </a:lnTo>
                  <a:lnTo>
                    <a:pt x="56" y="48"/>
                  </a:lnTo>
                  <a:lnTo>
                    <a:pt x="58" y="52"/>
                  </a:lnTo>
                  <a:lnTo>
                    <a:pt x="58" y="48"/>
                  </a:lnTo>
                  <a:lnTo>
                    <a:pt x="62" y="32"/>
                  </a:lnTo>
                  <a:lnTo>
                    <a:pt x="66" y="28"/>
                  </a:lnTo>
                  <a:lnTo>
                    <a:pt x="70" y="28"/>
                  </a:lnTo>
                  <a:lnTo>
                    <a:pt x="72" y="30"/>
                  </a:lnTo>
                  <a:lnTo>
                    <a:pt x="70" y="26"/>
                  </a:lnTo>
                  <a:lnTo>
                    <a:pt x="68" y="24"/>
                  </a:lnTo>
                  <a:lnTo>
                    <a:pt x="62" y="24"/>
                  </a:lnTo>
                  <a:lnTo>
                    <a:pt x="54" y="10"/>
                  </a:lnTo>
                  <a:lnTo>
                    <a:pt x="48" y="2"/>
                  </a:lnTo>
                  <a:lnTo>
                    <a:pt x="38" y="12"/>
                  </a:lnTo>
                  <a:lnTo>
                    <a:pt x="32" y="12"/>
                  </a:lnTo>
                  <a:lnTo>
                    <a:pt x="30" y="6"/>
                  </a:lnTo>
                  <a:lnTo>
                    <a:pt x="20" y="0"/>
                  </a:lnTo>
                  <a:lnTo>
                    <a:pt x="16" y="6"/>
                  </a:lnTo>
                  <a:lnTo>
                    <a:pt x="22" y="10"/>
                  </a:lnTo>
                  <a:lnTo>
                    <a:pt x="22" y="12"/>
                  </a:lnTo>
                  <a:lnTo>
                    <a:pt x="22" y="14"/>
                  </a:lnTo>
                  <a:lnTo>
                    <a:pt x="14" y="12"/>
                  </a:lnTo>
                  <a:lnTo>
                    <a:pt x="6" y="8"/>
                  </a:lnTo>
                  <a:lnTo>
                    <a:pt x="0" y="12"/>
                  </a:lnTo>
                  <a:lnTo>
                    <a:pt x="0" y="12"/>
                  </a:lnTo>
                  <a:lnTo>
                    <a:pt x="4" y="16"/>
                  </a:lnTo>
                  <a:lnTo>
                    <a:pt x="6" y="18"/>
                  </a:lnTo>
                  <a:lnTo>
                    <a:pt x="6" y="24"/>
                  </a:lnTo>
                  <a:lnTo>
                    <a:pt x="12" y="30"/>
                  </a:lnTo>
                  <a:lnTo>
                    <a:pt x="12" y="34"/>
                  </a:lnTo>
                  <a:lnTo>
                    <a:pt x="10" y="34"/>
                  </a:lnTo>
                  <a:lnTo>
                    <a:pt x="10" y="36"/>
                  </a:lnTo>
                  <a:lnTo>
                    <a:pt x="16" y="40"/>
                  </a:lnTo>
                  <a:lnTo>
                    <a:pt x="20" y="42"/>
                  </a:lnTo>
                  <a:lnTo>
                    <a:pt x="20" y="46"/>
                  </a:lnTo>
                  <a:lnTo>
                    <a:pt x="20" y="46"/>
                  </a:lnTo>
                  <a:lnTo>
                    <a:pt x="20" y="48"/>
                  </a:lnTo>
                  <a:lnTo>
                    <a:pt x="18" y="48"/>
                  </a:lnTo>
                  <a:lnTo>
                    <a:pt x="20" y="54"/>
                  </a:lnTo>
                  <a:lnTo>
                    <a:pt x="24" y="54"/>
                  </a:lnTo>
                  <a:lnTo>
                    <a:pt x="30" y="44"/>
                  </a:lnTo>
                  <a:lnTo>
                    <a:pt x="40" y="40"/>
                  </a:lnTo>
                  <a:lnTo>
                    <a:pt x="44" y="44"/>
                  </a:lnTo>
                  <a:lnTo>
                    <a:pt x="46" y="52"/>
                  </a:lnTo>
                  <a:lnTo>
                    <a:pt x="42" y="56"/>
                  </a:lnTo>
                  <a:lnTo>
                    <a:pt x="48" y="60"/>
                  </a:lnTo>
                  <a:lnTo>
                    <a:pt x="54" y="60"/>
                  </a:lnTo>
                  <a:lnTo>
                    <a:pt x="54" y="6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8" name="Freeform 267">
              <a:extLst>
                <a:ext uri="{FF2B5EF4-FFF2-40B4-BE49-F238E27FC236}">
                  <a16:creationId xmlns:a16="http://schemas.microsoft.com/office/drawing/2014/main" id="{3B85E92D-D047-274D-A190-9B6B157D6DB2}"/>
                </a:ext>
              </a:extLst>
            </p:cNvPr>
            <p:cNvSpPr>
              <a:spLocks/>
            </p:cNvSpPr>
            <p:nvPr/>
          </p:nvSpPr>
          <p:spPr bwMode="auto">
            <a:xfrm>
              <a:off x="2630488" y="4440238"/>
              <a:ext cx="120650" cy="133350"/>
            </a:xfrm>
            <a:custGeom>
              <a:avLst/>
              <a:gdLst/>
              <a:ahLst/>
              <a:cxnLst>
                <a:cxn ang="0">
                  <a:pos x="74" y="20"/>
                </a:cxn>
                <a:cxn ang="0">
                  <a:pos x="64" y="14"/>
                </a:cxn>
                <a:cxn ang="0">
                  <a:pos x="62" y="16"/>
                </a:cxn>
                <a:cxn ang="0">
                  <a:pos x="48" y="16"/>
                </a:cxn>
                <a:cxn ang="0">
                  <a:pos x="46" y="10"/>
                </a:cxn>
                <a:cxn ang="0">
                  <a:pos x="42" y="8"/>
                </a:cxn>
                <a:cxn ang="0">
                  <a:pos x="36" y="4"/>
                </a:cxn>
                <a:cxn ang="0">
                  <a:pos x="26" y="0"/>
                </a:cxn>
                <a:cxn ang="0">
                  <a:pos x="16" y="8"/>
                </a:cxn>
                <a:cxn ang="0">
                  <a:pos x="12" y="8"/>
                </a:cxn>
                <a:cxn ang="0">
                  <a:pos x="10" y="8"/>
                </a:cxn>
                <a:cxn ang="0">
                  <a:pos x="10" y="16"/>
                </a:cxn>
                <a:cxn ang="0">
                  <a:pos x="6" y="22"/>
                </a:cxn>
                <a:cxn ang="0">
                  <a:pos x="6" y="28"/>
                </a:cxn>
                <a:cxn ang="0">
                  <a:pos x="0" y="32"/>
                </a:cxn>
                <a:cxn ang="0">
                  <a:pos x="0" y="50"/>
                </a:cxn>
                <a:cxn ang="0">
                  <a:pos x="8" y="54"/>
                </a:cxn>
                <a:cxn ang="0">
                  <a:pos x="12" y="48"/>
                </a:cxn>
                <a:cxn ang="0">
                  <a:pos x="14" y="52"/>
                </a:cxn>
                <a:cxn ang="0">
                  <a:pos x="12" y="60"/>
                </a:cxn>
                <a:cxn ang="0">
                  <a:pos x="6" y="64"/>
                </a:cxn>
                <a:cxn ang="0">
                  <a:pos x="8" y="70"/>
                </a:cxn>
                <a:cxn ang="0">
                  <a:pos x="4" y="74"/>
                </a:cxn>
                <a:cxn ang="0">
                  <a:pos x="4" y="78"/>
                </a:cxn>
                <a:cxn ang="0">
                  <a:pos x="10" y="78"/>
                </a:cxn>
                <a:cxn ang="0">
                  <a:pos x="12" y="80"/>
                </a:cxn>
                <a:cxn ang="0">
                  <a:pos x="16" y="80"/>
                </a:cxn>
                <a:cxn ang="0">
                  <a:pos x="18" y="84"/>
                </a:cxn>
                <a:cxn ang="0">
                  <a:pos x="24" y="84"/>
                </a:cxn>
                <a:cxn ang="0">
                  <a:pos x="28" y="80"/>
                </a:cxn>
                <a:cxn ang="0">
                  <a:pos x="30" y="70"/>
                </a:cxn>
                <a:cxn ang="0">
                  <a:pos x="32" y="66"/>
                </a:cxn>
                <a:cxn ang="0">
                  <a:pos x="36" y="66"/>
                </a:cxn>
                <a:cxn ang="0">
                  <a:pos x="38" y="60"/>
                </a:cxn>
                <a:cxn ang="0">
                  <a:pos x="56" y="52"/>
                </a:cxn>
                <a:cxn ang="0">
                  <a:pos x="68" y="42"/>
                </a:cxn>
                <a:cxn ang="0">
                  <a:pos x="74" y="32"/>
                </a:cxn>
                <a:cxn ang="0">
                  <a:pos x="76" y="32"/>
                </a:cxn>
                <a:cxn ang="0">
                  <a:pos x="70" y="22"/>
                </a:cxn>
                <a:cxn ang="0">
                  <a:pos x="70" y="20"/>
                </a:cxn>
                <a:cxn ang="0">
                  <a:pos x="74" y="20"/>
                </a:cxn>
                <a:cxn ang="0">
                  <a:pos x="74" y="20"/>
                </a:cxn>
              </a:cxnLst>
              <a:rect l="0" t="0" r="r" b="b"/>
              <a:pathLst>
                <a:path w="76" h="84">
                  <a:moveTo>
                    <a:pt x="74" y="20"/>
                  </a:moveTo>
                  <a:lnTo>
                    <a:pt x="64" y="14"/>
                  </a:lnTo>
                  <a:lnTo>
                    <a:pt x="62" y="16"/>
                  </a:lnTo>
                  <a:lnTo>
                    <a:pt x="48" y="16"/>
                  </a:lnTo>
                  <a:lnTo>
                    <a:pt x="46" y="10"/>
                  </a:lnTo>
                  <a:lnTo>
                    <a:pt x="42" y="8"/>
                  </a:lnTo>
                  <a:lnTo>
                    <a:pt x="36" y="4"/>
                  </a:lnTo>
                  <a:lnTo>
                    <a:pt x="26" y="0"/>
                  </a:lnTo>
                  <a:lnTo>
                    <a:pt x="16" y="8"/>
                  </a:lnTo>
                  <a:lnTo>
                    <a:pt x="12" y="8"/>
                  </a:lnTo>
                  <a:lnTo>
                    <a:pt x="10" y="8"/>
                  </a:lnTo>
                  <a:lnTo>
                    <a:pt x="10" y="16"/>
                  </a:lnTo>
                  <a:lnTo>
                    <a:pt x="6" y="22"/>
                  </a:lnTo>
                  <a:lnTo>
                    <a:pt x="6" y="28"/>
                  </a:lnTo>
                  <a:lnTo>
                    <a:pt x="0" y="32"/>
                  </a:lnTo>
                  <a:lnTo>
                    <a:pt x="0" y="50"/>
                  </a:lnTo>
                  <a:lnTo>
                    <a:pt x="8" y="54"/>
                  </a:lnTo>
                  <a:lnTo>
                    <a:pt x="12" y="48"/>
                  </a:lnTo>
                  <a:lnTo>
                    <a:pt x="14" y="52"/>
                  </a:lnTo>
                  <a:lnTo>
                    <a:pt x="12" y="60"/>
                  </a:lnTo>
                  <a:lnTo>
                    <a:pt x="6" y="64"/>
                  </a:lnTo>
                  <a:lnTo>
                    <a:pt x="8" y="70"/>
                  </a:lnTo>
                  <a:lnTo>
                    <a:pt x="4" y="74"/>
                  </a:lnTo>
                  <a:lnTo>
                    <a:pt x="4" y="78"/>
                  </a:lnTo>
                  <a:lnTo>
                    <a:pt x="10" y="78"/>
                  </a:lnTo>
                  <a:lnTo>
                    <a:pt x="12" y="80"/>
                  </a:lnTo>
                  <a:lnTo>
                    <a:pt x="16" y="80"/>
                  </a:lnTo>
                  <a:lnTo>
                    <a:pt x="18" y="84"/>
                  </a:lnTo>
                  <a:lnTo>
                    <a:pt x="24" y="84"/>
                  </a:lnTo>
                  <a:lnTo>
                    <a:pt x="28" y="80"/>
                  </a:lnTo>
                  <a:lnTo>
                    <a:pt x="30" y="70"/>
                  </a:lnTo>
                  <a:lnTo>
                    <a:pt x="32" y="66"/>
                  </a:lnTo>
                  <a:lnTo>
                    <a:pt x="36" y="66"/>
                  </a:lnTo>
                  <a:lnTo>
                    <a:pt x="38" y="60"/>
                  </a:lnTo>
                  <a:lnTo>
                    <a:pt x="56" y="52"/>
                  </a:lnTo>
                  <a:lnTo>
                    <a:pt x="68" y="42"/>
                  </a:lnTo>
                  <a:lnTo>
                    <a:pt x="74" y="32"/>
                  </a:lnTo>
                  <a:lnTo>
                    <a:pt x="76" y="32"/>
                  </a:lnTo>
                  <a:lnTo>
                    <a:pt x="70" y="22"/>
                  </a:lnTo>
                  <a:lnTo>
                    <a:pt x="70" y="20"/>
                  </a:lnTo>
                  <a:lnTo>
                    <a:pt x="74" y="20"/>
                  </a:lnTo>
                  <a:lnTo>
                    <a:pt x="7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69" name="Freeform 268">
              <a:extLst>
                <a:ext uri="{FF2B5EF4-FFF2-40B4-BE49-F238E27FC236}">
                  <a16:creationId xmlns:a16="http://schemas.microsoft.com/office/drawing/2014/main" id="{249ED056-6E9B-9644-8BEF-5DE17F1E9DF2}"/>
                </a:ext>
              </a:extLst>
            </p:cNvPr>
            <p:cNvSpPr>
              <a:spLocks/>
            </p:cNvSpPr>
            <p:nvPr/>
          </p:nvSpPr>
          <p:spPr bwMode="auto">
            <a:xfrm>
              <a:off x="2671763" y="4205288"/>
              <a:ext cx="257175" cy="352425"/>
            </a:xfrm>
            <a:custGeom>
              <a:avLst/>
              <a:gdLst/>
              <a:ahLst/>
              <a:cxnLst>
                <a:cxn ang="0">
                  <a:pos x="122" y="208"/>
                </a:cxn>
                <a:cxn ang="0">
                  <a:pos x="114" y="218"/>
                </a:cxn>
                <a:cxn ang="0">
                  <a:pos x="112" y="214"/>
                </a:cxn>
                <a:cxn ang="0">
                  <a:pos x="116" y="200"/>
                </a:cxn>
                <a:cxn ang="0">
                  <a:pos x="102" y="198"/>
                </a:cxn>
                <a:cxn ang="0">
                  <a:pos x="88" y="200"/>
                </a:cxn>
                <a:cxn ang="0">
                  <a:pos x="76" y="196"/>
                </a:cxn>
                <a:cxn ang="0">
                  <a:pos x="72" y="190"/>
                </a:cxn>
                <a:cxn ang="0">
                  <a:pos x="64" y="180"/>
                </a:cxn>
                <a:cxn ang="0">
                  <a:pos x="56" y="170"/>
                </a:cxn>
                <a:cxn ang="0">
                  <a:pos x="38" y="162"/>
                </a:cxn>
                <a:cxn ang="0">
                  <a:pos x="22" y="164"/>
                </a:cxn>
                <a:cxn ang="0">
                  <a:pos x="16" y="156"/>
                </a:cxn>
                <a:cxn ang="0">
                  <a:pos x="0" y="148"/>
                </a:cxn>
                <a:cxn ang="0">
                  <a:pos x="0" y="142"/>
                </a:cxn>
                <a:cxn ang="0">
                  <a:pos x="6" y="134"/>
                </a:cxn>
                <a:cxn ang="0">
                  <a:pos x="18" y="124"/>
                </a:cxn>
                <a:cxn ang="0">
                  <a:pos x="26" y="114"/>
                </a:cxn>
                <a:cxn ang="0">
                  <a:pos x="20" y="114"/>
                </a:cxn>
                <a:cxn ang="0">
                  <a:pos x="18" y="94"/>
                </a:cxn>
                <a:cxn ang="0">
                  <a:pos x="20" y="80"/>
                </a:cxn>
                <a:cxn ang="0">
                  <a:pos x="14" y="68"/>
                </a:cxn>
                <a:cxn ang="0">
                  <a:pos x="18" y="64"/>
                </a:cxn>
                <a:cxn ang="0">
                  <a:pos x="20" y="54"/>
                </a:cxn>
                <a:cxn ang="0">
                  <a:pos x="28" y="60"/>
                </a:cxn>
                <a:cxn ang="0">
                  <a:pos x="34" y="46"/>
                </a:cxn>
                <a:cxn ang="0">
                  <a:pos x="42" y="38"/>
                </a:cxn>
                <a:cxn ang="0">
                  <a:pos x="52" y="20"/>
                </a:cxn>
                <a:cxn ang="0">
                  <a:pos x="58" y="20"/>
                </a:cxn>
                <a:cxn ang="0">
                  <a:pos x="64" y="14"/>
                </a:cxn>
                <a:cxn ang="0">
                  <a:pos x="76" y="14"/>
                </a:cxn>
                <a:cxn ang="0">
                  <a:pos x="92" y="2"/>
                </a:cxn>
                <a:cxn ang="0">
                  <a:pos x="94" y="0"/>
                </a:cxn>
                <a:cxn ang="0">
                  <a:pos x="104" y="2"/>
                </a:cxn>
                <a:cxn ang="0">
                  <a:pos x="102" y="8"/>
                </a:cxn>
                <a:cxn ang="0">
                  <a:pos x="84" y="20"/>
                </a:cxn>
                <a:cxn ang="0">
                  <a:pos x="78" y="36"/>
                </a:cxn>
                <a:cxn ang="0">
                  <a:pos x="80" y="44"/>
                </a:cxn>
                <a:cxn ang="0">
                  <a:pos x="88" y="56"/>
                </a:cxn>
                <a:cxn ang="0">
                  <a:pos x="92" y="70"/>
                </a:cxn>
                <a:cxn ang="0">
                  <a:pos x="112" y="70"/>
                </a:cxn>
                <a:cxn ang="0">
                  <a:pos x="128" y="84"/>
                </a:cxn>
                <a:cxn ang="0">
                  <a:pos x="142" y="86"/>
                </a:cxn>
                <a:cxn ang="0">
                  <a:pos x="152" y="84"/>
                </a:cxn>
                <a:cxn ang="0">
                  <a:pos x="150" y="96"/>
                </a:cxn>
                <a:cxn ang="0">
                  <a:pos x="150" y="112"/>
                </a:cxn>
                <a:cxn ang="0">
                  <a:pos x="156" y="122"/>
                </a:cxn>
                <a:cxn ang="0">
                  <a:pos x="156" y="136"/>
                </a:cxn>
                <a:cxn ang="0">
                  <a:pos x="158" y="150"/>
                </a:cxn>
                <a:cxn ang="0">
                  <a:pos x="154" y="140"/>
                </a:cxn>
                <a:cxn ang="0">
                  <a:pos x="144" y="140"/>
                </a:cxn>
                <a:cxn ang="0">
                  <a:pos x="122" y="144"/>
                </a:cxn>
                <a:cxn ang="0">
                  <a:pos x="124" y="152"/>
                </a:cxn>
                <a:cxn ang="0">
                  <a:pos x="130" y="158"/>
                </a:cxn>
                <a:cxn ang="0">
                  <a:pos x="118" y="160"/>
                </a:cxn>
                <a:cxn ang="0">
                  <a:pos x="124" y="174"/>
                </a:cxn>
                <a:cxn ang="0">
                  <a:pos x="124" y="194"/>
                </a:cxn>
              </a:cxnLst>
              <a:rect l="0" t="0" r="r" b="b"/>
              <a:pathLst>
                <a:path w="162" h="222">
                  <a:moveTo>
                    <a:pt x="124" y="194"/>
                  </a:moveTo>
                  <a:lnTo>
                    <a:pt x="122" y="208"/>
                  </a:lnTo>
                  <a:lnTo>
                    <a:pt x="120" y="222"/>
                  </a:lnTo>
                  <a:lnTo>
                    <a:pt x="114" y="218"/>
                  </a:lnTo>
                  <a:lnTo>
                    <a:pt x="112" y="216"/>
                  </a:lnTo>
                  <a:lnTo>
                    <a:pt x="112" y="214"/>
                  </a:lnTo>
                  <a:lnTo>
                    <a:pt x="118" y="204"/>
                  </a:lnTo>
                  <a:lnTo>
                    <a:pt x="116" y="200"/>
                  </a:lnTo>
                  <a:lnTo>
                    <a:pt x="106" y="196"/>
                  </a:lnTo>
                  <a:lnTo>
                    <a:pt x="102" y="198"/>
                  </a:lnTo>
                  <a:lnTo>
                    <a:pt x="94" y="196"/>
                  </a:lnTo>
                  <a:lnTo>
                    <a:pt x="88" y="200"/>
                  </a:lnTo>
                  <a:lnTo>
                    <a:pt x="78" y="198"/>
                  </a:lnTo>
                  <a:lnTo>
                    <a:pt x="76" y="196"/>
                  </a:lnTo>
                  <a:lnTo>
                    <a:pt x="76" y="192"/>
                  </a:lnTo>
                  <a:lnTo>
                    <a:pt x="72" y="190"/>
                  </a:lnTo>
                  <a:lnTo>
                    <a:pt x="70" y="182"/>
                  </a:lnTo>
                  <a:lnTo>
                    <a:pt x="64" y="180"/>
                  </a:lnTo>
                  <a:lnTo>
                    <a:pt x="60" y="174"/>
                  </a:lnTo>
                  <a:lnTo>
                    <a:pt x="56" y="170"/>
                  </a:lnTo>
                  <a:lnTo>
                    <a:pt x="48" y="168"/>
                  </a:lnTo>
                  <a:lnTo>
                    <a:pt x="38" y="162"/>
                  </a:lnTo>
                  <a:lnTo>
                    <a:pt x="36" y="164"/>
                  </a:lnTo>
                  <a:lnTo>
                    <a:pt x="22" y="164"/>
                  </a:lnTo>
                  <a:lnTo>
                    <a:pt x="20" y="158"/>
                  </a:lnTo>
                  <a:lnTo>
                    <a:pt x="16" y="156"/>
                  </a:lnTo>
                  <a:lnTo>
                    <a:pt x="10" y="152"/>
                  </a:lnTo>
                  <a:lnTo>
                    <a:pt x="0" y="148"/>
                  </a:lnTo>
                  <a:lnTo>
                    <a:pt x="0" y="144"/>
                  </a:lnTo>
                  <a:lnTo>
                    <a:pt x="0" y="142"/>
                  </a:lnTo>
                  <a:lnTo>
                    <a:pt x="4" y="142"/>
                  </a:lnTo>
                  <a:lnTo>
                    <a:pt x="6" y="134"/>
                  </a:lnTo>
                  <a:lnTo>
                    <a:pt x="16" y="130"/>
                  </a:lnTo>
                  <a:lnTo>
                    <a:pt x="18" y="124"/>
                  </a:lnTo>
                  <a:lnTo>
                    <a:pt x="26" y="114"/>
                  </a:lnTo>
                  <a:lnTo>
                    <a:pt x="26" y="114"/>
                  </a:lnTo>
                  <a:lnTo>
                    <a:pt x="24" y="114"/>
                  </a:lnTo>
                  <a:lnTo>
                    <a:pt x="20" y="114"/>
                  </a:lnTo>
                  <a:lnTo>
                    <a:pt x="20" y="106"/>
                  </a:lnTo>
                  <a:lnTo>
                    <a:pt x="18" y="94"/>
                  </a:lnTo>
                  <a:lnTo>
                    <a:pt x="20" y="90"/>
                  </a:lnTo>
                  <a:lnTo>
                    <a:pt x="20" y="80"/>
                  </a:lnTo>
                  <a:lnTo>
                    <a:pt x="16" y="76"/>
                  </a:lnTo>
                  <a:lnTo>
                    <a:pt x="14" y="68"/>
                  </a:lnTo>
                  <a:lnTo>
                    <a:pt x="16" y="64"/>
                  </a:lnTo>
                  <a:lnTo>
                    <a:pt x="18" y="64"/>
                  </a:lnTo>
                  <a:lnTo>
                    <a:pt x="22" y="60"/>
                  </a:lnTo>
                  <a:lnTo>
                    <a:pt x="20" y="54"/>
                  </a:lnTo>
                  <a:lnTo>
                    <a:pt x="20" y="50"/>
                  </a:lnTo>
                  <a:lnTo>
                    <a:pt x="28" y="60"/>
                  </a:lnTo>
                  <a:lnTo>
                    <a:pt x="28" y="50"/>
                  </a:lnTo>
                  <a:lnTo>
                    <a:pt x="34" y="46"/>
                  </a:lnTo>
                  <a:lnTo>
                    <a:pt x="38" y="40"/>
                  </a:lnTo>
                  <a:lnTo>
                    <a:pt x="42" y="38"/>
                  </a:lnTo>
                  <a:lnTo>
                    <a:pt x="44" y="26"/>
                  </a:lnTo>
                  <a:lnTo>
                    <a:pt x="52" y="20"/>
                  </a:lnTo>
                  <a:lnTo>
                    <a:pt x="56" y="20"/>
                  </a:lnTo>
                  <a:lnTo>
                    <a:pt x="58" y="20"/>
                  </a:lnTo>
                  <a:lnTo>
                    <a:pt x="60" y="22"/>
                  </a:lnTo>
                  <a:lnTo>
                    <a:pt x="64" y="14"/>
                  </a:lnTo>
                  <a:lnTo>
                    <a:pt x="70" y="16"/>
                  </a:lnTo>
                  <a:lnTo>
                    <a:pt x="76" y="14"/>
                  </a:lnTo>
                  <a:lnTo>
                    <a:pt x="88" y="8"/>
                  </a:lnTo>
                  <a:lnTo>
                    <a:pt x="92" y="2"/>
                  </a:lnTo>
                  <a:lnTo>
                    <a:pt x="94" y="2"/>
                  </a:lnTo>
                  <a:lnTo>
                    <a:pt x="94" y="0"/>
                  </a:lnTo>
                  <a:lnTo>
                    <a:pt x="98" y="0"/>
                  </a:lnTo>
                  <a:lnTo>
                    <a:pt x="104" y="2"/>
                  </a:lnTo>
                  <a:lnTo>
                    <a:pt x="104" y="4"/>
                  </a:lnTo>
                  <a:lnTo>
                    <a:pt x="102" y="8"/>
                  </a:lnTo>
                  <a:lnTo>
                    <a:pt x="94" y="10"/>
                  </a:lnTo>
                  <a:lnTo>
                    <a:pt x="84" y="20"/>
                  </a:lnTo>
                  <a:lnTo>
                    <a:pt x="82" y="26"/>
                  </a:lnTo>
                  <a:lnTo>
                    <a:pt x="78" y="36"/>
                  </a:lnTo>
                  <a:lnTo>
                    <a:pt x="74" y="44"/>
                  </a:lnTo>
                  <a:lnTo>
                    <a:pt x="80" y="44"/>
                  </a:lnTo>
                  <a:lnTo>
                    <a:pt x="82" y="50"/>
                  </a:lnTo>
                  <a:lnTo>
                    <a:pt x="88" y="56"/>
                  </a:lnTo>
                  <a:lnTo>
                    <a:pt x="88" y="66"/>
                  </a:lnTo>
                  <a:lnTo>
                    <a:pt x="92" y="70"/>
                  </a:lnTo>
                  <a:lnTo>
                    <a:pt x="100" y="72"/>
                  </a:lnTo>
                  <a:lnTo>
                    <a:pt x="112" y="70"/>
                  </a:lnTo>
                  <a:lnTo>
                    <a:pt x="118" y="74"/>
                  </a:lnTo>
                  <a:lnTo>
                    <a:pt x="128" y="84"/>
                  </a:lnTo>
                  <a:lnTo>
                    <a:pt x="134" y="84"/>
                  </a:lnTo>
                  <a:lnTo>
                    <a:pt x="142" y="86"/>
                  </a:lnTo>
                  <a:lnTo>
                    <a:pt x="150" y="82"/>
                  </a:lnTo>
                  <a:lnTo>
                    <a:pt x="152" y="84"/>
                  </a:lnTo>
                  <a:lnTo>
                    <a:pt x="154" y="86"/>
                  </a:lnTo>
                  <a:lnTo>
                    <a:pt x="150" y="96"/>
                  </a:lnTo>
                  <a:lnTo>
                    <a:pt x="148" y="104"/>
                  </a:lnTo>
                  <a:lnTo>
                    <a:pt x="150" y="112"/>
                  </a:lnTo>
                  <a:lnTo>
                    <a:pt x="154" y="116"/>
                  </a:lnTo>
                  <a:lnTo>
                    <a:pt x="156" y="122"/>
                  </a:lnTo>
                  <a:lnTo>
                    <a:pt x="150" y="130"/>
                  </a:lnTo>
                  <a:lnTo>
                    <a:pt x="156" y="136"/>
                  </a:lnTo>
                  <a:lnTo>
                    <a:pt x="162" y="148"/>
                  </a:lnTo>
                  <a:lnTo>
                    <a:pt x="158" y="150"/>
                  </a:lnTo>
                  <a:lnTo>
                    <a:pt x="156" y="144"/>
                  </a:lnTo>
                  <a:lnTo>
                    <a:pt x="154" y="140"/>
                  </a:lnTo>
                  <a:lnTo>
                    <a:pt x="146" y="142"/>
                  </a:lnTo>
                  <a:lnTo>
                    <a:pt x="144" y="140"/>
                  </a:lnTo>
                  <a:lnTo>
                    <a:pt x="142" y="144"/>
                  </a:lnTo>
                  <a:lnTo>
                    <a:pt x="122" y="144"/>
                  </a:lnTo>
                  <a:lnTo>
                    <a:pt x="122" y="152"/>
                  </a:lnTo>
                  <a:lnTo>
                    <a:pt x="124" y="152"/>
                  </a:lnTo>
                  <a:lnTo>
                    <a:pt x="128" y="152"/>
                  </a:lnTo>
                  <a:lnTo>
                    <a:pt x="130" y="158"/>
                  </a:lnTo>
                  <a:lnTo>
                    <a:pt x="126" y="158"/>
                  </a:lnTo>
                  <a:lnTo>
                    <a:pt x="118" y="160"/>
                  </a:lnTo>
                  <a:lnTo>
                    <a:pt x="118" y="168"/>
                  </a:lnTo>
                  <a:lnTo>
                    <a:pt x="124" y="174"/>
                  </a:lnTo>
                  <a:lnTo>
                    <a:pt x="126" y="182"/>
                  </a:lnTo>
                  <a:lnTo>
                    <a:pt x="124" y="194"/>
                  </a:lnTo>
                  <a:lnTo>
                    <a:pt x="124" y="19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0" name="Freeform 269">
              <a:extLst>
                <a:ext uri="{FF2B5EF4-FFF2-40B4-BE49-F238E27FC236}">
                  <a16:creationId xmlns:a16="http://schemas.microsoft.com/office/drawing/2014/main" id="{D79B5A9D-AA5D-CC47-8A41-F8AE14197C58}"/>
                </a:ext>
              </a:extLst>
            </p:cNvPr>
            <p:cNvSpPr>
              <a:spLocks/>
            </p:cNvSpPr>
            <p:nvPr/>
          </p:nvSpPr>
          <p:spPr bwMode="auto">
            <a:xfrm>
              <a:off x="2779713" y="4357688"/>
              <a:ext cx="828675" cy="869950"/>
            </a:xfrm>
            <a:custGeom>
              <a:avLst/>
              <a:gdLst/>
              <a:ahLst/>
              <a:cxnLst>
                <a:cxn ang="0">
                  <a:pos x="288" y="526"/>
                </a:cxn>
                <a:cxn ang="0">
                  <a:pos x="322" y="480"/>
                </a:cxn>
                <a:cxn ang="0">
                  <a:pos x="338" y="448"/>
                </a:cxn>
                <a:cxn ang="0">
                  <a:pos x="342" y="420"/>
                </a:cxn>
                <a:cxn ang="0">
                  <a:pos x="386" y="390"/>
                </a:cxn>
                <a:cxn ang="0">
                  <a:pos x="394" y="384"/>
                </a:cxn>
                <a:cxn ang="0">
                  <a:pos x="424" y="382"/>
                </a:cxn>
                <a:cxn ang="0">
                  <a:pos x="446" y="350"/>
                </a:cxn>
                <a:cxn ang="0">
                  <a:pos x="462" y="308"/>
                </a:cxn>
                <a:cxn ang="0">
                  <a:pos x="470" y="244"/>
                </a:cxn>
                <a:cxn ang="0">
                  <a:pos x="502" y="210"/>
                </a:cxn>
                <a:cxn ang="0">
                  <a:pos x="522" y="164"/>
                </a:cxn>
                <a:cxn ang="0">
                  <a:pos x="492" y="136"/>
                </a:cxn>
                <a:cxn ang="0">
                  <a:pos x="428" y="108"/>
                </a:cxn>
                <a:cxn ang="0">
                  <a:pos x="396" y="100"/>
                </a:cxn>
                <a:cxn ang="0">
                  <a:pos x="388" y="90"/>
                </a:cxn>
                <a:cxn ang="0">
                  <a:pos x="366" y="84"/>
                </a:cxn>
                <a:cxn ang="0">
                  <a:pos x="340" y="90"/>
                </a:cxn>
                <a:cxn ang="0">
                  <a:pos x="310" y="96"/>
                </a:cxn>
                <a:cxn ang="0">
                  <a:pos x="302" y="94"/>
                </a:cxn>
                <a:cxn ang="0">
                  <a:pos x="308" y="84"/>
                </a:cxn>
                <a:cxn ang="0">
                  <a:pos x="302" y="86"/>
                </a:cxn>
                <a:cxn ang="0">
                  <a:pos x="314" y="46"/>
                </a:cxn>
                <a:cxn ang="0">
                  <a:pos x="298" y="16"/>
                </a:cxn>
                <a:cxn ang="0">
                  <a:pos x="272" y="42"/>
                </a:cxn>
                <a:cxn ang="0">
                  <a:pos x="248" y="38"/>
                </a:cxn>
                <a:cxn ang="0">
                  <a:pos x="234" y="44"/>
                </a:cxn>
                <a:cxn ang="0">
                  <a:pos x="208" y="50"/>
                </a:cxn>
                <a:cxn ang="0">
                  <a:pos x="190" y="46"/>
                </a:cxn>
                <a:cxn ang="0">
                  <a:pos x="192" y="18"/>
                </a:cxn>
                <a:cxn ang="0">
                  <a:pos x="184" y="0"/>
                </a:cxn>
                <a:cxn ang="0">
                  <a:pos x="168" y="10"/>
                </a:cxn>
                <a:cxn ang="0">
                  <a:pos x="140" y="18"/>
                </a:cxn>
                <a:cxn ang="0">
                  <a:pos x="128" y="22"/>
                </a:cxn>
                <a:cxn ang="0">
                  <a:pos x="140" y="40"/>
                </a:cxn>
                <a:cxn ang="0">
                  <a:pos x="110" y="60"/>
                </a:cxn>
                <a:cxn ang="0">
                  <a:pos x="88" y="48"/>
                </a:cxn>
                <a:cxn ang="0">
                  <a:pos x="74" y="48"/>
                </a:cxn>
                <a:cxn ang="0">
                  <a:pos x="60" y="56"/>
                </a:cxn>
                <a:cxn ang="0">
                  <a:pos x="50" y="72"/>
                </a:cxn>
                <a:cxn ang="0">
                  <a:pos x="54" y="112"/>
                </a:cxn>
                <a:cxn ang="0">
                  <a:pos x="30" y="132"/>
                </a:cxn>
                <a:cxn ang="0">
                  <a:pos x="4" y="160"/>
                </a:cxn>
                <a:cxn ang="0">
                  <a:pos x="12" y="196"/>
                </a:cxn>
                <a:cxn ang="0">
                  <a:pos x="36" y="200"/>
                </a:cxn>
                <a:cxn ang="0">
                  <a:pos x="56" y="216"/>
                </a:cxn>
                <a:cxn ang="0">
                  <a:pos x="112" y="200"/>
                </a:cxn>
                <a:cxn ang="0">
                  <a:pos x="112" y="220"/>
                </a:cxn>
                <a:cxn ang="0">
                  <a:pos x="144" y="242"/>
                </a:cxn>
                <a:cxn ang="0">
                  <a:pos x="174" y="254"/>
                </a:cxn>
                <a:cxn ang="0">
                  <a:pos x="178" y="276"/>
                </a:cxn>
                <a:cxn ang="0">
                  <a:pos x="206" y="302"/>
                </a:cxn>
                <a:cxn ang="0">
                  <a:pos x="212" y="336"/>
                </a:cxn>
                <a:cxn ang="0">
                  <a:pos x="212" y="348"/>
                </a:cxn>
                <a:cxn ang="0">
                  <a:pos x="234" y="372"/>
                </a:cxn>
                <a:cxn ang="0">
                  <a:pos x="246" y="396"/>
                </a:cxn>
                <a:cxn ang="0">
                  <a:pos x="262" y="406"/>
                </a:cxn>
                <a:cxn ang="0">
                  <a:pos x="270" y="434"/>
                </a:cxn>
                <a:cxn ang="0">
                  <a:pos x="240" y="466"/>
                </a:cxn>
                <a:cxn ang="0">
                  <a:pos x="224" y="490"/>
                </a:cxn>
                <a:cxn ang="0">
                  <a:pos x="242" y="504"/>
                </a:cxn>
                <a:cxn ang="0">
                  <a:pos x="262" y="516"/>
                </a:cxn>
                <a:cxn ang="0">
                  <a:pos x="272" y="538"/>
                </a:cxn>
              </a:cxnLst>
              <a:rect l="0" t="0" r="r" b="b"/>
              <a:pathLst>
                <a:path w="522" h="548">
                  <a:moveTo>
                    <a:pt x="274" y="548"/>
                  </a:moveTo>
                  <a:lnTo>
                    <a:pt x="280" y="542"/>
                  </a:lnTo>
                  <a:lnTo>
                    <a:pt x="286" y="534"/>
                  </a:lnTo>
                  <a:lnTo>
                    <a:pt x="288" y="526"/>
                  </a:lnTo>
                  <a:lnTo>
                    <a:pt x="304" y="512"/>
                  </a:lnTo>
                  <a:lnTo>
                    <a:pt x="314" y="496"/>
                  </a:lnTo>
                  <a:lnTo>
                    <a:pt x="316" y="492"/>
                  </a:lnTo>
                  <a:lnTo>
                    <a:pt x="322" y="480"/>
                  </a:lnTo>
                  <a:lnTo>
                    <a:pt x="328" y="472"/>
                  </a:lnTo>
                  <a:lnTo>
                    <a:pt x="334" y="468"/>
                  </a:lnTo>
                  <a:lnTo>
                    <a:pt x="336" y="464"/>
                  </a:lnTo>
                  <a:lnTo>
                    <a:pt x="338" y="448"/>
                  </a:lnTo>
                  <a:lnTo>
                    <a:pt x="340" y="446"/>
                  </a:lnTo>
                  <a:lnTo>
                    <a:pt x="338" y="442"/>
                  </a:lnTo>
                  <a:lnTo>
                    <a:pt x="336" y="430"/>
                  </a:lnTo>
                  <a:lnTo>
                    <a:pt x="342" y="420"/>
                  </a:lnTo>
                  <a:lnTo>
                    <a:pt x="364" y="400"/>
                  </a:lnTo>
                  <a:lnTo>
                    <a:pt x="372" y="396"/>
                  </a:lnTo>
                  <a:lnTo>
                    <a:pt x="380" y="394"/>
                  </a:lnTo>
                  <a:lnTo>
                    <a:pt x="386" y="390"/>
                  </a:lnTo>
                  <a:lnTo>
                    <a:pt x="390" y="388"/>
                  </a:lnTo>
                  <a:lnTo>
                    <a:pt x="390" y="386"/>
                  </a:lnTo>
                  <a:lnTo>
                    <a:pt x="392" y="384"/>
                  </a:lnTo>
                  <a:lnTo>
                    <a:pt x="394" y="384"/>
                  </a:lnTo>
                  <a:lnTo>
                    <a:pt x="400" y="384"/>
                  </a:lnTo>
                  <a:lnTo>
                    <a:pt x="406" y="384"/>
                  </a:lnTo>
                  <a:lnTo>
                    <a:pt x="410" y="382"/>
                  </a:lnTo>
                  <a:lnTo>
                    <a:pt x="424" y="382"/>
                  </a:lnTo>
                  <a:lnTo>
                    <a:pt x="426" y="378"/>
                  </a:lnTo>
                  <a:lnTo>
                    <a:pt x="436" y="370"/>
                  </a:lnTo>
                  <a:lnTo>
                    <a:pt x="440" y="360"/>
                  </a:lnTo>
                  <a:lnTo>
                    <a:pt x="446" y="350"/>
                  </a:lnTo>
                  <a:lnTo>
                    <a:pt x="450" y="340"/>
                  </a:lnTo>
                  <a:lnTo>
                    <a:pt x="456" y="334"/>
                  </a:lnTo>
                  <a:lnTo>
                    <a:pt x="458" y="316"/>
                  </a:lnTo>
                  <a:lnTo>
                    <a:pt x="462" y="308"/>
                  </a:lnTo>
                  <a:lnTo>
                    <a:pt x="466" y="284"/>
                  </a:lnTo>
                  <a:lnTo>
                    <a:pt x="464" y="264"/>
                  </a:lnTo>
                  <a:lnTo>
                    <a:pt x="466" y="246"/>
                  </a:lnTo>
                  <a:lnTo>
                    <a:pt x="470" y="244"/>
                  </a:lnTo>
                  <a:lnTo>
                    <a:pt x="474" y="244"/>
                  </a:lnTo>
                  <a:lnTo>
                    <a:pt x="478" y="242"/>
                  </a:lnTo>
                  <a:lnTo>
                    <a:pt x="488" y="220"/>
                  </a:lnTo>
                  <a:lnTo>
                    <a:pt x="502" y="210"/>
                  </a:lnTo>
                  <a:lnTo>
                    <a:pt x="502" y="208"/>
                  </a:lnTo>
                  <a:lnTo>
                    <a:pt x="516" y="190"/>
                  </a:lnTo>
                  <a:lnTo>
                    <a:pt x="520" y="178"/>
                  </a:lnTo>
                  <a:lnTo>
                    <a:pt x="522" y="164"/>
                  </a:lnTo>
                  <a:lnTo>
                    <a:pt x="522" y="160"/>
                  </a:lnTo>
                  <a:lnTo>
                    <a:pt x="518" y="146"/>
                  </a:lnTo>
                  <a:lnTo>
                    <a:pt x="514" y="140"/>
                  </a:lnTo>
                  <a:lnTo>
                    <a:pt x="492" y="136"/>
                  </a:lnTo>
                  <a:lnTo>
                    <a:pt x="472" y="120"/>
                  </a:lnTo>
                  <a:lnTo>
                    <a:pt x="460" y="112"/>
                  </a:lnTo>
                  <a:lnTo>
                    <a:pt x="454" y="110"/>
                  </a:lnTo>
                  <a:lnTo>
                    <a:pt x="428" y="108"/>
                  </a:lnTo>
                  <a:lnTo>
                    <a:pt x="408" y="104"/>
                  </a:lnTo>
                  <a:lnTo>
                    <a:pt x="406" y="102"/>
                  </a:lnTo>
                  <a:lnTo>
                    <a:pt x="394" y="106"/>
                  </a:lnTo>
                  <a:lnTo>
                    <a:pt x="396" y="100"/>
                  </a:lnTo>
                  <a:lnTo>
                    <a:pt x="394" y="100"/>
                  </a:lnTo>
                  <a:lnTo>
                    <a:pt x="392" y="100"/>
                  </a:lnTo>
                  <a:lnTo>
                    <a:pt x="392" y="96"/>
                  </a:lnTo>
                  <a:lnTo>
                    <a:pt x="388" y="90"/>
                  </a:lnTo>
                  <a:lnTo>
                    <a:pt x="382" y="94"/>
                  </a:lnTo>
                  <a:lnTo>
                    <a:pt x="380" y="88"/>
                  </a:lnTo>
                  <a:lnTo>
                    <a:pt x="370" y="84"/>
                  </a:lnTo>
                  <a:lnTo>
                    <a:pt x="366" y="84"/>
                  </a:lnTo>
                  <a:lnTo>
                    <a:pt x="358" y="80"/>
                  </a:lnTo>
                  <a:lnTo>
                    <a:pt x="348" y="78"/>
                  </a:lnTo>
                  <a:lnTo>
                    <a:pt x="346" y="80"/>
                  </a:lnTo>
                  <a:lnTo>
                    <a:pt x="340" y="90"/>
                  </a:lnTo>
                  <a:lnTo>
                    <a:pt x="334" y="92"/>
                  </a:lnTo>
                  <a:lnTo>
                    <a:pt x="328" y="104"/>
                  </a:lnTo>
                  <a:lnTo>
                    <a:pt x="328" y="94"/>
                  </a:lnTo>
                  <a:lnTo>
                    <a:pt x="310" y="96"/>
                  </a:lnTo>
                  <a:lnTo>
                    <a:pt x="308" y="96"/>
                  </a:lnTo>
                  <a:lnTo>
                    <a:pt x="302" y="96"/>
                  </a:lnTo>
                  <a:lnTo>
                    <a:pt x="300" y="98"/>
                  </a:lnTo>
                  <a:lnTo>
                    <a:pt x="302" y="94"/>
                  </a:lnTo>
                  <a:lnTo>
                    <a:pt x="308" y="96"/>
                  </a:lnTo>
                  <a:lnTo>
                    <a:pt x="310" y="94"/>
                  </a:lnTo>
                  <a:lnTo>
                    <a:pt x="312" y="88"/>
                  </a:lnTo>
                  <a:lnTo>
                    <a:pt x="308" y="84"/>
                  </a:lnTo>
                  <a:lnTo>
                    <a:pt x="310" y="82"/>
                  </a:lnTo>
                  <a:lnTo>
                    <a:pt x="306" y="82"/>
                  </a:lnTo>
                  <a:lnTo>
                    <a:pt x="304" y="86"/>
                  </a:lnTo>
                  <a:lnTo>
                    <a:pt x="302" y="86"/>
                  </a:lnTo>
                  <a:lnTo>
                    <a:pt x="302" y="76"/>
                  </a:lnTo>
                  <a:lnTo>
                    <a:pt x="318" y="58"/>
                  </a:lnTo>
                  <a:lnTo>
                    <a:pt x="320" y="48"/>
                  </a:lnTo>
                  <a:lnTo>
                    <a:pt x="314" y="46"/>
                  </a:lnTo>
                  <a:lnTo>
                    <a:pt x="310" y="32"/>
                  </a:lnTo>
                  <a:lnTo>
                    <a:pt x="304" y="18"/>
                  </a:lnTo>
                  <a:lnTo>
                    <a:pt x="302" y="14"/>
                  </a:lnTo>
                  <a:lnTo>
                    <a:pt x="298" y="16"/>
                  </a:lnTo>
                  <a:lnTo>
                    <a:pt x="290" y="28"/>
                  </a:lnTo>
                  <a:lnTo>
                    <a:pt x="286" y="36"/>
                  </a:lnTo>
                  <a:lnTo>
                    <a:pt x="280" y="42"/>
                  </a:lnTo>
                  <a:lnTo>
                    <a:pt x="272" y="42"/>
                  </a:lnTo>
                  <a:lnTo>
                    <a:pt x="266" y="44"/>
                  </a:lnTo>
                  <a:lnTo>
                    <a:pt x="260" y="40"/>
                  </a:lnTo>
                  <a:lnTo>
                    <a:pt x="254" y="36"/>
                  </a:lnTo>
                  <a:lnTo>
                    <a:pt x="248" y="38"/>
                  </a:lnTo>
                  <a:lnTo>
                    <a:pt x="242" y="38"/>
                  </a:lnTo>
                  <a:lnTo>
                    <a:pt x="242" y="38"/>
                  </a:lnTo>
                  <a:lnTo>
                    <a:pt x="240" y="46"/>
                  </a:lnTo>
                  <a:lnTo>
                    <a:pt x="234" y="44"/>
                  </a:lnTo>
                  <a:lnTo>
                    <a:pt x="228" y="44"/>
                  </a:lnTo>
                  <a:lnTo>
                    <a:pt x="224" y="44"/>
                  </a:lnTo>
                  <a:lnTo>
                    <a:pt x="218" y="48"/>
                  </a:lnTo>
                  <a:lnTo>
                    <a:pt x="208" y="50"/>
                  </a:lnTo>
                  <a:lnTo>
                    <a:pt x="204" y="54"/>
                  </a:lnTo>
                  <a:lnTo>
                    <a:pt x="198" y="52"/>
                  </a:lnTo>
                  <a:lnTo>
                    <a:pt x="194" y="50"/>
                  </a:lnTo>
                  <a:lnTo>
                    <a:pt x="190" y="46"/>
                  </a:lnTo>
                  <a:lnTo>
                    <a:pt x="190" y="40"/>
                  </a:lnTo>
                  <a:lnTo>
                    <a:pt x="188" y="36"/>
                  </a:lnTo>
                  <a:lnTo>
                    <a:pt x="190" y="22"/>
                  </a:lnTo>
                  <a:lnTo>
                    <a:pt x="192" y="18"/>
                  </a:lnTo>
                  <a:lnTo>
                    <a:pt x="190" y="10"/>
                  </a:lnTo>
                  <a:lnTo>
                    <a:pt x="186" y="10"/>
                  </a:lnTo>
                  <a:lnTo>
                    <a:pt x="186" y="4"/>
                  </a:lnTo>
                  <a:lnTo>
                    <a:pt x="184" y="0"/>
                  </a:lnTo>
                  <a:lnTo>
                    <a:pt x="178" y="2"/>
                  </a:lnTo>
                  <a:lnTo>
                    <a:pt x="178" y="4"/>
                  </a:lnTo>
                  <a:lnTo>
                    <a:pt x="172" y="10"/>
                  </a:lnTo>
                  <a:lnTo>
                    <a:pt x="168" y="10"/>
                  </a:lnTo>
                  <a:lnTo>
                    <a:pt x="162" y="14"/>
                  </a:lnTo>
                  <a:lnTo>
                    <a:pt x="150" y="16"/>
                  </a:lnTo>
                  <a:lnTo>
                    <a:pt x="146" y="18"/>
                  </a:lnTo>
                  <a:lnTo>
                    <a:pt x="140" y="18"/>
                  </a:lnTo>
                  <a:lnTo>
                    <a:pt x="130" y="14"/>
                  </a:lnTo>
                  <a:lnTo>
                    <a:pt x="122" y="12"/>
                  </a:lnTo>
                  <a:lnTo>
                    <a:pt x="122" y="18"/>
                  </a:lnTo>
                  <a:lnTo>
                    <a:pt x="128" y="22"/>
                  </a:lnTo>
                  <a:lnTo>
                    <a:pt x="128" y="28"/>
                  </a:lnTo>
                  <a:lnTo>
                    <a:pt x="130" y="38"/>
                  </a:lnTo>
                  <a:lnTo>
                    <a:pt x="140" y="38"/>
                  </a:lnTo>
                  <a:lnTo>
                    <a:pt x="140" y="40"/>
                  </a:lnTo>
                  <a:lnTo>
                    <a:pt x="132" y="44"/>
                  </a:lnTo>
                  <a:lnTo>
                    <a:pt x="128" y="50"/>
                  </a:lnTo>
                  <a:lnTo>
                    <a:pt x="114" y="56"/>
                  </a:lnTo>
                  <a:lnTo>
                    <a:pt x="110" y="60"/>
                  </a:lnTo>
                  <a:lnTo>
                    <a:pt x="100" y="60"/>
                  </a:lnTo>
                  <a:lnTo>
                    <a:pt x="94" y="52"/>
                  </a:lnTo>
                  <a:lnTo>
                    <a:pt x="90" y="54"/>
                  </a:lnTo>
                  <a:lnTo>
                    <a:pt x="88" y="48"/>
                  </a:lnTo>
                  <a:lnTo>
                    <a:pt x="86" y="44"/>
                  </a:lnTo>
                  <a:lnTo>
                    <a:pt x="78" y="46"/>
                  </a:lnTo>
                  <a:lnTo>
                    <a:pt x="76" y="44"/>
                  </a:lnTo>
                  <a:lnTo>
                    <a:pt x="74" y="48"/>
                  </a:lnTo>
                  <a:lnTo>
                    <a:pt x="54" y="48"/>
                  </a:lnTo>
                  <a:lnTo>
                    <a:pt x="54" y="56"/>
                  </a:lnTo>
                  <a:lnTo>
                    <a:pt x="56" y="56"/>
                  </a:lnTo>
                  <a:lnTo>
                    <a:pt x="60" y="56"/>
                  </a:lnTo>
                  <a:lnTo>
                    <a:pt x="62" y="62"/>
                  </a:lnTo>
                  <a:lnTo>
                    <a:pt x="58" y="62"/>
                  </a:lnTo>
                  <a:lnTo>
                    <a:pt x="50" y="64"/>
                  </a:lnTo>
                  <a:lnTo>
                    <a:pt x="50" y="72"/>
                  </a:lnTo>
                  <a:lnTo>
                    <a:pt x="56" y="78"/>
                  </a:lnTo>
                  <a:lnTo>
                    <a:pt x="58" y="86"/>
                  </a:lnTo>
                  <a:lnTo>
                    <a:pt x="56" y="98"/>
                  </a:lnTo>
                  <a:lnTo>
                    <a:pt x="54" y="112"/>
                  </a:lnTo>
                  <a:lnTo>
                    <a:pt x="52" y="126"/>
                  </a:lnTo>
                  <a:lnTo>
                    <a:pt x="50" y="126"/>
                  </a:lnTo>
                  <a:lnTo>
                    <a:pt x="44" y="126"/>
                  </a:lnTo>
                  <a:lnTo>
                    <a:pt x="30" y="132"/>
                  </a:lnTo>
                  <a:lnTo>
                    <a:pt x="18" y="138"/>
                  </a:lnTo>
                  <a:lnTo>
                    <a:pt x="10" y="148"/>
                  </a:lnTo>
                  <a:lnTo>
                    <a:pt x="10" y="158"/>
                  </a:lnTo>
                  <a:lnTo>
                    <a:pt x="4" y="160"/>
                  </a:lnTo>
                  <a:lnTo>
                    <a:pt x="0" y="172"/>
                  </a:lnTo>
                  <a:lnTo>
                    <a:pt x="4" y="180"/>
                  </a:lnTo>
                  <a:lnTo>
                    <a:pt x="12" y="190"/>
                  </a:lnTo>
                  <a:lnTo>
                    <a:pt x="12" y="196"/>
                  </a:lnTo>
                  <a:lnTo>
                    <a:pt x="20" y="196"/>
                  </a:lnTo>
                  <a:lnTo>
                    <a:pt x="22" y="202"/>
                  </a:lnTo>
                  <a:lnTo>
                    <a:pt x="30" y="204"/>
                  </a:lnTo>
                  <a:lnTo>
                    <a:pt x="36" y="200"/>
                  </a:lnTo>
                  <a:lnTo>
                    <a:pt x="44" y="194"/>
                  </a:lnTo>
                  <a:lnTo>
                    <a:pt x="44" y="216"/>
                  </a:lnTo>
                  <a:lnTo>
                    <a:pt x="48" y="218"/>
                  </a:lnTo>
                  <a:lnTo>
                    <a:pt x="56" y="216"/>
                  </a:lnTo>
                  <a:lnTo>
                    <a:pt x="72" y="218"/>
                  </a:lnTo>
                  <a:lnTo>
                    <a:pt x="84" y="212"/>
                  </a:lnTo>
                  <a:lnTo>
                    <a:pt x="96" y="200"/>
                  </a:lnTo>
                  <a:lnTo>
                    <a:pt x="112" y="200"/>
                  </a:lnTo>
                  <a:lnTo>
                    <a:pt x="114" y="202"/>
                  </a:lnTo>
                  <a:lnTo>
                    <a:pt x="114" y="206"/>
                  </a:lnTo>
                  <a:lnTo>
                    <a:pt x="114" y="214"/>
                  </a:lnTo>
                  <a:lnTo>
                    <a:pt x="112" y="220"/>
                  </a:lnTo>
                  <a:lnTo>
                    <a:pt x="116" y="230"/>
                  </a:lnTo>
                  <a:lnTo>
                    <a:pt x="124" y="236"/>
                  </a:lnTo>
                  <a:lnTo>
                    <a:pt x="140" y="238"/>
                  </a:lnTo>
                  <a:lnTo>
                    <a:pt x="144" y="242"/>
                  </a:lnTo>
                  <a:lnTo>
                    <a:pt x="156" y="246"/>
                  </a:lnTo>
                  <a:lnTo>
                    <a:pt x="160" y="250"/>
                  </a:lnTo>
                  <a:lnTo>
                    <a:pt x="170" y="250"/>
                  </a:lnTo>
                  <a:lnTo>
                    <a:pt x="174" y="254"/>
                  </a:lnTo>
                  <a:lnTo>
                    <a:pt x="178" y="258"/>
                  </a:lnTo>
                  <a:lnTo>
                    <a:pt x="180" y="268"/>
                  </a:lnTo>
                  <a:lnTo>
                    <a:pt x="180" y="274"/>
                  </a:lnTo>
                  <a:lnTo>
                    <a:pt x="178" y="276"/>
                  </a:lnTo>
                  <a:lnTo>
                    <a:pt x="184" y="288"/>
                  </a:lnTo>
                  <a:lnTo>
                    <a:pt x="206" y="290"/>
                  </a:lnTo>
                  <a:lnTo>
                    <a:pt x="206" y="298"/>
                  </a:lnTo>
                  <a:lnTo>
                    <a:pt x="206" y="302"/>
                  </a:lnTo>
                  <a:lnTo>
                    <a:pt x="212" y="304"/>
                  </a:lnTo>
                  <a:lnTo>
                    <a:pt x="216" y="316"/>
                  </a:lnTo>
                  <a:lnTo>
                    <a:pt x="216" y="328"/>
                  </a:lnTo>
                  <a:lnTo>
                    <a:pt x="212" y="336"/>
                  </a:lnTo>
                  <a:lnTo>
                    <a:pt x="214" y="342"/>
                  </a:lnTo>
                  <a:lnTo>
                    <a:pt x="212" y="344"/>
                  </a:lnTo>
                  <a:lnTo>
                    <a:pt x="210" y="344"/>
                  </a:lnTo>
                  <a:lnTo>
                    <a:pt x="212" y="348"/>
                  </a:lnTo>
                  <a:lnTo>
                    <a:pt x="212" y="368"/>
                  </a:lnTo>
                  <a:lnTo>
                    <a:pt x="214" y="370"/>
                  </a:lnTo>
                  <a:lnTo>
                    <a:pt x="224" y="374"/>
                  </a:lnTo>
                  <a:lnTo>
                    <a:pt x="234" y="372"/>
                  </a:lnTo>
                  <a:lnTo>
                    <a:pt x="242" y="374"/>
                  </a:lnTo>
                  <a:lnTo>
                    <a:pt x="244" y="378"/>
                  </a:lnTo>
                  <a:lnTo>
                    <a:pt x="244" y="394"/>
                  </a:lnTo>
                  <a:lnTo>
                    <a:pt x="246" y="396"/>
                  </a:lnTo>
                  <a:lnTo>
                    <a:pt x="250" y="398"/>
                  </a:lnTo>
                  <a:lnTo>
                    <a:pt x="258" y="396"/>
                  </a:lnTo>
                  <a:lnTo>
                    <a:pt x="260" y="398"/>
                  </a:lnTo>
                  <a:lnTo>
                    <a:pt x="262" y="406"/>
                  </a:lnTo>
                  <a:lnTo>
                    <a:pt x="258" y="422"/>
                  </a:lnTo>
                  <a:lnTo>
                    <a:pt x="266" y="422"/>
                  </a:lnTo>
                  <a:lnTo>
                    <a:pt x="266" y="424"/>
                  </a:lnTo>
                  <a:lnTo>
                    <a:pt x="270" y="434"/>
                  </a:lnTo>
                  <a:lnTo>
                    <a:pt x="268" y="444"/>
                  </a:lnTo>
                  <a:lnTo>
                    <a:pt x="262" y="450"/>
                  </a:lnTo>
                  <a:lnTo>
                    <a:pt x="256" y="452"/>
                  </a:lnTo>
                  <a:lnTo>
                    <a:pt x="240" y="466"/>
                  </a:lnTo>
                  <a:lnTo>
                    <a:pt x="230" y="482"/>
                  </a:lnTo>
                  <a:lnTo>
                    <a:pt x="216" y="492"/>
                  </a:lnTo>
                  <a:lnTo>
                    <a:pt x="222" y="492"/>
                  </a:lnTo>
                  <a:lnTo>
                    <a:pt x="224" y="490"/>
                  </a:lnTo>
                  <a:lnTo>
                    <a:pt x="228" y="490"/>
                  </a:lnTo>
                  <a:lnTo>
                    <a:pt x="236" y="498"/>
                  </a:lnTo>
                  <a:lnTo>
                    <a:pt x="238" y="504"/>
                  </a:lnTo>
                  <a:lnTo>
                    <a:pt x="242" y="504"/>
                  </a:lnTo>
                  <a:lnTo>
                    <a:pt x="244" y="502"/>
                  </a:lnTo>
                  <a:lnTo>
                    <a:pt x="250" y="508"/>
                  </a:lnTo>
                  <a:lnTo>
                    <a:pt x="258" y="512"/>
                  </a:lnTo>
                  <a:lnTo>
                    <a:pt x="262" y="516"/>
                  </a:lnTo>
                  <a:lnTo>
                    <a:pt x="268" y="520"/>
                  </a:lnTo>
                  <a:lnTo>
                    <a:pt x="270" y="526"/>
                  </a:lnTo>
                  <a:lnTo>
                    <a:pt x="278" y="532"/>
                  </a:lnTo>
                  <a:lnTo>
                    <a:pt x="272" y="538"/>
                  </a:lnTo>
                  <a:lnTo>
                    <a:pt x="272" y="546"/>
                  </a:lnTo>
                  <a:lnTo>
                    <a:pt x="274" y="548"/>
                  </a:lnTo>
                  <a:lnTo>
                    <a:pt x="274" y="5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1" name="Freeform 270">
              <a:extLst>
                <a:ext uri="{FF2B5EF4-FFF2-40B4-BE49-F238E27FC236}">
                  <a16:creationId xmlns:a16="http://schemas.microsoft.com/office/drawing/2014/main" id="{50339EE6-53BC-CB42-830B-F281BD9F126F}"/>
                </a:ext>
              </a:extLst>
            </p:cNvPr>
            <p:cNvSpPr>
              <a:spLocks/>
            </p:cNvSpPr>
            <p:nvPr/>
          </p:nvSpPr>
          <p:spPr bwMode="auto">
            <a:xfrm>
              <a:off x="4456113" y="2293938"/>
              <a:ext cx="552450" cy="660400"/>
            </a:xfrm>
            <a:custGeom>
              <a:avLst/>
              <a:gdLst/>
              <a:ahLst/>
              <a:cxnLst>
                <a:cxn ang="0">
                  <a:pos x="2" y="348"/>
                </a:cxn>
                <a:cxn ang="0">
                  <a:pos x="2" y="336"/>
                </a:cxn>
                <a:cxn ang="0">
                  <a:pos x="28" y="334"/>
                </a:cxn>
                <a:cxn ang="0">
                  <a:pos x="30" y="330"/>
                </a:cxn>
                <a:cxn ang="0">
                  <a:pos x="0" y="326"/>
                </a:cxn>
                <a:cxn ang="0">
                  <a:pos x="16" y="310"/>
                </a:cxn>
                <a:cxn ang="0">
                  <a:pos x="14" y="304"/>
                </a:cxn>
                <a:cxn ang="0">
                  <a:pos x="20" y="294"/>
                </a:cxn>
                <a:cxn ang="0">
                  <a:pos x="28" y="286"/>
                </a:cxn>
                <a:cxn ang="0">
                  <a:pos x="40" y="274"/>
                </a:cxn>
                <a:cxn ang="0">
                  <a:pos x="56" y="270"/>
                </a:cxn>
                <a:cxn ang="0">
                  <a:pos x="70" y="266"/>
                </a:cxn>
                <a:cxn ang="0">
                  <a:pos x="68" y="264"/>
                </a:cxn>
                <a:cxn ang="0">
                  <a:pos x="68" y="246"/>
                </a:cxn>
                <a:cxn ang="0">
                  <a:pos x="92" y="214"/>
                </a:cxn>
                <a:cxn ang="0">
                  <a:pos x="102" y="206"/>
                </a:cxn>
                <a:cxn ang="0">
                  <a:pos x="100" y="188"/>
                </a:cxn>
                <a:cxn ang="0">
                  <a:pos x="114" y="168"/>
                </a:cxn>
                <a:cxn ang="0">
                  <a:pos x="122" y="152"/>
                </a:cxn>
                <a:cxn ang="0">
                  <a:pos x="144" y="132"/>
                </a:cxn>
                <a:cxn ang="0">
                  <a:pos x="144" y="118"/>
                </a:cxn>
                <a:cxn ang="0">
                  <a:pos x="150" y="112"/>
                </a:cxn>
                <a:cxn ang="0">
                  <a:pos x="166" y="102"/>
                </a:cxn>
                <a:cxn ang="0">
                  <a:pos x="170" y="90"/>
                </a:cxn>
                <a:cxn ang="0">
                  <a:pos x="176" y="64"/>
                </a:cxn>
                <a:cxn ang="0">
                  <a:pos x="184" y="62"/>
                </a:cxn>
                <a:cxn ang="0">
                  <a:pos x="196" y="52"/>
                </a:cxn>
                <a:cxn ang="0">
                  <a:pos x="210" y="58"/>
                </a:cxn>
                <a:cxn ang="0">
                  <a:pos x="218" y="48"/>
                </a:cxn>
                <a:cxn ang="0">
                  <a:pos x="224" y="38"/>
                </a:cxn>
                <a:cxn ang="0">
                  <a:pos x="238" y="40"/>
                </a:cxn>
                <a:cxn ang="0">
                  <a:pos x="262" y="18"/>
                </a:cxn>
                <a:cxn ang="0">
                  <a:pos x="278" y="10"/>
                </a:cxn>
                <a:cxn ang="0">
                  <a:pos x="288" y="6"/>
                </a:cxn>
                <a:cxn ang="0">
                  <a:pos x="294" y="22"/>
                </a:cxn>
                <a:cxn ang="0">
                  <a:pos x="308" y="16"/>
                </a:cxn>
                <a:cxn ang="0">
                  <a:pos x="324" y="10"/>
                </a:cxn>
                <a:cxn ang="0">
                  <a:pos x="348" y="30"/>
                </a:cxn>
                <a:cxn ang="0">
                  <a:pos x="346" y="52"/>
                </a:cxn>
                <a:cxn ang="0">
                  <a:pos x="320" y="74"/>
                </a:cxn>
                <a:cxn ang="0">
                  <a:pos x="278" y="60"/>
                </a:cxn>
                <a:cxn ang="0">
                  <a:pos x="224" y="74"/>
                </a:cxn>
                <a:cxn ang="0">
                  <a:pos x="204" y="86"/>
                </a:cxn>
                <a:cxn ang="0">
                  <a:pos x="176" y="110"/>
                </a:cxn>
                <a:cxn ang="0">
                  <a:pos x="152" y="146"/>
                </a:cxn>
                <a:cxn ang="0">
                  <a:pos x="126" y="212"/>
                </a:cxn>
                <a:cxn ang="0">
                  <a:pos x="96" y="260"/>
                </a:cxn>
                <a:cxn ang="0">
                  <a:pos x="102" y="322"/>
                </a:cxn>
                <a:cxn ang="0">
                  <a:pos x="98" y="356"/>
                </a:cxn>
                <a:cxn ang="0">
                  <a:pos x="86" y="392"/>
                </a:cxn>
                <a:cxn ang="0">
                  <a:pos x="76" y="384"/>
                </a:cxn>
                <a:cxn ang="0">
                  <a:pos x="72" y="376"/>
                </a:cxn>
                <a:cxn ang="0">
                  <a:pos x="60" y="390"/>
                </a:cxn>
                <a:cxn ang="0">
                  <a:pos x="28" y="414"/>
                </a:cxn>
                <a:cxn ang="0">
                  <a:pos x="20" y="410"/>
                </a:cxn>
                <a:cxn ang="0">
                  <a:pos x="16" y="384"/>
                </a:cxn>
                <a:cxn ang="0">
                  <a:pos x="6" y="374"/>
                </a:cxn>
                <a:cxn ang="0">
                  <a:pos x="20" y="352"/>
                </a:cxn>
                <a:cxn ang="0">
                  <a:pos x="10" y="362"/>
                </a:cxn>
              </a:cxnLst>
              <a:rect l="0" t="0" r="r" b="b"/>
              <a:pathLst>
                <a:path w="348" h="416">
                  <a:moveTo>
                    <a:pt x="10" y="362"/>
                  </a:moveTo>
                  <a:lnTo>
                    <a:pt x="8" y="356"/>
                  </a:lnTo>
                  <a:lnTo>
                    <a:pt x="4" y="360"/>
                  </a:lnTo>
                  <a:lnTo>
                    <a:pt x="2" y="354"/>
                  </a:lnTo>
                  <a:lnTo>
                    <a:pt x="10" y="346"/>
                  </a:lnTo>
                  <a:lnTo>
                    <a:pt x="2" y="348"/>
                  </a:lnTo>
                  <a:lnTo>
                    <a:pt x="0" y="342"/>
                  </a:lnTo>
                  <a:lnTo>
                    <a:pt x="4" y="344"/>
                  </a:lnTo>
                  <a:lnTo>
                    <a:pt x="4" y="340"/>
                  </a:lnTo>
                  <a:lnTo>
                    <a:pt x="0" y="342"/>
                  </a:lnTo>
                  <a:lnTo>
                    <a:pt x="0" y="338"/>
                  </a:lnTo>
                  <a:lnTo>
                    <a:pt x="2" y="336"/>
                  </a:lnTo>
                  <a:lnTo>
                    <a:pt x="22" y="334"/>
                  </a:lnTo>
                  <a:lnTo>
                    <a:pt x="24" y="336"/>
                  </a:lnTo>
                  <a:lnTo>
                    <a:pt x="26" y="340"/>
                  </a:lnTo>
                  <a:lnTo>
                    <a:pt x="28" y="338"/>
                  </a:lnTo>
                  <a:lnTo>
                    <a:pt x="26" y="336"/>
                  </a:lnTo>
                  <a:lnTo>
                    <a:pt x="28" y="334"/>
                  </a:lnTo>
                  <a:lnTo>
                    <a:pt x="34" y="332"/>
                  </a:lnTo>
                  <a:lnTo>
                    <a:pt x="36" y="330"/>
                  </a:lnTo>
                  <a:lnTo>
                    <a:pt x="30" y="330"/>
                  </a:lnTo>
                  <a:lnTo>
                    <a:pt x="34" y="322"/>
                  </a:lnTo>
                  <a:lnTo>
                    <a:pt x="30" y="324"/>
                  </a:lnTo>
                  <a:lnTo>
                    <a:pt x="30" y="330"/>
                  </a:lnTo>
                  <a:lnTo>
                    <a:pt x="26" y="332"/>
                  </a:lnTo>
                  <a:lnTo>
                    <a:pt x="20" y="332"/>
                  </a:lnTo>
                  <a:lnTo>
                    <a:pt x="20" y="326"/>
                  </a:lnTo>
                  <a:lnTo>
                    <a:pt x="18" y="332"/>
                  </a:lnTo>
                  <a:lnTo>
                    <a:pt x="2" y="334"/>
                  </a:lnTo>
                  <a:lnTo>
                    <a:pt x="0" y="326"/>
                  </a:lnTo>
                  <a:lnTo>
                    <a:pt x="4" y="324"/>
                  </a:lnTo>
                  <a:lnTo>
                    <a:pt x="4" y="320"/>
                  </a:lnTo>
                  <a:lnTo>
                    <a:pt x="0" y="316"/>
                  </a:lnTo>
                  <a:lnTo>
                    <a:pt x="6" y="314"/>
                  </a:lnTo>
                  <a:lnTo>
                    <a:pt x="12" y="312"/>
                  </a:lnTo>
                  <a:lnTo>
                    <a:pt x="16" y="310"/>
                  </a:lnTo>
                  <a:lnTo>
                    <a:pt x="2" y="312"/>
                  </a:lnTo>
                  <a:lnTo>
                    <a:pt x="2" y="306"/>
                  </a:lnTo>
                  <a:lnTo>
                    <a:pt x="6" y="308"/>
                  </a:lnTo>
                  <a:lnTo>
                    <a:pt x="6" y="304"/>
                  </a:lnTo>
                  <a:lnTo>
                    <a:pt x="12" y="304"/>
                  </a:lnTo>
                  <a:lnTo>
                    <a:pt x="14" y="304"/>
                  </a:lnTo>
                  <a:lnTo>
                    <a:pt x="18" y="298"/>
                  </a:lnTo>
                  <a:lnTo>
                    <a:pt x="20" y="304"/>
                  </a:lnTo>
                  <a:lnTo>
                    <a:pt x="20" y="298"/>
                  </a:lnTo>
                  <a:lnTo>
                    <a:pt x="22" y="296"/>
                  </a:lnTo>
                  <a:lnTo>
                    <a:pt x="18" y="296"/>
                  </a:lnTo>
                  <a:lnTo>
                    <a:pt x="20" y="294"/>
                  </a:lnTo>
                  <a:lnTo>
                    <a:pt x="18" y="294"/>
                  </a:lnTo>
                  <a:lnTo>
                    <a:pt x="34" y="292"/>
                  </a:lnTo>
                  <a:lnTo>
                    <a:pt x="32" y="292"/>
                  </a:lnTo>
                  <a:lnTo>
                    <a:pt x="34" y="290"/>
                  </a:lnTo>
                  <a:lnTo>
                    <a:pt x="26" y="288"/>
                  </a:lnTo>
                  <a:lnTo>
                    <a:pt x="28" y="286"/>
                  </a:lnTo>
                  <a:lnTo>
                    <a:pt x="26" y="284"/>
                  </a:lnTo>
                  <a:lnTo>
                    <a:pt x="28" y="280"/>
                  </a:lnTo>
                  <a:lnTo>
                    <a:pt x="32" y="282"/>
                  </a:lnTo>
                  <a:lnTo>
                    <a:pt x="34" y="280"/>
                  </a:lnTo>
                  <a:lnTo>
                    <a:pt x="34" y="276"/>
                  </a:lnTo>
                  <a:lnTo>
                    <a:pt x="40" y="274"/>
                  </a:lnTo>
                  <a:lnTo>
                    <a:pt x="40" y="272"/>
                  </a:lnTo>
                  <a:lnTo>
                    <a:pt x="44" y="274"/>
                  </a:lnTo>
                  <a:lnTo>
                    <a:pt x="44" y="270"/>
                  </a:lnTo>
                  <a:lnTo>
                    <a:pt x="48" y="268"/>
                  </a:lnTo>
                  <a:lnTo>
                    <a:pt x="54" y="264"/>
                  </a:lnTo>
                  <a:lnTo>
                    <a:pt x="56" y="270"/>
                  </a:lnTo>
                  <a:lnTo>
                    <a:pt x="58" y="268"/>
                  </a:lnTo>
                  <a:lnTo>
                    <a:pt x="58" y="264"/>
                  </a:lnTo>
                  <a:lnTo>
                    <a:pt x="62" y="260"/>
                  </a:lnTo>
                  <a:lnTo>
                    <a:pt x="66" y="268"/>
                  </a:lnTo>
                  <a:lnTo>
                    <a:pt x="68" y="268"/>
                  </a:lnTo>
                  <a:lnTo>
                    <a:pt x="70" y="266"/>
                  </a:lnTo>
                  <a:lnTo>
                    <a:pt x="76" y="264"/>
                  </a:lnTo>
                  <a:lnTo>
                    <a:pt x="74" y="260"/>
                  </a:lnTo>
                  <a:lnTo>
                    <a:pt x="84" y="256"/>
                  </a:lnTo>
                  <a:lnTo>
                    <a:pt x="86" y="254"/>
                  </a:lnTo>
                  <a:lnTo>
                    <a:pt x="84" y="252"/>
                  </a:lnTo>
                  <a:lnTo>
                    <a:pt x="68" y="264"/>
                  </a:lnTo>
                  <a:lnTo>
                    <a:pt x="66" y="260"/>
                  </a:lnTo>
                  <a:lnTo>
                    <a:pt x="66" y="256"/>
                  </a:lnTo>
                  <a:lnTo>
                    <a:pt x="64" y="258"/>
                  </a:lnTo>
                  <a:lnTo>
                    <a:pt x="62" y="254"/>
                  </a:lnTo>
                  <a:lnTo>
                    <a:pt x="68" y="250"/>
                  </a:lnTo>
                  <a:lnTo>
                    <a:pt x="68" y="246"/>
                  </a:lnTo>
                  <a:lnTo>
                    <a:pt x="78" y="232"/>
                  </a:lnTo>
                  <a:lnTo>
                    <a:pt x="86" y="234"/>
                  </a:lnTo>
                  <a:lnTo>
                    <a:pt x="86" y="226"/>
                  </a:lnTo>
                  <a:lnTo>
                    <a:pt x="84" y="226"/>
                  </a:lnTo>
                  <a:lnTo>
                    <a:pt x="86" y="220"/>
                  </a:lnTo>
                  <a:lnTo>
                    <a:pt x="92" y="214"/>
                  </a:lnTo>
                  <a:lnTo>
                    <a:pt x="98" y="212"/>
                  </a:lnTo>
                  <a:lnTo>
                    <a:pt x="98" y="208"/>
                  </a:lnTo>
                  <a:lnTo>
                    <a:pt x="94" y="210"/>
                  </a:lnTo>
                  <a:lnTo>
                    <a:pt x="98" y="204"/>
                  </a:lnTo>
                  <a:lnTo>
                    <a:pt x="98" y="200"/>
                  </a:lnTo>
                  <a:lnTo>
                    <a:pt x="102" y="206"/>
                  </a:lnTo>
                  <a:lnTo>
                    <a:pt x="100" y="198"/>
                  </a:lnTo>
                  <a:lnTo>
                    <a:pt x="102" y="196"/>
                  </a:lnTo>
                  <a:lnTo>
                    <a:pt x="104" y="188"/>
                  </a:lnTo>
                  <a:lnTo>
                    <a:pt x="108" y="190"/>
                  </a:lnTo>
                  <a:lnTo>
                    <a:pt x="108" y="184"/>
                  </a:lnTo>
                  <a:lnTo>
                    <a:pt x="100" y="188"/>
                  </a:lnTo>
                  <a:lnTo>
                    <a:pt x="108" y="178"/>
                  </a:lnTo>
                  <a:lnTo>
                    <a:pt x="112" y="178"/>
                  </a:lnTo>
                  <a:lnTo>
                    <a:pt x="112" y="176"/>
                  </a:lnTo>
                  <a:lnTo>
                    <a:pt x="110" y="176"/>
                  </a:lnTo>
                  <a:lnTo>
                    <a:pt x="108" y="170"/>
                  </a:lnTo>
                  <a:lnTo>
                    <a:pt x="114" y="168"/>
                  </a:lnTo>
                  <a:lnTo>
                    <a:pt x="110" y="168"/>
                  </a:lnTo>
                  <a:lnTo>
                    <a:pt x="112" y="164"/>
                  </a:lnTo>
                  <a:lnTo>
                    <a:pt x="118" y="158"/>
                  </a:lnTo>
                  <a:lnTo>
                    <a:pt x="116" y="156"/>
                  </a:lnTo>
                  <a:lnTo>
                    <a:pt x="118" y="154"/>
                  </a:lnTo>
                  <a:lnTo>
                    <a:pt x="122" y="152"/>
                  </a:lnTo>
                  <a:lnTo>
                    <a:pt x="126" y="146"/>
                  </a:lnTo>
                  <a:lnTo>
                    <a:pt x="126" y="142"/>
                  </a:lnTo>
                  <a:lnTo>
                    <a:pt x="128" y="136"/>
                  </a:lnTo>
                  <a:lnTo>
                    <a:pt x="134" y="134"/>
                  </a:lnTo>
                  <a:lnTo>
                    <a:pt x="140" y="138"/>
                  </a:lnTo>
                  <a:lnTo>
                    <a:pt x="144" y="132"/>
                  </a:lnTo>
                  <a:lnTo>
                    <a:pt x="136" y="132"/>
                  </a:lnTo>
                  <a:lnTo>
                    <a:pt x="142" y="128"/>
                  </a:lnTo>
                  <a:lnTo>
                    <a:pt x="140" y="126"/>
                  </a:lnTo>
                  <a:lnTo>
                    <a:pt x="142" y="126"/>
                  </a:lnTo>
                  <a:lnTo>
                    <a:pt x="140" y="122"/>
                  </a:lnTo>
                  <a:lnTo>
                    <a:pt x="144" y="118"/>
                  </a:lnTo>
                  <a:lnTo>
                    <a:pt x="142" y="116"/>
                  </a:lnTo>
                  <a:lnTo>
                    <a:pt x="146" y="112"/>
                  </a:lnTo>
                  <a:lnTo>
                    <a:pt x="148" y="112"/>
                  </a:lnTo>
                  <a:lnTo>
                    <a:pt x="148" y="122"/>
                  </a:lnTo>
                  <a:lnTo>
                    <a:pt x="152" y="118"/>
                  </a:lnTo>
                  <a:lnTo>
                    <a:pt x="150" y="112"/>
                  </a:lnTo>
                  <a:lnTo>
                    <a:pt x="152" y="110"/>
                  </a:lnTo>
                  <a:lnTo>
                    <a:pt x="150" y="106"/>
                  </a:lnTo>
                  <a:lnTo>
                    <a:pt x="152" y="104"/>
                  </a:lnTo>
                  <a:lnTo>
                    <a:pt x="154" y="102"/>
                  </a:lnTo>
                  <a:lnTo>
                    <a:pt x="164" y="108"/>
                  </a:lnTo>
                  <a:lnTo>
                    <a:pt x="166" y="102"/>
                  </a:lnTo>
                  <a:lnTo>
                    <a:pt x="154" y="100"/>
                  </a:lnTo>
                  <a:lnTo>
                    <a:pt x="156" y="96"/>
                  </a:lnTo>
                  <a:lnTo>
                    <a:pt x="166" y="94"/>
                  </a:lnTo>
                  <a:lnTo>
                    <a:pt x="168" y="92"/>
                  </a:lnTo>
                  <a:lnTo>
                    <a:pt x="166" y="90"/>
                  </a:lnTo>
                  <a:lnTo>
                    <a:pt x="170" y="90"/>
                  </a:lnTo>
                  <a:lnTo>
                    <a:pt x="168" y="86"/>
                  </a:lnTo>
                  <a:lnTo>
                    <a:pt x="168" y="86"/>
                  </a:lnTo>
                  <a:lnTo>
                    <a:pt x="168" y="82"/>
                  </a:lnTo>
                  <a:lnTo>
                    <a:pt x="176" y="74"/>
                  </a:lnTo>
                  <a:lnTo>
                    <a:pt x="174" y="70"/>
                  </a:lnTo>
                  <a:lnTo>
                    <a:pt x="176" y="64"/>
                  </a:lnTo>
                  <a:lnTo>
                    <a:pt x="178" y="66"/>
                  </a:lnTo>
                  <a:lnTo>
                    <a:pt x="178" y="70"/>
                  </a:lnTo>
                  <a:lnTo>
                    <a:pt x="182" y="72"/>
                  </a:lnTo>
                  <a:lnTo>
                    <a:pt x="186" y="70"/>
                  </a:lnTo>
                  <a:lnTo>
                    <a:pt x="180" y="62"/>
                  </a:lnTo>
                  <a:lnTo>
                    <a:pt x="184" y="62"/>
                  </a:lnTo>
                  <a:lnTo>
                    <a:pt x="194" y="74"/>
                  </a:lnTo>
                  <a:lnTo>
                    <a:pt x="192" y="68"/>
                  </a:lnTo>
                  <a:lnTo>
                    <a:pt x="188" y="64"/>
                  </a:lnTo>
                  <a:lnTo>
                    <a:pt x="188" y="58"/>
                  </a:lnTo>
                  <a:lnTo>
                    <a:pt x="190" y="54"/>
                  </a:lnTo>
                  <a:lnTo>
                    <a:pt x="196" y="52"/>
                  </a:lnTo>
                  <a:lnTo>
                    <a:pt x="196" y="66"/>
                  </a:lnTo>
                  <a:lnTo>
                    <a:pt x="198" y="54"/>
                  </a:lnTo>
                  <a:lnTo>
                    <a:pt x="204" y="46"/>
                  </a:lnTo>
                  <a:lnTo>
                    <a:pt x="204" y="62"/>
                  </a:lnTo>
                  <a:lnTo>
                    <a:pt x="202" y="70"/>
                  </a:lnTo>
                  <a:lnTo>
                    <a:pt x="210" y="58"/>
                  </a:lnTo>
                  <a:lnTo>
                    <a:pt x="208" y="54"/>
                  </a:lnTo>
                  <a:lnTo>
                    <a:pt x="210" y="50"/>
                  </a:lnTo>
                  <a:lnTo>
                    <a:pt x="214" y="46"/>
                  </a:lnTo>
                  <a:lnTo>
                    <a:pt x="214" y="50"/>
                  </a:lnTo>
                  <a:lnTo>
                    <a:pt x="214" y="52"/>
                  </a:lnTo>
                  <a:lnTo>
                    <a:pt x="218" y="48"/>
                  </a:lnTo>
                  <a:lnTo>
                    <a:pt x="218" y="42"/>
                  </a:lnTo>
                  <a:lnTo>
                    <a:pt x="228" y="56"/>
                  </a:lnTo>
                  <a:lnTo>
                    <a:pt x="228" y="40"/>
                  </a:lnTo>
                  <a:lnTo>
                    <a:pt x="222" y="38"/>
                  </a:lnTo>
                  <a:lnTo>
                    <a:pt x="222" y="32"/>
                  </a:lnTo>
                  <a:lnTo>
                    <a:pt x="224" y="38"/>
                  </a:lnTo>
                  <a:lnTo>
                    <a:pt x="226" y="32"/>
                  </a:lnTo>
                  <a:lnTo>
                    <a:pt x="232" y="40"/>
                  </a:lnTo>
                  <a:lnTo>
                    <a:pt x="234" y="38"/>
                  </a:lnTo>
                  <a:lnTo>
                    <a:pt x="232" y="36"/>
                  </a:lnTo>
                  <a:lnTo>
                    <a:pt x="240" y="36"/>
                  </a:lnTo>
                  <a:lnTo>
                    <a:pt x="238" y="40"/>
                  </a:lnTo>
                  <a:lnTo>
                    <a:pt x="244" y="46"/>
                  </a:lnTo>
                  <a:lnTo>
                    <a:pt x="244" y="36"/>
                  </a:lnTo>
                  <a:lnTo>
                    <a:pt x="252" y="26"/>
                  </a:lnTo>
                  <a:lnTo>
                    <a:pt x="258" y="26"/>
                  </a:lnTo>
                  <a:lnTo>
                    <a:pt x="258" y="22"/>
                  </a:lnTo>
                  <a:lnTo>
                    <a:pt x="262" y="18"/>
                  </a:lnTo>
                  <a:lnTo>
                    <a:pt x="258" y="12"/>
                  </a:lnTo>
                  <a:lnTo>
                    <a:pt x="262" y="12"/>
                  </a:lnTo>
                  <a:lnTo>
                    <a:pt x="262" y="6"/>
                  </a:lnTo>
                  <a:lnTo>
                    <a:pt x="268" y="4"/>
                  </a:lnTo>
                  <a:lnTo>
                    <a:pt x="270" y="12"/>
                  </a:lnTo>
                  <a:lnTo>
                    <a:pt x="278" y="10"/>
                  </a:lnTo>
                  <a:lnTo>
                    <a:pt x="270" y="26"/>
                  </a:lnTo>
                  <a:lnTo>
                    <a:pt x="270" y="34"/>
                  </a:lnTo>
                  <a:lnTo>
                    <a:pt x="266" y="40"/>
                  </a:lnTo>
                  <a:lnTo>
                    <a:pt x="266" y="42"/>
                  </a:lnTo>
                  <a:lnTo>
                    <a:pt x="268" y="42"/>
                  </a:lnTo>
                  <a:lnTo>
                    <a:pt x="288" y="6"/>
                  </a:lnTo>
                  <a:lnTo>
                    <a:pt x="290" y="16"/>
                  </a:lnTo>
                  <a:lnTo>
                    <a:pt x="288" y="18"/>
                  </a:lnTo>
                  <a:lnTo>
                    <a:pt x="290" y="20"/>
                  </a:lnTo>
                  <a:lnTo>
                    <a:pt x="288" y="30"/>
                  </a:lnTo>
                  <a:lnTo>
                    <a:pt x="294" y="26"/>
                  </a:lnTo>
                  <a:lnTo>
                    <a:pt x="294" y="22"/>
                  </a:lnTo>
                  <a:lnTo>
                    <a:pt x="298" y="20"/>
                  </a:lnTo>
                  <a:lnTo>
                    <a:pt x="302" y="0"/>
                  </a:lnTo>
                  <a:lnTo>
                    <a:pt x="314" y="4"/>
                  </a:lnTo>
                  <a:lnTo>
                    <a:pt x="312" y="12"/>
                  </a:lnTo>
                  <a:lnTo>
                    <a:pt x="306" y="14"/>
                  </a:lnTo>
                  <a:lnTo>
                    <a:pt x="308" y="16"/>
                  </a:lnTo>
                  <a:lnTo>
                    <a:pt x="304" y="20"/>
                  </a:lnTo>
                  <a:lnTo>
                    <a:pt x="312" y="18"/>
                  </a:lnTo>
                  <a:lnTo>
                    <a:pt x="308" y="26"/>
                  </a:lnTo>
                  <a:lnTo>
                    <a:pt x="316" y="26"/>
                  </a:lnTo>
                  <a:lnTo>
                    <a:pt x="316" y="14"/>
                  </a:lnTo>
                  <a:lnTo>
                    <a:pt x="324" y="10"/>
                  </a:lnTo>
                  <a:lnTo>
                    <a:pt x="326" y="18"/>
                  </a:lnTo>
                  <a:lnTo>
                    <a:pt x="334" y="16"/>
                  </a:lnTo>
                  <a:lnTo>
                    <a:pt x="338" y="20"/>
                  </a:lnTo>
                  <a:lnTo>
                    <a:pt x="336" y="22"/>
                  </a:lnTo>
                  <a:lnTo>
                    <a:pt x="348" y="28"/>
                  </a:lnTo>
                  <a:lnTo>
                    <a:pt x="348" y="30"/>
                  </a:lnTo>
                  <a:lnTo>
                    <a:pt x="334" y="40"/>
                  </a:lnTo>
                  <a:lnTo>
                    <a:pt x="316" y="38"/>
                  </a:lnTo>
                  <a:lnTo>
                    <a:pt x="334" y="50"/>
                  </a:lnTo>
                  <a:lnTo>
                    <a:pt x="328" y="56"/>
                  </a:lnTo>
                  <a:lnTo>
                    <a:pt x="338" y="56"/>
                  </a:lnTo>
                  <a:lnTo>
                    <a:pt x="346" y="52"/>
                  </a:lnTo>
                  <a:lnTo>
                    <a:pt x="346" y="60"/>
                  </a:lnTo>
                  <a:lnTo>
                    <a:pt x="338" y="58"/>
                  </a:lnTo>
                  <a:lnTo>
                    <a:pt x="336" y="66"/>
                  </a:lnTo>
                  <a:lnTo>
                    <a:pt x="326" y="72"/>
                  </a:lnTo>
                  <a:lnTo>
                    <a:pt x="322" y="80"/>
                  </a:lnTo>
                  <a:lnTo>
                    <a:pt x="320" y="74"/>
                  </a:lnTo>
                  <a:lnTo>
                    <a:pt x="326" y="66"/>
                  </a:lnTo>
                  <a:lnTo>
                    <a:pt x="324" y="56"/>
                  </a:lnTo>
                  <a:lnTo>
                    <a:pt x="308" y="42"/>
                  </a:lnTo>
                  <a:lnTo>
                    <a:pt x="294" y="46"/>
                  </a:lnTo>
                  <a:lnTo>
                    <a:pt x="282" y="52"/>
                  </a:lnTo>
                  <a:lnTo>
                    <a:pt x="278" y="60"/>
                  </a:lnTo>
                  <a:lnTo>
                    <a:pt x="278" y="82"/>
                  </a:lnTo>
                  <a:lnTo>
                    <a:pt x="262" y="94"/>
                  </a:lnTo>
                  <a:lnTo>
                    <a:pt x="254" y="86"/>
                  </a:lnTo>
                  <a:lnTo>
                    <a:pt x="246" y="94"/>
                  </a:lnTo>
                  <a:lnTo>
                    <a:pt x="234" y="90"/>
                  </a:lnTo>
                  <a:lnTo>
                    <a:pt x="224" y="74"/>
                  </a:lnTo>
                  <a:lnTo>
                    <a:pt x="218" y="70"/>
                  </a:lnTo>
                  <a:lnTo>
                    <a:pt x="214" y="70"/>
                  </a:lnTo>
                  <a:lnTo>
                    <a:pt x="216" y="76"/>
                  </a:lnTo>
                  <a:lnTo>
                    <a:pt x="208" y="80"/>
                  </a:lnTo>
                  <a:lnTo>
                    <a:pt x="202" y="80"/>
                  </a:lnTo>
                  <a:lnTo>
                    <a:pt x="204" y="86"/>
                  </a:lnTo>
                  <a:lnTo>
                    <a:pt x="200" y="96"/>
                  </a:lnTo>
                  <a:lnTo>
                    <a:pt x="202" y="100"/>
                  </a:lnTo>
                  <a:lnTo>
                    <a:pt x="200" y="102"/>
                  </a:lnTo>
                  <a:lnTo>
                    <a:pt x="178" y="100"/>
                  </a:lnTo>
                  <a:lnTo>
                    <a:pt x="176" y="102"/>
                  </a:lnTo>
                  <a:lnTo>
                    <a:pt x="176" y="110"/>
                  </a:lnTo>
                  <a:lnTo>
                    <a:pt x="172" y="120"/>
                  </a:lnTo>
                  <a:lnTo>
                    <a:pt x="166" y="114"/>
                  </a:lnTo>
                  <a:lnTo>
                    <a:pt x="156" y="122"/>
                  </a:lnTo>
                  <a:lnTo>
                    <a:pt x="154" y="130"/>
                  </a:lnTo>
                  <a:lnTo>
                    <a:pt x="148" y="140"/>
                  </a:lnTo>
                  <a:lnTo>
                    <a:pt x="152" y="146"/>
                  </a:lnTo>
                  <a:lnTo>
                    <a:pt x="152" y="150"/>
                  </a:lnTo>
                  <a:lnTo>
                    <a:pt x="140" y="168"/>
                  </a:lnTo>
                  <a:lnTo>
                    <a:pt x="136" y="180"/>
                  </a:lnTo>
                  <a:lnTo>
                    <a:pt x="128" y="184"/>
                  </a:lnTo>
                  <a:lnTo>
                    <a:pt x="128" y="200"/>
                  </a:lnTo>
                  <a:lnTo>
                    <a:pt x="126" y="212"/>
                  </a:lnTo>
                  <a:lnTo>
                    <a:pt x="116" y="230"/>
                  </a:lnTo>
                  <a:lnTo>
                    <a:pt x="122" y="238"/>
                  </a:lnTo>
                  <a:lnTo>
                    <a:pt x="122" y="246"/>
                  </a:lnTo>
                  <a:lnTo>
                    <a:pt x="118" y="250"/>
                  </a:lnTo>
                  <a:lnTo>
                    <a:pt x="106" y="250"/>
                  </a:lnTo>
                  <a:lnTo>
                    <a:pt x="96" y="260"/>
                  </a:lnTo>
                  <a:lnTo>
                    <a:pt x="94" y="268"/>
                  </a:lnTo>
                  <a:lnTo>
                    <a:pt x="96" y="278"/>
                  </a:lnTo>
                  <a:lnTo>
                    <a:pt x="94" y="292"/>
                  </a:lnTo>
                  <a:lnTo>
                    <a:pt x="96" y="300"/>
                  </a:lnTo>
                  <a:lnTo>
                    <a:pt x="96" y="314"/>
                  </a:lnTo>
                  <a:lnTo>
                    <a:pt x="102" y="322"/>
                  </a:lnTo>
                  <a:lnTo>
                    <a:pt x="104" y="328"/>
                  </a:lnTo>
                  <a:lnTo>
                    <a:pt x="102" y="332"/>
                  </a:lnTo>
                  <a:lnTo>
                    <a:pt x="94" y="338"/>
                  </a:lnTo>
                  <a:lnTo>
                    <a:pt x="98" y="340"/>
                  </a:lnTo>
                  <a:lnTo>
                    <a:pt x="100" y="348"/>
                  </a:lnTo>
                  <a:lnTo>
                    <a:pt x="98" y="356"/>
                  </a:lnTo>
                  <a:lnTo>
                    <a:pt x="98" y="362"/>
                  </a:lnTo>
                  <a:lnTo>
                    <a:pt x="90" y="366"/>
                  </a:lnTo>
                  <a:lnTo>
                    <a:pt x="90" y="370"/>
                  </a:lnTo>
                  <a:lnTo>
                    <a:pt x="88" y="376"/>
                  </a:lnTo>
                  <a:lnTo>
                    <a:pt x="88" y="382"/>
                  </a:lnTo>
                  <a:lnTo>
                    <a:pt x="86" y="392"/>
                  </a:lnTo>
                  <a:lnTo>
                    <a:pt x="84" y="394"/>
                  </a:lnTo>
                  <a:lnTo>
                    <a:pt x="84" y="390"/>
                  </a:lnTo>
                  <a:lnTo>
                    <a:pt x="82" y="394"/>
                  </a:lnTo>
                  <a:lnTo>
                    <a:pt x="82" y="388"/>
                  </a:lnTo>
                  <a:lnTo>
                    <a:pt x="80" y="386"/>
                  </a:lnTo>
                  <a:lnTo>
                    <a:pt x="76" y="384"/>
                  </a:lnTo>
                  <a:lnTo>
                    <a:pt x="74" y="372"/>
                  </a:lnTo>
                  <a:lnTo>
                    <a:pt x="76" y="368"/>
                  </a:lnTo>
                  <a:lnTo>
                    <a:pt x="74" y="366"/>
                  </a:lnTo>
                  <a:lnTo>
                    <a:pt x="72" y="368"/>
                  </a:lnTo>
                  <a:lnTo>
                    <a:pt x="72" y="376"/>
                  </a:lnTo>
                  <a:lnTo>
                    <a:pt x="72" y="376"/>
                  </a:lnTo>
                  <a:lnTo>
                    <a:pt x="70" y="372"/>
                  </a:lnTo>
                  <a:lnTo>
                    <a:pt x="68" y="376"/>
                  </a:lnTo>
                  <a:lnTo>
                    <a:pt x="72" y="382"/>
                  </a:lnTo>
                  <a:lnTo>
                    <a:pt x="68" y="390"/>
                  </a:lnTo>
                  <a:lnTo>
                    <a:pt x="60" y="388"/>
                  </a:lnTo>
                  <a:lnTo>
                    <a:pt x="60" y="390"/>
                  </a:lnTo>
                  <a:lnTo>
                    <a:pt x="54" y="400"/>
                  </a:lnTo>
                  <a:lnTo>
                    <a:pt x="42" y="412"/>
                  </a:lnTo>
                  <a:lnTo>
                    <a:pt x="40" y="408"/>
                  </a:lnTo>
                  <a:lnTo>
                    <a:pt x="36" y="414"/>
                  </a:lnTo>
                  <a:lnTo>
                    <a:pt x="32" y="416"/>
                  </a:lnTo>
                  <a:lnTo>
                    <a:pt x="28" y="414"/>
                  </a:lnTo>
                  <a:lnTo>
                    <a:pt x="30" y="412"/>
                  </a:lnTo>
                  <a:lnTo>
                    <a:pt x="26" y="412"/>
                  </a:lnTo>
                  <a:lnTo>
                    <a:pt x="26" y="414"/>
                  </a:lnTo>
                  <a:lnTo>
                    <a:pt x="22" y="414"/>
                  </a:lnTo>
                  <a:lnTo>
                    <a:pt x="22" y="406"/>
                  </a:lnTo>
                  <a:lnTo>
                    <a:pt x="20" y="410"/>
                  </a:lnTo>
                  <a:lnTo>
                    <a:pt x="18" y="410"/>
                  </a:lnTo>
                  <a:lnTo>
                    <a:pt x="6" y="398"/>
                  </a:lnTo>
                  <a:lnTo>
                    <a:pt x="8" y="390"/>
                  </a:lnTo>
                  <a:lnTo>
                    <a:pt x="12" y="392"/>
                  </a:lnTo>
                  <a:lnTo>
                    <a:pt x="12" y="390"/>
                  </a:lnTo>
                  <a:lnTo>
                    <a:pt x="16" y="384"/>
                  </a:lnTo>
                  <a:lnTo>
                    <a:pt x="16" y="382"/>
                  </a:lnTo>
                  <a:lnTo>
                    <a:pt x="14" y="382"/>
                  </a:lnTo>
                  <a:lnTo>
                    <a:pt x="18" y="378"/>
                  </a:lnTo>
                  <a:lnTo>
                    <a:pt x="4" y="382"/>
                  </a:lnTo>
                  <a:lnTo>
                    <a:pt x="2" y="378"/>
                  </a:lnTo>
                  <a:lnTo>
                    <a:pt x="6" y="374"/>
                  </a:lnTo>
                  <a:lnTo>
                    <a:pt x="12" y="374"/>
                  </a:lnTo>
                  <a:lnTo>
                    <a:pt x="18" y="368"/>
                  </a:lnTo>
                  <a:lnTo>
                    <a:pt x="10" y="368"/>
                  </a:lnTo>
                  <a:lnTo>
                    <a:pt x="16" y="360"/>
                  </a:lnTo>
                  <a:lnTo>
                    <a:pt x="16" y="358"/>
                  </a:lnTo>
                  <a:lnTo>
                    <a:pt x="20" y="352"/>
                  </a:lnTo>
                  <a:lnTo>
                    <a:pt x="22" y="356"/>
                  </a:lnTo>
                  <a:lnTo>
                    <a:pt x="22" y="352"/>
                  </a:lnTo>
                  <a:lnTo>
                    <a:pt x="26" y="350"/>
                  </a:lnTo>
                  <a:lnTo>
                    <a:pt x="20" y="348"/>
                  </a:lnTo>
                  <a:lnTo>
                    <a:pt x="18" y="350"/>
                  </a:lnTo>
                  <a:lnTo>
                    <a:pt x="10" y="362"/>
                  </a:lnTo>
                  <a:lnTo>
                    <a:pt x="10" y="3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2" name="Freeform 271">
              <a:extLst>
                <a:ext uri="{FF2B5EF4-FFF2-40B4-BE49-F238E27FC236}">
                  <a16:creationId xmlns:a16="http://schemas.microsoft.com/office/drawing/2014/main" id="{5C28BFE0-AE2D-0C4F-B9DB-18BA20097B19}"/>
                </a:ext>
              </a:extLst>
            </p:cNvPr>
            <p:cNvSpPr>
              <a:spLocks/>
            </p:cNvSpPr>
            <p:nvPr/>
          </p:nvSpPr>
          <p:spPr bwMode="auto">
            <a:xfrm>
              <a:off x="5434013" y="3897313"/>
              <a:ext cx="111125" cy="82550"/>
            </a:xfrm>
            <a:custGeom>
              <a:avLst/>
              <a:gdLst/>
              <a:ahLst/>
              <a:cxnLst>
                <a:cxn ang="0">
                  <a:pos x="54" y="52"/>
                </a:cxn>
                <a:cxn ang="0">
                  <a:pos x="44" y="50"/>
                </a:cxn>
                <a:cxn ang="0">
                  <a:pos x="34" y="50"/>
                </a:cxn>
                <a:cxn ang="0">
                  <a:pos x="24" y="48"/>
                </a:cxn>
                <a:cxn ang="0">
                  <a:pos x="12" y="46"/>
                </a:cxn>
                <a:cxn ang="0">
                  <a:pos x="8" y="34"/>
                </a:cxn>
                <a:cxn ang="0">
                  <a:pos x="0" y="26"/>
                </a:cxn>
                <a:cxn ang="0">
                  <a:pos x="0" y="24"/>
                </a:cxn>
                <a:cxn ang="0">
                  <a:pos x="4" y="20"/>
                </a:cxn>
                <a:cxn ang="0">
                  <a:pos x="4" y="26"/>
                </a:cxn>
                <a:cxn ang="0">
                  <a:pos x="8" y="26"/>
                </a:cxn>
                <a:cxn ang="0">
                  <a:pos x="10" y="30"/>
                </a:cxn>
                <a:cxn ang="0">
                  <a:pos x="18" y="30"/>
                </a:cxn>
                <a:cxn ang="0">
                  <a:pos x="22" y="28"/>
                </a:cxn>
                <a:cxn ang="0">
                  <a:pos x="40" y="30"/>
                </a:cxn>
                <a:cxn ang="0">
                  <a:pos x="46" y="26"/>
                </a:cxn>
                <a:cxn ang="0">
                  <a:pos x="44" y="24"/>
                </a:cxn>
                <a:cxn ang="0">
                  <a:pos x="48" y="24"/>
                </a:cxn>
                <a:cxn ang="0">
                  <a:pos x="48" y="20"/>
                </a:cxn>
                <a:cxn ang="0">
                  <a:pos x="58" y="12"/>
                </a:cxn>
                <a:cxn ang="0">
                  <a:pos x="66" y="0"/>
                </a:cxn>
                <a:cxn ang="0">
                  <a:pos x="68" y="6"/>
                </a:cxn>
                <a:cxn ang="0">
                  <a:pos x="70" y="6"/>
                </a:cxn>
                <a:cxn ang="0">
                  <a:pos x="70" y="18"/>
                </a:cxn>
                <a:cxn ang="0">
                  <a:pos x="66" y="18"/>
                </a:cxn>
                <a:cxn ang="0">
                  <a:pos x="62" y="18"/>
                </a:cxn>
                <a:cxn ang="0">
                  <a:pos x="64" y="24"/>
                </a:cxn>
                <a:cxn ang="0">
                  <a:pos x="66" y="30"/>
                </a:cxn>
                <a:cxn ang="0">
                  <a:pos x="58" y="32"/>
                </a:cxn>
                <a:cxn ang="0">
                  <a:pos x="58" y="42"/>
                </a:cxn>
                <a:cxn ang="0">
                  <a:pos x="56" y="50"/>
                </a:cxn>
                <a:cxn ang="0">
                  <a:pos x="54" y="52"/>
                </a:cxn>
                <a:cxn ang="0">
                  <a:pos x="54" y="52"/>
                </a:cxn>
              </a:cxnLst>
              <a:rect l="0" t="0" r="r" b="b"/>
              <a:pathLst>
                <a:path w="70" h="52">
                  <a:moveTo>
                    <a:pt x="54" y="52"/>
                  </a:moveTo>
                  <a:lnTo>
                    <a:pt x="44" y="50"/>
                  </a:lnTo>
                  <a:lnTo>
                    <a:pt x="34" y="50"/>
                  </a:lnTo>
                  <a:lnTo>
                    <a:pt x="24" y="48"/>
                  </a:lnTo>
                  <a:lnTo>
                    <a:pt x="12" y="46"/>
                  </a:lnTo>
                  <a:lnTo>
                    <a:pt x="8" y="34"/>
                  </a:lnTo>
                  <a:lnTo>
                    <a:pt x="0" y="26"/>
                  </a:lnTo>
                  <a:lnTo>
                    <a:pt x="0" y="24"/>
                  </a:lnTo>
                  <a:lnTo>
                    <a:pt x="4" y="20"/>
                  </a:lnTo>
                  <a:lnTo>
                    <a:pt x="4" y="26"/>
                  </a:lnTo>
                  <a:lnTo>
                    <a:pt x="8" y="26"/>
                  </a:lnTo>
                  <a:lnTo>
                    <a:pt x="10" y="30"/>
                  </a:lnTo>
                  <a:lnTo>
                    <a:pt x="18" y="30"/>
                  </a:lnTo>
                  <a:lnTo>
                    <a:pt x="22" y="28"/>
                  </a:lnTo>
                  <a:lnTo>
                    <a:pt x="40" y="30"/>
                  </a:lnTo>
                  <a:lnTo>
                    <a:pt x="46" y="26"/>
                  </a:lnTo>
                  <a:lnTo>
                    <a:pt x="44" y="24"/>
                  </a:lnTo>
                  <a:lnTo>
                    <a:pt x="48" y="24"/>
                  </a:lnTo>
                  <a:lnTo>
                    <a:pt x="48" y="20"/>
                  </a:lnTo>
                  <a:lnTo>
                    <a:pt x="58" y="12"/>
                  </a:lnTo>
                  <a:lnTo>
                    <a:pt x="66" y="0"/>
                  </a:lnTo>
                  <a:lnTo>
                    <a:pt x="68" y="6"/>
                  </a:lnTo>
                  <a:lnTo>
                    <a:pt x="70" y="6"/>
                  </a:lnTo>
                  <a:lnTo>
                    <a:pt x="70" y="18"/>
                  </a:lnTo>
                  <a:lnTo>
                    <a:pt x="66" y="18"/>
                  </a:lnTo>
                  <a:lnTo>
                    <a:pt x="62" y="18"/>
                  </a:lnTo>
                  <a:lnTo>
                    <a:pt x="64" y="24"/>
                  </a:lnTo>
                  <a:lnTo>
                    <a:pt x="66" y="30"/>
                  </a:lnTo>
                  <a:lnTo>
                    <a:pt x="58" y="32"/>
                  </a:lnTo>
                  <a:lnTo>
                    <a:pt x="58" y="42"/>
                  </a:lnTo>
                  <a:lnTo>
                    <a:pt x="56" y="50"/>
                  </a:lnTo>
                  <a:lnTo>
                    <a:pt x="54" y="52"/>
                  </a:lnTo>
                  <a:lnTo>
                    <a:pt x="54" y="5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3" name="Freeform 272">
              <a:extLst>
                <a:ext uri="{FF2B5EF4-FFF2-40B4-BE49-F238E27FC236}">
                  <a16:creationId xmlns:a16="http://schemas.microsoft.com/office/drawing/2014/main" id="{695CD694-82F8-FC41-ACB5-261CF628D02F}"/>
                </a:ext>
              </a:extLst>
            </p:cNvPr>
            <p:cNvSpPr>
              <a:spLocks/>
            </p:cNvSpPr>
            <p:nvPr/>
          </p:nvSpPr>
          <p:spPr bwMode="auto">
            <a:xfrm>
              <a:off x="5453063" y="3925888"/>
              <a:ext cx="168275" cy="187325"/>
            </a:xfrm>
            <a:custGeom>
              <a:avLst/>
              <a:gdLst/>
              <a:ahLst/>
              <a:cxnLst>
                <a:cxn ang="0">
                  <a:pos x="50" y="42"/>
                </a:cxn>
                <a:cxn ang="0">
                  <a:pos x="48" y="50"/>
                </a:cxn>
                <a:cxn ang="0">
                  <a:pos x="46" y="56"/>
                </a:cxn>
                <a:cxn ang="0">
                  <a:pos x="44" y="64"/>
                </a:cxn>
                <a:cxn ang="0">
                  <a:pos x="42" y="70"/>
                </a:cxn>
                <a:cxn ang="0">
                  <a:pos x="32" y="74"/>
                </a:cxn>
                <a:cxn ang="0">
                  <a:pos x="22" y="78"/>
                </a:cxn>
                <a:cxn ang="0">
                  <a:pos x="10" y="80"/>
                </a:cxn>
                <a:cxn ang="0">
                  <a:pos x="0" y="84"/>
                </a:cxn>
                <a:cxn ang="0">
                  <a:pos x="8" y="102"/>
                </a:cxn>
                <a:cxn ang="0">
                  <a:pos x="14" y="118"/>
                </a:cxn>
                <a:cxn ang="0">
                  <a:pos x="30" y="112"/>
                </a:cxn>
                <a:cxn ang="0">
                  <a:pos x="40" y="114"/>
                </a:cxn>
                <a:cxn ang="0">
                  <a:pos x="44" y="110"/>
                </a:cxn>
                <a:cxn ang="0">
                  <a:pos x="44" y="106"/>
                </a:cxn>
                <a:cxn ang="0">
                  <a:pos x="48" y="102"/>
                </a:cxn>
                <a:cxn ang="0">
                  <a:pos x="60" y="98"/>
                </a:cxn>
                <a:cxn ang="0">
                  <a:pos x="64" y="88"/>
                </a:cxn>
                <a:cxn ang="0">
                  <a:pos x="70" y="84"/>
                </a:cxn>
                <a:cxn ang="0">
                  <a:pos x="78" y="84"/>
                </a:cxn>
                <a:cxn ang="0">
                  <a:pos x="78" y="70"/>
                </a:cxn>
                <a:cxn ang="0">
                  <a:pos x="80" y="64"/>
                </a:cxn>
                <a:cxn ang="0">
                  <a:pos x="84" y="62"/>
                </a:cxn>
                <a:cxn ang="0">
                  <a:pos x="86" y="64"/>
                </a:cxn>
                <a:cxn ang="0">
                  <a:pos x="88" y="64"/>
                </a:cxn>
                <a:cxn ang="0">
                  <a:pos x="92" y="56"/>
                </a:cxn>
                <a:cxn ang="0">
                  <a:pos x="102" y="44"/>
                </a:cxn>
                <a:cxn ang="0">
                  <a:pos x="106" y="36"/>
                </a:cxn>
                <a:cxn ang="0">
                  <a:pos x="98" y="30"/>
                </a:cxn>
                <a:cxn ang="0">
                  <a:pos x="90" y="20"/>
                </a:cxn>
                <a:cxn ang="0">
                  <a:pos x="76" y="16"/>
                </a:cxn>
                <a:cxn ang="0">
                  <a:pos x="66" y="10"/>
                </a:cxn>
                <a:cxn ang="0">
                  <a:pos x="60" y="4"/>
                </a:cxn>
                <a:cxn ang="0">
                  <a:pos x="58" y="0"/>
                </a:cxn>
                <a:cxn ang="0">
                  <a:pos x="54" y="0"/>
                </a:cxn>
                <a:cxn ang="0">
                  <a:pos x="50" y="0"/>
                </a:cxn>
                <a:cxn ang="0">
                  <a:pos x="52" y="6"/>
                </a:cxn>
                <a:cxn ang="0">
                  <a:pos x="54" y="12"/>
                </a:cxn>
                <a:cxn ang="0">
                  <a:pos x="46" y="14"/>
                </a:cxn>
                <a:cxn ang="0">
                  <a:pos x="46" y="24"/>
                </a:cxn>
                <a:cxn ang="0">
                  <a:pos x="44" y="32"/>
                </a:cxn>
                <a:cxn ang="0">
                  <a:pos x="50" y="42"/>
                </a:cxn>
                <a:cxn ang="0">
                  <a:pos x="50" y="42"/>
                </a:cxn>
              </a:cxnLst>
              <a:rect l="0" t="0" r="r" b="b"/>
              <a:pathLst>
                <a:path w="106" h="118">
                  <a:moveTo>
                    <a:pt x="50" y="42"/>
                  </a:moveTo>
                  <a:lnTo>
                    <a:pt x="48" y="50"/>
                  </a:lnTo>
                  <a:lnTo>
                    <a:pt x="46" y="56"/>
                  </a:lnTo>
                  <a:lnTo>
                    <a:pt x="44" y="64"/>
                  </a:lnTo>
                  <a:lnTo>
                    <a:pt x="42" y="70"/>
                  </a:lnTo>
                  <a:lnTo>
                    <a:pt x="32" y="74"/>
                  </a:lnTo>
                  <a:lnTo>
                    <a:pt x="22" y="78"/>
                  </a:lnTo>
                  <a:lnTo>
                    <a:pt x="10" y="80"/>
                  </a:lnTo>
                  <a:lnTo>
                    <a:pt x="0" y="84"/>
                  </a:lnTo>
                  <a:lnTo>
                    <a:pt x="8" y="102"/>
                  </a:lnTo>
                  <a:lnTo>
                    <a:pt x="14" y="118"/>
                  </a:lnTo>
                  <a:lnTo>
                    <a:pt x="30" y="112"/>
                  </a:lnTo>
                  <a:lnTo>
                    <a:pt x="40" y="114"/>
                  </a:lnTo>
                  <a:lnTo>
                    <a:pt x="44" y="110"/>
                  </a:lnTo>
                  <a:lnTo>
                    <a:pt x="44" y="106"/>
                  </a:lnTo>
                  <a:lnTo>
                    <a:pt x="48" y="102"/>
                  </a:lnTo>
                  <a:lnTo>
                    <a:pt x="60" y="98"/>
                  </a:lnTo>
                  <a:lnTo>
                    <a:pt x="64" y="88"/>
                  </a:lnTo>
                  <a:lnTo>
                    <a:pt x="70" y="84"/>
                  </a:lnTo>
                  <a:lnTo>
                    <a:pt x="78" y="84"/>
                  </a:lnTo>
                  <a:lnTo>
                    <a:pt x="78" y="70"/>
                  </a:lnTo>
                  <a:lnTo>
                    <a:pt x="80" y="64"/>
                  </a:lnTo>
                  <a:lnTo>
                    <a:pt x="84" y="62"/>
                  </a:lnTo>
                  <a:lnTo>
                    <a:pt x="86" y="64"/>
                  </a:lnTo>
                  <a:lnTo>
                    <a:pt x="88" y="64"/>
                  </a:lnTo>
                  <a:lnTo>
                    <a:pt x="92" y="56"/>
                  </a:lnTo>
                  <a:lnTo>
                    <a:pt x="102" y="44"/>
                  </a:lnTo>
                  <a:lnTo>
                    <a:pt x="106" y="36"/>
                  </a:lnTo>
                  <a:lnTo>
                    <a:pt x="98" y="30"/>
                  </a:lnTo>
                  <a:lnTo>
                    <a:pt x="90" y="20"/>
                  </a:lnTo>
                  <a:lnTo>
                    <a:pt x="76" y="16"/>
                  </a:lnTo>
                  <a:lnTo>
                    <a:pt x="66" y="10"/>
                  </a:lnTo>
                  <a:lnTo>
                    <a:pt x="60" y="4"/>
                  </a:lnTo>
                  <a:lnTo>
                    <a:pt x="58" y="0"/>
                  </a:lnTo>
                  <a:lnTo>
                    <a:pt x="54" y="0"/>
                  </a:lnTo>
                  <a:lnTo>
                    <a:pt x="50" y="0"/>
                  </a:lnTo>
                  <a:lnTo>
                    <a:pt x="52" y="6"/>
                  </a:lnTo>
                  <a:lnTo>
                    <a:pt x="54" y="12"/>
                  </a:lnTo>
                  <a:lnTo>
                    <a:pt x="46" y="14"/>
                  </a:lnTo>
                  <a:lnTo>
                    <a:pt x="46" y="24"/>
                  </a:lnTo>
                  <a:lnTo>
                    <a:pt x="44" y="32"/>
                  </a:lnTo>
                  <a:lnTo>
                    <a:pt x="50" y="42"/>
                  </a:lnTo>
                  <a:lnTo>
                    <a:pt x="50" y="4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4" name="Freeform 273">
              <a:extLst>
                <a:ext uri="{FF2B5EF4-FFF2-40B4-BE49-F238E27FC236}">
                  <a16:creationId xmlns:a16="http://schemas.microsoft.com/office/drawing/2014/main" id="{5EFDA1D1-798C-D94B-81C2-8DD92D93103F}"/>
                </a:ext>
              </a:extLst>
            </p:cNvPr>
            <p:cNvSpPr>
              <a:spLocks/>
            </p:cNvSpPr>
            <p:nvPr/>
          </p:nvSpPr>
          <p:spPr bwMode="auto">
            <a:xfrm>
              <a:off x="5256213" y="4059238"/>
              <a:ext cx="219075" cy="139700"/>
            </a:xfrm>
            <a:custGeom>
              <a:avLst/>
              <a:gdLst/>
              <a:ahLst/>
              <a:cxnLst>
                <a:cxn ang="0">
                  <a:pos x="124" y="0"/>
                </a:cxn>
                <a:cxn ang="0">
                  <a:pos x="114" y="2"/>
                </a:cxn>
                <a:cxn ang="0">
                  <a:pos x="104" y="6"/>
                </a:cxn>
                <a:cxn ang="0">
                  <a:pos x="92" y="8"/>
                </a:cxn>
                <a:cxn ang="0">
                  <a:pos x="82" y="10"/>
                </a:cxn>
                <a:cxn ang="0">
                  <a:pos x="74" y="20"/>
                </a:cxn>
                <a:cxn ang="0">
                  <a:pos x="66" y="30"/>
                </a:cxn>
                <a:cxn ang="0">
                  <a:pos x="56" y="38"/>
                </a:cxn>
                <a:cxn ang="0">
                  <a:pos x="48" y="48"/>
                </a:cxn>
                <a:cxn ang="0">
                  <a:pos x="48" y="32"/>
                </a:cxn>
                <a:cxn ang="0">
                  <a:pos x="36" y="28"/>
                </a:cxn>
                <a:cxn ang="0">
                  <a:pos x="24" y="24"/>
                </a:cxn>
                <a:cxn ang="0">
                  <a:pos x="10" y="28"/>
                </a:cxn>
                <a:cxn ang="0">
                  <a:pos x="4" y="32"/>
                </a:cxn>
                <a:cxn ang="0">
                  <a:pos x="4" y="36"/>
                </a:cxn>
                <a:cxn ang="0">
                  <a:pos x="0" y="36"/>
                </a:cxn>
                <a:cxn ang="0">
                  <a:pos x="2" y="44"/>
                </a:cxn>
                <a:cxn ang="0">
                  <a:pos x="0" y="46"/>
                </a:cxn>
                <a:cxn ang="0">
                  <a:pos x="0" y="52"/>
                </a:cxn>
                <a:cxn ang="0">
                  <a:pos x="0" y="52"/>
                </a:cxn>
                <a:cxn ang="0">
                  <a:pos x="2" y="56"/>
                </a:cxn>
                <a:cxn ang="0">
                  <a:pos x="6" y="70"/>
                </a:cxn>
                <a:cxn ang="0">
                  <a:pos x="8" y="72"/>
                </a:cxn>
                <a:cxn ang="0">
                  <a:pos x="8" y="82"/>
                </a:cxn>
                <a:cxn ang="0">
                  <a:pos x="12" y="88"/>
                </a:cxn>
                <a:cxn ang="0">
                  <a:pos x="16" y="88"/>
                </a:cxn>
                <a:cxn ang="0">
                  <a:pos x="30" y="88"/>
                </a:cxn>
                <a:cxn ang="0">
                  <a:pos x="38" y="84"/>
                </a:cxn>
                <a:cxn ang="0">
                  <a:pos x="42" y="78"/>
                </a:cxn>
                <a:cxn ang="0">
                  <a:pos x="56" y="78"/>
                </a:cxn>
                <a:cxn ang="0">
                  <a:pos x="62" y="76"/>
                </a:cxn>
                <a:cxn ang="0">
                  <a:pos x="70" y="72"/>
                </a:cxn>
                <a:cxn ang="0">
                  <a:pos x="78" y="70"/>
                </a:cxn>
                <a:cxn ang="0">
                  <a:pos x="82" y="70"/>
                </a:cxn>
                <a:cxn ang="0">
                  <a:pos x="86" y="64"/>
                </a:cxn>
                <a:cxn ang="0">
                  <a:pos x="92" y="60"/>
                </a:cxn>
                <a:cxn ang="0">
                  <a:pos x="116" y="54"/>
                </a:cxn>
                <a:cxn ang="0">
                  <a:pos x="120" y="50"/>
                </a:cxn>
                <a:cxn ang="0">
                  <a:pos x="128" y="48"/>
                </a:cxn>
                <a:cxn ang="0">
                  <a:pos x="128" y="44"/>
                </a:cxn>
                <a:cxn ang="0">
                  <a:pos x="130" y="40"/>
                </a:cxn>
                <a:cxn ang="0">
                  <a:pos x="138" y="34"/>
                </a:cxn>
                <a:cxn ang="0">
                  <a:pos x="132" y="18"/>
                </a:cxn>
                <a:cxn ang="0">
                  <a:pos x="124" y="0"/>
                </a:cxn>
                <a:cxn ang="0">
                  <a:pos x="124" y="0"/>
                </a:cxn>
              </a:cxnLst>
              <a:rect l="0" t="0" r="r" b="b"/>
              <a:pathLst>
                <a:path w="138" h="88">
                  <a:moveTo>
                    <a:pt x="124" y="0"/>
                  </a:moveTo>
                  <a:lnTo>
                    <a:pt x="114" y="2"/>
                  </a:lnTo>
                  <a:lnTo>
                    <a:pt x="104" y="6"/>
                  </a:lnTo>
                  <a:lnTo>
                    <a:pt x="92" y="8"/>
                  </a:lnTo>
                  <a:lnTo>
                    <a:pt x="82" y="10"/>
                  </a:lnTo>
                  <a:lnTo>
                    <a:pt x="74" y="20"/>
                  </a:lnTo>
                  <a:lnTo>
                    <a:pt x="66" y="30"/>
                  </a:lnTo>
                  <a:lnTo>
                    <a:pt x="56" y="38"/>
                  </a:lnTo>
                  <a:lnTo>
                    <a:pt x="48" y="48"/>
                  </a:lnTo>
                  <a:lnTo>
                    <a:pt x="48" y="32"/>
                  </a:lnTo>
                  <a:lnTo>
                    <a:pt x="36" y="28"/>
                  </a:lnTo>
                  <a:lnTo>
                    <a:pt x="24" y="24"/>
                  </a:lnTo>
                  <a:lnTo>
                    <a:pt x="10" y="28"/>
                  </a:lnTo>
                  <a:lnTo>
                    <a:pt x="4" y="32"/>
                  </a:lnTo>
                  <a:lnTo>
                    <a:pt x="4" y="36"/>
                  </a:lnTo>
                  <a:lnTo>
                    <a:pt x="0" y="36"/>
                  </a:lnTo>
                  <a:lnTo>
                    <a:pt x="2" y="44"/>
                  </a:lnTo>
                  <a:lnTo>
                    <a:pt x="0" y="46"/>
                  </a:lnTo>
                  <a:lnTo>
                    <a:pt x="0" y="52"/>
                  </a:lnTo>
                  <a:lnTo>
                    <a:pt x="0" y="52"/>
                  </a:lnTo>
                  <a:lnTo>
                    <a:pt x="2" y="56"/>
                  </a:lnTo>
                  <a:lnTo>
                    <a:pt x="6" y="70"/>
                  </a:lnTo>
                  <a:lnTo>
                    <a:pt x="8" y="72"/>
                  </a:lnTo>
                  <a:lnTo>
                    <a:pt x="8" y="82"/>
                  </a:lnTo>
                  <a:lnTo>
                    <a:pt x="12" y="88"/>
                  </a:lnTo>
                  <a:lnTo>
                    <a:pt x="16" y="88"/>
                  </a:lnTo>
                  <a:lnTo>
                    <a:pt x="30" y="88"/>
                  </a:lnTo>
                  <a:lnTo>
                    <a:pt x="38" y="84"/>
                  </a:lnTo>
                  <a:lnTo>
                    <a:pt x="42" y="78"/>
                  </a:lnTo>
                  <a:lnTo>
                    <a:pt x="56" y="78"/>
                  </a:lnTo>
                  <a:lnTo>
                    <a:pt x="62" y="76"/>
                  </a:lnTo>
                  <a:lnTo>
                    <a:pt x="70" y="72"/>
                  </a:lnTo>
                  <a:lnTo>
                    <a:pt x="78" y="70"/>
                  </a:lnTo>
                  <a:lnTo>
                    <a:pt x="82" y="70"/>
                  </a:lnTo>
                  <a:lnTo>
                    <a:pt x="86" y="64"/>
                  </a:lnTo>
                  <a:lnTo>
                    <a:pt x="92" y="60"/>
                  </a:lnTo>
                  <a:lnTo>
                    <a:pt x="116" y="54"/>
                  </a:lnTo>
                  <a:lnTo>
                    <a:pt x="120" y="50"/>
                  </a:lnTo>
                  <a:lnTo>
                    <a:pt x="128" y="48"/>
                  </a:lnTo>
                  <a:lnTo>
                    <a:pt x="128" y="44"/>
                  </a:lnTo>
                  <a:lnTo>
                    <a:pt x="130" y="40"/>
                  </a:lnTo>
                  <a:lnTo>
                    <a:pt x="138" y="34"/>
                  </a:lnTo>
                  <a:lnTo>
                    <a:pt x="132" y="18"/>
                  </a:lnTo>
                  <a:lnTo>
                    <a:pt x="124" y="0"/>
                  </a:lnTo>
                  <a:lnTo>
                    <a:pt x="12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5" name="Freeform 274">
              <a:extLst>
                <a:ext uri="{FF2B5EF4-FFF2-40B4-BE49-F238E27FC236}">
                  <a16:creationId xmlns:a16="http://schemas.microsoft.com/office/drawing/2014/main" id="{DF4888CB-413A-3B4F-837C-6E9DE83F7A26}"/>
                </a:ext>
              </a:extLst>
            </p:cNvPr>
            <p:cNvSpPr>
              <a:spLocks/>
            </p:cNvSpPr>
            <p:nvPr/>
          </p:nvSpPr>
          <p:spPr bwMode="auto">
            <a:xfrm>
              <a:off x="4986338" y="4687888"/>
              <a:ext cx="228600" cy="368300"/>
            </a:xfrm>
            <a:custGeom>
              <a:avLst/>
              <a:gdLst/>
              <a:ahLst/>
              <a:cxnLst>
                <a:cxn ang="0">
                  <a:pos x="64" y="28"/>
                </a:cxn>
                <a:cxn ang="0">
                  <a:pos x="78" y="16"/>
                </a:cxn>
                <a:cxn ang="0">
                  <a:pos x="86" y="18"/>
                </a:cxn>
                <a:cxn ang="0">
                  <a:pos x="104" y="16"/>
                </a:cxn>
                <a:cxn ang="0">
                  <a:pos x="112" y="12"/>
                </a:cxn>
                <a:cxn ang="0">
                  <a:pos x="120" y="14"/>
                </a:cxn>
                <a:cxn ang="0">
                  <a:pos x="140" y="4"/>
                </a:cxn>
                <a:cxn ang="0">
                  <a:pos x="142" y="4"/>
                </a:cxn>
                <a:cxn ang="0">
                  <a:pos x="144" y="10"/>
                </a:cxn>
                <a:cxn ang="0">
                  <a:pos x="140" y="34"/>
                </a:cxn>
                <a:cxn ang="0">
                  <a:pos x="140" y="38"/>
                </a:cxn>
                <a:cxn ang="0">
                  <a:pos x="142" y="52"/>
                </a:cxn>
                <a:cxn ang="0">
                  <a:pos x="142" y="56"/>
                </a:cxn>
                <a:cxn ang="0">
                  <a:pos x="144" y="60"/>
                </a:cxn>
                <a:cxn ang="0">
                  <a:pos x="140" y="68"/>
                </a:cxn>
                <a:cxn ang="0">
                  <a:pos x="134" y="80"/>
                </a:cxn>
                <a:cxn ang="0">
                  <a:pos x="130" y="82"/>
                </a:cxn>
                <a:cxn ang="0">
                  <a:pos x="122" y="90"/>
                </a:cxn>
                <a:cxn ang="0">
                  <a:pos x="110" y="94"/>
                </a:cxn>
                <a:cxn ang="0">
                  <a:pos x="92" y="106"/>
                </a:cxn>
                <a:cxn ang="0">
                  <a:pos x="88" y="110"/>
                </a:cxn>
                <a:cxn ang="0">
                  <a:pos x="84" y="118"/>
                </a:cxn>
                <a:cxn ang="0">
                  <a:pos x="82" y="116"/>
                </a:cxn>
                <a:cxn ang="0">
                  <a:pos x="66" y="132"/>
                </a:cxn>
                <a:cxn ang="0">
                  <a:pos x="62" y="142"/>
                </a:cxn>
                <a:cxn ang="0">
                  <a:pos x="66" y="148"/>
                </a:cxn>
                <a:cxn ang="0">
                  <a:pos x="72" y="164"/>
                </a:cxn>
                <a:cxn ang="0">
                  <a:pos x="72" y="180"/>
                </a:cxn>
                <a:cxn ang="0">
                  <a:pos x="70" y="194"/>
                </a:cxn>
                <a:cxn ang="0">
                  <a:pos x="72" y="194"/>
                </a:cxn>
                <a:cxn ang="0">
                  <a:pos x="64" y="204"/>
                </a:cxn>
                <a:cxn ang="0">
                  <a:pos x="38" y="214"/>
                </a:cxn>
                <a:cxn ang="0">
                  <a:pos x="36" y="224"/>
                </a:cxn>
                <a:cxn ang="0">
                  <a:pos x="38" y="232"/>
                </a:cxn>
                <a:cxn ang="0">
                  <a:pos x="28" y="218"/>
                </a:cxn>
                <a:cxn ang="0">
                  <a:pos x="22" y="170"/>
                </a:cxn>
                <a:cxn ang="0">
                  <a:pos x="28" y="158"/>
                </a:cxn>
                <a:cxn ang="0">
                  <a:pos x="36" y="120"/>
                </a:cxn>
                <a:cxn ang="0">
                  <a:pos x="40" y="98"/>
                </a:cxn>
                <a:cxn ang="0">
                  <a:pos x="36" y="84"/>
                </a:cxn>
                <a:cxn ang="0">
                  <a:pos x="4" y="76"/>
                </a:cxn>
                <a:cxn ang="0">
                  <a:pos x="0" y="64"/>
                </a:cxn>
                <a:cxn ang="0">
                  <a:pos x="22" y="58"/>
                </a:cxn>
                <a:cxn ang="0">
                  <a:pos x="42" y="50"/>
                </a:cxn>
                <a:cxn ang="0">
                  <a:pos x="60" y="56"/>
                </a:cxn>
                <a:cxn ang="0">
                  <a:pos x="62" y="68"/>
                </a:cxn>
                <a:cxn ang="0">
                  <a:pos x="60" y="82"/>
                </a:cxn>
                <a:cxn ang="0">
                  <a:pos x="68" y="92"/>
                </a:cxn>
                <a:cxn ang="0">
                  <a:pos x="72" y="88"/>
                </a:cxn>
                <a:cxn ang="0">
                  <a:pos x="72" y="82"/>
                </a:cxn>
                <a:cxn ang="0">
                  <a:pos x="80" y="70"/>
                </a:cxn>
                <a:cxn ang="0">
                  <a:pos x="80" y="62"/>
                </a:cxn>
                <a:cxn ang="0">
                  <a:pos x="66" y="44"/>
                </a:cxn>
              </a:cxnLst>
              <a:rect l="0" t="0" r="r" b="b"/>
              <a:pathLst>
                <a:path w="144" h="232">
                  <a:moveTo>
                    <a:pt x="66" y="44"/>
                  </a:moveTo>
                  <a:lnTo>
                    <a:pt x="64" y="28"/>
                  </a:lnTo>
                  <a:lnTo>
                    <a:pt x="68" y="16"/>
                  </a:lnTo>
                  <a:lnTo>
                    <a:pt x="78" y="16"/>
                  </a:lnTo>
                  <a:lnTo>
                    <a:pt x="82" y="16"/>
                  </a:lnTo>
                  <a:lnTo>
                    <a:pt x="86" y="18"/>
                  </a:lnTo>
                  <a:lnTo>
                    <a:pt x="94" y="16"/>
                  </a:lnTo>
                  <a:lnTo>
                    <a:pt x="104" y="16"/>
                  </a:lnTo>
                  <a:lnTo>
                    <a:pt x="108" y="14"/>
                  </a:lnTo>
                  <a:lnTo>
                    <a:pt x="112" y="12"/>
                  </a:lnTo>
                  <a:lnTo>
                    <a:pt x="116" y="14"/>
                  </a:lnTo>
                  <a:lnTo>
                    <a:pt x="120" y="14"/>
                  </a:lnTo>
                  <a:lnTo>
                    <a:pt x="134" y="8"/>
                  </a:lnTo>
                  <a:lnTo>
                    <a:pt x="140" y="4"/>
                  </a:lnTo>
                  <a:lnTo>
                    <a:pt x="142" y="0"/>
                  </a:lnTo>
                  <a:lnTo>
                    <a:pt x="142" y="4"/>
                  </a:lnTo>
                  <a:lnTo>
                    <a:pt x="144" y="4"/>
                  </a:lnTo>
                  <a:lnTo>
                    <a:pt x="144" y="10"/>
                  </a:lnTo>
                  <a:lnTo>
                    <a:pt x="138" y="20"/>
                  </a:lnTo>
                  <a:lnTo>
                    <a:pt x="140" y="34"/>
                  </a:lnTo>
                  <a:lnTo>
                    <a:pt x="138" y="34"/>
                  </a:lnTo>
                  <a:lnTo>
                    <a:pt x="140" y="38"/>
                  </a:lnTo>
                  <a:lnTo>
                    <a:pt x="140" y="52"/>
                  </a:lnTo>
                  <a:lnTo>
                    <a:pt x="142" y="52"/>
                  </a:lnTo>
                  <a:lnTo>
                    <a:pt x="142" y="54"/>
                  </a:lnTo>
                  <a:lnTo>
                    <a:pt x="142" y="56"/>
                  </a:lnTo>
                  <a:lnTo>
                    <a:pt x="144" y="58"/>
                  </a:lnTo>
                  <a:lnTo>
                    <a:pt x="144" y="60"/>
                  </a:lnTo>
                  <a:lnTo>
                    <a:pt x="140" y="66"/>
                  </a:lnTo>
                  <a:lnTo>
                    <a:pt x="140" y="68"/>
                  </a:lnTo>
                  <a:lnTo>
                    <a:pt x="140" y="72"/>
                  </a:lnTo>
                  <a:lnTo>
                    <a:pt x="134" y="80"/>
                  </a:lnTo>
                  <a:lnTo>
                    <a:pt x="130" y="82"/>
                  </a:lnTo>
                  <a:lnTo>
                    <a:pt x="130" y="82"/>
                  </a:lnTo>
                  <a:lnTo>
                    <a:pt x="130" y="84"/>
                  </a:lnTo>
                  <a:lnTo>
                    <a:pt x="122" y="90"/>
                  </a:lnTo>
                  <a:lnTo>
                    <a:pt x="120" y="92"/>
                  </a:lnTo>
                  <a:lnTo>
                    <a:pt x="110" y="94"/>
                  </a:lnTo>
                  <a:lnTo>
                    <a:pt x="100" y="100"/>
                  </a:lnTo>
                  <a:lnTo>
                    <a:pt x="92" y="106"/>
                  </a:lnTo>
                  <a:lnTo>
                    <a:pt x="92" y="108"/>
                  </a:lnTo>
                  <a:lnTo>
                    <a:pt x="88" y="110"/>
                  </a:lnTo>
                  <a:lnTo>
                    <a:pt x="90" y="110"/>
                  </a:lnTo>
                  <a:lnTo>
                    <a:pt x="84" y="118"/>
                  </a:lnTo>
                  <a:lnTo>
                    <a:pt x="82" y="118"/>
                  </a:lnTo>
                  <a:lnTo>
                    <a:pt x="82" y="116"/>
                  </a:lnTo>
                  <a:lnTo>
                    <a:pt x="80" y="118"/>
                  </a:lnTo>
                  <a:lnTo>
                    <a:pt x="66" y="132"/>
                  </a:lnTo>
                  <a:lnTo>
                    <a:pt x="62" y="132"/>
                  </a:lnTo>
                  <a:lnTo>
                    <a:pt x="62" y="142"/>
                  </a:lnTo>
                  <a:lnTo>
                    <a:pt x="66" y="146"/>
                  </a:lnTo>
                  <a:lnTo>
                    <a:pt x="66" y="148"/>
                  </a:lnTo>
                  <a:lnTo>
                    <a:pt x="72" y="166"/>
                  </a:lnTo>
                  <a:lnTo>
                    <a:pt x="72" y="164"/>
                  </a:lnTo>
                  <a:lnTo>
                    <a:pt x="74" y="166"/>
                  </a:lnTo>
                  <a:lnTo>
                    <a:pt x="72" y="180"/>
                  </a:lnTo>
                  <a:lnTo>
                    <a:pt x="70" y="192"/>
                  </a:lnTo>
                  <a:lnTo>
                    <a:pt x="70" y="194"/>
                  </a:lnTo>
                  <a:lnTo>
                    <a:pt x="72" y="190"/>
                  </a:lnTo>
                  <a:lnTo>
                    <a:pt x="72" y="194"/>
                  </a:lnTo>
                  <a:lnTo>
                    <a:pt x="68" y="200"/>
                  </a:lnTo>
                  <a:lnTo>
                    <a:pt x="64" y="204"/>
                  </a:lnTo>
                  <a:lnTo>
                    <a:pt x="48" y="208"/>
                  </a:lnTo>
                  <a:lnTo>
                    <a:pt x="38" y="214"/>
                  </a:lnTo>
                  <a:lnTo>
                    <a:pt x="34" y="220"/>
                  </a:lnTo>
                  <a:lnTo>
                    <a:pt x="36" y="224"/>
                  </a:lnTo>
                  <a:lnTo>
                    <a:pt x="38" y="222"/>
                  </a:lnTo>
                  <a:lnTo>
                    <a:pt x="38" y="232"/>
                  </a:lnTo>
                  <a:lnTo>
                    <a:pt x="28" y="232"/>
                  </a:lnTo>
                  <a:lnTo>
                    <a:pt x="28" y="218"/>
                  </a:lnTo>
                  <a:lnTo>
                    <a:pt x="26" y="194"/>
                  </a:lnTo>
                  <a:lnTo>
                    <a:pt x="22" y="170"/>
                  </a:lnTo>
                  <a:lnTo>
                    <a:pt x="22" y="164"/>
                  </a:lnTo>
                  <a:lnTo>
                    <a:pt x="28" y="158"/>
                  </a:lnTo>
                  <a:lnTo>
                    <a:pt x="38" y="134"/>
                  </a:lnTo>
                  <a:lnTo>
                    <a:pt x="36" y="120"/>
                  </a:lnTo>
                  <a:lnTo>
                    <a:pt x="40" y="108"/>
                  </a:lnTo>
                  <a:lnTo>
                    <a:pt x="40" y="98"/>
                  </a:lnTo>
                  <a:lnTo>
                    <a:pt x="38" y="86"/>
                  </a:lnTo>
                  <a:lnTo>
                    <a:pt x="36" y="84"/>
                  </a:lnTo>
                  <a:lnTo>
                    <a:pt x="18" y="78"/>
                  </a:lnTo>
                  <a:lnTo>
                    <a:pt x="4" y="76"/>
                  </a:lnTo>
                  <a:lnTo>
                    <a:pt x="4" y="72"/>
                  </a:lnTo>
                  <a:lnTo>
                    <a:pt x="0" y="64"/>
                  </a:lnTo>
                  <a:lnTo>
                    <a:pt x="10" y="62"/>
                  </a:lnTo>
                  <a:lnTo>
                    <a:pt x="22" y="58"/>
                  </a:lnTo>
                  <a:lnTo>
                    <a:pt x="34" y="54"/>
                  </a:lnTo>
                  <a:lnTo>
                    <a:pt x="42" y="50"/>
                  </a:lnTo>
                  <a:lnTo>
                    <a:pt x="50" y="58"/>
                  </a:lnTo>
                  <a:lnTo>
                    <a:pt x="60" y="56"/>
                  </a:lnTo>
                  <a:lnTo>
                    <a:pt x="62" y="58"/>
                  </a:lnTo>
                  <a:lnTo>
                    <a:pt x="62" y="68"/>
                  </a:lnTo>
                  <a:lnTo>
                    <a:pt x="58" y="76"/>
                  </a:lnTo>
                  <a:lnTo>
                    <a:pt x="60" y="82"/>
                  </a:lnTo>
                  <a:lnTo>
                    <a:pt x="70" y="90"/>
                  </a:lnTo>
                  <a:lnTo>
                    <a:pt x="68" y="92"/>
                  </a:lnTo>
                  <a:lnTo>
                    <a:pt x="72" y="92"/>
                  </a:lnTo>
                  <a:lnTo>
                    <a:pt x="72" y="88"/>
                  </a:lnTo>
                  <a:lnTo>
                    <a:pt x="70" y="84"/>
                  </a:lnTo>
                  <a:lnTo>
                    <a:pt x="72" y="82"/>
                  </a:lnTo>
                  <a:lnTo>
                    <a:pt x="78" y="78"/>
                  </a:lnTo>
                  <a:lnTo>
                    <a:pt x="80" y="70"/>
                  </a:lnTo>
                  <a:lnTo>
                    <a:pt x="78" y="66"/>
                  </a:lnTo>
                  <a:lnTo>
                    <a:pt x="80" y="62"/>
                  </a:lnTo>
                  <a:lnTo>
                    <a:pt x="78" y="58"/>
                  </a:lnTo>
                  <a:lnTo>
                    <a:pt x="66" y="44"/>
                  </a:lnTo>
                  <a:lnTo>
                    <a:pt x="66" y="4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6" name="Freeform 275">
              <a:extLst>
                <a:ext uri="{FF2B5EF4-FFF2-40B4-BE49-F238E27FC236}">
                  <a16:creationId xmlns:a16="http://schemas.microsoft.com/office/drawing/2014/main" id="{791FE76B-57D1-8348-9D27-A83E523D48A4}"/>
                </a:ext>
              </a:extLst>
            </p:cNvPr>
            <p:cNvSpPr>
              <a:spLocks/>
            </p:cNvSpPr>
            <p:nvPr/>
          </p:nvSpPr>
          <p:spPr bwMode="auto">
            <a:xfrm>
              <a:off x="5046663" y="4668838"/>
              <a:ext cx="66675" cy="165100"/>
            </a:xfrm>
            <a:custGeom>
              <a:avLst/>
              <a:gdLst/>
              <a:ahLst/>
              <a:cxnLst>
                <a:cxn ang="0">
                  <a:pos x="28" y="56"/>
                </a:cxn>
                <a:cxn ang="0">
                  <a:pos x="28" y="58"/>
                </a:cxn>
                <a:cxn ang="0">
                  <a:pos x="30" y="60"/>
                </a:cxn>
                <a:cxn ang="0">
                  <a:pos x="32" y="68"/>
                </a:cxn>
                <a:cxn ang="0">
                  <a:pos x="28" y="64"/>
                </a:cxn>
                <a:cxn ang="0">
                  <a:pos x="26" y="66"/>
                </a:cxn>
                <a:cxn ang="0">
                  <a:pos x="24" y="64"/>
                </a:cxn>
                <a:cxn ang="0">
                  <a:pos x="24" y="58"/>
                </a:cxn>
                <a:cxn ang="0">
                  <a:pos x="22" y="56"/>
                </a:cxn>
                <a:cxn ang="0">
                  <a:pos x="20" y="46"/>
                </a:cxn>
                <a:cxn ang="0">
                  <a:pos x="16" y="40"/>
                </a:cxn>
                <a:cxn ang="0">
                  <a:pos x="20" y="30"/>
                </a:cxn>
                <a:cxn ang="0">
                  <a:pos x="20" y="14"/>
                </a:cxn>
                <a:cxn ang="0">
                  <a:pos x="14" y="8"/>
                </a:cxn>
                <a:cxn ang="0">
                  <a:pos x="16" y="4"/>
                </a:cxn>
                <a:cxn ang="0">
                  <a:pos x="14" y="2"/>
                </a:cxn>
                <a:cxn ang="0">
                  <a:pos x="10" y="2"/>
                </a:cxn>
                <a:cxn ang="0">
                  <a:pos x="2" y="0"/>
                </a:cxn>
                <a:cxn ang="0">
                  <a:pos x="4" y="2"/>
                </a:cxn>
                <a:cxn ang="0">
                  <a:pos x="6" y="2"/>
                </a:cxn>
                <a:cxn ang="0">
                  <a:pos x="8" y="4"/>
                </a:cxn>
                <a:cxn ang="0">
                  <a:pos x="12" y="16"/>
                </a:cxn>
                <a:cxn ang="0">
                  <a:pos x="8" y="20"/>
                </a:cxn>
                <a:cxn ang="0">
                  <a:pos x="6" y="28"/>
                </a:cxn>
                <a:cxn ang="0">
                  <a:pos x="6" y="38"/>
                </a:cxn>
                <a:cxn ang="0">
                  <a:pos x="10" y="42"/>
                </a:cxn>
                <a:cxn ang="0">
                  <a:pos x="4" y="44"/>
                </a:cxn>
                <a:cxn ang="0">
                  <a:pos x="2" y="52"/>
                </a:cxn>
                <a:cxn ang="0">
                  <a:pos x="0" y="58"/>
                </a:cxn>
                <a:cxn ang="0">
                  <a:pos x="2" y="62"/>
                </a:cxn>
                <a:cxn ang="0">
                  <a:pos x="4" y="62"/>
                </a:cxn>
                <a:cxn ang="0">
                  <a:pos x="12" y="70"/>
                </a:cxn>
                <a:cxn ang="0">
                  <a:pos x="22" y="68"/>
                </a:cxn>
                <a:cxn ang="0">
                  <a:pos x="24" y="70"/>
                </a:cxn>
                <a:cxn ang="0">
                  <a:pos x="24" y="80"/>
                </a:cxn>
                <a:cxn ang="0">
                  <a:pos x="20" y="88"/>
                </a:cxn>
                <a:cxn ang="0">
                  <a:pos x="22" y="94"/>
                </a:cxn>
                <a:cxn ang="0">
                  <a:pos x="32" y="102"/>
                </a:cxn>
                <a:cxn ang="0">
                  <a:pos x="30" y="104"/>
                </a:cxn>
                <a:cxn ang="0">
                  <a:pos x="34" y="104"/>
                </a:cxn>
                <a:cxn ang="0">
                  <a:pos x="34" y="100"/>
                </a:cxn>
                <a:cxn ang="0">
                  <a:pos x="32" y="96"/>
                </a:cxn>
                <a:cxn ang="0">
                  <a:pos x="34" y="94"/>
                </a:cxn>
                <a:cxn ang="0">
                  <a:pos x="40" y="90"/>
                </a:cxn>
                <a:cxn ang="0">
                  <a:pos x="42" y="82"/>
                </a:cxn>
                <a:cxn ang="0">
                  <a:pos x="40" y="78"/>
                </a:cxn>
                <a:cxn ang="0">
                  <a:pos x="42" y="74"/>
                </a:cxn>
                <a:cxn ang="0">
                  <a:pos x="40" y="70"/>
                </a:cxn>
                <a:cxn ang="0">
                  <a:pos x="28" y="56"/>
                </a:cxn>
                <a:cxn ang="0">
                  <a:pos x="28" y="56"/>
                </a:cxn>
              </a:cxnLst>
              <a:rect l="0" t="0" r="r" b="b"/>
              <a:pathLst>
                <a:path w="42" h="104">
                  <a:moveTo>
                    <a:pt x="28" y="56"/>
                  </a:moveTo>
                  <a:lnTo>
                    <a:pt x="28" y="58"/>
                  </a:lnTo>
                  <a:lnTo>
                    <a:pt x="30" y="60"/>
                  </a:lnTo>
                  <a:lnTo>
                    <a:pt x="32" y="68"/>
                  </a:lnTo>
                  <a:lnTo>
                    <a:pt x="28" y="64"/>
                  </a:lnTo>
                  <a:lnTo>
                    <a:pt x="26" y="66"/>
                  </a:lnTo>
                  <a:lnTo>
                    <a:pt x="24" y="64"/>
                  </a:lnTo>
                  <a:lnTo>
                    <a:pt x="24" y="58"/>
                  </a:lnTo>
                  <a:lnTo>
                    <a:pt x="22" y="56"/>
                  </a:lnTo>
                  <a:lnTo>
                    <a:pt x="20" y="46"/>
                  </a:lnTo>
                  <a:lnTo>
                    <a:pt x="16" y="40"/>
                  </a:lnTo>
                  <a:lnTo>
                    <a:pt x="20" y="30"/>
                  </a:lnTo>
                  <a:lnTo>
                    <a:pt x="20" y="14"/>
                  </a:lnTo>
                  <a:lnTo>
                    <a:pt x="14" y="8"/>
                  </a:lnTo>
                  <a:lnTo>
                    <a:pt x="16" y="4"/>
                  </a:lnTo>
                  <a:lnTo>
                    <a:pt x="14" y="2"/>
                  </a:lnTo>
                  <a:lnTo>
                    <a:pt x="10" y="2"/>
                  </a:lnTo>
                  <a:lnTo>
                    <a:pt x="2" y="0"/>
                  </a:lnTo>
                  <a:lnTo>
                    <a:pt x="4" y="2"/>
                  </a:lnTo>
                  <a:lnTo>
                    <a:pt x="6" y="2"/>
                  </a:lnTo>
                  <a:lnTo>
                    <a:pt x="8" y="4"/>
                  </a:lnTo>
                  <a:lnTo>
                    <a:pt x="12" y="16"/>
                  </a:lnTo>
                  <a:lnTo>
                    <a:pt x="8" y="20"/>
                  </a:lnTo>
                  <a:lnTo>
                    <a:pt x="6" y="28"/>
                  </a:lnTo>
                  <a:lnTo>
                    <a:pt x="6" y="38"/>
                  </a:lnTo>
                  <a:lnTo>
                    <a:pt x="10" y="42"/>
                  </a:lnTo>
                  <a:lnTo>
                    <a:pt x="4" y="44"/>
                  </a:lnTo>
                  <a:lnTo>
                    <a:pt x="2" y="52"/>
                  </a:lnTo>
                  <a:lnTo>
                    <a:pt x="0" y="58"/>
                  </a:lnTo>
                  <a:lnTo>
                    <a:pt x="2" y="62"/>
                  </a:lnTo>
                  <a:lnTo>
                    <a:pt x="4" y="62"/>
                  </a:lnTo>
                  <a:lnTo>
                    <a:pt x="12" y="70"/>
                  </a:lnTo>
                  <a:lnTo>
                    <a:pt x="22" y="68"/>
                  </a:lnTo>
                  <a:lnTo>
                    <a:pt x="24" y="70"/>
                  </a:lnTo>
                  <a:lnTo>
                    <a:pt x="24" y="80"/>
                  </a:lnTo>
                  <a:lnTo>
                    <a:pt x="20" y="88"/>
                  </a:lnTo>
                  <a:lnTo>
                    <a:pt x="22" y="94"/>
                  </a:lnTo>
                  <a:lnTo>
                    <a:pt x="32" y="102"/>
                  </a:lnTo>
                  <a:lnTo>
                    <a:pt x="30" y="104"/>
                  </a:lnTo>
                  <a:lnTo>
                    <a:pt x="34" y="104"/>
                  </a:lnTo>
                  <a:lnTo>
                    <a:pt x="34" y="100"/>
                  </a:lnTo>
                  <a:lnTo>
                    <a:pt x="32" y="96"/>
                  </a:lnTo>
                  <a:lnTo>
                    <a:pt x="34" y="94"/>
                  </a:lnTo>
                  <a:lnTo>
                    <a:pt x="40" y="90"/>
                  </a:lnTo>
                  <a:lnTo>
                    <a:pt x="42" y="82"/>
                  </a:lnTo>
                  <a:lnTo>
                    <a:pt x="40" y="78"/>
                  </a:lnTo>
                  <a:lnTo>
                    <a:pt x="42" y="74"/>
                  </a:lnTo>
                  <a:lnTo>
                    <a:pt x="40" y="70"/>
                  </a:lnTo>
                  <a:lnTo>
                    <a:pt x="28" y="56"/>
                  </a:lnTo>
                  <a:lnTo>
                    <a:pt x="28"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7" name="Freeform 276">
              <a:extLst>
                <a:ext uri="{FF2B5EF4-FFF2-40B4-BE49-F238E27FC236}">
                  <a16:creationId xmlns:a16="http://schemas.microsoft.com/office/drawing/2014/main" id="{30A232E1-0D0E-A449-81D6-786C55AB79C4}"/>
                </a:ext>
              </a:extLst>
            </p:cNvPr>
            <p:cNvSpPr>
              <a:spLocks/>
            </p:cNvSpPr>
            <p:nvPr/>
          </p:nvSpPr>
          <p:spPr bwMode="auto">
            <a:xfrm>
              <a:off x="4979988" y="4487863"/>
              <a:ext cx="231775" cy="228600"/>
            </a:xfrm>
            <a:custGeom>
              <a:avLst/>
              <a:gdLst/>
              <a:ahLst/>
              <a:cxnLst>
                <a:cxn ang="0">
                  <a:pos x="12" y="86"/>
                </a:cxn>
                <a:cxn ang="0">
                  <a:pos x="8" y="76"/>
                </a:cxn>
                <a:cxn ang="0">
                  <a:pos x="2" y="70"/>
                </a:cxn>
                <a:cxn ang="0">
                  <a:pos x="2" y="56"/>
                </a:cxn>
                <a:cxn ang="0">
                  <a:pos x="0" y="46"/>
                </a:cxn>
                <a:cxn ang="0">
                  <a:pos x="16" y="30"/>
                </a:cxn>
                <a:cxn ang="0">
                  <a:pos x="12" y="24"/>
                </a:cxn>
                <a:cxn ang="0">
                  <a:pos x="18" y="14"/>
                </a:cxn>
                <a:cxn ang="0">
                  <a:pos x="30" y="0"/>
                </a:cxn>
                <a:cxn ang="0">
                  <a:pos x="30" y="6"/>
                </a:cxn>
                <a:cxn ang="0">
                  <a:pos x="28" y="16"/>
                </a:cxn>
                <a:cxn ang="0">
                  <a:pos x="28" y="22"/>
                </a:cxn>
                <a:cxn ang="0">
                  <a:pos x="32" y="24"/>
                </a:cxn>
                <a:cxn ang="0">
                  <a:pos x="34" y="22"/>
                </a:cxn>
                <a:cxn ang="0">
                  <a:pos x="36" y="18"/>
                </a:cxn>
                <a:cxn ang="0">
                  <a:pos x="38" y="22"/>
                </a:cxn>
                <a:cxn ang="0">
                  <a:pos x="42" y="22"/>
                </a:cxn>
                <a:cxn ang="0">
                  <a:pos x="44" y="26"/>
                </a:cxn>
                <a:cxn ang="0">
                  <a:pos x="44" y="24"/>
                </a:cxn>
                <a:cxn ang="0">
                  <a:pos x="46" y="20"/>
                </a:cxn>
                <a:cxn ang="0">
                  <a:pos x="50" y="20"/>
                </a:cxn>
                <a:cxn ang="0">
                  <a:pos x="56" y="18"/>
                </a:cxn>
                <a:cxn ang="0">
                  <a:pos x="54" y="16"/>
                </a:cxn>
                <a:cxn ang="0">
                  <a:pos x="50" y="16"/>
                </a:cxn>
                <a:cxn ang="0">
                  <a:pos x="52" y="14"/>
                </a:cxn>
                <a:cxn ang="0">
                  <a:pos x="52" y="12"/>
                </a:cxn>
                <a:cxn ang="0">
                  <a:pos x="54" y="10"/>
                </a:cxn>
                <a:cxn ang="0">
                  <a:pos x="56" y="8"/>
                </a:cxn>
                <a:cxn ang="0">
                  <a:pos x="58" y="6"/>
                </a:cxn>
                <a:cxn ang="0">
                  <a:pos x="58" y="4"/>
                </a:cxn>
                <a:cxn ang="0">
                  <a:pos x="58" y="2"/>
                </a:cxn>
                <a:cxn ang="0">
                  <a:pos x="62" y="0"/>
                </a:cxn>
                <a:cxn ang="0">
                  <a:pos x="112" y="38"/>
                </a:cxn>
                <a:cxn ang="0">
                  <a:pos x="124" y="68"/>
                </a:cxn>
                <a:cxn ang="0">
                  <a:pos x="134" y="82"/>
                </a:cxn>
                <a:cxn ang="0">
                  <a:pos x="132" y="94"/>
                </a:cxn>
                <a:cxn ang="0">
                  <a:pos x="130" y="96"/>
                </a:cxn>
                <a:cxn ang="0">
                  <a:pos x="132" y="106"/>
                </a:cxn>
                <a:cxn ang="0">
                  <a:pos x="134" y="112"/>
                </a:cxn>
                <a:cxn ang="0">
                  <a:pos x="146" y="126"/>
                </a:cxn>
                <a:cxn ang="0">
                  <a:pos x="138" y="134"/>
                </a:cxn>
                <a:cxn ang="0">
                  <a:pos x="120" y="140"/>
                </a:cxn>
                <a:cxn ang="0">
                  <a:pos x="112" y="140"/>
                </a:cxn>
                <a:cxn ang="0">
                  <a:pos x="98" y="142"/>
                </a:cxn>
                <a:cxn ang="0">
                  <a:pos x="86" y="142"/>
                </a:cxn>
                <a:cxn ang="0">
                  <a:pos x="72" y="142"/>
                </a:cxn>
                <a:cxn ang="0">
                  <a:pos x="66" y="122"/>
                </a:cxn>
                <a:cxn ang="0">
                  <a:pos x="58" y="116"/>
                </a:cxn>
                <a:cxn ang="0">
                  <a:pos x="56" y="116"/>
                </a:cxn>
                <a:cxn ang="0">
                  <a:pos x="44" y="114"/>
                </a:cxn>
                <a:cxn ang="0">
                  <a:pos x="24" y="102"/>
                </a:cxn>
                <a:cxn ang="0">
                  <a:pos x="20" y="102"/>
                </a:cxn>
              </a:cxnLst>
              <a:rect l="0" t="0" r="r" b="b"/>
              <a:pathLst>
                <a:path w="146" h="144">
                  <a:moveTo>
                    <a:pt x="20" y="102"/>
                  </a:moveTo>
                  <a:lnTo>
                    <a:pt x="12" y="86"/>
                  </a:lnTo>
                  <a:lnTo>
                    <a:pt x="12" y="80"/>
                  </a:lnTo>
                  <a:lnTo>
                    <a:pt x="8" y="76"/>
                  </a:lnTo>
                  <a:lnTo>
                    <a:pt x="2" y="74"/>
                  </a:lnTo>
                  <a:lnTo>
                    <a:pt x="2" y="70"/>
                  </a:lnTo>
                  <a:lnTo>
                    <a:pt x="4" y="66"/>
                  </a:lnTo>
                  <a:lnTo>
                    <a:pt x="2" y="56"/>
                  </a:lnTo>
                  <a:lnTo>
                    <a:pt x="0" y="54"/>
                  </a:lnTo>
                  <a:lnTo>
                    <a:pt x="0" y="46"/>
                  </a:lnTo>
                  <a:lnTo>
                    <a:pt x="8" y="44"/>
                  </a:lnTo>
                  <a:lnTo>
                    <a:pt x="16" y="30"/>
                  </a:lnTo>
                  <a:lnTo>
                    <a:pt x="16" y="26"/>
                  </a:lnTo>
                  <a:lnTo>
                    <a:pt x="12" y="24"/>
                  </a:lnTo>
                  <a:lnTo>
                    <a:pt x="14" y="20"/>
                  </a:lnTo>
                  <a:lnTo>
                    <a:pt x="18" y="14"/>
                  </a:lnTo>
                  <a:lnTo>
                    <a:pt x="12" y="2"/>
                  </a:lnTo>
                  <a:lnTo>
                    <a:pt x="30" y="0"/>
                  </a:lnTo>
                  <a:lnTo>
                    <a:pt x="30" y="2"/>
                  </a:lnTo>
                  <a:lnTo>
                    <a:pt x="30" y="6"/>
                  </a:lnTo>
                  <a:lnTo>
                    <a:pt x="28" y="10"/>
                  </a:lnTo>
                  <a:lnTo>
                    <a:pt x="28" y="16"/>
                  </a:lnTo>
                  <a:lnTo>
                    <a:pt x="30" y="20"/>
                  </a:lnTo>
                  <a:lnTo>
                    <a:pt x="28" y="22"/>
                  </a:lnTo>
                  <a:lnTo>
                    <a:pt x="30" y="24"/>
                  </a:lnTo>
                  <a:lnTo>
                    <a:pt x="32" y="24"/>
                  </a:lnTo>
                  <a:lnTo>
                    <a:pt x="32" y="22"/>
                  </a:lnTo>
                  <a:lnTo>
                    <a:pt x="34" y="22"/>
                  </a:lnTo>
                  <a:lnTo>
                    <a:pt x="34" y="20"/>
                  </a:lnTo>
                  <a:lnTo>
                    <a:pt x="36" y="18"/>
                  </a:lnTo>
                  <a:lnTo>
                    <a:pt x="36" y="18"/>
                  </a:lnTo>
                  <a:lnTo>
                    <a:pt x="38" y="22"/>
                  </a:lnTo>
                  <a:lnTo>
                    <a:pt x="40" y="22"/>
                  </a:lnTo>
                  <a:lnTo>
                    <a:pt x="42" y="22"/>
                  </a:lnTo>
                  <a:lnTo>
                    <a:pt x="42" y="22"/>
                  </a:lnTo>
                  <a:lnTo>
                    <a:pt x="44" y="26"/>
                  </a:lnTo>
                  <a:lnTo>
                    <a:pt x="46" y="26"/>
                  </a:lnTo>
                  <a:lnTo>
                    <a:pt x="44" y="24"/>
                  </a:lnTo>
                  <a:lnTo>
                    <a:pt x="46" y="22"/>
                  </a:lnTo>
                  <a:lnTo>
                    <a:pt x="46" y="20"/>
                  </a:lnTo>
                  <a:lnTo>
                    <a:pt x="50" y="20"/>
                  </a:lnTo>
                  <a:lnTo>
                    <a:pt x="50" y="20"/>
                  </a:lnTo>
                  <a:lnTo>
                    <a:pt x="52" y="20"/>
                  </a:lnTo>
                  <a:lnTo>
                    <a:pt x="56" y="18"/>
                  </a:lnTo>
                  <a:lnTo>
                    <a:pt x="56" y="18"/>
                  </a:lnTo>
                  <a:lnTo>
                    <a:pt x="54" y="16"/>
                  </a:lnTo>
                  <a:lnTo>
                    <a:pt x="52" y="16"/>
                  </a:lnTo>
                  <a:lnTo>
                    <a:pt x="50" y="16"/>
                  </a:lnTo>
                  <a:lnTo>
                    <a:pt x="50" y="14"/>
                  </a:lnTo>
                  <a:lnTo>
                    <a:pt x="52" y="14"/>
                  </a:lnTo>
                  <a:lnTo>
                    <a:pt x="52" y="12"/>
                  </a:lnTo>
                  <a:lnTo>
                    <a:pt x="52" y="12"/>
                  </a:lnTo>
                  <a:lnTo>
                    <a:pt x="54" y="12"/>
                  </a:lnTo>
                  <a:lnTo>
                    <a:pt x="54" y="10"/>
                  </a:lnTo>
                  <a:lnTo>
                    <a:pt x="56" y="8"/>
                  </a:lnTo>
                  <a:lnTo>
                    <a:pt x="56" y="8"/>
                  </a:lnTo>
                  <a:lnTo>
                    <a:pt x="56" y="8"/>
                  </a:lnTo>
                  <a:lnTo>
                    <a:pt x="58" y="6"/>
                  </a:lnTo>
                  <a:lnTo>
                    <a:pt x="58" y="6"/>
                  </a:lnTo>
                  <a:lnTo>
                    <a:pt x="58" y="4"/>
                  </a:lnTo>
                  <a:lnTo>
                    <a:pt x="58" y="4"/>
                  </a:lnTo>
                  <a:lnTo>
                    <a:pt x="58" y="2"/>
                  </a:lnTo>
                  <a:lnTo>
                    <a:pt x="62" y="0"/>
                  </a:lnTo>
                  <a:lnTo>
                    <a:pt x="62" y="0"/>
                  </a:lnTo>
                  <a:lnTo>
                    <a:pt x="108" y="28"/>
                  </a:lnTo>
                  <a:lnTo>
                    <a:pt x="112" y="38"/>
                  </a:lnTo>
                  <a:lnTo>
                    <a:pt x="130" y="50"/>
                  </a:lnTo>
                  <a:lnTo>
                    <a:pt x="124" y="68"/>
                  </a:lnTo>
                  <a:lnTo>
                    <a:pt x="124" y="72"/>
                  </a:lnTo>
                  <a:lnTo>
                    <a:pt x="134" y="82"/>
                  </a:lnTo>
                  <a:lnTo>
                    <a:pt x="130" y="90"/>
                  </a:lnTo>
                  <a:lnTo>
                    <a:pt x="132" y="94"/>
                  </a:lnTo>
                  <a:lnTo>
                    <a:pt x="132" y="96"/>
                  </a:lnTo>
                  <a:lnTo>
                    <a:pt x="130" y="96"/>
                  </a:lnTo>
                  <a:lnTo>
                    <a:pt x="130" y="98"/>
                  </a:lnTo>
                  <a:lnTo>
                    <a:pt x="132" y="106"/>
                  </a:lnTo>
                  <a:lnTo>
                    <a:pt x="132" y="106"/>
                  </a:lnTo>
                  <a:lnTo>
                    <a:pt x="134" y="112"/>
                  </a:lnTo>
                  <a:lnTo>
                    <a:pt x="138" y="122"/>
                  </a:lnTo>
                  <a:lnTo>
                    <a:pt x="146" y="126"/>
                  </a:lnTo>
                  <a:lnTo>
                    <a:pt x="144" y="130"/>
                  </a:lnTo>
                  <a:lnTo>
                    <a:pt x="138" y="134"/>
                  </a:lnTo>
                  <a:lnTo>
                    <a:pt x="124" y="140"/>
                  </a:lnTo>
                  <a:lnTo>
                    <a:pt x="120" y="140"/>
                  </a:lnTo>
                  <a:lnTo>
                    <a:pt x="116" y="138"/>
                  </a:lnTo>
                  <a:lnTo>
                    <a:pt x="112" y="140"/>
                  </a:lnTo>
                  <a:lnTo>
                    <a:pt x="108" y="142"/>
                  </a:lnTo>
                  <a:lnTo>
                    <a:pt x="98" y="142"/>
                  </a:lnTo>
                  <a:lnTo>
                    <a:pt x="90" y="144"/>
                  </a:lnTo>
                  <a:lnTo>
                    <a:pt x="86" y="142"/>
                  </a:lnTo>
                  <a:lnTo>
                    <a:pt x="82" y="142"/>
                  </a:lnTo>
                  <a:lnTo>
                    <a:pt x="72" y="142"/>
                  </a:lnTo>
                  <a:lnTo>
                    <a:pt x="68" y="138"/>
                  </a:lnTo>
                  <a:lnTo>
                    <a:pt x="66" y="122"/>
                  </a:lnTo>
                  <a:lnTo>
                    <a:pt x="62" y="116"/>
                  </a:lnTo>
                  <a:lnTo>
                    <a:pt x="58" y="116"/>
                  </a:lnTo>
                  <a:lnTo>
                    <a:pt x="58" y="118"/>
                  </a:lnTo>
                  <a:lnTo>
                    <a:pt x="56" y="116"/>
                  </a:lnTo>
                  <a:lnTo>
                    <a:pt x="52" y="116"/>
                  </a:lnTo>
                  <a:lnTo>
                    <a:pt x="44" y="114"/>
                  </a:lnTo>
                  <a:lnTo>
                    <a:pt x="28" y="108"/>
                  </a:lnTo>
                  <a:lnTo>
                    <a:pt x="24" y="102"/>
                  </a:lnTo>
                  <a:lnTo>
                    <a:pt x="20" y="102"/>
                  </a:lnTo>
                  <a:lnTo>
                    <a:pt x="20" y="10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8" name="Freeform 277">
              <a:extLst>
                <a:ext uri="{FF2B5EF4-FFF2-40B4-BE49-F238E27FC236}">
                  <a16:creationId xmlns:a16="http://schemas.microsoft.com/office/drawing/2014/main" id="{943A5E1F-5159-0C4D-8B4F-4B13E431C772}"/>
                </a:ext>
              </a:extLst>
            </p:cNvPr>
            <p:cNvSpPr>
              <a:spLocks/>
            </p:cNvSpPr>
            <p:nvPr/>
          </p:nvSpPr>
          <p:spPr bwMode="auto">
            <a:xfrm>
              <a:off x="4595813" y="4592638"/>
              <a:ext cx="266700" cy="263525"/>
            </a:xfrm>
            <a:custGeom>
              <a:avLst/>
              <a:gdLst/>
              <a:ahLst/>
              <a:cxnLst>
                <a:cxn ang="0">
                  <a:pos x="74" y="156"/>
                </a:cxn>
                <a:cxn ang="0">
                  <a:pos x="46" y="156"/>
                </a:cxn>
                <a:cxn ang="0">
                  <a:pos x="22" y="150"/>
                </a:cxn>
                <a:cxn ang="0">
                  <a:pos x="14" y="150"/>
                </a:cxn>
                <a:cxn ang="0">
                  <a:pos x="6" y="152"/>
                </a:cxn>
                <a:cxn ang="0">
                  <a:pos x="0" y="146"/>
                </a:cxn>
                <a:cxn ang="0">
                  <a:pos x="2" y="136"/>
                </a:cxn>
                <a:cxn ang="0">
                  <a:pos x="6" y="126"/>
                </a:cxn>
                <a:cxn ang="0">
                  <a:pos x="12" y="100"/>
                </a:cxn>
                <a:cxn ang="0">
                  <a:pos x="16" y="94"/>
                </a:cxn>
                <a:cxn ang="0">
                  <a:pos x="26" y="86"/>
                </a:cxn>
                <a:cxn ang="0">
                  <a:pos x="28" y="70"/>
                </a:cxn>
                <a:cxn ang="0">
                  <a:pos x="28" y="64"/>
                </a:cxn>
                <a:cxn ang="0">
                  <a:pos x="20" y="44"/>
                </a:cxn>
                <a:cxn ang="0">
                  <a:pos x="22" y="32"/>
                </a:cxn>
                <a:cxn ang="0">
                  <a:pos x="10" y="6"/>
                </a:cxn>
                <a:cxn ang="0">
                  <a:pos x="32" y="0"/>
                </a:cxn>
                <a:cxn ang="0">
                  <a:pos x="52" y="0"/>
                </a:cxn>
                <a:cxn ang="0">
                  <a:pos x="66" y="4"/>
                </a:cxn>
                <a:cxn ang="0">
                  <a:pos x="80" y="30"/>
                </a:cxn>
                <a:cxn ang="0">
                  <a:pos x="94" y="28"/>
                </a:cxn>
                <a:cxn ang="0">
                  <a:pos x="106" y="14"/>
                </a:cxn>
                <a:cxn ang="0">
                  <a:pos x="122" y="18"/>
                </a:cxn>
                <a:cxn ang="0">
                  <a:pos x="136" y="22"/>
                </a:cxn>
                <a:cxn ang="0">
                  <a:pos x="136" y="48"/>
                </a:cxn>
                <a:cxn ang="0">
                  <a:pos x="138" y="70"/>
                </a:cxn>
                <a:cxn ang="0">
                  <a:pos x="146" y="68"/>
                </a:cxn>
                <a:cxn ang="0">
                  <a:pos x="164" y="68"/>
                </a:cxn>
                <a:cxn ang="0">
                  <a:pos x="168" y="68"/>
                </a:cxn>
                <a:cxn ang="0">
                  <a:pos x="168" y="96"/>
                </a:cxn>
                <a:cxn ang="0">
                  <a:pos x="150" y="96"/>
                </a:cxn>
                <a:cxn ang="0">
                  <a:pos x="140" y="106"/>
                </a:cxn>
                <a:cxn ang="0">
                  <a:pos x="140" y="130"/>
                </a:cxn>
                <a:cxn ang="0">
                  <a:pos x="156" y="160"/>
                </a:cxn>
                <a:cxn ang="0">
                  <a:pos x="112" y="162"/>
                </a:cxn>
                <a:cxn ang="0">
                  <a:pos x="96" y="162"/>
                </a:cxn>
                <a:cxn ang="0">
                  <a:pos x="90" y="156"/>
                </a:cxn>
              </a:cxnLst>
              <a:rect l="0" t="0" r="r" b="b"/>
              <a:pathLst>
                <a:path w="168" h="166">
                  <a:moveTo>
                    <a:pt x="90" y="156"/>
                  </a:moveTo>
                  <a:lnTo>
                    <a:pt x="74" y="156"/>
                  </a:lnTo>
                  <a:lnTo>
                    <a:pt x="60" y="156"/>
                  </a:lnTo>
                  <a:lnTo>
                    <a:pt x="46" y="156"/>
                  </a:lnTo>
                  <a:lnTo>
                    <a:pt x="30" y="156"/>
                  </a:lnTo>
                  <a:lnTo>
                    <a:pt x="22" y="150"/>
                  </a:lnTo>
                  <a:lnTo>
                    <a:pt x="20" y="150"/>
                  </a:lnTo>
                  <a:lnTo>
                    <a:pt x="14" y="150"/>
                  </a:lnTo>
                  <a:lnTo>
                    <a:pt x="8" y="154"/>
                  </a:lnTo>
                  <a:lnTo>
                    <a:pt x="6" y="152"/>
                  </a:lnTo>
                  <a:lnTo>
                    <a:pt x="0" y="156"/>
                  </a:lnTo>
                  <a:lnTo>
                    <a:pt x="0" y="146"/>
                  </a:lnTo>
                  <a:lnTo>
                    <a:pt x="2" y="148"/>
                  </a:lnTo>
                  <a:lnTo>
                    <a:pt x="2" y="136"/>
                  </a:lnTo>
                  <a:lnTo>
                    <a:pt x="4" y="134"/>
                  </a:lnTo>
                  <a:lnTo>
                    <a:pt x="6" y="126"/>
                  </a:lnTo>
                  <a:lnTo>
                    <a:pt x="10" y="106"/>
                  </a:lnTo>
                  <a:lnTo>
                    <a:pt x="12" y="100"/>
                  </a:lnTo>
                  <a:lnTo>
                    <a:pt x="16" y="98"/>
                  </a:lnTo>
                  <a:lnTo>
                    <a:pt x="16" y="94"/>
                  </a:lnTo>
                  <a:lnTo>
                    <a:pt x="22" y="92"/>
                  </a:lnTo>
                  <a:lnTo>
                    <a:pt x="26" y="86"/>
                  </a:lnTo>
                  <a:lnTo>
                    <a:pt x="28" y="80"/>
                  </a:lnTo>
                  <a:lnTo>
                    <a:pt x="28" y="70"/>
                  </a:lnTo>
                  <a:lnTo>
                    <a:pt x="30" y="68"/>
                  </a:lnTo>
                  <a:lnTo>
                    <a:pt x="28" y="64"/>
                  </a:lnTo>
                  <a:lnTo>
                    <a:pt x="22" y="56"/>
                  </a:lnTo>
                  <a:lnTo>
                    <a:pt x="20" y="44"/>
                  </a:lnTo>
                  <a:lnTo>
                    <a:pt x="22" y="40"/>
                  </a:lnTo>
                  <a:lnTo>
                    <a:pt x="22" y="32"/>
                  </a:lnTo>
                  <a:lnTo>
                    <a:pt x="16" y="16"/>
                  </a:lnTo>
                  <a:lnTo>
                    <a:pt x="10" y="6"/>
                  </a:lnTo>
                  <a:lnTo>
                    <a:pt x="22" y="0"/>
                  </a:lnTo>
                  <a:lnTo>
                    <a:pt x="32" y="0"/>
                  </a:lnTo>
                  <a:lnTo>
                    <a:pt x="42" y="0"/>
                  </a:lnTo>
                  <a:lnTo>
                    <a:pt x="52" y="0"/>
                  </a:lnTo>
                  <a:lnTo>
                    <a:pt x="62" y="0"/>
                  </a:lnTo>
                  <a:lnTo>
                    <a:pt x="66" y="4"/>
                  </a:lnTo>
                  <a:lnTo>
                    <a:pt x="72" y="20"/>
                  </a:lnTo>
                  <a:lnTo>
                    <a:pt x="80" y="30"/>
                  </a:lnTo>
                  <a:lnTo>
                    <a:pt x="82" y="30"/>
                  </a:lnTo>
                  <a:lnTo>
                    <a:pt x="94" y="28"/>
                  </a:lnTo>
                  <a:lnTo>
                    <a:pt x="104" y="28"/>
                  </a:lnTo>
                  <a:lnTo>
                    <a:pt x="106" y="14"/>
                  </a:lnTo>
                  <a:lnTo>
                    <a:pt x="122" y="14"/>
                  </a:lnTo>
                  <a:lnTo>
                    <a:pt x="122" y="18"/>
                  </a:lnTo>
                  <a:lnTo>
                    <a:pt x="134" y="20"/>
                  </a:lnTo>
                  <a:lnTo>
                    <a:pt x="136" y="22"/>
                  </a:lnTo>
                  <a:lnTo>
                    <a:pt x="138" y="40"/>
                  </a:lnTo>
                  <a:lnTo>
                    <a:pt x="136" y="48"/>
                  </a:lnTo>
                  <a:lnTo>
                    <a:pt x="140" y="64"/>
                  </a:lnTo>
                  <a:lnTo>
                    <a:pt x="138" y="70"/>
                  </a:lnTo>
                  <a:lnTo>
                    <a:pt x="144" y="74"/>
                  </a:lnTo>
                  <a:lnTo>
                    <a:pt x="146" y="68"/>
                  </a:lnTo>
                  <a:lnTo>
                    <a:pt x="154" y="68"/>
                  </a:lnTo>
                  <a:lnTo>
                    <a:pt x="164" y="68"/>
                  </a:lnTo>
                  <a:lnTo>
                    <a:pt x="166" y="66"/>
                  </a:lnTo>
                  <a:lnTo>
                    <a:pt x="168" y="68"/>
                  </a:lnTo>
                  <a:lnTo>
                    <a:pt x="166" y="94"/>
                  </a:lnTo>
                  <a:lnTo>
                    <a:pt x="168" y="96"/>
                  </a:lnTo>
                  <a:lnTo>
                    <a:pt x="158" y="96"/>
                  </a:lnTo>
                  <a:lnTo>
                    <a:pt x="150" y="96"/>
                  </a:lnTo>
                  <a:lnTo>
                    <a:pt x="140" y="96"/>
                  </a:lnTo>
                  <a:lnTo>
                    <a:pt x="140" y="106"/>
                  </a:lnTo>
                  <a:lnTo>
                    <a:pt x="140" y="116"/>
                  </a:lnTo>
                  <a:lnTo>
                    <a:pt x="140" y="130"/>
                  </a:lnTo>
                  <a:lnTo>
                    <a:pt x="140" y="146"/>
                  </a:lnTo>
                  <a:lnTo>
                    <a:pt x="156" y="160"/>
                  </a:lnTo>
                  <a:lnTo>
                    <a:pt x="132" y="166"/>
                  </a:lnTo>
                  <a:lnTo>
                    <a:pt x="112" y="162"/>
                  </a:lnTo>
                  <a:lnTo>
                    <a:pt x="100" y="162"/>
                  </a:lnTo>
                  <a:lnTo>
                    <a:pt x="96" y="162"/>
                  </a:lnTo>
                  <a:lnTo>
                    <a:pt x="90" y="156"/>
                  </a:lnTo>
                  <a:lnTo>
                    <a:pt x="90" y="1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79" name="Freeform 278">
              <a:extLst>
                <a:ext uri="{FF2B5EF4-FFF2-40B4-BE49-F238E27FC236}">
                  <a16:creationId xmlns:a16="http://schemas.microsoft.com/office/drawing/2014/main" id="{92096B3F-559E-AD43-82B7-91CDDDB649FD}"/>
                </a:ext>
              </a:extLst>
            </p:cNvPr>
            <p:cNvSpPr>
              <a:spLocks/>
            </p:cNvSpPr>
            <p:nvPr/>
          </p:nvSpPr>
          <p:spPr bwMode="auto">
            <a:xfrm>
              <a:off x="4884738" y="4802188"/>
              <a:ext cx="165100" cy="155575"/>
            </a:xfrm>
            <a:custGeom>
              <a:avLst/>
              <a:gdLst/>
              <a:ahLst/>
              <a:cxnLst>
                <a:cxn ang="0">
                  <a:pos x="24" y="32"/>
                </a:cxn>
                <a:cxn ang="0">
                  <a:pos x="26" y="30"/>
                </a:cxn>
                <a:cxn ang="0">
                  <a:pos x="32" y="24"/>
                </a:cxn>
                <a:cxn ang="0">
                  <a:pos x="38" y="20"/>
                </a:cxn>
                <a:cxn ang="0">
                  <a:pos x="38" y="18"/>
                </a:cxn>
                <a:cxn ang="0">
                  <a:pos x="44" y="16"/>
                </a:cxn>
                <a:cxn ang="0">
                  <a:pos x="48" y="18"/>
                </a:cxn>
                <a:cxn ang="0">
                  <a:pos x="48" y="14"/>
                </a:cxn>
                <a:cxn ang="0">
                  <a:pos x="46" y="14"/>
                </a:cxn>
                <a:cxn ang="0">
                  <a:pos x="46" y="12"/>
                </a:cxn>
                <a:cxn ang="0">
                  <a:pos x="48" y="6"/>
                </a:cxn>
                <a:cxn ang="0">
                  <a:pos x="60" y="0"/>
                </a:cxn>
                <a:cxn ang="0">
                  <a:pos x="64" y="0"/>
                </a:cxn>
                <a:cxn ang="0">
                  <a:pos x="68" y="0"/>
                </a:cxn>
                <a:cxn ang="0">
                  <a:pos x="68" y="4"/>
                </a:cxn>
                <a:cxn ang="0">
                  <a:pos x="82" y="6"/>
                </a:cxn>
                <a:cxn ang="0">
                  <a:pos x="100" y="12"/>
                </a:cxn>
                <a:cxn ang="0">
                  <a:pos x="102" y="14"/>
                </a:cxn>
                <a:cxn ang="0">
                  <a:pos x="104" y="26"/>
                </a:cxn>
                <a:cxn ang="0">
                  <a:pos x="104" y="36"/>
                </a:cxn>
                <a:cxn ang="0">
                  <a:pos x="100" y="48"/>
                </a:cxn>
                <a:cxn ang="0">
                  <a:pos x="102" y="62"/>
                </a:cxn>
                <a:cxn ang="0">
                  <a:pos x="92" y="86"/>
                </a:cxn>
                <a:cxn ang="0">
                  <a:pos x="86" y="92"/>
                </a:cxn>
                <a:cxn ang="0">
                  <a:pos x="86" y="98"/>
                </a:cxn>
                <a:cxn ang="0">
                  <a:pos x="80" y="94"/>
                </a:cxn>
                <a:cxn ang="0">
                  <a:pos x="76" y="94"/>
                </a:cxn>
                <a:cxn ang="0">
                  <a:pos x="66" y="92"/>
                </a:cxn>
                <a:cxn ang="0">
                  <a:pos x="58" y="90"/>
                </a:cxn>
                <a:cxn ang="0">
                  <a:pos x="56" y="92"/>
                </a:cxn>
                <a:cxn ang="0">
                  <a:pos x="46" y="88"/>
                </a:cxn>
                <a:cxn ang="0">
                  <a:pos x="40" y="86"/>
                </a:cxn>
                <a:cxn ang="0">
                  <a:pos x="36" y="84"/>
                </a:cxn>
                <a:cxn ang="0">
                  <a:pos x="34" y="70"/>
                </a:cxn>
                <a:cxn ang="0">
                  <a:pos x="22" y="62"/>
                </a:cxn>
                <a:cxn ang="0">
                  <a:pos x="18" y="60"/>
                </a:cxn>
                <a:cxn ang="0">
                  <a:pos x="12" y="52"/>
                </a:cxn>
                <a:cxn ang="0">
                  <a:pos x="6" y="42"/>
                </a:cxn>
                <a:cxn ang="0">
                  <a:pos x="0" y="34"/>
                </a:cxn>
                <a:cxn ang="0">
                  <a:pos x="0" y="30"/>
                </a:cxn>
                <a:cxn ang="0">
                  <a:pos x="10" y="32"/>
                </a:cxn>
                <a:cxn ang="0">
                  <a:pos x="16" y="32"/>
                </a:cxn>
                <a:cxn ang="0">
                  <a:pos x="20" y="34"/>
                </a:cxn>
                <a:cxn ang="0">
                  <a:pos x="22" y="34"/>
                </a:cxn>
                <a:cxn ang="0">
                  <a:pos x="24" y="32"/>
                </a:cxn>
                <a:cxn ang="0">
                  <a:pos x="24" y="32"/>
                </a:cxn>
              </a:cxnLst>
              <a:rect l="0" t="0" r="r" b="b"/>
              <a:pathLst>
                <a:path w="104" h="98">
                  <a:moveTo>
                    <a:pt x="24" y="32"/>
                  </a:moveTo>
                  <a:lnTo>
                    <a:pt x="26" y="30"/>
                  </a:lnTo>
                  <a:lnTo>
                    <a:pt x="32" y="24"/>
                  </a:lnTo>
                  <a:lnTo>
                    <a:pt x="38" y="20"/>
                  </a:lnTo>
                  <a:lnTo>
                    <a:pt x="38" y="18"/>
                  </a:lnTo>
                  <a:lnTo>
                    <a:pt x="44" y="16"/>
                  </a:lnTo>
                  <a:lnTo>
                    <a:pt x="48" y="18"/>
                  </a:lnTo>
                  <a:lnTo>
                    <a:pt x="48" y="14"/>
                  </a:lnTo>
                  <a:lnTo>
                    <a:pt x="46" y="14"/>
                  </a:lnTo>
                  <a:lnTo>
                    <a:pt x="46" y="12"/>
                  </a:lnTo>
                  <a:lnTo>
                    <a:pt x="48" y="6"/>
                  </a:lnTo>
                  <a:lnTo>
                    <a:pt x="60" y="0"/>
                  </a:lnTo>
                  <a:lnTo>
                    <a:pt x="64" y="0"/>
                  </a:lnTo>
                  <a:lnTo>
                    <a:pt x="68" y="0"/>
                  </a:lnTo>
                  <a:lnTo>
                    <a:pt x="68" y="4"/>
                  </a:lnTo>
                  <a:lnTo>
                    <a:pt x="82" y="6"/>
                  </a:lnTo>
                  <a:lnTo>
                    <a:pt x="100" y="12"/>
                  </a:lnTo>
                  <a:lnTo>
                    <a:pt x="102" y="14"/>
                  </a:lnTo>
                  <a:lnTo>
                    <a:pt x="104" y="26"/>
                  </a:lnTo>
                  <a:lnTo>
                    <a:pt x="104" y="36"/>
                  </a:lnTo>
                  <a:lnTo>
                    <a:pt x="100" y="48"/>
                  </a:lnTo>
                  <a:lnTo>
                    <a:pt x="102" y="62"/>
                  </a:lnTo>
                  <a:lnTo>
                    <a:pt x="92" y="86"/>
                  </a:lnTo>
                  <a:lnTo>
                    <a:pt x="86" y="92"/>
                  </a:lnTo>
                  <a:lnTo>
                    <a:pt x="86" y="98"/>
                  </a:lnTo>
                  <a:lnTo>
                    <a:pt x="80" y="94"/>
                  </a:lnTo>
                  <a:lnTo>
                    <a:pt x="76" y="94"/>
                  </a:lnTo>
                  <a:lnTo>
                    <a:pt x="66" y="92"/>
                  </a:lnTo>
                  <a:lnTo>
                    <a:pt x="58" y="90"/>
                  </a:lnTo>
                  <a:lnTo>
                    <a:pt x="56" y="92"/>
                  </a:lnTo>
                  <a:lnTo>
                    <a:pt x="46" y="88"/>
                  </a:lnTo>
                  <a:lnTo>
                    <a:pt x="40" y="86"/>
                  </a:lnTo>
                  <a:lnTo>
                    <a:pt x="36" y="84"/>
                  </a:lnTo>
                  <a:lnTo>
                    <a:pt x="34" y="70"/>
                  </a:lnTo>
                  <a:lnTo>
                    <a:pt x="22" y="62"/>
                  </a:lnTo>
                  <a:lnTo>
                    <a:pt x="18" y="60"/>
                  </a:lnTo>
                  <a:lnTo>
                    <a:pt x="12" y="52"/>
                  </a:lnTo>
                  <a:lnTo>
                    <a:pt x="6" y="42"/>
                  </a:lnTo>
                  <a:lnTo>
                    <a:pt x="0" y="34"/>
                  </a:lnTo>
                  <a:lnTo>
                    <a:pt x="0" y="30"/>
                  </a:lnTo>
                  <a:lnTo>
                    <a:pt x="10" y="32"/>
                  </a:lnTo>
                  <a:lnTo>
                    <a:pt x="16" y="32"/>
                  </a:lnTo>
                  <a:lnTo>
                    <a:pt x="20" y="34"/>
                  </a:lnTo>
                  <a:lnTo>
                    <a:pt x="22" y="34"/>
                  </a:lnTo>
                  <a:lnTo>
                    <a:pt x="24" y="32"/>
                  </a:lnTo>
                  <a:lnTo>
                    <a:pt x="24"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0" name="Freeform 279">
              <a:extLst>
                <a:ext uri="{FF2B5EF4-FFF2-40B4-BE49-F238E27FC236}">
                  <a16:creationId xmlns:a16="http://schemas.microsoft.com/office/drawing/2014/main" id="{8E87FE7D-A808-BD45-951A-00B5BDCE5A71}"/>
                </a:ext>
              </a:extLst>
            </p:cNvPr>
            <p:cNvSpPr>
              <a:spLocks/>
            </p:cNvSpPr>
            <p:nvPr/>
          </p:nvSpPr>
          <p:spPr bwMode="auto">
            <a:xfrm>
              <a:off x="4351338" y="3957638"/>
              <a:ext cx="336550" cy="260350"/>
            </a:xfrm>
            <a:custGeom>
              <a:avLst/>
              <a:gdLst/>
              <a:ahLst/>
              <a:cxnLst>
                <a:cxn ang="0">
                  <a:pos x="54" y="72"/>
                </a:cxn>
                <a:cxn ang="0">
                  <a:pos x="54" y="94"/>
                </a:cxn>
                <a:cxn ang="0">
                  <a:pos x="50" y="106"/>
                </a:cxn>
                <a:cxn ang="0">
                  <a:pos x="30" y="114"/>
                </a:cxn>
                <a:cxn ang="0">
                  <a:pos x="10" y="120"/>
                </a:cxn>
                <a:cxn ang="0">
                  <a:pos x="0" y="126"/>
                </a:cxn>
                <a:cxn ang="0">
                  <a:pos x="4" y="134"/>
                </a:cxn>
                <a:cxn ang="0">
                  <a:pos x="16" y="150"/>
                </a:cxn>
                <a:cxn ang="0">
                  <a:pos x="24" y="150"/>
                </a:cxn>
                <a:cxn ang="0">
                  <a:pos x="28" y="154"/>
                </a:cxn>
                <a:cxn ang="0">
                  <a:pos x="26" y="158"/>
                </a:cxn>
                <a:cxn ang="0">
                  <a:pos x="32" y="160"/>
                </a:cxn>
                <a:cxn ang="0">
                  <a:pos x="36" y="156"/>
                </a:cxn>
                <a:cxn ang="0">
                  <a:pos x="46" y="154"/>
                </a:cxn>
                <a:cxn ang="0">
                  <a:pos x="54" y="142"/>
                </a:cxn>
                <a:cxn ang="0">
                  <a:pos x="74" y="136"/>
                </a:cxn>
                <a:cxn ang="0">
                  <a:pos x="92" y="148"/>
                </a:cxn>
                <a:cxn ang="0">
                  <a:pos x="100" y="144"/>
                </a:cxn>
                <a:cxn ang="0">
                  <a:pos x="114" y="148"/>
                </a:cxn>
                <a:cxn ang="0">
                  <a:pos x="126" y="150"/>
                </a:cxn>
                <a:cxn ang="0">
                  <a:pos x="154" y="142"/>
                </a:cxn>
                <a:cxn ang="0">
                  <a:pos x="170" y="140"/>
                </a:cxn>
                <a:cxn ang="0">
                  <a:pos x="174" y="136"/>
                </a:cxn>
                <a:cxn ang="0">
                  <a:pos x="178" y="128"/>
                </a:cxn>
                <a:cxn ang="0">
                  <a:pos x="180" y="124"/>
                </a:cxn>
                <a:cxn ang="0">
                  <a:pos x="204" y="94"/>
                </a:cxn>
                <a:cxn ang="0">
                  <a:pos x="210" y="50"/>
                </a:cxn>
                <a:cxn ang="0">
                  <a:pos x="204" y="38"/>
                </a:cxn>
                <a:cxn ang="0">
                  <a:pos x="200" y="6"/>
                </a:cxn>
                <a:cxn ang="0">
                  <a:pos x="194" y="4"/>
                </a:cxn>
                <a:cxn ang="0">
                  <a:pos x="156" y="0"/>
                </a:cxn>
                <a:cxn ang="0">
                  <a:pos x="142" y="8"/>
                </a:cxn>
                <a:cxn ang="0">
                  <a:pos x="130" y="16"/>
                </a:cxn>
                <a:cxn ang="0">
                  <a:pos x="118" y="26"/>
                </a:cxn>
                <a:cxn ang="0">
                  <a:pos x="104" y="34"/>
                </a:cxn>
                <a:cxn ang="0">
                  <a:pos x="90" y="46"/>
                </a:cxn>
                <a:cxn ang="0">
                  <a:pos x="74" y="56"/>
                </a:cxn>
                <a:cxn ang="0">
                  <a:pos x="54" y="62"/>
                </a:cxn>
              </a:cxnLst>
              <a:rect l="0" t="0" r="r" b="b"/>
              <a:pathLst>
                <a:path w="212" h="164">
                  <a:moveTo>
                    <a:pt x="54" y="62"/>
                  </a:moveTo>
                  <a:lnTo>
                    <a:pt x="54" y="72"/>
                  </a:lnTo>
                  <a:lnTo>
                    <a:pt x="54" y="84"/>
                  </a:lnTo>
                  <a:lnTo>
                    <a:pt x="54" y="94"/>
                  </a:lnTo>
                  <a:lnTo>
                    <a:pt x="54" y="106"/>
                  </a:lnTo>
                  <a:lnTo>
                    <a:pt x="50" y="106"/>
                  </a:lnTo>
                  <a:lnTo>
                    <a:pt x="46" y="114"/>
                  </a:lnTo>
                  <a:lnTo>
                    <a:pt x="30" y="114"/>
                  </a:lnTo>
                  <a:lnTo>
                    <a:pt x="16" y="116"/>
                  </a:lnTo>
                  <a:lnTo>
                    <a:pt x="10" y="120"/>
                  </a:lnTo>
                  <a:lnTo>
                    <a:pt x="2" y="120"/>
                  </a:lnTo>
                  <a:lnTo>
                    <a:pt x="0" y="126"/>
                  </a:lnTo>
                  <a:lnTo>
                    <a:pt x="2" y="128"/>
                  </a:lnTo>
                  <a:lnTo>
                    <a:pt x="4" y="134"/>
                  </a:lnTo>
                  <a:lnTo>
                    <a:pt x="10" y="140"/>
                  </a:lnTo>
                  <a:lnTo>
                    <a:pt x="16" y="150"/>
                  </a:lnTo>
                  <a:lnTo>
                    <a:pt x="22" y="152"/>
                  </a:lnTo>
                  <a:lnTo>
                    <a:pt x="24" y="150"/>
                  </a:lnTo>
                  <a:lnTo>
                    <a:pt x="28" y="152"/>
                  </a:lnTo>
                  <a:lnTo>
                    <a:pt x="28" y="154"/>
                  </a:lnTo>
                  <a:lnTo>
                    <a:pt x="26" y="156"/>
                  </a:lnTo>
                  <a:lnTo>
                    <a:pt x="26" y="158"/>
                  </a:lnTo>
                  <a:lnTo>
                    <a:pt x="30" y="162"/>
                  </a:lnTo>
                  <a:lnTo>
                    <a:pt x="32" y="160"/>
                  </a:lnTo>
                  <a:lnTo>
                    <a:pt x="30" y="158"/>
                  </a:lnTo>
                  <a:lnTo>
                    <a:pt x="36" y="156"/>
                  </a:lnTo>
                  <a:lnTo>
                    <a:pt x="46" y="164"/>
                  </a:lnTo>
                  <a:lnTo>
                    <a:pt x="46" y="154"/>
                  </a:lnTo>
                  <a:lnTo>
                    <a:pt x="52" y="150"/>
                  </a:lnTo>
                  <a:lnTo>
                    <a:pt x="54" y="142"/>
                  </a:lnTo>
                  <a:lnTo>
                    <a:pt x="64" y="136"/>
                  </a:lnTo>
                  <a:lnTo>
                    <a:pt x="74" y="136"/>
                  </a:lnTo>
                  <a:lnTo>
                    <a:pt x="84" y="140"/>
                  </a:lnTo>
                  <a:lnTo>
                    <a:pt x="92" y="148"/>
                  </a:lnTo>
                  <a:lnTo>
                    <a:pt x="94" y="148"/>
                  </a:lnTo>
                  <a:lnTo>
                    <a:pt x="100" y="144"/>
                  </a:lnTo>
                  <a:lnTo>
                    <a:pt x="104" y="142"/>
                  </a:lnTo>
                  <a:lnTo>
                    <a:pt x="114" y="148"/>
                  </a:lnTo>
                  <a:lnTo>
                    <a:pt x="124" y="150"/>
                  </a:lnTo>
                  <a:lnTo>
                    <a:pt x="126" y="150"/>
                  </a:lnTo>
                  <a:lnTo>
                    <a:pt x="136" y="142"/>
                  </a:lnTo>
                  <a:lnTo>
                    <a:pt x="154" y="142"/>
                  </a:lnTo>
                  <a:lnTo>
                    <a:pt x="164" y="144"/>
                  </a:lnTo>
                  <a:lnTo>
                    <a:pt x="170" y="140"/>
                  </a:lnTo>
                  <a:lnTo>
                    <a:pt x="172" y="140"/>
                  </a:lnTo>
                  <a:lnTo>
                    <a:pt x="174" y="136"/>
                  </a:lnTo>
                  <a:lnTo>
                    <a:pt x="180" y="136"/>
                  </a:lnTo>
                  <a:lnTo>
                    <a:pt x="178" y="128"/>
                  </a:lnTo>
                  <a:lnTo>
                    <a:pt x="178" y="126"/>
                  </a:lnTo>
                  <a:lnTo>
                    <a:pt x="180" y="124"/>
                  </a:lnTo>
                  <a:lnTo>
                    <a:pt x="182" y="118"/>
                  </a:lnTo>
                  <a:lnTo>
                    <a:pt x="204" y="94"/>
                  </a:lnTo>
                  <a:lnTo>
                    <a:pt x="206" y="70"/>
                  </a:lnTo>
                  <a:lnTo>
                    <a:pt x="210" y="50"/>
                  </a:lnTo>
                  <a:lnTo>
                    <a:pt x="212" y="44"/>
                  </a:lnTo>
                  <a:lnTo>
                    <a:pt x="204" y="38"/>
                  </a:lnTo>
                  <a:lnTo>
                    <a:pt x="200" y="28"/>
                  </a:lnTo>
                  <a:lnTo>
                    <a:pt x="200" y="6"/>
                  </a:lnTo>
                  <a:lnTo>
                    <a:pt x="196" y="8"/>
                  </a:lnTo>
                  <a:lnTo>
                    <a:pt x="194" y="4"/>
                  </a:lnTo>
                  <a:lnTo>
                    <a:pt x="186" y="0"/>
                  </a:lnTo>
                  <a:lnTo>
                    <a:pt x="156" y="0"/>
                  </a:lnTo>
                  <a:lnTo>
                    <a:pt x="150" y="4"/>
                  </a:lnTo>
                  <a:lnTo>
                    <a:pt x="142" y="8"/>
                  </a:lnTo>
                  <a:lnTo>
                    <a:pt x="136" y="12"/>
                  </a:lnTo>
                  <a:lnTo>
                    <a:pt x="130" y="16"/>
                  </a:lnTo>
                  <a:lnTo>
                    <a:pt x="124" y="22"/>
                  </a:lnTo>
                  <a:lnTo>
                    <a:pt x="118" y="26"/>
                  </a:lnTo>
                  <a:lnTo>
                    <a:pt x="110" y="30"/>
                  </a:lnTo>
                  <a:lnTo>
                    <a:pt x="104" y="34"/>
                  </a:lnTo>
                  <a:lnTo>
                    <a:pt x="98" y="40"/>
                  </a:lnTo>
                  <a:lnTo>
                    <a:pt x="90" y="46"/>
                  </a:lnTo>
                  <a:lnTo>
                    <a:pt x="82" y="50"/>
                  </a:lnTo>
                  <a:lnTo>
                    <a:pt x="74" y="56"/>
                  </a:lnTo>
                  <a:lnTo>
                    <a:pt x="64" y="60"/>
                  </a:lnTo>
                  <a:lnTo>
                    <a:pt x="54" y="62"/>
                  </a:lnTo>
                  <a:lnTo>
                    <a:pt x="54"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1" name="Freeform 280">
              <a:extLst>
                <a:ext uri="{FF2B5EF4-FFF2-40B4-BE49-F238E27FC236}">
                  <a16:creationId xmlns:a16="http://schemas.microsoft.com/office/drawing/2014/main" id="{3FFF5AF5-BC6A-3844-8BE0-BAB54E07BF76}"/>
                </a:ext>
              </a:extLst>
            </p:cNvPr>
            <p:cNvSpPr>
              <a:spLocks/>
            </p:cNvSpPr>
            <p:nvPr/>
          </p:nvSpPr>
          <p:spPr bwMode="auto">
            <a:xfrm>
              <a:off x="6053138" y="3795713"/>
              <a:ext cx="168275" cy="95250"/>
            </a:xfrm>
            <a:custGeom>
              <a:avLst/>
              <a:gdLst/>
              <a:ahLst/>
              <a:cxnLst>
                <a:cxn ang="0">
                  <a:pos x="104" y="48"/>
                </a:cxn>
                <a:cxn ang="0">
                  <a:pos x="104" y="42"/>
                </a:cxn>
                <a:cxn ang="0">
                  <a:pos x="106" y="38"/>
                </a:cxn>
                <a:cxn ang="0">
                  <a:pos x="104" y="38"/>
                </a:cxn>
                <a:cxn ang="0">
                  <a:pos x="102" y="40"/>
                </a:cxn>
                <a:cxn ang="0">
                  <a:pos x="96" y="40"/>
                </a:cxn>
                <a:cxn ang="0">
                  <a:pos x="86" y="36"/>
                </a:cxn>
                <a:cxn ang="0">
                  <a:pos x="86" y="38"/>
                </a:cxn>
                <a:cxn ang="0">
                  <a:pos x="80" y="36"/>
                </a:cxn>
                <a:cxn ang="0">
                  <a:pos x="78" y="38"/>
                </a:cxn>
                <a:cxn ang="0">
                  <a:pos x="74" y="32"/>
                </a:cxn>
                <a:cxn ang="0">
                  <a:pos x="70" y="34"/>
                </a:cxn>
                <a:cxn ang="0">
                  <a:pos x="68" y="30"/>
                </a:cxn>
                <a:cxn ang="0">
                  <a:pos x="68" y="26"/>
                </a:cxn>
                <a:cxn ang="0">
                  <a:pos x="62" y="26"/>
                </a:cxn>
                <a:cxn ang="0">
                  <a:pos x="56" y="26"/>
                </a:cxn>
                <a:cxn ang="0">
                  <a:pos x="56" y="24"/>
                </a:cxn>
                <a:cxn ang="0">
                  <a:pos x="54" y="24"/>
                </a:cxn>
                <a:cxn ang="0">
                  <a:pos x="54" y="16"/>
                </a:cxn>
                <a:cxn ang="0">
                  <a:pos x="50" y="16"/>
                </a:cxn>
                <a:cxn ang="0">
                  <a:pos x="46" y="20"/>
                </a:cxn>
                <a:cxn ang="0">
                  <a:pos x="44" y="18"/>
                </a:cxn>
                <a:cxn ang="0">
                  <a:pos x="42" y="12"/>
                </a:cxn>
                <a:cxn ang="0">
                  <a:pos x="30" y="4"/>
                </a:cxn>
                <a:cxn ang="0">
                  <a:pos x="16" y="0"/>
                </a:cxn>
                <a:cxn ang="0">
                  <a:pos x="16" y="4"/>
                </a:cxn>
                <a:cxn ang="0">
                  <a:pos x="12" y="2"/>
                </a:cxn>
                <a:cxn ang="0">
                  <a:pos x="10" y="2"/>
                </a:cxn>
                <a:cxn ang="0">
                  <a:pos x="4" y="8"/>
                </a:cxn>
                <a:cxn ang="0">
                  <a:pos x="2" y="16"/>
                </a:cxn>
                <a:cxn ang="0">
                  <a:pos x="0" y="22"/>
                </a:cxn>
                <a:cxn ang="0">
                  <a:pos x="0" y="24"/>
                </a:cxn>
                <a:cxn ang="0">
                  <a:pos x="2" y="24"/>
                </a:cxn>
                <a:cxn ang="0">
                  <a:pos x="4" y="28"/>
                </a:cxn>
                <a:cxn ang="0">
                  <a:pos x="6" y="28"/>
                </a:cxn>
                <a:cxn ang="0">
                  <a:pos x="10" y="28"/>
                </a:cxn>
                <a:cxn ang="0">
                  <a:pos x="20" y="36"/>
                </a:cxn>
                <a:cxn ang="0">
                  <a:pos x="32" y="42"/>
                </a:cxn>
                <a:cxn ang="0">
                  <a:pos x="36" y="46"/>
                </a:cxn>
                <a:cxn ang="0">
                  <a:pos x="56" y="46"/>
                </a:cxn>
                <a:cxn ang="0">
                  <a:pos x="64" y="54"/>
                </a:cxn>
                <a:cxn ang="0">
                  <a:pos x="94" y="60"/>
                </a:cxn>
                <a:cxn ang="0">
                  <a:pos x="106" y="60"/>
                </a:cxn>
                <a:cxn ang="0">
                  <a:pos x="106" y="54"/>
                </a:cxn>
                <a:cxn ang="0">
                  <a:pos x="104" y="52"/>
                </a:cxn>
                <a:cxn ang="0">
                  <a:pos x="104" y="48"/>
                </a:cxn>
                <a:cxn ang="0">
                  <a:pos x="104" y="48"/>
                </a:cxn>
              </a:cxnLst>
              <a:rect l="0" t="0" r="r" b="b"/>
              <a:pathLst>
                <a:path w="106" h="60">
                  <a:moveTo>
                    <a:pt x="104" y="48"/>
                  </a:moveTo>
                  <a:lnTo>
                    <a:pt x="104" y="42"/>
                  </a:lnTo>
                  <a:lnTo>
                    <a:pt x="106" y="38"/>
                  </a:lnTo>
                  <a:lnTo>
                    <a:pt x="104" y="38"/>
                  </a:lnTo>
                  <a:lnTo>
                    <a:pt x="102" y="40"/>
                  </a:lnTo>
                  <a:lnTo>
                    <a:pt x="96" y="40"/>
                  </a:lnTo>
                  <a:lnTo>
                    <a:pt x="86" y="36"/>
                  </a:lnTo>
                  <a:lnTo>
                    <a:pt x="86" y="38"/>
                  </a:lnTo>
                  <a:lnTo>
                    <a:pt x="80" y="36"/>
                  </a:lnTo>
                  <a:lnTo>
                    <a:pt x="78" y="38"/>
                  </a:lnTo>
                  <a:lnTo>
                    <a:pt x="74" y="32"/>
                  </a:lnTo>
                  <a:lnTo>
                    <a:pt x="70" y="34"/>
                  </a:lnTo>
                  <a:lnTo>
                    <a:pt x="68" y="30"/>
                  </a:lnTo>
                  <a:lnTo>
                    <a:pt x="68" y="26"/>
                  </a:lnTo>
                  <a:lnTo>
                    <a:pt x="62" y="26"/>
                  </a:lnTo>
                  <a:lnTo>
                    <a:pt x="56" y="26"/>
                  </a:lnTo>
                  <a:lnTo>
                    <a:pt x="56" y="24"/>
                  </a:lnTo>
                  <a:lnTo>
                    <a:pt x="54" y="24"/>
                  </a:lnTo>
                  <a:lnTo>
                    <a:pt x="54" y="16"/>
                  </a:lnTo>
                  <a:lnTo>
                    <a:pt x="50" y="16"/>
                  </a:lnTo>
                  <a:lnTo>
                    <a:pt x="46" y="20"/>
                  </a:lnTo>
                  <a:lnTo>
                    <a:pt x="44" y="18"/>
                  </a:lnTo>
                  <a:lnTo>
                    <a:pt x="42" y="12"/>
                  </a:lnTo>
                  <a:lnTo>
                    <a:pt x="30" y="4"/>
                  </a:lnTo>
                  <a:lnTo>
                    <a:pt x="16" y="0"/>
                  </a:lnTo>
                  <a:lnTo>
                    <a:pt x="16" y="4"/>
                  </a:lnTo>
                  <a:lnTo>
                    <a:pt x="12" y="2"/>
                  </a:lnTo>
                  <a:lnTo>
                    <a:pt x="10" y="2"/>
                  </a:lnTo>
                  <a:lnTo>
                    <a:pt x="4" y="8"/>
                  </a:lnTo>
                  <a:lnTo>
                    <a:pt x="2" y="16"/>
                  </a:lnTo>
                  <a:lnTo>
                    <a:pt x="0" y="22"/>
                  </a:lnTo>
                  <a:lnTo>
                    <a:pt x="0" y="24"/>
                  </a:lnTo>
                  <a:lnTo>
                    <a:pt x="2" y="24"/>
                  </a:lnTo>
                  <a:lnTo>
                    <a:pt x="4" y="28"/>
                  </a:lnTo>
                  <a:lnTo>
                    <a:pt x="6" y="28"/>
                  </a:lnTo>
                  <a:lnTo>
                    <a:pt x="10" y="28"/>
                  </a:lnTo>
                  <a:lnTo>
                    <a:pt x="20" y="36"/>
                  </a:lnTo>
                  <a:lnTo>
                    <a:pt x="32" y="42"/>
                  </a:lnTo>
                  <a:lnTo>
                    <a:pt x="36" y="46"/>
                  </a:lnTo>
                  <a:lnTo>
                    <a:pt x="56" y="46"/>
                  </a:lnTo>
                  <a:lnTo>
                    <a:pt x="64" y="54"/>
                  </a:lnTo>
                  <a:lnTo>
                    <a:pt x="94" y="60"/>
                  </a:lnTo>
                  <a:lnTo>
                    <a:pt x="106" y="60"/>
                  </a:lnTo>
                  <a:lnTo>
                    <a:pt x="106" y="54"/>
                  </a:lnTo>
                  <a:lnTo>
                    <a:pt x="104" y="52"/>
                  </a:lnTo>
                  <a:lnTo>
                    <a:pt x="104" y="48"/>
                  </a:lnTo>
                  <a:lnTo>
                    <a:pt x="104"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2" name="Freeform 281">
              <a:extLst>
                <a:ext uri="{FF2B5EF4-FFF2-40B4-BE49-F238E27FC236}">
                  <a16:creationId xmlns:a16="http://schemas.microsoft.com/office/drawing/2014/main" id="{4930FB49-B678-394C-B333-71A30B783689}"/>
                </a:ext>
              </a:extLst>
            </p:cNvPr>
            <p:cNvSpPr>
              <a:spLocks/>
            </p:cNvSpPr>
            <p:nvPr/>
          </p:nvSpPr>
          <p:spPr bwMode="auto">
            <a:xfrm>
              <a:off x="5846763" y="3544888"/>
              <a:ext cx="3175" cy="3175"/>
            </a:xfrm>
            <a:custGeom>
              <a:avLst/>
              <a:gdLst/>
              <a:ahLst/>
              <a:cxnLst>
                <a:cxn ang="0">
                  <a:pos x="2" y="2"/>
                </a:cxn>
                <a:cxn ang="0">
                  <a:pos x="0" y="0"/>
                </a:cxn>
                <a:cxn ang="0">
                  <a:pos x="0" y="2"/>
                </a:cxn>
                <a:cxn ang="0">
                  <a:pos x="2" y="2"/>
                </a:cxn>
                <a:cxn ang="0">
                  <a:pos x="2" y="2"/>
                </a:cxn>
              </a:cxnLst>
              <a:rect l="0" t="0" r="r" b="b"/>
              <a:pathLst>
                <a:path w="2" h="2">
                  <a:moveTo>
                    <a:pt x="2" y="2"/>
                  </a:moveTo>
                  <a:lnTo>
                    <a:pt x="0" y="0"/>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3" name="Freeform 282">
              <a:extLst>
                <a:ext uri="{FF2B5EF4-FFF2-40B4-BE49-F238E27FC236}">
                  <a16:creationId xmlns:a16="http://schemas.microsoft.com/office/drawing/2014/main" id="{779286CA-2A8A-5B4A-854F-1A9AAD1B8D85}"/>
                </a:ext>
              </a:extLst>
            </p:cNvPr>
            <p:cNvSpPr>
              <a:spLocks/>
            </p:cNvSpPr>
            <p:nvPr/>
          </p:nvSpPr>
          <p:spPr bwMode="auto">
            <a:xfrm>
              <a:off x="5856288" y="3538538"/>
              <a:ext cx="6350" cy="6350"/>
            </a:xfrm>
            <a:custGeom>
              <a:avLst/>
              <a:gdLst/>
              <a:ahLst/>
              <a:cxnLst>
                <a:cxn ang="0">
                  <a:pos x="4" y="4"/>
                </a:cxn>
                <a:cxn ang="0">
                  <a:pos x="2" y="0"/>
                </a:cxn>
                <a:cxn ang="0">
                  <a:pos x="0" y="0"/>
                </a:cxn>
                <a:cxn ang="0">
                  <a:pos x="2" y="4"/>
                </a:cxn>
                <a:cxn ang="0">
                  <a:pos x="4" y="4"/>
                </a:cxn>
                <a:cxn ang="0">
                  <a:pos x="4" y="4"/>
                </a:cxn>
              </a:cxnLst>
              <a:rect l="0" t="0" r="r" b="b"/>
              <a:pathLst>
                <a:path w="4" h="4">
                  <a:moveTo>
                    <a:pt x="4" y="4"/>
                  </a:moveTo>
                  <a:lnTo>
                    <a:pt x="2" y="0"/>
                  </a:lnTo>
                  <a:lnTo>
                    <a:pt x="0" y="0"/>
                  </a:lnTo>
                  <a:lnTo>
                    <a:pt x="2" y="4"/>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4" name="Freeform 283">
              <a:extLst>
                <a:ext uri="{FF2B5EF4-FFF2-40B4-BE49-F238E27FC236}">
                  <a16:creationId xmlns:a16="http://schemas.microsoft.com/office/drawing/2014/main" id="{0283BD8F-BB4E-CD4F-A7F4-B82994B7C6D2}"/>
                </a:ext>
              </a:extLst>
            </p:cNvPr>
            <p:cNvSpPr>
              <a:spLocks/>
            </p:cNvSpPr>
            <p:nvPr/>
          </p:nvSpPr>
          <p:spPr bwMode="auto">
            <a:xfrm>
              <a:off x="5868988" y="3544888"/>
              <a:ext cx="6350" cy="1588"/>
            </a:xfrm>
            <a:custGeom>
              <a:avLst/>
              <a:gdLst/>
              <a:ahLst/>
              <a:cxnLst>
                <a:cxn ang="0">
                  <a:pos x="4" y="0"/>
                </a:cxn>
                <a:cxn ang="0">
                  <a:pos x="0" y="0"/>
                </a:cxn>
                <a:cxn ang="0">
                  <a:pos x="2" y="0"/>
                </a:cxn>
                <a:cxn ang="0">
                  <a:pos x="4" y="0"/>
                </a:cxn>
                <a:cxn ang="0">
                  <a:pos x="4" y="0"/>
                </a:cxn>
              </a:cxnLst>
              <a:rect l="0" t="0" r="r" b="b"/>
              <a:pathLst>
                <a:path w="4">
                  <a:moveTo>
                    <a:pt x="4" y="0"/>
                  </a:moveTo>
                  <a:lnTo>
                    <a:pt x="0" y="0"/>
                  </a:lnTo>
                  <a:lnTo>
                    <a:pt x="2"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5" name="Freeform 284">
              <a:extLst>
                <a:ext uri="{FF2B5EF4-FFF2-40B4-BE49-F238E27FC236}">
                  <a16:creationId xmlns:a16="http://schemas.microsoft.com/office/drawing/2014/main" id="{C5C0DB24-2501-394A-9C70-FFD9AE689A29}"/>
                </a:ext>
              </a:extLst>
            </p:cNvPr>
            <p:cNvSpPr>
              <a:spLocks/>
            </p:cNvSpPr>
            <p:nvPr/>
          </p:nvSpPr>
          <p:spPr bwMode="auto">
            <a:xfrm>
              <a:off x="5821363" y="3449638"/>
              <a:ext cx="234950" cy="114300"/>
            </a:xfrm>
            <a:custGeom>
              <a:avLst/>
              <a:gdLst/>
              <a:ahLst/>
              <a:cxnLst>
                <a:cxn ang="0">
                  <a:pos x="22" y="16"/>
                </a:cxn>
                <a:cxn ang="0">
                  <a:pos x="24" y="10"/>
                </a:cxn>
                <a:cxn ang="0">
                  <a:pos x="30" y="8"/>
                </a:cxn>
                <a:cxn ang="0">
                  <a:pos x="40" y="10"/>
                </a:cxn>
                <a:cxn ang="0">
                  <a:pos x="54" y="14"/>
                </a:cxn>
                <a:cxn ang="0">
                  <a:pos x="56" y="6"/>
                </a:cxn>
                <a:cxn ang="0">
                  <a:pos x="66" y="0"/>
                </a:cxn>
                <a:cxn ang="0">
                  <a:pos x="72" y="6"/>
                </a:cxn>
                <a:cxn ang="0">
                  <a:pos x="82" y="6"/>
                </a:cxn>
                <a:cxn ang="0">
                  <a:pos x="104" y="6"/>
                </a:cxn>
                <a:cxn ang="0">
                  <a:pos x="134" y="10"/>
                </a:cxn>
                <a:cxn ang="0">
                  <a:pos x="136" y="14"/>
                </a:cxn>
                <a:cxn ang="0">
                  <a:pos x="148" y="18"/>
                </a:cxn>
                <a:cxn ang="0">
                  <a:pos x="146" y="24"/>
                </a:cxn>
                <a:cxn ang="0">
                  <a:pos x="126" y="34"/>
                </a:cxn>
                <a:cxn ang="0">
                  <a:pos x="120" y="40"/>
                </a:cxn>
                <a:cxn ang="0">
                  <a:pos x="102" y="44"/>
                </a:cxn>
                <a:cxn ang="0">
                  <a:pos x="98" y="52"/>
                </a:cxn>
                <a:cxn ang="0">
                  <a:pos x="94" y="54"/>
                </a:cxn>
                <a:cxn ang="0">
                  <a:pos x="86" y="54"/>
                </a:cxn>
                <a:cxn ang="0">
                  <a:pos x="84" y="50"/>
                </a:cxn>
                <a:cxn ang="0">
                  <a:pos x="82" y="50"/>
                </a:cxn>
                <a:cxn ang="0">
                  <a:pos x="76" y="52"/>
                </a:cxn>
                <a:cxn ang="0">
                  <a:pos x="74" y="54"/>
                </a:cxn>
                <a:cxn ang="0">
                  <a:pos x="64" y="60"/>
                </a:cxn>
                <a:cxn ang="0">
                  <a:pos x="62" y="64"/>
                </a:cxn>
                <a:cxn ang="0">
                  <a:pos x="62" y="66"/>
                </a:cxn>
                <a:cxn ang="0">
                  <a:pos x="56" y="66"/>
                </a:cxn>
                <a:cxn ang="0">
                  <a:pos x="56" y="70"/>
                </a:cxn>
                <a:cxn ang="0">
                  <a:pos x="48" y="68"/>
                </a:cxn>
                <a:cxn ang="0">
                  <a:pos x="40" y="72"/>
                </a:cxn>
                <a:cxn ang="0">
                  <a:pos x="34" y="70"/>
                </a:cxn>
                <a:cxn ang="0">
                  <a:pos x="32" y="66"/>
                </a:cxn>
                <a:cxn ang="0">
                  <a:pos x="30" y="66"/>
                </a:cxn>
                <a:cxn ang="0">
                  <a:pos x="22" y="68"/>
                </a:cxn>
                <a:cxn ang="0">
                  <a:pos x="16" y="66"/>
                </a:cxn>
                <a:cxn ang="0">
                  <a:pos x="2" y="66"/>
                </a:cxn>
                <a:cxn ang="0">
                  <a:pos x="0" y="64"/>
                </a:cxn>
                <a:cxn ang="0">
                  <a:pos x="0" y="58"/>
                </a:cxn>
                <a:cxn ang="0">
                  <a:pos x="6" y="56"/>
                </a:cxn>
                <a:cxn ang="0">
                  <a:pos x="12" y="56"/>
                </a:cxn>
                <a:cxn ang="0">
                  <a:pos x="16" y="58"/>
                </a:cxn>
                <a:cxn ang="0">
                  <a:pos x="22" y="54"/>
                </a:cxn>
                <a:cxn ang="0">
                  <a:pos x="34" y="54"/>
                </a:cxn>
                <a:cxn ang="0">
                  <a:pos x="38" y="50"/>
                </a:cxn>
                <a:cxn ang="0">
                  <a:pos x="44" y="50"/>
                </a:cxn>
                <a:cxn ang="0">
                  <a:pos x="52" y="44"/>
                </a:cxn>
                <a:cxn ang="0">
                  <a:pos x="40" y="40"/>
                </a:cxn>
                <a:cxn ang="0">
                  <a:pos x="34" y="36"/>
                </a:cxn>
                <a:cxn ang="0">
                  <a:pos x="34" y="34"/>
                </a:cxn>
                <a:cxn ang="0">
                  <a:pos x="32" y="32"/>
                </a:cxn>
                <a:cxn ang="0">
                  <a:pos x="28" y="38"/>
                </a:cxn>
                <a:cxn ang="0">
                  <a:pos x="20" y="36"/>
                </a:cxn>
                <a:cxn ang="0">
                  <a:pos x="18" y="32"/>
                </a:cxn>
                <a:cxn ang="0">
                  <a:pos x="14" y="32"/>
                </a:cxn>
                <a:cxn ang="0">
                  <a:pos x="14" y="30"/>
                </a:cxn>
                <a:cxn ang="0">
                  <a:pos x="26" y="20"/>
                </a:cxn>
                <a:cxn ang="0">
                  <a:pos x="26" y="18"/>
                </a:cxn>
                <a:cxn ang="0">
                  <a:pos x="22" y="16"/>
                </a:cxn>
                <a:cxn ang="0">
                  <a:pos x="22" y="16"/>
                </a:cxn>
              </a:cxnLst>
              <a:rect l="0" t="0" r="r" b="b"/>
              <a:pathLst>
                <a:path w="148" h="72">
                  <a:moveTo>
                    <a:pt x="22" y="16"/>
                  </a:moveTo>
                  <a:lnTo>
                    <a:pt x="24" y="10"/>
                  </a:lnTo>
                  <a:lnTo>
                    <a:pt x="30" y="8"/>
                  </a:lnTo>
                  <a:lnTo>
                    <a:pt x="40" y="10"/>
                  </a:lnTo>
                  <a:lnTo>
                    <a:pt x="54" y="14"/>
                  </a:lnTo>
                  <a:lnTo>
                    <a:pt x="56" y="6"/>
                  </a:lnTo>
                  <a:lnTo>
                    <a:pt x="66" y="0"/>
                  </a:lnTo>
                  <a:lnTo>
                    <a:pt x="72" y="6"/>
                  </a:lnTo>
                  <a:lnTo>
                    <a:pt x="82" y="6"/>
                  </a:lnTo>
                  <a:lnTo>
                    <a:pt x="104" y="6"/>
                  </a:lnTo>
                  <a:lnTo>
                    <a:pt x="134" y="10"/>
                  </a:lnTo>
                  <a:lnTo>
                    <a:pt x="136" y="14"/>
                  </a:lnTo>
                  <a:lnTo>
                    <a:pt x="148" y="18"/>
                  </a:lnTo>
                  <a:lnTo>
                    <a:pt x="146" y="24"/>
                  </a:lnTo>
                  <a:lnTo>
                    <a:pt x="126" y="34"/>
                  </a:lnTo>
                  <a:lnTo>
                    <a:pt x="120" y="40"/>
                  </a:lnTo>
                  <a:lnTo>
                    <a:pt x="102" y="44"/>
                  </a:lnTo>
                  <a:lnTo>
                    <a:pt x="98" y="52"/>
                  </a:lnTo>
                  <a:lnTo>
                    <a:pt x="94" y="54"/>
                  </a:lnTo>
                  <a:lnTo>
                    <a:pt x="86" y="54"/>
                  </a:lnTo>
                  <a:lnTo>
                    <a:pt x="84" y="50"/>
                  </a:lnTo>
                  <a:lnTo>
                    <a:pt x="82" y="50"/>
                  </a:lnTo>
                  <a:lnTo>
                    <a:pt x="76" y="52"/>
                  </a:lnTo>
                  <a:lnTo>
                    <a:pt x="74" y="54"/>
                  </a:lnTo>
                  <a:lnTo>
                    <a:pt x="64" y="60"/>
                  </a:lnTo>
                  <a:lnTo>
                    <a:pt x="62" y="64"/>
                  </a:lnTo>
                  <a:lnTo>
                    <a:pt x="62" y="66"/>
                  </a:lnTo>
                  <a:lnTo>
                    <a:pt x="56" y="66"/>
                  </a:lnTo>
                  <a:lnTo>
                    <a:pt x="56" y="70"/>
                  </a:lnTo>
                  <a:lnTo>
                    <a:pt x="48" y="68"/>
                  </a:lnTo>
                  <a:lnTo>
                    <a:pt x="40" y="72"/>
                  </a:lnTo>
                  <a:lnTo>
                    <a:pt x="34" y="70"/>
                  </a:lnTo>
                  <a:lnTo>
                    <a:pt x="32" y="66"/>
                  </a:lnTo>
                  <a:lnTo>
                    <a:pt x="30" y="66"/>
                  </a:lnTo>
                  <a:lnTo>
                    <a:pt x="22" y="68"/>
                  </a:lnTo>
                  <a:lnTo>
                    <a:pt x="16" y="66"/>
                  </a:lnTo>
                  <a:lnTo>
                    <a:pt x="2" y="66"/>
                  </a:lnTo>
                  <a:lnTo>
                    <a:pt x="0" y="64"/>
                  </a:lnTo>
                  <a:lnTo>
                    <a:pt x="0" y="58"/>
                  </a:lnTo>
                  <a:lnTo>
                    <a:pt x="6" y="56"/>
                  </a:lnTo>
                  <a:lnTo>
                    <a:pt x="12" y="56"/>
                  </a:lnTo>
                  <a:lnTo>
                    <a:pt x="16" y="58"/>
                  </a:lnTo>
                  <a:lnTo>
                    <a:pt x="22" y="54"/>
                  </a:lnTo>
                  <a:lnTo>
                    <a:pt x="34" y="54"/>
                  </a:lnTo>
                  <a:lnTo>
                    <a:pt x="38" y="50"/>
                  </a:lnTo>
                  <a:lnTo>
                    <a:pt x="44" y="50"/>
                  </a:lnTo>
                  <a:lnTo>
                    <a:pt x="52" y="44"/>
                  </a:lnTo>
                  <a:lnTo>
                    <a:pt x="40" y="40"/>
                  </a:lnTo>
                  <a:lnTo>
                    <a:pt x="34" y="36"/>
                  </a:lnTo>
                  <a:lnTo>
                    <a:pt x="34" y="34"/>
                  </a:lnTo>
                  <a:lnTo>
                    <a:pt x="32" y="32"/>
                  </a:lnTo>
                  <a:lnTo>
                    <a:pt x="28" y="38"/>
                  </a:lnTo>
                  <a:lnTo>
                    <a:pt x="20" y="36"/>
                  </a:lnTo>
                  <a:lnTo>
                    <a:pt x="18" y="32"/>
                  </a:lnTo>
                  <a:lnTo>
                    <a:pt x="14" y="32"/>
                  </a:lnTo>
                  <a:lnTo>
                    <a:pt x="14" y="30"/>
                  </a:lnTo>
                  <a:lnTo>
                    <a:pt x="26" y="20"/>
                  </a:lnTo>
                  <a:lnTo>
                    <a:pt x="26" y="18"/>
                  </a:lnTo>
                  <a:lnTo>
                    <a:pt x="22" y="16"/>
                  </a:lnTo>
                  <a:lnTo>
                    <a:pt x="22"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6" name="Freeform 285">
              <a:extLst>
                <a:ext uri="{FF2B5EF4-FFF2-40B4-BE49-F238E27FC236}">
                  <a16:creationId xmlns:a16="http://schemas.microsoft.com/office/drawing/2014/main" id="{61F46D39-577D-F645-ADA0-C5CD72D345F9}"/>
                </a:ext>
              </a:extLst>
            </p:cNvPr>
            <p:cNvSpPr>
              <a:spLocks/>
            </p:cNvSpPr>
            <p:nvPr/>
          </p:nvSpPr>
          <p:spPr bwMode="auto">
            <a:xfrm>
              <a:off x="5634038" y="3586163"/>
              <a:ext cx="304800" cy="231775"/>
            </a:xfrm>
            <a:custGeom>
              <a:avLst/>
              <a:gdLst/>
              <a:ahLst/>
              <a:cxnLst>
                <a:cxn ang="0">
                  <a:pos x="10" y="60"/>
                </a:cxn>
                <a:cxn ang="0">
                  <a:pos x="6" y="68"/>
                </a:cxn>
                <a:cxn ang="0">
                  <a:pos x="0" y="74"/>
                </a:cxn>
                <a:cxn ang="0">
                  <a:pos x="4" y="80"/>
                </a:cxn>
                <a:cxn ang="0">
                  <a:pos x="2" y="90"/>
                </a:cxn>
                <a:cxn ang="0">
                  <a:pos x="4" y="110"/>
                </a:cxn>
                <a:cxn ang="0">
                  <a:pos x="12" y="112"/>
                </a:cxn>
                <a:cxn ang="0">
                  <a:pos x="16" y="126"/>
                </a:cxn>
                <a:cxn ang="0">
                  <a:pos x="6" y="140"/>
                </a:cxn>
                <a:cxn ang="0">
                  <a:pos x="40" y="144"/>
                </a:cxn>
                <a:cxn ang="0">
                  <a:pos x="52" y="144"/>
                </a:cxn>
                <a:cxn ang="0">
                  <a:pos x="78" y="140"/>
                </a:cxn>
                <a:cxn ang="0">
                  <a:pos x="78" y="134"/>
                </a:cxn>
                <a:cxn ang="0">
                  <a:pos x="86" y="118"/>
                </a:cxn>
                <a:cxn ang="0">
                  <a:pos x="98" y="116"/>
                </a:cxn>
                <a:cxn ang="0">
                  <a:pos x="104" y="110"/>
                </a:cxn>
                <a:cxn ang="0">
                  <a:pos x="108" y="110"/>
                </a:cxn>
                <a:cxn ang="0">
                  <a:pos x="114" y="112"/>
                </a:cxn>
                <a:cxn ang="0">
                  <a:pos x="118" y="100"/>
                </a:cxn>
                <a:cxn ang="0">
                  <a:pos x="122" y="88"/>
                </a:cxn>
                <a:cxn ang="0">
                  <a:pos x="132" y="84"/>
                </a:cxn>
                <a:cxn ang="0">
                  <a:pos x="128" y="76"/>
                </a:cxn>
                <a:cxn ang="0">
                  <a:pos x="138" y="74"/>
                </a:cxn>
                <a:cxn ang="0">
                  <a:pos x="144" y="68"/>
                </a:cxn>
                <a:cxn ang="0">
                  <a:pos x="150" y="56"/>
                </a:cxn>
                <a:cxn ang="0">
                  <a:pos x="148" y="44"/>
                </a:cxn>
                <a:cxn ang="0">
                  <a:pos x="146" y="38"/>
                </a:cxn>
                <a:cxn ang="0">
                  <a:pos x="154" y="34"/>
                </a:cxn>
                <a:cxn ang="0">
                  <a:pos x="164" y="28"/>
                </a:cxn>
                <a:cxn ang="0">
                  <a:pos x="184" y="28"/>
                </a:cxn>
                <a:cxn ang="0">
                  <a:pos x="188" y="22"/>
                </a:cxn>
                <a:cxn ang="0">
                  <a:pos x="192" y="18"/>
                </a:cxn>
                <a:cxn ang="0">
                  <a:pos x="180" y="22"/>
                </a:cxn>
                <a:cxn ang="0">
                  <a:pos x="174" y="18"/>
                </a:cxn>
                <a:cxn ang="0">
                  <a:pos x="150" y="30"/>
                </a:cxn>
                <a:cxn ang="0">
                  <a:pos x="148" y="10"/>
                </a:cxn>
                <a:cxn ang="0">
                  <a:pos x="146" y="4"/>
                </a:cxn>
                <a:cxn ang="0">
                  <a:pos x="138" y="0"/>
                </a:cxn>
                <a:cxn ang="0">
                  <a:pos x="132" y="12"/>
                </a:cxn>
                <a:cxn ang="0">
                  <a:pos x="122" y="14"/>
                </a:cxn>
                <a:cxn ang="0">
                  <a:pos x="120" y="22"/>
                </a:cxn>
                <a:cxn ang="0">
                  <a:pos x="114" y="20"/>
                </a:cxn>
                <a:cxn ang="0">
                  <a:pos x="98" y="20"/>
                </a:cxn>
                <a:cxn ang="0">
                  <a:pos x="78" y="18"/>
                </a:cxn>
                <a:cxn ang="0">
                  <a:pos x="70" y="16"/>
                </a:cxn>
                <a:cxn ang="0">
                  <a:pos x="60" y="20"/>
                </a:cxn>
                <a:cxn ang="0">
                  <a:pos x="56" y="36"/>
                </a:cxn>
                <a:cxn ang="0">
                  <a:pos x="36" y="44"/>
                </a:cxn>
                <a:cxn ang="0">
                  <a:pos x="36" y="50"/>
                </a:cxn>
                <a:cxn ang="0">
                  <a:pos x="26" y="54"/>
                </a:cxn>
                <a:cxn ang="0">
                  <a:pos x="14" y="50"/>
                </a:cxn>
                <a:cxn ang="0">
                  <a:pos x="12" y="48"/>
                </a:cxn>
              </a:cxnLst>
              <a:rect l="0" t="0" r="r" b="b"/>
              <a:pathLst>
                <a:path w="192" h="146">
                  <a:moveTo>
                    <a:pt x="12" y="48"/>
                  </a:moveTo>
                  <a:lnTo>
                    <a:pt x="10" y="60"/>
                  </a:lnTo>
                  <a:lnTo>
                    <a:pt x="6" y="64"/>
                  </a:lnTo>
                  <a:lnTo>
                    <a:pt x="6" y="68"/>
                  </a:lnTo>
                  <a:lnTo>
                    <a:pt x="0" y="70"/>
                  </a:lnTo>
                  <a:lnTo>
                    <a:pt x="0" y="74"/>
                  </a:lnTo>
                  <a:lnTo>
                    <a:pt x="0" y="78"/>
                  </a:lnTo>
                  <a:lnTo>
                    <a:pt x="4" y="80"/>
                  </a:lnTo>
                  <a:lnTo>
                    <a:pt x="4" y="82"/>
                  </a:lnTo>
                  <a:lnTo>
                    <a:pt x="2" y="90"/>
                  </a:lnTo>
                  <a:lnTo>
                    <a:pt x="4" y="98"/>
                  </a:lnTo>
                  <a:lnTo>
                    <a:pt x="4" y="110"/>
                  </a:lnTo>
                  <a:lnTo>
                    <a:pt x="6" y="112"/>
                  </a:lnTo>
                  <a:lnTo>
                    <a:pt x="12" y="112"/>
                  </a:lnTo>
                  <a:lnTo>
                    <a:pt x="16" y="120"/>
                  </a:lnTo>
                  <a:lnTo>
                    <a:pt x="16" y="126"/>
                  </a:lnTo>
                  <a:lnTo>
                    <a:pt x="10" y="134"/>
                  </a:lnTo>
                  <a:lnTo>
                    <a:pt x="6" y="140"/>
                  </a:lnTo>
                  <a:lnTo>
                    <a:pt x="28" y="146"/>
                  </a:lnTo>
                  <a:lnTo>
                    <a:pt x="40" y="144"/>
                  </a:lnTo>
                  <a:lnTo>
                    <a:pt x="50" y="146"/>
                  </a:lnTo>
                  <a:lnTo>
                    <a:pt x="52" y="144"/>
                  </a:lnTo>
                  <a:lnTo>
                    <a:pt x="62" y="144"/>
                  </a:lnTo>
                  <a:lnTo>
                    <a:pt x="78" y="140"/>
                  </a:lnTo>
                  <a:lnTo>
                    <a:pt x="80" y="138"/>
                  </a:lnTo>
                  <a:lnTo>
                    <a:pt x="78" y="134"/>
                  </a:lnTo>
                  <a:lnTo>
                    <a:pt x="80" y="124"/>
                  </a:lnTo>
                  <a:lnTo>
                    <a:pt x="86" y="118"/>
                  </a:lnTo>
                  <a:lnTo>
                    <a:pt x="98" y="116"/>
                  </a:lnTo>
                  <a:lnTo>
                    <a:pt x="98" y="116"/>
                  </a:lnTo>
                  <a:lnTo>
                    <a:pt x="96" y="114"/>
                  </a:lnTo>
                  <a:lnTo>
                    <a:pt x="104" y="110"/>
                  </a:lnTo>
                  <a:lnTo>
                    <a:pt x="108" y="110"/>
                  </a:lnTo>
                  <a:lnTo>
                    <a:pt x="108" y="110"/>
                  </a:lnTo>
                  <a:lnTo>
                    <a:pt x="110" y="108"/>
                  </a:lnTo>
                  <a:lnTo>
                    <a:pt x="114" y="112"/>
                  </a:lnTo>
                  <a:lnTo>
                    <a:pt x="118" y="108"/>
                  </a:lnTo>
                  <a:lnTo>
                    <a:pt x="118" y="100"/>
                  </a:lnTo>
                  <a:lnTo>
                    <a:pt x="120" y="96"/>
                  </a:lnTo>
                  <a:lnTo>
                    <a:pt x="122" y="88"/>
                  </a:lnTo>
                  <a:lnTo>
                    <a:pt x="128" y="88"/>
                  </a:lnTo>
                  <a:lnTo>
                    <a:pt x="132" y="84"/>
                  </a:lnTo>
                  <a:lnTo>
                    <a:pt x="130" y="78"/>
                  </a:lnTo>
                  <a:lnTo>
                    <a:pt x="128" y="76"/>
                  </a:lnTo>
                  <a:lnTo>
                    <a:pt x="128" y="74"/>
                  </a:lnTo>
                  <a:lnTo>
                    <a:pt x="138" y="74"/>
                  </a:lnTo>
                  <a:lnTo>
                    <a:pt x="142" y="74"/>
                  </a:lnTo>
                  <a:lnTo>
                    <a:pt x="144" y="68"/>
                  </a:lnTo>
                  <a:lnTo>
                    <a:pt x="142" y="66"/>
                  </a:lnTo>
                  <a:lnTo>
                    <a:pt x="150" y="56"/>
                  </a:lnTo>
                  <a:lnTo>
                    <a:pt x="150" y="50"/>
                  </a:lnTo>
                  <a:lnTo>
                    <a:pt x="148" y="44"/>
                  </a:lnTo>
                  <a:lnTo>
                    <a:pt x="144" y="40"/>
                  </a:lnTo>
                  <a:lnTo>
                    <a:pt x="146" y="38"/>
                  </a:lnTo>
                  <a:lnTo>
                    <a:pt x="150" y="34"/>
                  </a:lnTo>
                  <a:lnTo>
                    <a:pt x="154" y="34"/>
                  </a:lnTo>
                  <a:lnTo>
                    <a:pt x="156" y="30"/>
                  </a:lnTo>
                  <a:lnTo>
                    <a:pt x="164" y="28"/>
                  </a:lnTo>
                  <a:lnTo>
                    <a:pt x="178" y="26"/>
                  </a:lnTo>
                  <a:lnTo>
                    <a:pt x="184" y="28"/>
                  </a:lnTo>
                  <a:lnTo>
                    <a:pt x="190" y="24"/>
                  </a:lnTo>
                  <a:lnTo>
                    <a:pt x="188" y="22"/>
                  </a:lnTo>
                  <a:lnTo>
                    <a:pt x="192" y="20"/>
                  </a:lnTo>
                  <a:lnTo>
                    <a:pt x="192" y="18"/>
                  </a:lnTo>
                  <a:lnTo>
                    <a:pt x="188" y="18"/>
                  </a:lnTo>
                  <a:lnTo>
                    <a:pt x="180" y="22"/>
                  </a:lnTo>
                  <a:lnTo>
                    <a:pt x="178" y="18"/>
                  </a:lnTo>
                  <a:lnTo>
                    <a:pt x="174" y="18"/>
                  </a:lnTo>
                  <a:lnTo>
                    <a:pt x="164" y="24"/>
                  </a:lnTo>
                  <a:lnTo>
                    <a:pt x="150" y="30"/>
                  </a:lnTo>
                  <a:lnTo>
                    <a:pt x="148" y="22"/>
                  </a:lnTo>
                  <a:lnTo>
                    <a:pt x="148" y="10"/>
                  </a:lnTo>
                  <a:lnTo>
                    <a:pt x="146" y="8"/>
                  </a:lnTo>
                  <a:lnTo>
                    <a:pt x="146" y="4"/>
                  </a:lnTo>
                  <a:lnTo>
                    <a:pt x="140" y="0"/>
                  </a:lnTo>
                  <a:lnTo>
                    <a:pt x="138" y="0"/>
                  </a:lnTo>
                  <a:lnTo>
                    <a:pt x="130" y="10"/>
                  </a:lnTo>
                  <a:lnTo>
                    <a:pt x="132" y="12"/>
                  </a:lnTo>
                  <a:lnTo>
                    <a:pt x="130" y="16"/>
                  </a:lnTo>
                  <a:lnTo>
                    <a:pt x="122" y="14"/>
                  </a:lnTo>
                  <a:lnTo>
                    <a:pt x="120" y="18"/>
                  </a:lnTo>
                  <a:lnTo>
                    <a:pt x="120" y="22"/>
                  </a:lnTo>
                  <a:lnTo>
                    <a:pt x="120" y="22"/>
                  </a:lnTo>
                  <a:lnTo>
                    <a:pt x="114" y="20"/>
                  </a:lnTo>
                  <a:lnTo>
                    <a:pt x="102" y="24"/>
                  </a:lnTo>
                  <a:lnTo>
                    <a:pt x="98" y="20"/>
                  </a:lnTo>
                  <a:lnTo>
                    <a:pt x="82" y="18"/>
                  </a:lnTo>
                  <a:lnTo>
                    <a:pt x="78" y="18"/>
                  </a:lnTo>
                  <a:lnTo>
                    <a:pt x="70" y="16"/>
                  </a:lnTo>
                  <a:lnTo>
                    <a:pt x="70" y="16"/>
                  </a:lnTo>
                  <a:lnTo>
                    <a:pt x="68" y="20"/>
                  </a:lnTo>
                  <a:lnTo>
                    <a:pt x="60" y="20"/>
                  </a:lnTo>
                  <a:lnTo>
                    <a:pt x="58" y="24"/>
                  </a:lnTo>
                  <a:lnTo>
                    <a:pt x="56" y="36"/>
                  </a:lnTo>
                  <a:lnTo>
                    <a:pt x="44" y="42"/>
                  </a:lnTo>
                  <a:lnTo>
                    <a:pt x="36" y="44"/>
                  </a:lnTo>
                  <a:lnTo>
                    <a:pt x="38" y="46"/>
                  </a:lnTo>
                  <a:lnTo>
                    <a:pt x="36" y="50"/>
                  </a:lnTo>
                  <a:lnTo>
                    <a:pt x="32" y="54"/>
                  </a:lnTo>
                  <a:lnTo>
                    <a:pt x="26" y="54"/>
                  </a:lnTo>
                  <a:lnTo>
                    <a:pt x="20" y="50"/>
                  </a:lnTo>
                  <a:lnTo>
                    <a:pt x="14" y="50"/>
                  </a:lnTo>
                  <a:lnTo>
                    <a:pt x="12" y="48"/>
                  </a:lnTo>
                  <a:lnTo>
                    <a:pt x="12"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7" name="Freeform 286">
              <a:extLst>
                <a:ext uri="{FF2B5EF4-FFF2-40B4-BE49-F238E27FC236}">
                  <a16:creationId xmlns:a16="http://schemas.microsoft.com/office/drawing/2014/main" id="{FEB182CB-876B-C746-9541-5EB70D5DA513}"/>
                </a:ext>
              </a:extLst>
            </p:cNvPr>
            <p:cNvSpPr>
              <a:spLocks/>
            </p:cNvSpPr>
            <p:nvPr/>
          </p:nvSpPr>
          <p:spPr bwMode="auto">
            <a:xfrm>
              <a:off x="5780088" y="3513138"/>
              <a:ext cx="161925" cy="120650"/>
            </a:xfrm>
            <a:custGeom>
              <a:avLst/>
              <a:gdLst/>
              <a:ahLst/>
              <a:cxnLst>
                <a:cxn ang="0">
                  <a:pos x="86" y="40"/>
                </a:cxn>
                <a:cxn ang="0">
                  <a:pos x="90" y="46"/>
                </a:cxn>
                <a:cxn ang="0">
                  <a:pos x="100" y="48"/>
                </a:cxn>
                <a:cxn ang="0">
                  <a:pos x="102" y="58"/>
                </a:cxn>
                <a:cxn ang="0">
                  <a:pos x="100" y="66"/>
                </a:cxn>
                <a:cxn ang="0">
                  <a:pos x="96" y="64"/>
                </a:cxn>
                <a:cxn ang="0">
                  <a:pos x="86" y="64"/>
                </a:cxn>
                <a:cxn ang="0">
                  <a:pos x="72" y="70"/>
                </a:cxn>
                <a:cxn ang="0">
                  <a:pos x="56" y="68"/>
                </a:cxn>
                <a:cxn ang="0">
                  <a:pos x="54" y="54"/>
                </a:cxn>
                <a:cxn ang="0">
                  <a:pos x="48" y="46"/>
                </a:cxn>
                <a:cxn ang="0">
                  <a:pos x="38" y="56"/>
                </a:cxn>
                <a:cxn ang="0">
                  <a:pos x="38" y="62"/>
                </a:cxn>
                <a:cxn ang="0">
                  <a:pos x="28" y="64"/>
                </a:cxn>
                <a:cxn ang="0">
                  <a:pos x="28" y="68"/>
                </a:cxn>
                <a:cxn ang="0">
                  <a:pos x="10" y="70"/>
                </a:cxn>
                <a:cxn ang="0">
                  <a:pos x="6" y="64"/>
                </a:cxn>
                <a:cxn ang="0">
                  <a:pos x="8" y="58"/>
                </a:cxn>
                <a:cxn ang="0">
                  <a:pos x="10" y="42"/>
                </a:cxn>
                <a:cxn ang="0">
                  <a:pos x="4" y="34"/>
                </a:cxn>
                <a:cxn ang="0">
                  <a:pos x="2" y="30"/>
                </a:cxn>
                <a:cxn ang="0">
                  <a:pos x="16" y="26"/>
                </a:cxn>
                <a:cxn ang="0">
                  <a:pos x="26" y="16"/>
                </a:cxn>
                <a:cxn ang="0">
                  <a:pos x="28" y="6"/>
                </a:cxn>
                <a:cxn ang="0">
                  <a:pos x="42" y="0"/>
                </a:cxn>
                <a:cxn ang="0">
                  <a:pos x="46" y="6"/>
                </a:cxn>
                <a:cxn ang="0">
                  <a:pos x="42" y="12"/>
                </a:cxn>
                <a:cxn ang="0">
                  <a:pos x="48" y="14"/>
                </a:cxn>
                <a:cxn ang="0">
                  <a:pos x="38" y="16"/>
                </a:cxn>
                <a:cxn ang="0">
                  <a:pos x="26" y="18"/>
                </a:cxn>
                <a:cxn ang="0">
                  <a:pos x="28" y="26"/>
                </a:cxn>
                <a:cxn ang="0">
                  <a:pos x="48" y="28"/>
                </a:cxn>
                <a:cxn ang="0">
                  <a:pos x="58" y="26"/>
                </a:cxn>
                <a:cxn ang="0">
                  <a:pos x="66" y="32"/>
                </a:cxn>
                <a:cxn ang="0">
                  <a:pos x="82" y="30"/>
                </a:cxn>
                <a:cxn ang="0">
                  <a:pos x="88" y="26"/>
                </a:cxn>
              </a:cxnLst>
              <a:rect l="0" t="0" r="r" b="b"/>
              <a:pathLst>
                <a:path w="102" h="76">
                  <a:moveTo>
                    <a:pt x="88" y="26"/>
                  </a:moveTo>
                  <a:lnTo>
                    <a:pt x="86" y="40"/>
                  </a:lnTo>
                  <a:lnTo>
                    <a:pt x="86" y="44"/>
                  </a:lnTo>
                  <a:lnTo>
                    <a:pt x="90" y="46"/>
                  </a:lnTo>
                  <a:lnTo>
                    <a:pt x="98" y="44"/>
                  </a:lnTo>
                  <a:lnTo>
                    <a:pt x="100" y="48"/>
                  </a:lnTo>
                  <a:lnTo>
                    <a:pt x="100" y="52"/>
                  </a:lnTo>
                  <a:lnTo>
                    <a:pt x="102" y="58"/>
                  </a:lnTo>
                  <a:lnTo>
                    <a:pt x="102" y="66"/>
                  </a:lnTo>
                  <a:lnTo>
                    <a:pt x="100" y="66"/>
                  </a:lnTo>
                  <a:lnTo>
                    <a:pt x="100" y="64"/>
                  </a:lnTo>
                  <a:lnTo>
                    <a:pt x="96" y="64"/>
                  </a:lnTo>
                  <a:lnTo>
                    <a:pt x="88" y="68"/>
                  </a:lnTo>
                  <a:lnTo>
                    <a:pt x="86" y="64"/>
                  </a:lnTo>
                  <a:lnTo>
                    <a:pt x="82" y="64"/>
                  </a:lnTo>
                  <a:lnTo>
                    <a:pt x="72" y="70"/>
                  </a:lnTo>
                  <a:lnTo>
                    <a:pt x="58" y="76"/>
                  </a:lnTo>
                  <a:lnTo>
                    <a:pt x="56" y="68"/>
                  </a:lnTo>
                  <a:lnTo>
                    <a:pt x="56" y="56"/>
                  </a:lnTo>
                  <a:lnTo>
                    <a:pt x="54" y="54"/>
                  </a:lnTo>
                  <a:lnTo>
                    <a:pt x="54" y="50"/>
                  </a:lnTo>
                  <a:lnTo>
                    <a:pt x="48" y="46"/>
                  </a:lnTo>
                  <a:lnTo>
                    <a:pt x="46" y="46"/>
                  </a:lnTo>
                  <a:lnTo>
                    <a:pt x="38" y="56"/>
                  </a:lnTo>
                  <a:lnTo>
                    <a:pt x="40" y="58"/>
                  </a:lnTo>
                  <a:lnTo>
                    <a:pt x="38" y="62"/>
                  </a:lnTo>
                  <a:lnTo>
                    <a:pt x="30" y="60"/>
                  </a:lnTo>
                  <a:lnTo>
                    <a:pt x="28" y="64"/>
                  </a:lnTo>
                  <a:lnTo>
                    <a:pt x="28" y="68"/>
                  </a:lnTo>
                  <a:lnTo>
                    <a:pt x="28" y="68"/>
                  </a:lnTo>
                  <a:lnTo>
                    <a:pt x="22" y="66"/>
                  </a:lnTo>
                  <a:lnTo>
                    <a:pt x="10" y="70"/>
                  </a:lnTo>
                  <a:lnTo>
                    <a:pt x="6" y="66"/>
                  </a:lnTo>
                  <a:lnTo>
                    <a:pt x="6" y="64"/>
                  </a:lnTo>
                  <a:lnTo>
                    <a:pt x="6" y="62"/>
                  </a:lnTo>
                  <a:lnTo>
                    <a:pt x="8" y="58"/>
                  </a:lnTo>
                  <a:lnTo>
                    <a:pt x="14" y="50"/>
                  </a:lnTo>
                  <a:lnTo>
                    <a:pt x="10" y="42"/>
                  </a:lnTo>
                  <a:lnTo>
                    <a:pt x="10" y="36"/>
                  </a:lnTo>
                  <a:lnTo>
                    <a:pt x="4" y="34"/>
                  </a:lnTo>
                  <a:lnTo>
                    <a:pt x="0" y="30"/>
                  </a:lnTo>
                  <a:lnTo>
                    <a:pt x="2" y="30"/>
                  </a:lnTo>
                  <a:lnTo>
                    <a:pt x="2" y="26"/>
                  </a:lnTo>
                  <a:lnTo>
                    <a:pt x="16" y="26"/>
                  </a:lnTo>
                  <a:lnTo>
                    <a:pt x="18" y="18"/>
                  </a:lnTo>
                  <a:lnTo>
                    <a:pt x="26" y="16"/>
                  </a:lnTo>
                  <a:lnTo>
                    <a:pt x="26" y="10"/>
                  </a:lnTo>
                  <a:lnTo>
                    <a:pt x="28" y="6"/>
                  </a:lnTo>
                  <a:lnTo>
                    <a:pt x="32" y="6"/>
                  </a:lnTo>
                  <a:lnTo>
                    <a:pt x="42" y="0"/>
                  </a:lnTo>
                  <a:lnTo>
                    <a:pt x="44" y="0"/>
                  </a:lnTo>
                  <a:lnTo>
                    <a:pt x="46" y="6"/>
                  </a:lnTo>
                  <a:lnTo>
                    <a:pt x="42" y="10"/>
                  </a:lnTo>
                  <a:lnTo>
                    <a:pt x="42" y="12"/>
                  </a:lnTo>
                  <a:lnTo>
                    <a:pt x="44" y="14"/>
                  </a:lnTo>
                  <a:lnTo>
                    <a:pt x="48" y="14"/>
                  </a:lnTo>
                  <a:lnTo>
                    <a:pt x="42" y="18"/>
                  </a:lnTo>
                  <a:lnTo>
                    <a:pt x="38" y="16"/>
                  </a:lnTo>
                  <a:lnTo>
                    <a:pt x="32" y="16"/>
                  </a:lnTo>
                  <a:lnTo>
                    <a:pt x="26" y="18"/>
                  </a:lnTo>
                  <a:lnTo>
                    <a:pt x="26" y="24"/>
                  </a:lnTo>
                  <a:lnTo>
                    <a:pt x="28" y="26"/>
                  </a:lnTo>
                  <a:lnTo>
                    <a:pt x="42" y="26"/>
                  </a:lnTo>
                  <a:lnTo>
                    <a:pt x="48" y="28"/>
                  </a:lnTo>
                  <a:lnTo>
                    <a:pt x="56" y="26"/>
                  </a:lnTo>
                  <a:lnTo>
                    <a:pt x="58" y="26"/>
                  </a:lnTo>
                  <a:lnTo>
                    <a:pt x="60" y="30"/>
                  </a:lnTo>
                  <a:lnTo>
                    <a:pt x="66" y="32"/>
                  </a:lnTo>
                  <a:lnTo>
                    <a:pt x="74" y="28"/>
                  </a:lnTo>
                  <a:lnTo>
                    <a:pt x="82" y="30"/>
                  </a:lnTo>
                  <a:lnTo>
                    <a:pt x="82" y="26"/>
                  </a:lnTo>
                  <a:lnTo>
                    <a:pt x="88" y="26"/>
                  </a:lnTo>
                  <a:lnTo>
                    <a:pt x="88"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8" name="Freeform 287">
              <a:extLst>
                <a:ext uri="{FF2B5EF4-FFF2-40B4-BE49-F238E27FC236}">
                  <a16:creationId xmlns:a16="http://schemas.microsoft.com/office/drawing/2014/main" id="{92FBBE59-98A7-3743-90AA-FF36ECBA15E7}"/>
                </a:ext>
              </a:extLst>
            </p:cNvPr>
            <p:cNvSpPr>
              <a:spLocks/>
            </p:cNvSpPr>
            <p:nvPr/>
          </p:nvSpPr>
          <p:spPr bwMode="auto">
            <a:xfrm>
              <a:off x="5465763" y="3462338"/>
              <a:ext cx="298450" cy="209550"/>
            </a:xfrm>
            <a:custGeom>
              <a:avLst/>
              <a:gdLst/>
              <a:ahLst/>
              <a:cxnLst>
                <a:cxn ang="0">
                  <a:pos x="26" y="94"/>
                </a:cxn>
                <a:cxn ang="0">
                  <a:pos x="50" y="84"/>
                </a:cxn>
                <a:cxn ang="0">
                  <a:pos x="62" y="80"/>
                </a:cxn>
                <a:cxn ang="0">
                  <a:pos x="80" y="90"/>
                </a:cxn>
                <a:cxn ang="0">
                  <a:pos x="94" y="98"/>
                </a:cxn>
                <a:cxn ang="0">
                  <a:pos x="116" y="108"/>
                </a:cxn>
                <a:cxn ang="0">
                  <a:pos x="118" y="126"/>
                </a:cxn>
                <a:cxn ang="0">
                  <a:pos x="126" y="128"/>
                </a:cxn>
                <a:cxn ang="0">
                  <a:pos x="138" y="132"/>
                </a:cxn>
                <a:cxn ang="0">
                  <a:pos x="144" y="124"/>
                </a:cxn>
                <a:cxn ang="0">
                  <a:pos x="150" y="120"/>
                </a:cxn>
                <a:cxn ang="0">
                  <a:pos x="164" y="102"/>
                </a:cxn>
                <a:cxn ang="0">
                  <a:pos x="174" y="98"/>
                </a:cxn>
                <a:cxn ang="0">
                  <a:pos x="176" y="94"/>
                </a:cxn>
                <a:cxn ang="0">
                  <a:pos x="188" y="96"/>
                </a:cxn>
                <a:cxn ang="0">
                  <a:pos x="188" y="86"/>
                </a:cxn>
                <a:cxn ang="0">
                  <a:pos x="178" y="80"/>
                </a:cxn>
                <a:cxn ang="0">
                  <a:pos x="162" y="70"/>
                </a:cxn>
                <a:cxn ang="0">
                  <a:pos x="148" y="60"/>
                </a:cxn>
                <a:cxn ang="0">
                  <a:pos x="132" y="48"/>
                </a:cxn>
                <a:cxn ang="0">
                  <a:pos x="128" y="38"/>
                </a:cxn>
                <a:cxn ang="0">
                  <a:pos x="120" y="26"/>
                </a:cxn>
                <a:cxn ang="0">
                  <a:pos x="102" y="26"/>
                </a:cxn>
                <a:cxn ang="0">
                  <a:pos x="100" y="18"/>
                </a:cxn>
                <a:cxn ang="0">
                  <a:pos x="100" y="16"/>
                </a:cxn>
                <a:cxn ang="0">
                  <a:pos x="90" y="10"/>
                </a:cxn>
                <a:cxn ang="0">
                  <a:pos x="80" y="4"/>
                </a:cxn>
                <a:cxn ang="0">
                  <a:pos x="78" y="8"/>
                </a:cxn>
                <a:cxn ang="0">
                  <a:pos x="72" y="8"/>
                </a:cxn>
                <a:cxn ang="0">
                  <a:pos x="64" y="12"/>
                </a:cxn>
                <a:cxn ang="0">
                  <a:pos x="58" y="18"/>
                </a:cxn>
                <a:cxn ang="0">
                  <a:pos x="60" y="28"/>
                </a:cxn>
                <a:cxn ang="0">
                  <a:pos x="44" y="28"/>
                </a:cxn>
                <a:cxn ang="0">
                  <a:pos x="28" y="12"/>
                </a:cxn>
                <a:cxn ang="0">
                  <a:pos x="6" y="12"/>
                </a:cxn>
                <a:cxn ang="0">
                  <a:pos x="0" y="18"/>
                </a:cxn>
                <a:cxn ang="0">
                  <a:pos x="4" y="30"/>
                </a:cxn>
                <a:cxn ang="0">
                  <a:pos x="6" y="18"/>
                </a:cxn>
                <a:cxn ang="0">
                  <a:pos x="16" y="16"/>
                </a:cxn>
                <a:cxn ang="0">
                  <a:pos x="30" y="32"/>
                </a:cxn>
                <a:cxn ang="0">
                  <a:pos x="24" y="38"/>
                </a:cxn>
                <a:cxn ang="0">
                  <a:pos x="24" y="40"/>
                </a:cxn>
                <a:cxn ang="0">
                  <a:pos x="4" y="32"/>
                </a:cxn>
                <a:cxn ang="0">
                  <a:pos x="2" y="46"/>
                </a:cxn>
                <a:cxn ang="0">
                  <a:pos x="12" y="50"/>
                </a:cxn>
                <a:cxn ang="0">
                  <a:pos x="18" y="54"/>
                </a:cxn>
                <a:cxn ang="0">
                  <a:pos x="12" y="54"/>
                </a:cxn>
                <a:cxn ang="0">
                  <a:pos x="12" y="62"/>
                </a:cxn>
                <a:cxn ang="0">
                  <a:pos x="18" y="78"/>
                </a:cxn>
                <a:cxn ang="0">
                  <a:pos x="18" y="94"/>
                </a:cxn>
              </a:cxnLst>
              <a:rect l="0" t="0" r="r" b="b"/>
              <a:pathLst>
                <a:path w="188" h="132">
                  <a:moveTo>
                    <a:pt x="18" y="94"/>
                  </a:moveTo>
                  <a:lnTo>
                    <a:pt x="26" y="94"/>
                  </a:lnTo>
                  <a:lnTo>
                    <a:pt x="38" y="84"/>
                  </a:lnTo>
                  <a:lnTo>
                    <a:pt x="50" y="84"/>
                  </a:lnTo>
                  <a:lnTo>
                    <a:pt x="52" y="80"/>
                  </a:lnTo>
                  <a:lnTo>
                    <a:pt x="62" y="80"/>
                  </a:lnTo>
                  <a:lnTo>
                    <a:pt x="66" y="86"/>
                  </a:lnTo>
                  <a:lnTo>
                    <a:pt x="80" y="90"/>
                  </a:lnTo>
                  <a:lnTo>
                    <a:pt x="90" y="92"/>
                  </a:lnTo>
                  <a:lnTo>
                    <a:pt x="94" y="98"/>
                  </a:lnTo>
                  <a:lnTo>
                    <a:pt x="110" y="108"/>
                  </a:lnTo>
                  <a:lnTo>
                    <a:pt x="116" y="108"/>
                  </a:lnTo>
                  <a:lnTo>
                    <a:pt x="118" y="122"/>
                  </a:lnTo>
                  <a:lnTo>
                    <a:pt x="118" y="126"/>
                  </a:lnTo>
                  <a:lnTo>
                    <a:pt x="120" y="128"/>
                  </a:lnTo>
                  <a:lnTo>
                    <a:pt x="126" y="128"/>
                  </a:lnTo>
                  <a:lnTo>
                    <a:pt x="132" y="132"/>
                  </a:lnTo>
                  <a:lnTo>
                    <a:pt x="138" y="132"/>
                  </a:lnTo>
                  <a:lnTo>
                    <a:pt x="142" y="128"/>
                  </a:lnTo>
                  <a:lnTo>
                    <a:pt x="144" y="124"/>
                  </a:lnTo>
                  <a:lnTo>
                    <a:pt x="142" y="122"/>
                  </a:lnTo>
                  <a:lnTo>
                    <a:pt x="150" y="120"/>
                  </a:lnTo>
                  <a:lnTo>
                    <a:pt x="162" y="114"/>
                  </a:lnTo>
                  <a:lnTo>
                    <a:pt x="164" y="102"/>
                  </a:lnTo>
                  <a:lnTo>
                    <a:pt x="166" y="98"/>
                  </a:lnTo>
                  <a:lnTo>
                    <a:pt x="174" y="98"/>
                  </a:lnTo>
                  <a:lnTo>
                    <a:pt x="176" y="94"/>
                  </a:lnTo>
                  <a:lnTo>
                    <a:pt x="176" y="94"/>
                  </a:lnTo>
                  <a:lnTo>
                    <a:pt x="184" y="96"/>
                  </a:lnTo>
                  <a:lnTo>
                    <a:pt x="188" y="96"/>
                  </a:lnTo>
                  <a:lnTo>
                    <a:pt x="188" y="88"/>
                  </a:lnTo>
                  <a:lnTo>
                    <a:pt x="188" y="86"/>
                  </a:lnTo>
                  <a:lnTo>
                    <a:pt x="188" y="84"/>
                  </a:lnTo>
                  <a:lnTo>
                    <a:pt x="178" y="80"/>
                  </a:lnTo>
                  <a:lnTo>
                    <a:pt x="174" y="80"/>
                  </a:lnTo>
                  <a:lnTo>
                    <a:pt x="162" y="70"/>
                  </a:lnTo>
                  <a:lnTo>
                    <a:pt x="154" y="68"/>
                  </a:lnTo>
                  <a:lnTo>
                    <a:pt x="148" y="60"/>
                  </a:lnTo>
                  <a:lnTo>
                    <a:pt x="136" y="54"/>
                  </a:lnTo>
                  <a:lnTo>
                    <a:pt x="132" y="48"/>
                  </a:lnTo>
                  <a:lnTo>
                    <a:pt x="132" y="42"/>
                  </a:lnTo>
                  <a:lnTo>
                    <a:pt x="128" y="38"/>
                  </a:lnTo>
                  <a:lnTo>
                    <a:pt x="126" y="30"/>
                  </a:lnTo>
                  <a:lnTo>
                    <a:pt x="120" y="26"/>
                  </a:lnTo>
                  <a:lnTo>
                    <a:pt x="118" y="30"/>
                  </a:lnTo>
                  <a:lnTo>
                    <a:pt x="102" y="26"/>
                  </a:lnTo>
                  <a:lnTo>
                    <a:pt x="100" y="24"/>
                  </a:lnTo>
                  <a:lnTo>
                    <a:pt x="100" y="18"/>
                  </a:lnTo>
                  <a:lnTo>
                    <a:pt x="102" y="18"/>
                  </a:lnTo>
                  <a:lnTo>
                    <a:pt x="100" y="16"/>
                  </a:lnTo>
                  <a:lnTo>
                    <a:pt x="98" y="10"/>
                  </a:lnTo>
                  <a:lnTo>
                    <a:pt x="90" y="10"/>
                  </a:lnTo>
                  <a:lnTo>
                    <a:pt x="82" y="0"/>
                  </a:lnTo>
                  <a:lnTo>
                    <a:pt x="80" y="4"/>
                  </a:lnTo>
                  <a:lnTo>
                    <a:pt x="76" y="4"/>
                  </a:lnTo>
                  <a:lnTo>
                    <a:pt x="78" y="8"/>
                  </a:lnTo>
                  <a:lnTo>
                    <a:pt x="74" y="6"/>
                  </a:lnTo>
                  <a:lnTo>
                    <a:pt x="72" y="8"/>
                  </a:lnTo>
                  <a:lnTo>
                    <a:pt x="72" y="10"/>
                  </a:lnTo>
                  <a:lnTo>
                    <a:pt x="64" y="12"/>
                  </a:lnTo>
                  <a:lnTo>
                    <a:pt x="60" y="16"/>
                  </a:lnTo>
                  <a:lnTo>
                    <a:pt x="58" y="18"/>
                  </a:lnTo>
                  <a:lnTo>
                    <a:pt x="62" y="28"/>
                  </a:lnTo>
                  <a:lnTo>
                    <a:pt x="60" y="28"/>
                  </a:lnTo>
                  <a:lnTo>
                    <a:pt x="46" y="26"/>
                  </a:lnTo>
                  <a:lnTo>
                    <a:pt x="44" y="28"/>
                  </a:lnTo>
                  <a:lnTo>
                    <a:pt x="36" y="26"/>
                  </a:lnTo>
                  <a:lnTo>
                    <a:pt x="28" y="12"/>
                  </a:lnTo>
                  <a:lnTo>
                    <a:pt x="22" y="8"/>
                  </a:lnTo>
                  <a:lnTo>
                    <a:pt x="6" y="12"/>
                  </a:lnTo>
                  <a:lnTo>
                    <a:pt x="0" y="18"/>
                  </a:lnTo>
                  <a:lnTo>
                    <a:pt x="0" y="18"/>
                  </a:lnTo>
                  <a:lnTo>
                    <a:pt x="0" y="24"/>
                  </a:lnTo>
                  <a:lnTo>
                    <a:pt x="4" y="30"/>
                  </a:lnTo>
                  <a:lnTo>
                    <a:pt x="2" y="22"/>
                  </a:lnTo>
                  <a:lnTo>
                    <a:pt x="6" y="18"/>
                  </a:lnTo>
                  <a:lnTo>
                    <a:pt x="14" y="14"/>
                  </a:lnTo>
                  <a:lnTo>
                    <a:pt x="16" y="16"/>
                  </a:lnTo>
                  <a:lnTo>
                    <a:pt x="20" y="24"/>
                  </a:lnTo>
                  <a:lnTo>
                    <a:pt x="30" y="32"/>
                  </a:lnTo>
                  <a:lnTo>
                    <a:pt x="26" y="36"/>
                  </a:lnTo>
                  <a:lnTo>
                    <a:pt x="24" y="38"/>
                  </a:lnTo>
                  <a:lnTo>
                    <a:pt x="26" y="40"/>
                  </a:lnTo>
                  <a:lnTo>
                    <a:pt x="24" y="40"/>
                  </a:lnTo>
                  <a:lnTo>
                    <a:pt x="8" y="38"/>
                  </a:lnTo>
                  <a:lnTo>
                    <a:pt x="4" y="32"/>
                  </a:lnTo>
                  <a:lnTo>
                    <a:pt x="6" y="40"/>
                  </a:lnTo>
                  <a:lnTo>
                    <a:pt x="2" y="46"/>
                  </a:lnTo>
                  <a:lnTo>
                    <a:pt x="4" y="52"/>
                  </a:lnTo>
                  <a:lnTo>
                    <a:pt x="12" y="50"/>
                  </a:lnTo>
                  <a:lnTo>
                    <a:pt x="16" y="52"/>
                  </a:lnTo>
                  <a:lnTo>
                    <a:pt x="18" y="54"/>
                  </a:lnTo>
                  <a:lnTo>
                    <a:pt x="14" y="52"/>
                  </a:lnTo>
                  <a:lnTo>
                    <a:pt x="12" y="54"/>
                  </a:lnTo>
                  <a:lnTo>
                    <a:pt x="18" y="58"/>
                  </a:lnTo>
                  <a:lnTo>
                    <a:pt x="12" y="62"/>
                  </a:lnTo>
                  <a:lnTo>
                    <a:pt x="20" y="68"/>
                  </a:lnTo>
                  <a:lnTo>
                    <a:pt x="18" y="78"/>
                  </a:lnTo>
                  <a:lnTo>
                    <a:pt x="18" y="94"/>
                  </a:lnTo>
                  <a:lnTo>
                    <a:pt x="18" y="9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89" name="Freeform 288">
              <a:extLst>
                <a:ext uri="{FF2B5EF4-FFF2-40B4-BE49-F238E27FC236}">
                  <a16:creationId xmlns:a16="http://schemas.microsoft.com/office/drawing/2014/main" id="{A759C92D-98B6-DB41-A432-E04F179A2513}"/>
                </a:ext>
              </a:extLst>
            </p:cNvPr>
            <p:cNvSpPr>
              <a:spLocks/>
            </p:cNvSpPr>
            <p:nvPr/>
          </p:nvSpPr>
          <p:spPr bwMode="auto">
            <a:xfrm>
              <a:off x="5643563" y="3624263"/>
              <a:ext cx="355600" cy="327025"/>
            </a:xfrm>
            <a:custGeom>
              <a:avLst/>
              <a:gdLst/>
              <a:ahLst/>
              <a:cxnLst>
                <a:cxn ang="0">
                  <a:pos x="34" y="120"/>
                </a:cxn>
                <a:cxn ang="0">
                  <a:pos x="56" y="120"/>
                </a:cxn>
                <a:cxn ang="0">
                  <a:pos x="72" y="110"/>
                </a:cxn>
                <a:cxn ang="0">
                  <a:pos x="92" y="92"/>
                </a:cxn>
                <a:cxn ang="0">
                  <a:pos x="98" y="86"/>
                </a:cxn>
                <a:cxn ang="0">
                  <a:pos x="104" y="84"/>
                </a:cxn>
                <a:cxn ang="0">
                  <a:pos x="112" y="76"/>
                </a:cxn>
                <a:cxn ang="0">
                  <a:pos x="122" y="64"/>
                </a:cxn>
                <a:cxn ang="0">
                  <a:pos x="122" y="52"/>
                </a:cxn>
                <a:cxn ang="0">
                  <a:pos x="136" y="50"/>
                </a:cxn>
                <a:cxn ang="0">
                  <a:pos x="144" y="32"/>
                </a:cxn>
                <a:cxn ang="0">
                  <a:pos x="138" y="16"/>
                </a:cxn>
                <a:cxn ang="0">
                  <a:pos x="148" y="10"/>
                </a:cxn>
                <a:cxn ang="0">
                  <a:pos x="172" y="2"/>
                </a:cxn>
                <a:cxn ang="0">
                  <a:pos x="194" y="2"/>
                </a:cxn>
                <a:cxn ang="0">
                  <a:pos x="200" y="6"/>
                </a:cxn>
                <a:cxn ang="0">
                  <a:pos x="202" y="16"/>
                </a:cxn>
                <a:cxn ang="0">
                  <a:pos x="210" y="22"/>
                </a:cxn>
                <a:cxn ang="0">
                  <a:pos x="216" y="32"/>
                </a:cxn>
                <a:cxn ang="0">
                  <a:pos x="206" y="40"/>
                </a:cxn>
                <a:cxn ang="0">
                  <a:pos x="180" y="36"/>
                </a:cxn>
                <a:cxn ang="0">
                  <a:pos x="176" y="46"/>
                </a:cxn>
                <a:cxn ang="0">
                  <a:pos x="176" y="54"/>
                </a:cxn>
                <a:cxn ang="0">
                  <a:pos x="180" y="66"/>
                </a:cxn>
                <a:cxn ang="0">
                  <a:pos x="186" y="74"/>
                </a:cxn>
                <a:cxn ang="0">
                  <a:pos x="192" y="82"/>
                </a:cxn>
                <a:cxn ang="0">
                  <a:pos x="186" y="92"/>
                </a:cxn>
                <a:cxn ang="0">
                  <a:pos x="184" y="98"/>
                </a:cxn>
                <a:cxn ang="0">
                  <a:pos x="172" y="112"/>
                </a:cxn>
                <a:cxn ang="0">
                  <a:pos x="154" y="134"/>
                </a:cxn>
                <a:cxn ang="0">
                  <a:pos x="134" y="148"/>
                </a:cxn>
                <a:cxn ang="0">
                  <a:pos x="116" y="164"/>
                </a:cxn>
                <a:cxn ang="0">
                  <a:pos x="126" y="178"/>
                </a:cxn>
                <a:cxn ang="0">
                  <a:pos x="136" y="192"/>
                </a:cxn>
                <a:cxn ang="0">
                  <a:pos x="132" y="200"/>
                </a:cxn>
                <a:cxn ang="0">
                  <a:pos x="118" y="200"/>
                </a:cxn>
                <a:cxn ang="0">
                  <a:pos x="106" y="198"/>
                </a:cxn>
                <a:cxn ang="0">
                  <a:pos x="96" y="206"/>
                </a:cxn>
                <a:cxn ang="0">
                  <a:pos x="88" y="202"/>
                </a:cxn>
                <a:cxn ang="0">
                  <a:pos x="78" y="186"/>
                </a:cxn>
                <a:cxn ang="0">
                  <a:pos x="56" y="184"/>
                </a:cxn>
                <a:cxn ang="0">
                  <a:pos x="44" y="182"/>
                </a:cxn>
                <a:cxn ang="0">
                  <a:pos x="22" y="184"/>
                </a:cxn>
                <a:cxn ang="0">
                  <a:pos x="12" y="188"/>
                </a:cxn>
                <a:cxn ang="0">
                  <a:pos x="18" y="166"/>
                </a:cxn>
                <a:cxn ang="0">
                  <a:pos x="32" y="156"/>
                </a:cxn>
                <a:cxn ang="0">
                  <a:pos x="10" y="132"/>
                </a:cxn>
                <a:cxn ang="0">
                  <a:pos x="0" y="116"/>
                </a:cxn>
              </a:cxnLst>
              <a:rect l="0" t="0" r="r" b="b"/>
              <a:pathLst>
                <a:path w="224" h="206">
                  <a:moveTo>
                    <a:pt x="0" y="116"/>
                  </a:moveTo>
                  <a:lnTo>
                    <a:pt x="22" y="122"/>
                  </a:lnTo>
                  <a:lnTo>
                    <a:pt x="34" y="120"/>
                  </a:lnTo>
                  <a:lnTo>
                    <a:pt x="44" y="122"/>
                  </a:lnTo>
                  <a:lnTo>
                    <a:pt x="46" y="120"/>
                  </a:lnTo>
                  <a:lnTo>
                    <a:pt x="56" y="120"/>
                  </a:lnTo>
                  <a:lnTo>
                    <a:pt x="72" y="116"/>
                  </a:lnTo>
                  <a:lnTo>
                    <a:pt x="74" y="114"/>
                  </a:lnTo>
                  <a:lnTo>
                    <a:pt x="72" y="110"/>
                  </a:lnTo>
                  <a:lnTo>
                    <a:pt x="74" y="100"/>
                  </a:lnTo>
                  <a:lnTo>
                    <a:pt x="80" y="94"/>
                  </a:lnTo>
                  <a:lnTo>
                    <a:pt x="92" y="92"/>
                  </a:lnTo>
                  <a:lnTo>
                    <a:pt x="92" y="92"/>
                  </a:lnTo>
                  <a:lnTo>
                    <a:pt x="90" y="90"/>
                  </a:lnTo>
                  <a:lnTo>
                    <a:pt x="98" y="86"/>
                  </a:lnTo>
                  <a:lnTo>
                    <a:pt x="102" y="86"/>
                  </a:lnTo>
                  <a:lnTo>
                    <a:pt x="102" y="86"/>
                  </a:lnTo>
                  <a:lnTo>
                    <a:pt x="104" y="84"/>
                  </a:lnTo>
                  <a:lnTo>
                    <a:pt x="108" y="88"/>
                  </a:lnTo>
                  <a:lnTo>
                    <a:pt x="112" y="84"/>
                  </a:lnTo>
                  <a:lnTo>
                    <a:pt x="112" y="76"/>
                  </a:lnTo>
                  <a:lnTo>
                    <a:pt x="114" y="72"/>
                  </a:lnTo>
                  <a:lnTo>
                    <a:pt x="116" y="64"/>
                  </a:lnTo>
                  <a:lnTo>
                    <a:pt x="122" y="64"/>
                  </a:lnTo>
                  <a:lnTo>
                    <a:pt x="126" y="60"/>
                  </a:lnTo>
                  <a:lnTo>
                    <a:pt x="124" y="54"/>
                  </a:lnTo>
                  <a:lnTo>
                    <a:pt x="122" y="52"/>
                  </a:lnTo>
                  <a:lnTo>
                    <a:pt x="122" y="50"/>
                  </a:lnTo>
                  <a:lnTo>
                    <a:pt x="132" y="50"/>
                  </a:lnTo>
                  <a:lnTo>
                    <a:pt x="136" y="50"/>
                  </a:lnTo>
                  <a:lnTo>
                    <a:pt x="138" y="44"/>
                  </a:lnTo>
                  <a:lnTo>
                    <a:pt x="136" y="42"/>
                  </a:lnTo>
                  <a:lnTo>
                    <a:pt x="144" y="32"/>
                  </a:lnTo>
                  <a:lnTo>
                    <a:pt x="144" y="26"/>
                  </a:lnTo>
                  <a:lnTo>
                    <a:pt x="142" y="20"/>
                  </a:lnTo>
                  <a:lnTo>
                    <a:pt x="138" y="16"/>
                  </a:lnTo>
                  <a:lnTo>
                    <a:pt x="140" y="14"/>
                  </a:lnTo>
                  <a:lnTo>
                    <a:pt x="144" y="10"/>
                  </a:lnTo>
                  <a:lnTo>
                    <a:pt x="148" y="10"/>
                  </a:lnTo>
                  <a:lnTo>
                    <a:pt x="150" y="6"/>
                  </a:lnTo>
                  <a:lnTo>
                    <a:pt x="158" y="4"/>
                  </a:lnTo>
                  <a:lnTo>
                    <a:pt x="172" y="2"/>
                  </a:lnTo>
                  <a:lnTo>
                    <a:pt x="178" y="4"/>
                  </a:lnTo>
                  <a:lnTo>
                    <a:pt x="184" y="0"/>
                  </a:lnTo>
                  <a:lnTo>
                    <a:pt x="194" y="2"/>
                  </a:lnTo>
                  <a:lnTo>
                    <a:pt x="194" y="6"/>
                  </a:lnTo>
                  <a:lnTo>
                    <a:pt x="198" y="4"/>
                  </a:lnTo>
                  <a:lnTo>
                    <a:pt x="200" y="6"/>
                  </a:lnTo>
                  <a:lnTo>
                    <a:pt x="202" y="10"/>
                  </a:lnTo>
                  <a:lnTo>
                    <a:pt x="202" y="14"/>
                  </a:lnTo>
                  <a:lnTo>
                    <a:pt x="202" y="16"/>
                  </a:lnTo>
                  <a:lnTo>
                    <a:pt x="206" y="20"/>
                  </a:lnTo>
                  <a:lnTo>
                    <a:pt x="210" y="18"/>
                  </a:lnTo>
                  <a:lnTo>
                    <a:pt x="210" y="22"/>
                  </a:lnTo>
                  <a:lnTo>
                    <a:pt x="212" y="22"/>
                  </a:lnTo>
                  <a:lnTo>
                    <a:pt x="224" y="26"/>
                  </a:lnTo>
                  <a:lnTo>
                    <a:pt x="216" y="32"/>
                  </a:lnTo>
                  <a:lnTo>
                    <a:pt x="214" y="38"/>
                  </a:lnTo>
                  <a:lnTo>
                    <a:pt x="208" y="38"/>
                  </a:lnTo>
                  <a:lnTo>
                    <a:pt x="206" y="40"/>
                  </a:lnTo>
                  <a:lnTo>
                    <a:pt x="202" y="38"/>
                  </a:lnTo>
                  <a:lnTo>
                    <a:pt x="196" y="42"/>
                  </a:lnTo>
                  <a:lnTo>
                    <a:pt x="180" y="36"/>
                  </a:lnTo>
                  <a:lnTo>
                    <a:pt x="174" y="38"/>
                  </a:lnTo>
                  <a:lnTo>
                    <a:pt x="172" y="44"/>
                  </a:lnTo>
                  <a:lnTo>
                    <a:pt x="176" y="46"/>
                  </a:lnTo>
                  <a:lnTo>
                    <a:pt x="174" y="48"/>
                  </a:lnTo>
                  <a:lnTo>
                    <a:pt x="178" y="50"/>
                  </a:lnTo>
                  <a:lnTo>
                    <a:pt x="176" y="54"/>
                  </a:lnTo>
                  <a:lnTo>
                    <a:pt x="178" y="58"/>
                  </a:lnTo>
                  <a:lnTo>
                    <a:pt x="174" y="62"/>
                  </a:lnTo>
                  <a:lnTo>
                    <a:pt x="180" y="66"/>
                  </a:lnTo>
                  <a:lnTo>
                    <a:pt x="180" y="68"/>
                  </a:lnTo>
                  <a:lnTo>
                    <a:pt x="184" y="70"/>
                  </a:lnTo>
                  <a:lnTo>
                    <a:pt x="186" y="74"/>
                  </a:lnTo>
                  <a:lnTo>
                    <a:pt x="192" y="76"/>
                  </a:lnTo>
                  <a:lnTo>
                    <a:pt x="194" y="80"/>
                  </a:lnTo>
                  <a:lnTo>
                    <a:pt x="192" y="82"/>
                  </a:lnTo>
                  <a:lnTo>
                    <a:pt x="184" y="84"/>
                  </a:lnTo>
                  <a:lnTo>
                    <a:pt x="184" y="88"/>
                  </a:lnTo>
                  <a:lnTo>
                    <a:pt x="186" y="92"/>
                  </a:lnTo>
                  <a:lnTo>
                    <a:pt x="184" y="94"/>
                  </a:lnTo>
                  <a:lnTo>
                    <a:pt x="186" y="98"/>
                  </a:lnTo>
                  <a:lnTo>
                    <a:pt x="184" y="98"/>
                  </a:lnTo>
                  <a:lnTo>
                    <a:pt x="180" y="100"/>
                  </a:lnTo>
                  <a:lnTo>
                    <a:pt x="174" y="108"/>
                  </a:lnTo>
                  <a:lnTo>
                    <a:pt x="172" y="112"/>
                  </a:lnTo>
                  <a:lnTo>
                    <a:pt x="168" y="116"/>
                  </a:lnTo>
                  <a:lnTo>
                    <a:pt x="160" y="128"/>
                  </a:lnTo>
                  <a:lnTo>
                    <a:pt x="154" y="134"/>
                  </a:lnTo>
                  <a:lnTo>
                    <a:pt x="146" y="144"/>
                  </a:lnTo>
                  <a:lnTo>
                    <a:pt x="138" y="146"/>
                  </a:lnTo>
                  <a:lnTo>
                    <a:pt x="134" y="148"/>
                  </a:lnTo>
                  <a:lnTo>
                    <a:pt x="128" y="144"/>
                  </a:lnTo>
                  <a:lnTo>
                    <a:pt x="116" y="158"/>
                  </a:lnTo>
                  <a:lnTo>
                    <a:pt x="116" y="164"/>
                  </a:lnTo>
                  <a:lnTo>
                    <a:pt x="124" y="166"/>
                  </a:lnTo>
                  <a:lnTo>
                    <a:pt x="124" y="176"/>
                  </a:lnTo>
                  <a:lnTo>
                    <a:pt x="126" y="178"/>
                  </a:lnTo>
                  <a:lnTo>
                    <a:pt x="130" y="178"/>
                  </a:lnTo>
                  <a:lnTo>
                    <a:pt x="132" y="184"/>
                  </a:lnTo>
                  <a:lnTo>
                    <a:pt x="136" y="192"/>
                  </a:lnTo>
                  <a:lnTo>
                    <a:pt x="136" y="196"/>
                  </a:lnTo>
                  <a:lnTo>
                    <a:pt x="136" y="198"/>
                  </a:lnTo>
                  <a:lnTo>
                    <a:pt x="132" y="200"/>
                  </a:lnTo>
                  <a:lnTo>
                    <a:pt x="128" y="196"/>
                  </a:lnTo>
                  <a:lnTo>
                    <a:pt x="122" y="200"/>
                  </a:lnTo>
                  <a:lnTo>
                    <a:pt x="118" y="200"/>
                  </a:lnTo>
                  <a:lnTo>
                    <a:pt x="116" y="198"/>
                  </a:lnTo>
                  <a:lnTo>
                    <a:pt x="108" y="198"/>
                  </a:lnTo>
                  <a:lnTo>
                    <a:pt x="106" y="198"/>
                  </a:lnTo>
                  <a:lnTo>
                    <a:pt x="106" y="202"/>
                  </a:lnTo>
                  <a:lnTo>
                    <a:pt x="98" y="202"/>
                  </a:lnTo>
                  <a:lnTo>
                    <a:pt x="96" y="206"/>
                  </a:lnTo>
                  <a:lnTo>
                    <a:pt x="96" y="206"/>
                  </a:lnTo>
                  <a:lnTo>
                    <a:pt x="88" y="204"/>
                  </a:lnTo>
                  <a:lnTo>
                    <a:pt x="88" y="202"/>
                  </a:lnTo>
                  <a:lnTo>
                    <a:pt x="84" y="192"/>
                  </a:lnTo>
                  <a:lnTo>
                    <a:pt x="78" y="190"/>
                  </a:lnTo>
                  <a:lnTo>
                    <a:pt x="78" y="186"/>
                  </a:lnTo>
                  <a:lnTo>
                    <a:pt x="76" y="184"/>
                  </a:lnTo>
                  <a:lnTo>
                    <a:pt x="72" y="182"/>
                  </a:lnTo>
                  <a:lnTo>
                    <a:pt x="56" y="184"/>
                  </a:lnTo>
                  <a:lnTo>
                    <a:pt x="52" y="184"/>
                  </a:lnTo>
                  <a:lnTo>
                    <a:pt x="50" y="186"/>
                  </a:lnTo>
                  <a:lnTo>
                    <a:pt x="44" y="182"/>
                  </a:lnTo>
                  <a:lnTo>
                    <a:pt x="36" y="182"/>
                  </a:lnTo>
                  <a:lnTo>
                    <a:pt x="32" y="186"/>
                  </a:lnTo>
                  <a:lnTo>
                    <a:pt x="22" y="184"/>
                  </a:lnTo>
                  <a:lnTo>
                    <a:pt x="18" y="186"/>
                  </a:lnTo>
                  <a:lnTo>
                    <a:pt x="16" y="186"/>
                  </a:lnTo>
                  <a:lnTo>
                    <a:pt x="12" y="188"/>
                  </a:lnTo>
                  <a:lnTo>
                    <a:pt x="10" y="186"/>
                  </a:lnTo>
                  <a:lnTo>
                    <a:pt x="14" y="172"/>
                  </a:lnTo>
                  <a:lnTo>
                    <a:pt x="18" y="166"/>
                  </a:lnTo>
                  <a:lnTo>
                    <a:pt x="28" y="164"/>
                  </a:lnTo>
                  <a:lnTo>
                    <a:pt x="32" y="160"/>
                  </a:lnTo>
                  <a:lnTo>
                    <a:pt x="32" y="156"/>
                  </a:lnTo>
                  <a:lnTo>
                    <a:pt x="26" y="154"/>
                  </a:lnTo>
                  <a:lnTo>
                    <a:pt x="26" y="140"/>
                  </a:lnTo>
                  <a:lnTo>
                    <a:pt x="10" y="132"/>
                  </a:lnTo>
                  <a:lnTo>
                    <a:pt x="4" y="122"/>
                  </a:lnTo>
                  <a:lnTo>
                    <a:pt x="0" y="116"/>
                  </a:lnTo>
                  <a:lnTo>
                    <a:pt x="0" y="116"/>
                  </a:lnTo>
                  <a:lnTo>
                    <a:pt x="0" y="1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0" name="Freeform 289">
              <a:extLst>
                <a:ext uri="{FF2B5EF4-FFF2-40B4-BE49-F238E27FC236}">
                  <a16:creationId xmlns:a16="http://schemas.microsoft.com/office/drawing/2014/main" id="{42770336-E0D9-A44E-8558-8DAC87D71611}"/>
                </a:ext>
              </a:extLst>
            </p:cNvPr>
            <p:cNvSpPr>
              <a:spLocks/>
            </p:cNvSpPr>
            <p:nvPr/>
          </p:nvSpPr>
          <p:spPr bwMode="auto">
            <a:xfrm>
              <a:off x="5287963" y="3548063"/>
              <a:ext cx="406400" cy="371475"/>
            </a:xfrm>
            <a:custGeom>
              <a:avLst/>
              <a:gdLst/>
              <a:ahLst/>
              <a:cxnLst>
                <a:cxn ang="0">
                  <a:pos x="238" y="220"/>
                </a:cxn>
                <a:cxn ang="0">
                  <a:pos x="252" y="212"/>
                </a:cxn>
                <a:cxn ang="0">
                  <a:pos x="256" y="204"/>
                </a:cxn>
                <a:cxn ang="0">
                  <a:pos x="250" y="188"/>
                </a:cxn>
                <a:cxn ang="0">
                  <a:pos x="228" y="170"/>
                </a:cxn>
                <a:cxn ang="0">
                  <a:pos x="224" y="164"/>
                </a:cxn>
                <a:cxn ang="0">
                  <a:pos x="234" y="150"/>
                </a:cxn>
                <a:cxn ang="0">
                  <a:pos x="230" y="136"/>
                </a:cxn>
                <a:cxn ang="0">
                  <a:pos x="222" y="134"/>
                </a:cxn>
                <a:cxn ang="0">
                  <a:pos x="220" y="114"/>
                </a:cxn>
                <a:cxn ang="0">
                  <a:pos x="222" y="104"/>
                </a:cxn>
                <a:cxn ang="0">
                  <a:pos x="218" y="98"/>
                </a:cxn>
                <a:cxn ang="0">
                  <a:pos x="224" y="92"/>
                </a:cxn>
                <a:cxn ang="0">
                  <a:pos x="228" y="84"/>
                </a:cxn>
                <a:cxn ang="0">
                  <a:pos x="230" y="68"/>
                </a:cxn>
                <a:cxn ang="0">
                  <a:pos x="222" y="54"/>
                </a:cxn>
                <a:cxn ang="0">
                  <a:pos x="202" y="38"/>
                </a:cxn>
                <a:cxn ang="0">
                  <a:pos x="178" y="32"/>
                </a:cxn>
                <a:cxn ang="0">
                  <a:pos x="164" y="26"/>
                </a:cxn>
                <a:cxn ang="0">
                  <a:pos x="150" y="30"/>
                </a:cxn>
                <a:cxn ang="0">
                  <a:pos x="130" y="40"/>
                </a:cxn>
                <a:cxn ang="0">
                  <a:pos x="122" y="50"/>
                </a:cxn>
                <a:cxn ang="0">
                  <a:pos x="88" y="50"/>
                </a:cxn>
                <a:cxn ang="0">
                  <a:pos x="74" y="42"/>
                </a:cxn>
                <a:cxn ang="0">
                  <a:pos x="64" y="22"/>
                </a:cxn>
                <a:cxn ang="0">
                  <a:pos x="52" y="18"/>
                </a:cxn>
                <a:cxn ang="0">
                  <a:pos x="54" y="6"/>
                </a:cxn>
                <a:cxn ang="0">
                  <a:pos x="40" y="6"/>
                </a:cxn>
                <a:cxn ang="0">
                  <a:pos x="30" y="16"/>
                </a:cxn>
                <a:cxn ang="0">
                  <a:pos x="24" y="16"/>
                </a:cxn>
                <a:cxn ang="0">
                  <a:pos x="8" y="2"/>
                </a:cxn>
                <a:cxn ang="0">
                  <a:pos x="4" y="6"/>
                </a:cxn>
                <a:cxn ang="0">
                  <a:pos x="2" y="14"/>
                </a:cxn>
                <a:cxn ang="0">
                  <a:pos x="8" y="40"/>
                </a:cxn>
                <a:cxn ang="0">
                  <a:pos x="10" y="52"/>
                </a:cxn>
                <a:cxn ang="0">
                  <a:pos x="18" y="64"/>
                </a:cxn>
                <a:cxn ang="0">
                  <a:pos x="28" y="68"/>
                </a:cxn>
                <a:cxn ang="0">
                  <a:pos x="28" y="78"/>
                </a:cxn>
                <a:cxn ang="0">
                  <a:pos x="22" y="88"/>
                </a:cxn>
                <a:cxn ang="0">
                  <a:pos x="16" y="98"/>
                </a:cxn>
                <a:cxn ang="0">
                  <a:pos x="20" y="102"/>
                </a:cxn>
                <a:cxn ang="0">
                  <a:pos x="24" y="112"/>
                </a:cxn>
                <a:cxn ang="0">
                  <a:pos x="48" y="134"/>
                </a:cxn>
                <a:cxn ang="0">
                  <a:pos x="50" y="146"/>
                </a:cxn>
                <a:cxn ang="0">
                  <a:pos x="60" y="160"/>
                </a:cxn>
                <a:cxn ang="0">
                  <a:pos x="62" y="158"/>
                </a:cxn>
                <a:cxn ang="0">
                  <a:pos x="62" y="152"/>
                </a:cxn>
                <a:cxn ang="0">
                  <a:pos x="68" y="158"/>
                </a:cxn>
                <a:cxn ang="0">
                  <a:pos x="76" y="158"/>
                </a:cxn>
                <a:cxn ang="0">
                  <a:pos x="82" y="166"/>
                </a:cxn>
                <a:cxn ang="0">
                  <a:pos x="86" y="174"/>
                </a:cxn>
                <a:cxn ang="0">
                  <a:pos x="98" y="194"/>
                </a:cxn>
                <a:cxn ang="0">
                  <a:pos x="116" y="204"/>
                </a:cxn>
                <a:cxn ang="0">
                  <a:pos x="124" y="210"/>
                </a:cxn>
                <a:cxn ang="0">
                  <a:pos x="132" y="212"/>
                </a:cxn>
                <a:cxn ang="0">
                  <a:pos x="150" y="212"/>
                </a:cxn>
                <a:cxn ang="0">
                  <a:pos x="164" y="204"/>
                </a:cxn>
                <a:cxn ang="0">
                  <a:pos x="178" y="226"/>
                </a:cxn>
                <a:cxn ang="0">
                  <a:pos x="200" y="230"/>
                </a:cxn>
                <a:cxn ang="0">
                  <a:pos x="208" y="232"/>
                </a:cxn>
                <a:cxn ang="0">
                  <a:pos x="218" y="230"/>
                </a:cxn>
                <a:cxn ang="0">
                  <a:pos x="234" y="234"/>
                </a:cxn>
              </a:cxnLst>
              <a:rect l="0" t="0" r="r" b="b"/>
              <a:pathLst>
                <a:path w="256" h="234">
                  <a:moveTo>
                    <a:pt x="234" y="234"/>
                  </a:moveTo>
                  <a:lnTo>
                    <a:pt x="238" y="220"/>
                  </a:lnTo>
                  <a:lnTo>
                    <a:pt x="242" y="214"/>
                  </a:lnTo>
                  <a:lnTo>
                    <a:pt x="252" y="212"/>
                  </a:lnTo>
                  <a:lnTo>
                    <a:pt x="256" y="208"/>
                  </a:lnTo>
                  <a:lnTo>
                    <a:pt x="256" y="204"/>
                  </a:lnTo>
                  <a:lnTo>
                    <a:pt x="250" y="202"/>
                  </a:lnTo>
                  <a:lnTo>
                    <a:pt x="250" y="188"/>
                  </a:lnTo>
                  <a:lnTo>
                    <a:pt x="234" y="180"/>
                  </a:lnTo>
                  <a:lnTo>
                    <a:pt x="228" y="170"/>
                  </a:lnTo>
                  <a:lnTo>
                    <a:pt x="224" y="164"/>
                  </a:lnTo>
                  <a:lnTo>
                    <a:pt x="224" y="164"/>
                  </a:lnTo>
                  <a:lnTo>
                    <a:pt x="228" y="158"/>
                  </a:lnTo>
                  <a:lnTo>
                    <a:pt x="234" y="150"/>
                  </a:lnTo>
                  <a:lnTo>
                    <a:pt x="234" y="144"/>
                  </a:lnTo>
                  <a:lnTo>
                    <a:pt x="230" y="136"/>
                  </a:lnTo>
                  <a:lnTo>
                    <a:pt x="224" y="136"/>
                  </a:lnTo>
                  <a:lnTo>
                    <a:pt x="222" y="134"/>
                  </a:lnTo>
                  <a:lnTo>
                    <a:pt x="222" y="122"/>
                  </a:lnTo>
                  <a:lnTo>
                    <a:pt x="220" y="114"/>
                  </a:lnTo>
                  <a:lnTo>
                    <a:pt x="222" y="106"/>
                  </a:lnTo>
                  <a:lnTo>
                    <a:pt x="222" y="104"/>
                  </a:lnTo>
                  <a:lnTo>
                    <a:pt x="218" y="102"/>
                  </a:lnTo>
                  <a:lnTo>
                    <a:pt x="218" y="98"/>
                  </a:lnTo>
                  <a:lnTo>
                    <a:pt x="218" y="94"/>
                  </a:lnTo>
                  <a:lnTo>
                    <a:pt x="224" y="92"/>
                  </a:lnTo>
                  <a:lnTo>
                    <a:pt x="224" y="88"/>
                  </a:lnTo>
                  <a:lnTo>
                    <a:pt x="228" y="84"/>
                  </a:lnTo>
                  <a:lnTo>
                    <a:pt x="230" y="72"/>
                  </a:lnTo>
                  <a:lnTo>
                    <a:pt x="230" y="68"/>
                  </a:lnTo>
                  <a:lnTo>
                    <a:pt x="228" y="54"/>
                  </a:lnTo>
                  <a:lnTo>
                    <a:pt x="222" y="54"/>
                  </a:lnTo>
                  <a:lnTo>
                    <a:pt x="206" y="44"/>
                  </a:lnTo>
                  <a:lnTo>
                    <a:pt x="202" y="38"/>
                  </a:lnTo>
                  <a:lnTo>
                    <a:pt x="192" y="36"/>
                  </a:lnTo>
                  <a:lnTo>
                    <a:pt x="178" y="32"/>
                  </a:lnTo>
                  <a:lnTo>
                    <a:pt x="174" y="26"/>
                  </a:lnTo>
                  <a:lnTo>
                    <a:pt x="164" y="26"/>
                  </a:lnTo>
                  <a:lnTo>
                    <a:pt x="162" y="30"/>
                  </a:lnTo>
                  <a:lnTo>
                    <a:pt x="150" y="30"/>
                  </a:lnTo>
                  <a:lnTo>
                    <a:pt x="138" y="40"/>
                  </a:lnTo>
                  <a:lnTo>
                    <a:pt x="130" y="40"/>
                  </a:lnTo>
                  <a:lnTo>
                    <a:pt x="132" y="50"/>
                  </a:lnTo>
                  <a:lnTo>
                    <a:pt x="122" y="50"/>
                  </a:lnTo>
                  <a:lnTo>
                    <a:pt x="100" y="54"/>
                  </a:lnTo>
                  <a:lnTo>
                    <a:pt x="88" y="50"/>
                  </a:lnTo>
                  <a:lnTo>
                    <a:pt x="80" y="42"/>
                  </a:lnTo>
                  <a:lnTo>
                    <a:pt x="74" y="42"/>
                  </a:lnTo>
                  <a:lnTo>
                    <a:pt x="66" y="38"/>
                  </a:lnTo>
                  <a:lnTo>
                    <a:pt x="64" y="22"/>
                  </a:lnTo>
                  <a:lnTo>
                    <a:pt x="58" y="22"/>
                  </a:lnTo>
                  <a:lnTo>
                    <a:pt x="52" y="18"/>
                  </a:lnTo>
                  <a:lnTo>
                    <a:pt x="56" y="14"/>
                  </a:lnTo>
                  <a:lnTo>
                    <a:pt x="54" y="6"/>
                  </a:lnTo>
                  <a:lnTo>
                    <a:pt x="50" y="2"/>
                  </a:lnTo>
                  <a:lnTo>
                    <a:pt x="40" y="6"/>
                  </a:lnTo>
                  <a:lnTo>
                    <a:pt x="34" y="16"/>
                  </a:lnTo>
                  <a:lnTo>
                    <a:pt x="30" y="16"/>
                  </a:lnTo>
                  <a:lnTo>
                    <a:pt x="26" y="16"/>
                  </a:lnTo>
                  <a:lnTo>
                    <a:pt x="24" y="16"/>
                  </a:lnTo>
                  <a:lnTo>
                    <a:pt x="18" y="14"/>
                  </a:lnTo>
                  <a:lnTo>
                    <a:pt x="8" y="2"/>
                  </a:lnTo>
                  <a:lnTo>
                    <a:pt x="6" y="0"/>
                  </a:lnTo>
                  <a:lnTo>
                    <a:pt x="4" y="6"/>
                  </a:lnTo>
                  <a:lnTo>
                    <a:pt x="0" y="8"/>
                  </a:lnTo>
                  <a:lnTo>
                    <a:pt x="2" y="14"/>
                  </a:lnTo>
                  <a:lnTo>
                    <a:pt x="2" y="34"/>
                  </a:lnTo>
                  <a:lnTo>
                    <a:pt x="8" y="40"/>
                  </a:lnTo>
                  <a:lnTo>
                    <a:pt x="10" y="44"/>
                  </a:lnTo>
                  <a:lnTo>
                    <a:pt x="10" y="52"/>
                  </a:lnTo>
                  <a:lnTo>
                    <a:pt x="16" y="58"/>
                  </a:lnTo>
                  <a:lnTo>
                    <a:pt x="18" y="64"/>
                  </a:lnTo>
                  <a:lnTo>
                    <a:pt x="20" y="66"/>
                  </a:lnTo>
                  <a:lnTo>
                    <a:pt x="28" y="68"/>
                  </a:lnTo>
                  <a:lnTo>
                    <a:pt x="26" y="72"/>
                  </a:lnTo>
                  <a:lnTo>
                    <a:pt x="28" y="78"/>
                  </a:lnTo>
                  <a:lnTo>
                    <a:pt x="22" y="86"/>
                  </a:lnTo>
                  <a:lnTo>
                    <a:pt x="22" y="88"/>
                  </a:lnTo>
                  <a:lnTo>
                    <a:pt x="18" y="90"/>
                  </a:lnTo>
                  <a:lnTo>
                    <a:pt x="16" y="98"/>
                  </a:lnTo>
                  <a:lnTo>
                    <a:pt x="16" y="102"/>
                  </a:lnTo>
                  <a:lnTo>
                    <a:pt x="20" y="102"/>
                  </a:lnTo>
                  <a:lnTo>
                    <a:pt x="24" y="110"/>
                  </a:lnTo>
                  <a:lnTo>
                    <a:pt x="24" y="112"/>
                  </a:lnTo>
                  <a:lnTo>
                    <a:pt x="42" y="124"/>
                  </a:lnTo>
                  <a:lnTo>
                    <a:pt x="48" y="134"/>
                  </a:lnTo>
                  <a:lnTo>
                    <a:pt x="46" y="146"/>
                  </a:lnTo>
                  <a:lnTo>
                    <a:pt x="50" y="146"/>
                  </a:lnTo>
                  <a:lnTo>
                    <a:pt x="52" y="154"/>
                  </a:lnTo>
                  <a:lnTo>
                    <a:pt x="60" y="160"/>
                  </a:lnTo>
                  <a:lnTo>
                    <a:pt x="60" y="158"/>
                  </a:lnTo>
                  <a:lnTo>
                    <a:pt x="62" y="158"/>
                  </a:lnTo>
                  <a:lnTo>
                    <a:pt x="62" y="154"/>
                  </a:lnTo>
                  <a:lnTo>
                    <a:pt x="62" y="152"/>
                  </a:lnTo>
                  <a:lnTo>
                    <a:pt x="66" y="154"/>
                  </a:lnTo>
                  <a:lnTo>
                    <a:pt x="68" y="158"/>
                  </a:lnTo>
                  <a:lnTo>
                    <a:pt x="72" y="162"/>
                  </a:lnTo>
                  <a:lnTo>
                    <a:pt x="76" y="158"/>
                  </a:lnTo>
                  <a:lnTo>
                    <a:pt x="78" y="160"/>
                  </a:lnTo>
                  <a:lnTo>
                    <a:pt x="82" y="166"/>
                  </a:lnTo>
                  <a:lnTo>
                    <a:pt x="84" y="168"/>
                  </a:lnTo>
                  <a:lnTo>
                    <a:pt x="86" y="174"/>
                  </a:lnTo>
                  <a:lnTo>
                    <a:pt x="90" y="178"/>
                  </a:lnTo>
                  <a:lnTo>
                    <a:pt x="98" y="194"/>
                  </a:lnTo>
                  <a:lnTo>
                    <a:pt x="110" y="198"/>
                  </a:lnTo>
                  <a:lnTo>
                    <a:pt x="116" y="204"/>
                  </a:lnTo>
                  <a:lnTo>
                    <a:pt x="124" y="208"/>
                  </a:lnTo>
                  <a:lnTo>
                    <a:pt x="124" y="210"/>
                  </a:lnTo>
                  <a:lnTo>
                    <a:pt x="126" y="212"/>
                  </a:lnTo>
                  <a:lnTo>
                    <a:pt x="132" y="212"/>
                  </a:lnTo>
                  <a:lnTo>
                    <a:pt x="140" y="214"/>
                  </a:lnTo>
                  <a:lnTo>
                    <a:pt x="150" y="212"/>
                  </a:lnTo>
                  <a:lnTo>
                    <a:pt x="152" y="208"/>
                  </a:lnTo>
                  <a:lnTo>
                    <a:pt x="164" y="204"/>
                  </a:lnTo>
                  <a:lnTo>
                    <a:pt x="170" y="208"/>
                  </a:lnTo>
                  <a:lnTo>
                    <a:pt x="178" y="226"/>
                  </a:lnTo>
                  <a:lnTo>
                    <a:pt x="194" y="228"/>
                  </a:lnTo>
                  <a:lnTo>
                    <a:pt x="200" y="230"/>
                  </a:lnTo>
                  <a:lnTo>
                    <a:pt x="202" y="230"/>
                  </a:lnTo>
                  <a:lnTo>
                    <a:pt x="208" y="232"/>
                  </a:lnTo>
                  <a:lnTo>
                    <a:pt x="218" y="232"/>
                  </a:lnTo>
                  <a:lnTo>
                    <a:pt x="218" y="230"/>
                  </a:lnTo>
                  <a:lnTo>
                    <a:pt x="224" y="234"/>
                  </a:lnTo>
                  <a:lnTo>
                    <a:pt x="234" y="234"/>
                  </a:lnTo>
                  <a:lnTo>
                    <a:pt x="234" y="2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1" name="Freeform 290">
              <a:extLst>
                <a:ext uri="{FF2B5EF4-FFF2-40B4-BE49-F238E27FC236}">
                  <a16:creationId xmlns:a16="http://schemas.microsoft.com/office/drawing/2014/main" id="{860848CA-D418-4C49-B814-5FD7AB19FB35}"/>
                </a:ext>
              </a:extLst>
            </p:cNvPr>
            <p:cNvSpPr>
              <a:spLocks/>
            </p:cNvSpPr>
            <p:nvPr/>
          </p:nvSpPr>
          <p:spPr bwMode="auto">
            <a:xfrm>
              <a:off x="5272088" y="3506788"/>
              <a:ext cx="63500" cy="66675"/>
            </a:xfrm>
            <a:custGeom>
              <a:avLst/>
              <a:gdLst/>
              <a:ahLst/>
              <a:cxnLst>
                <a:cxn ang="0">
                  <a:pos x="18" y="28"/>
                </a:cxn>
                <a:cxn ang="0">
                  <a:pos x="20" y="28"/>
                </a:cxn>
                <a:cxn ang="0">
                  <a:pos x="26" y="30"/>
                </a:cxn>
                <a:cxn ang="0">
                  <a:pos x="30" y="30"/>
                </a:cxn>
                <a:cxn ang="0">
                  <a:pos x="34" y="36"/>
                </a:cxn>
                <a:cxn ang="0">
                  <a:pos x="34" y="42"/>
                </a:cxn>
                <a:cxn ang="0">
                  <a:pos x="36" y="42"/>
                </a:cxn>
                <a:cxn ang="0">
                  <a:pos x="40" y="42"/>
                </a:cxn>
                <a:cxn ang="0">
                  <a:pos x="38" y="36"/>
                </a:cxn>
                <a:cxn ang="0">
                  <a:pos x="40" y="36"/>
                </a:cxn>
                <a:cxn ang="0">
                  <a:pos x="40" y="34"/>
                </a:cxn>
                <a:cxn ang="0">
                  <a:pos x="40" y="34"/>
                </a:cxn>
                <a:cxn ang="0">
                  <a:pos x="40" y="30"/>
                </a:cxn>
                <a:cxn ang="0">
                  <a:pos x="36" y="28"/>
                </a:cxn>
                <a:cxn ang="0">
                  <a:pos x="30" y="24"/>
                </a:cxn>
                <a:cxn ang="0">
                  <a:pos x="30" y="22"/>
                </a:cxn>
                <a:cxn ang="0">
                  <a:pos x="32" y="22"/>
                </a:cxn>
                <a:cxn ang="0">
                  <a:pos x="32" y="18"/>
                </a:cxn>
                <a:cxn ang="0">
                  <a:pos x="26" y="12"/>
                </a:cxn>
                <a:cxn ang="0">
                  <a:pos x="26" y="6"/>
                </a:cxn>
                <a:cxn ang="0">
                  <a:pos x="24" y="4"/>
                </a:cxn>
                <a:cxn ang="0">
                  <a:pos x="20" y="0"/>
                </a:cxn>
                <a:cxn ang="0">
                  <a:pos x="20" y="0"/>
                </a:cxn>
                <a:cxn ang="0">
                  <a:pos x="0" y="2"/>
                </a:cxn>
                <a:cxn ang="0">
                  <a:pos x="2" y="4"/>
                </a:cxn>
                <a:cxn ang="0">
                  <a:pos x="4" y="8"/>
                </a:cxn>
                <a:cxn ang="0">
                  <a:pos x="4" y="16"/>
                </a:cxn>
                <a:cxn ang="0">
                  <a:pos x="6" y="18"/>
                </a:cxn>
                <a:cxn ang="0">
                  <a:pos x="16" y="26"/>
                </a:cxn>
                <a:cxn ang="0">
                  <a:pos x="18" y="28"/>
                </a:cxn>
                <a:cxn ang="0">
                  <a:pos x="18" y="28"/>
                </a:cxn>
              </a:cxnLst>
              <a:rect l="0" t="0" r="r" b="b"/>
              <a:pathLst>
                <a:path w="40" h="42">
                  <a:moveTo>
                    <a:pt x="18" y="28"/>
                  </a:moveTo>
                  <a:lnTo>
                    <a:pt x="20" y="28"/>
                  </a:lnTo>
                  <a:lnTo>
                    <a:pt x="26" y="30"/>
                  </a:lnTo>
                  <a:lnTo>
                    <a:pt x="30" y="30"/>
                  </a:lnTo>
                  <a:lnTo>
                    <a:pt x="34" y="36"/>
                  </a:lnTo>
                  <a:lnTo>
                    <a:pt x="34" y="42"/>
                  </a:lnTo>
                  <a:lnTo>
                    <a:pt x="36" y="42"/>
                  </a:lnTo>
                  <a:lnTo>
                    <a:pt x="40" y="42"/>
                  </a:lnTo>
                  <a:lnTo>
                    <a:pt x="38" y="36"/>
                  </a:lnTo>
                  <a:lnTo>
                    <a:pt x="40" y="36"/>
                  </a:lnTo>
                  <a:lnTo>
                    <a:pt x="40" y="34"/>
                  </a:lnTo>
                  <a:lnTo>
                    <a:pt x="40" y="34"/>
                  </a:lnTo>
                  <a:lnTo>
                    <a:pt x="40" y="30"/>
                  </a:lnTo>
                  <a:lnTo>
                    <a:pt x="36" y="28"/>
                  </a:lnTo>
                  <a:lnTo>
                    <a:pt x="30" y="24"/>
                  </a:lnTo>
                  <a:lnTo>
                    <a:pt x="30" y="22"/>
                  </a:lnTo>
                  <a:lnTo>
                    <a:pt x="32" y="22"/>
                  </a:lnTo>
                  <a:lnTo>
                    <a:pt x="32" y="18"/>
                  </a:lnTo>
                  <a:lnTo>
                    <a:pt x="26" y="12"/>
                  </a:lnTo>
                  <a:lnTo>
                    <a:pt x="26" y="6"/>
                  </a:lnTo>
                  <a:lnTo>
                    <a:pt x="24" y="4"/>
                  </a:lnTo>
                  <a:lnTo>
                    <a:pt x="20" y="0"/>
                  </a:lnTo>
                  <a:lnTo>
                    <a:pt x="20" y="0"/>
                  </a:lnTo>
                  <a:lnTo>
                    <a:pt x="0" y="2"/>
                  </a:lnTo>
                  <a:lnTo>
                    <a:pt x="2" y="4"/>
                  </a:lnTo>
                  <a:lnTo>
                    <a:pt x="4" y="8"/>
                  </a:lnTo>
                  <a:lnTo>
                    <a:pt x="4" y="16"/>
                  </a:lnTo>
                  <a:lnTo>
                    <a:pt x="6" y="18"/>
                  </a:lnTo>
                  <a:lnTo>
                    <a:pt x="16" y="26"/>
                  </a:lnTo>
                  <a:lnTo>
                    <a:pt x="18" y="28"/>
                  </a:lnTo>
                  <a:lnTo>
                    <a:pt x="18"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2" name="Freeform 291">
              <a:extLst>
                <a:ext uri="{FF2B5EF4-FFF2-40B4-BE49-F238E27FC236}">
                  <a16:creationId xmlns:a16="http://schemas.microsoft.com/office/drawing/2014/main" id="{D54BE9E8-6E28-A145-A7D1-F73764807810}"/>
                </a:ext>
              </a:extLst>
            </p:cNvPr>
            <p:cNvSpPr>
              <a:spLocks/>
            </p:cNvSpPr>
            <p:nvPr/>
          </p:nvSpPr>
          <p:spPr bwMode="auto">
            <a:xfrm>
              <a:off x="5300663" y="3551238"/>
              <a:ext cx="25400" cy="22225"/>
            </a:xfrm>
            <a:custGeom>
              <a:avLst/>
              <a:gdLst/>
              <a:ahLst/>
              <a:cxnLst>
                <a:cxn ang="0">
                  <a:pos x="0" y="0"/>
                </a:cxn>
                <a:cxn ang="0">
                  <a:pos x="2" y="0"/>
                </a:cxn>
                <a:cxn ang="0">
                  <a:pos x="8" y="2"/>
                </a:cxn>
                <a:cxn ang="0">
                  <a:pos x="12" y="2"/>
                </a:cxn>
                <a:cxn ang="0">
                  <a:pos x="16" y="8"/>
                </a:cxn>
                <a:cxn ang="0">
                  <a:pos x="16" y="14"/>
                </a:cxn>
                <a:cxn ang="0">
                  <a:pos x="10" y="12"/>
                </a:cxn>
                <a:cxn ang="0">
                  <a:pos x="0" y="0"/>
                </a:cxn>
                <a:cxn ang="0">
                  <a:pos x="0" y="0"/>
                </a:cxn>
              </a:cxnLst>
              <a:rect l="0" t="0" r="r" b="b"/>
              <a:pathLst>
                <a:path w="16" h="14">
                  <a:moveTo>
                    <a:pt x="0" y="0"/>
                  </a:moveTo>
                  <a:lnTo>
                    <a:pt x="2" y="0"/>
                  </a:lnTo>
                  <a:lnTo>
                    <a:pt x="8" y="2"/>
                  </a:lnTo>
                  <a:lnTo>
                    <a:pt x="12" y="2"/>
                  </a:lnTo>
                  <a:lnTo>
                    <a:pt x="16" y="8"/>
                  </a:lnTo>
                  <a:lnTo>
                    <a:pt x="16" y="14"/>
                  </a:lnTo>
                  <a:lnTo>
                    <a:pt x="10" y="1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3" name="Freeform 292">
              <a:extLst>
                <a:ext uri="{FF2B5EF4-FFF2-40B4-BE49-F238E27FC236}">
                  <a16:creationId xmlns:a16="http://schemas.microsoft.com/office/drawing/2014/main" id="{6E2D11D1-8370-4D42-9E7D-8DFCF342F7DC}"/>
                </a:ext>
              </a:extLst>
            </p:cNvPr>
            <p:cNvSpPr>
              <a:spLocks/>
            </p:cNvSpPr>
            <p:nvPr/>
          </p:nvSpPr>
          <p:spPr bwMode="auto">
            <a:xfrm>
              <a:off x="5170488" y="3611563"/>
              <a:ext cx="212725" cy="212725"/>
            </a:xfrm>
            <a:custGeom>
              <a:avLst/>
              <a:gdLst/>
              <a:ahLst/>
              <a:cxnLst>
                <a:cxn ang="0">
                  <a:pos x="106" y="134"/>
                </a:cxn>
                <a:cxn ang="0">
                  <a:pos x="110" y="130"/>
                </a:cxn>
                <a:cxn ang="0">
                  <a:pos x="116" y="122"/>
                </a:cxn>
                <a:cxn ang="0">
                  <a:pos x="120" y="120"/>
                </a:cxn>
                <a:cxn ang="0">
                  <a:pos x="126" y="120"/>
                </a:cxn>
                <a:cxn ang="0">
                  <a:pos x="126" y="120"/>
                </a:cxn>
                <a:cxn ang="0">
                  <a:pos x="132" y="122"/>
                </a:cxn>
                <a:cxn ang="0">
                  <a:pos x="134" y="120"/>
                </a:cxn>
                <a:cxn ang="0">
                  <a:pos x="126" y="114"/>
                </a:cxn>
                <a:cxn ang="0">
                  <a:pos x="124" y="106"/>
                </a:cxn>
                <a:cxn ang="0">
                  <a:pos x="120" y="106"/>
                </a:cxn>
                <a:cxn ang="0">
                  <a:pos x="122" y="94"/>
                </a:cxn>
                <a:cxn ang="0">
                  <a:pos x="116" y="84"/>
                </a:cxn>
                <a:cxn ang="0">
                  <a:pos x="98" y="72"/>
                </a:cxn>
                <a:cxn ang="0">
                  <a:pos x="98" y="70"/>
                </a:cxn>
                <a:cxn ang="0">
                  <a:pos x="94" y="62"/>
                </a:cxn>
                <a:cxn ang="0">
                  <a:pos x="90" y="62"/>
                </a:cxn>
                <a:cxn ang="0">
                  <a:pos x="90" y="58"/>
                </a:cxn>
                <a:cxn ang="0">
                  <a:pos x="92" y="50"/>
                </a:cxn>
                <a:cxn ang="0">
                  <a:pos x="96" y="48"/>
                </a:cxn>
                <a:cxn ang="0">
                  <a:pos x="96" y="46"/>
                </a:cxn>
                <a:cxn ang="0">
                  <a:pos x="102" y="38"/>
                </a:cxn>
                <a:cxn ang="0">
                  <a:pos x="100" y="32"/>
                </a:cxn>
                <a:cxn ang="0">
                  <a:pos x="102" y="28"/>
                </a:cxn>
                <a:cxn ang="0">
                  <a:pos x="94" y="26"/>
                </a:cxn>
                <a:cxn ang="0">
                  <a:pos x="92" y="24"/>
                </a:cxn>
                <a:cxn ang="0">
                  <a:pos x="90" y="18"/>
                </a:cxn>
                <a:cxn ang="0">
                  <a:pos x="84" y="12"/>
                </a:cxn>
                <a:cxn ang="0">
                  <a:pos x="84" y="4"/>
                </a:cxn>
                <a:cxn ang="0">
                  <a:pos x="82" y="6"/>
                </a:cxn>
                <a:cxn ang="0">
                  <a:pos x="78" y="6"/>
                </a:cxn>
                <a:cxn ang="0">
                  <a:pos x="76" y="2"/>
                </a:cxn>
                <a:cxn ang="0">
                  <a:pos x="64" y="2"/>
                </a:cxn>
                <a:cxn ang="0">
                  <a:pos x="58" y="0"/>
                </a:cxn>
                <a:cxn ang="0">
                  <a:pos x="50" y="8"/>
                </a:cxn>
                <a:cxn ang="0">
                  <a:pos x="48" y="8"/>
                </a:cxn>
                <a:cxn ang="0">
                  <a:pos x="44" y="16"/>
                </a:cxn>
                <a:cxn ang="0">
                  <a:pos x="36" y="18"/>
                </a:cxn>
                <a:cxn ang="0">
                  <a:pos x="34" y="44"/>
                </a:cxn>
                <a:cxn ang="0">
                  <a:pos x="32" y="50"/>
                </a:cxn>
                <a:cxn ang="0">
                  <a:pos x="0" y="70"/>
                </a:cxn>
                <a:cxn ang="0">
                  <a:pos x="6" y="86"/>
                </a:cxn>
                <a:cxn ang="0">
                  <a:pos x="26" y="92"/>
                </a:cxn>
                <a:cxn ang="0">
                  <a:pos x="42" y="104"/>
                </a:cxn>
                <a:cxn ang="0">
                  <a:pos x="56" y="108"/>
                </a:cxn>
                <a:cxn ang="0">
                  <a:pos x="60" y="114"/>
                </a:cxn>
                <a:cxn ang="0">
                  <a:pos x="66" y="116"/>
                </a:cxn>
                <a:cxn ang="0">
                  <a:pos x="68" y="126"/>
                </a:cxn>
                <a:cxn ang="0">
                  <a:pos x="82" y="132"/>
                </a:cxn>
                <a:cxn ang="0">
                  <a:pos x="106" y="134"/>
                </a:cxn>
                <a:cxn ang="0">
                  <a:pos x="106" y="134"/>
                </a:cxn>
              </a:cxnLst>
              <a:rect l="0" t="0" r="r" b="b"/>
              <a:pathLst>
                <a:path w="134" h="134">
                  <a:moveTo>
                    <a:pt x="106" y="134"/>
                  </a:moveTo>
                  <a:lnTo>
                    <a:pt x="110" y="130"/>
                  </a:lnTo>
                  <a:lnTo>
                    <a:pt x="116" y="122"/>
                  </a:lnTo>
                  <a:lnTo>
                    <a:pt x="120" y="120"/>
                  </a:lnTo>
                  <a:lnTo>
                    <a:pt x="126" y="120"/>
                  </a:lnTo>
                  <a:lnTo>
                    <a:pt x="126" y="120"/>
                  </a:lnTo>
                  <a:lnTo>
                    <a:pt x="132" y="122"/>
                  </a:lnTo>
                  <a:lnTo>
                    <a:pt x="134" y="120"/>
                  </a:lnTo>
                  <a:lnTo>
                    <a:pt x="126" y="114"/>
                  </a:lnTo>
                  <a:lnTo>
                    <a:pt x="124" y="106"/>
                  </a:lnTo>
                  <a:lnTo>
                    <a:pt x="120" y="106"/>
                  </a:lnTo>
                  <a:lnTo>
                    <a:pt x="122" y="94"/>
                  </a:lnTo>
                  <a:lnTo>
                    <a:pt x="116" y="84"/>
                  </a:lnTo>
                  <a:lnTo>
                    <a:pt x="98" y="72"/>
                  </a:lnTo>
                  <a:lnTo>
                    <a:pt x="98" y="70"/>
                  </a:lnTo>
                  <a:lnTo>
                    <a:pt x="94" y="62"/>
                  </a:lnTo>
                  <a:lnTo>
                    <a:pt x="90" y="62"/>
                  </a:lnTo>
                  <a:lnTo>
                    <a:pt x="90" y="58"/>
                  </a:lnTo>
                  <a:lnTo>
                    <a:pt x="92" y="50"/>
                  </a:lnTo>
                  <a:lnTo>
                    <a:pt x="96" y="48"/>
                  </a:lnTo>
                  <a:lnTo>
                    <a:pt x="96" y="46"/>
                  </a:lnTo>
                  <a:lnTo>
                    <a:pt x="102" y="38"/>
                  </a:lnTo>
                  <a:lnTo>
                    <a:pt x="100" y="32"/>
                  </a:lnTo>
                  <a:lnTo>
                    <a:pt x="102" y="28"/>
                  </a:lnTo>
                  <a:lnTo>
                    <a:pt x="94" y="26"/>
                  </a:lnTo>
                  <a:lnTo>
                    <a:pt x="92" y="24"/>
                  </a:lnTo>
                  <a:lnTo>
                    <a:pt x="90" y="18"/>
                  </a:lnTo>
                  <a:lnTo>
                    <a:pt x="84" y="12"/>
                  </a:lnTo>
                  <a:lnTo>
                    <a:pt x="84" y="4"/>
                  </a:lnTo>
                  <a:lnTo>
                    <a:pt x="82" y="6"/>
                  </a:lnTo>
                  <a:lnTo>
                    <a:pt x="78" y="6"/>
                  </a:lnTo>
                  <a:lnTo>
                    <a:pt x="76" y="2"/>
                  </a:lnTo>
                  <a:lnTo>
                    <a:pt x="64" y="2"/>
                  </a:lnTo>
                  <a:lnTo>
                    <a:pt x="58" y="0"/>
                  </a:lnTo>
                  <a:lnTo>
                    <a:pt x="50" y="8"/>
                  </a:lnTo>
                  <a:lnTo>
                    <a:pt x="48" y="8"/>
                  </a:lnTo>
                  <a:lnTo>
                    <a:pt x="44" y="16"/>
                  </a:lnTo>
                  <a:lnTo>
                    <a:pt x="36" y="18"/>
                  </a:lnTo>
                  <a:lnTo>
                    <a:pt x="34" y="44"/>
                  </a:lnTo>
                  <a:lnTo>
                    <a:pt x="32" y="50"/>
                  </a:lnTo>
                  <a:lnTo>
                    <a:pt x="0" y="70"/>
                  </a:lnTo>
                  <a:lnTo>
                    <a:pt x="6" y="86"/>
                  </a:lnTo>
                  <a:lnTo>
                    <a:pt x="26" y="92"/>
                  </a:lnTo>
                  <a:lnTo>
                    <a:pt x="42" y="104"/>
                  </a:lnTo>
                  <a:lnTo>
                    <a:pt x="56" y="108"/>
                  </a:lnTo>
                  <a:lnTo>
                    <a:pt x="60" y="114"/>
                  </a:lnTo>
                  <a:lnTo>
                    <a:pt x="66" y="116"/>
                  </a:lnTo>
                  <a:lnTo>
                    <a:pt x="68" y="126"/>
                  </a:lnTo>
                  <a:lnTo>
                    <a:pt x="82" y="132"/>
                  </a:lnTo>
                  <a:lnTo>
                    <a:pt x="106" y="134"/>
                  </a:lnTo>
                  <a:lnTo>
                    <a:pt x="106"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4" name="Freeform 293">
              <a:extLst>
                <a:ext uri="{FF2B5EF4-FFF2-40B4-BE49-F238E27FC236}">
                  <a16:creationId xmlns:a16="http://schemas.microsoft.com/office/drawing/2014/main" id="{07BDDF19-9B25-F645-9A26-17DAE3B5B518}"/>
                </a:ext>
              </a:extLst>
            </p:cNvPr>
            <p:cNvSpPr>
              <a:spLocks/>
            </p:cNvSpPr>
            <p:nvPr/>
          </p:nvSpPr>
          <p:spPr bwMode="auto">
            <a:xfrm>
              <a:off x="5338763" y="3802063"/>
              <a:ext cx="38100" cy="38100"/>
            </a:xfrm>
            <a:custGeom>
              <a:avLst/>
              <a:gdLst/>
              <a:ahLst/>
              <a:cxnLst>
                <a:cxn ang="0">
                  <a:pos x="24" y="24"/>
                </a:cxn>
                <a:cxn ang="0">
                  <a:pos x="20" y="12"/>
                </a:cxn>
                <a:cxn ang="0">
                  <a:pos x="16" y="12"/>
                </a:cxn>
                <a:cxn ang="0">
                  <a:pos x="24" y="6"/>
                </a:cxn>
                <a:cxn ang="0">
                  <a:pos x="20" y="0"/>
                </a:cxn>
                <a:cxn ang="0">
                  <a:pos x="14" y="0"/>
                </a:cxn>
                <a:cxn ang="0">
                  <a:pos x="10" y="2"/>
                </a:cxn>
                <a:cxn ang="0">
                  <a:pos x="4" y="10"/>
                </a:cxn>
                <a:cxn ang="0">
                  <a:pos x="0" y="14"/>
                </a:cxn>
                <a:cxn ang="0">
                  <a:pos x="12" y="18"/>
                </a:cxn>
                <a:cxn ang="0">
                  <a:pos x="16" y="22"/>
                </a:cxn>
                <a:cxn ang="0">
                  <a:pos x="24" y="24"/>
                </a:cxn>
                <a:cxn ang="0">
                  <a:pos x="24" y="24"/>
                </a:cxn>
              </a:cxnLst>
              <a:rect l="0" t="0" r="r" b="b"/>
              <a:pathLst>
                <a:path w="24" h="24">
                  <a:moveTo>
                    <a:pt x="24" y="24"/>
                  </a:moveTo>
                  <a:lnTo>
                    <a:pt x="20" y="12"/>
                  </a:lnTo>
                  <a:lnTo>
                    <a:pt x="16" y="12"/>
                  </a:lnTo>
                  <a:lnTo>
                    <a:pt x="24" y="6"/>
                  </a:lnTo>
                  <a:lnTo>
                    <a:pt x="20" y="0"/>
                  </a:lnTo>
                  <a:lnTo>
                    <a:pt x="14" y="0"/>
                  </a:lnTo>
                  <a:lnTo>
                    <a:pt x="10" y="2"/>
                  </a:lnTo>
                  <a:lnTo>
                    <a:pt x="4" y="10"/>
                  </a:lnTo>
                  <a:lnTo>
                    <a:pt x="0" y="14"/>
                  </a:lnTo>
                  <a:lnTo>
                    <a:pt x="12" y="18"/>
                  </a:lnTo>
                  <a:lnTo>
                    <a:pt x="16" y="22"/>
                  </a:lnTo>
                  <a:lnTo>
                    <a:pt x="24" y="24"/>
                  </a:lnTo>
                  <a:lnTo>
                    <a:pt x="24"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5" name="Freeform 294">
              <a:extLst>
                <a:ext uri="{FF2B5EF4-FFF2-40B4-BE49-F238E27FC236}">
                  <a16:creationId xmlns:a16="http://schemas.microsoft.com/office/drawing/2014/main" id="{401E0638-AF35-4844-962E-CD75E1BD251D}"/>
                </a:ext>
              </a:extLst>
            </p:cNvPr>
            <p:cNvSpPr>
              <a:spLocks/>
            </p:cNvSpPr>
            <p:nvPr/>
          </p:nvSpPr>
          <p:spPr bwMode="auto">
            <a:xfrm>
              <a:off x="5538788" y="3894138"/>
              <a:ext cx="9525" cy="12700"/>
            </a:xfrm>
            <a:custGeom>
              <a:avLst/>
              <a:gdLst/>
              <a:ahLst/>
              <a:cxnLst>
                <a:cxn ang="0">
                  <a:pos x="4" y="8"/>
                </a:cxn>
                <a:cxn ang="0">
                  <a:pos x="2" y="8"/>
                </a:cxn>
                <a:cxn ang="0">
                  <a:pos x="0" y="2"/>
                </a:cxn>
                <a:cxn ang="0">
                  <a:pos x="2" y="0"/>
                </a:cxn>
                <a:cxn ang="0">
                  <a:pos x="6" y="0"/>
                </a:cxn>
                <a:cxn ang="0">
                  <a:pos x="4" y="8"/>
                </a:cxn>
                <a:cxn ang="0">
                  <a:pos x="4" y="8"/>
                </a:cxn>
              </a:cxnLst>
              <a:rect l="0" t="0" r="r" b="b"/>
              <a:pathLst>
                <a:path w="6" h="8">
                  <a:moveTo>
                    <a:pt x="4" y="8"/>
                  </a:moveTo>
                  <a:lnTo>
                    <a:pt x="2" y="8"/>
                  </a:lnTo>
                  <a:lnTo>
                    <a:pt x="0" y="2"/>
                  </a:lnTo>
                  <a:lnTo>
                    <a:pt x="2" y="0"/>
                  </a:lnTo>
                  <a:lnTo>
                    <a:pt x="6" y="0"/>
                  </a:lnTo>
                  <a:lnTo>
                    <a:pt x="4" y="8"/>
                  </a:lnTo>
                  <a:lnTo>
                    <a:pt x="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6" name="Freeform 295">
              <a:extLst>
                <a:ext uri="{FF2B5EF4-FFF2-40B4-BE49-F238E27FC236}">
                  <a16:creationId xmlns:a16="http://schemas.microsoft.com/office/drawing/2014/main" id="{99D1D3AF-5A31-DC48-A596-9DC0579DC460}"/>
                </a:ext>
              </a:extLst>
            </p:cNvPr>
            <p:cNvSpPr>
              <a:spLocks/>
            </p:cNvSpPr>
            <p:nvPr/>
          </p:nvSpPr>
          <p:spPr bwMode="auto">
            <a:xfrm>
              <a:off x="5427663" y="3894138"/>
              <a:ext cx="19050" cy="41275"/>
            </a:xfrm>
            <a:custGeom>
              <a:avLst/>
              <a:gdLst/>
              <a:ahLst/>
              <a:cxnLst>
                <a:cxn ang="0">
                  <a:pos x="4" y="26"/>
                </a:cxn>
                <a:cxn ang="0">
                  <a:pos x="8" y="22"/>
                </a:cxn>
                <a:cxn ang="0">
                  <a:pos x="12" y="18"/>
                </a:cxn>
                <a:cxn ang="0">
                  <a:pos x="10" y="12"/>
                </a:cxn>
                <a:cxn ang="0">
                  <a:pos x="12" y="4"/>
                </a:cxn>
                <a:cxn ang="0">
                  <a:pos x="6" y="0"/>
                </a:cxn>
                <a:cxn ang="0">
                  <a:pos x="0" y="12"/>
                </a:cxn>
                <a:cxn ang="0">
                  <a:pos x="0" y="22"/>
                </a:cxn>
                <a:cxn ang="0">
                  <a:pos x="4" y="26"/>
                </a:cxn>
                <a:cxn ang="0">
                  <a:pos x="4" y="26"/>
                </a:cxn>
              </a:cxnLst>
              <a:rect l="0" t="0" r="r" b="b"/>
              <a:pathLst>
                <a:path w="12" h="26">
                  <a:moveTo>
                    <a:pt x="4" y="26"/>
                  </a:moveTo>
                  <a:lnTo>
                    <a:pt x="8" y="22"/>
                  </a:lnTo>
                  <a:lnTo>
                    <a:pt x="12" y="18"/>
                  </a:lnTo>
                  <a:lnTo>
                    <a:pt x="10" y="12"/>
                  </a:lnTo>
                  <a:lnTo>
                    <a:pt x="12" y="4"/>
                  </a:lnTo>
                  <a:lnTo>
                    <a:pt x="6" y="0"/>
                  </a:lnTo>
                  <a:lnTo>
                    <a:pt x="0" y="12"/>
                  </a:lnTo>
                  <a:lnTo>
                    <a:pt x="0" y="22"/>
                  </a:lnTo>
                  <a:lnTo>
                    <a:pt x="4" y="26"/>
                  </a:lnTo>
                  <a:lnTo>
                    <a:pt x="4"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7" name="Freeform 296">
              <a:extLst>
                <a:ext uri="{FF2B5EF4-FFF2-40B4-BE49-F238E27FC236}">
                  <a16:creationId xmlns:a16="http://schemas.microsoft.com/office/drawing/2014/main" id="{366E82BF-CF92-9647-96B1-634950EBB5B4}"/>
                </a:ext>
              </a:extLst>
            </p:cNvPr>
            <p:cNvSpPr>
              <a:spLocks/>
            </p:cNvSpPr>
            <p:nvPr/>
          </p:nvSpPr>
          <p:spPr bwMode="auto">
            <a:xfrm>
              <a:off x="5087938" y="3722688"/>
              <a:ext cx="92075" cy="101600"/>
            </a:xfrm>
            <a:custGeom>
              <a:avLst/>
              <a:gdLst/>
              <a:ahLst/>
              <a:cxnLst>
                <a:cxn ang="0">
                  <a:pos x="2" y="60"/>
                </a:cxn>
                <a:cxn ang="0">
                  <a:pos x="2" y="62"/>
                </a:cxn>
                <a:cxn ang="0">
                  <a:pos x="18" y="64"/>
                </a:cxn>
                <a:cxn ang="0">
                  <a:pos x="22" y="60"/>
                </a:cxn>
                <a:cxn ang="0">
                  <a:pos x="26" y="52"/>
                </a:cxn>
                <a:cxn ang="0">
                  <a:pos x="36" y="52"/>
                </a:cxn>
                <a:cxn ang="0">
                  <a:pos x="38" y="44"/>
                </a:cxn>
                <a:cxn ang="0">
                  <a:pos x="44" y="42"/>
                </a:cxn>
                <a:cxn ang="0">
                  <a:pos x="28" y="26"/>
                </a:cxn>
                <a:cxn ang="0">
                  <a:pos x="54" y="22"/>
                </a:cxn>
                <a:cxn ang="0">
                  <a:pos x="58" y="16"/>
                </a:cxn>
                <a:cxn ang="0">
                  <a:pos x="52" y="0"/>
                </a:cxn>
                <a:cxn ang="0">
                  <a:pos x="52" y="0"/>
                </a:cxn>
                <a:cxn ang="0">
                  <a:pos x="24" y="16"/>
                </a:cxn>
                <a:cxn ang="0">
                  <a:pos x="20" y="14"/>
                </a:cxn>
                <a:cxn ang="0">
                  <a:pos x="14" y="8"/>
                </a:cxn>
                <a:cxn ang="0">
                  <a:pos x="10" y="8"/>
                </a:cxn>
                <a:cxn ang="0">
                  <a:pos x="10" y="14"/>
                </a:cxn>
                <a:cxn ang="0">
                  <a:pos x="8" y="12"/>
                </a:cxn>
                <a:cxn ang="0">
                  <a:pos x="4" y="12"/>
                </a:cxn>
                <a:cxn ang="0">
                  <a:pos x="2" y="16"/>
                </a:cxn>
                <a:cxn ang="0">
                  <a:pos x="2" y="22"/>
                </a:cxn>
                <a:cxn ang="0">
                  <a:pos x="6" y="24"/>
                </a:cxn>
                <a:cxn ang="0">
                  <a:pos x="2" y="24"/>
                </a:cxn>
                <a:cxn ang="0">
                  <a:pos x="0" y="30"/>
                </a:cxn>
                <a:cxn ang="0">
                  <a:pos x="2" y="30"/>
                </a:cxn>
                <a:cxn ang="0">
                  <a:pos x="8" y="28"/>
                </a:cxn>
                <a:cxn ang="0">
                  <a:pos x="8" y="28"/>
                </a:cxn>
                <a:cxn ang="0">
                  <a:pos x="8" y="34"/>
                </a:cxn>
                <a:cxn ang="0">
                  <a:pos x="4" y="42"/>
                </a:cxn>
                <a:cxn ang="0">
                  <a:pos x="2" y="60"/>
                </a:cxn>
                <a:cxn ang="0">
                  <a:pos x="2" y="60"/>
                </a:cxn>
                <a:cxn ang="0">
                  <a:pos x="2" y="60"/>
                </a:cxn>
              </a:cxnLst>
              <a:rect l="0" t="0" r="r" b="b"/>
              <a:pathLst>
                <a:path w="58" h="64">
                  <a:moveTo>
                    <a:pt x="2" y="60"/>
                  </a:moveTo>
                  <a:lnTo>
                    <a:pt x="2" y="62"/>
                  </a:lnTo>
                  <a:lnTo>
                    <a:pt x="18" y="64"/>
                  </a:lnTo>
                  <a:lnTo>
                    <a:pt x="22" y="60"/>
                  </a:lnTo>
                  <a:lnTo>
                    <a:pt x="26" y="52"/>
                  </a:lnTo>
                  <a:lnTo>
                    <a:pt x="36" y="52"/>
                  </a:lnTo>
                  <a:lnTo>
                    <a:pt x="38" y="44"/>
                  </a:lnTo>
                  <a:lnTo>
                    <a:pt x="44" y="42"/>
                  </a:lnTo>
                  <a:lnTo>
                    <a:pt x="28" y="26"/>
                  </a:lnTo>
                  <a:lnTo>
                    <a:pt x="54" y="22"/>
                  </a:lnTo>
                  <a:lnTo>
                    <a:pt x="58" y="16"/>
                  </a:lnTo>
                  <a:lnTo>
                    <a:pt x="52" y="0"/>
                  </a:lnTo>
                  <a:lnTo>
                    <a:pt x="52" y="0"/>
                  </a:lnTo>
                  <a:lnTo>
                    <a:pt x="24" y="16"/>
                  </a:lnTo>
                  <a:lnTo>
                    <a:pt x="20" y="14"/>
                  </a:lnTo>
                  <a:lnTo>
                    <a:pt x="14" y="8"/>
                  </a:lnTo>
                  <a:lnTo>
                    <a:pt x="10" y="8"/>
                  </a:lnTo>
                  <a:lnTo>
                    <a:pt x="10" y="14"/>
                  </a:lnTo>
                  <a:lnTo>
                    <a:pt x="8" y="12"/>
                  </a:lnTo>
                  <a:lnTo>
                    <a:pt x="4" y="12"/>
                  </a:lnTo>
                  <a:lnTo>
                    <a:pt x="2" y="16"/>
                  </a:lnTo>
                  <a:lnTo>
                    <a:pt x="2" y="22"/>
                  </a:lnTo>
                  <a:lnTo>
                    <a:pt x="6" y="24"/>
                  </a:lnTo>
                  <a:lnTo>
                    <a:pt x="2" y="24"/>
                  </a:lnTo>
                  <a:lnTo>
                    <a:pt x="0" y="30"/>
                  </a:lnTo>
                  <a:lnTo>
                    <a:pt x="2" y="30"/>
                  </a:lnTo>
                  <a:lnTo>
                    <a:pt x="8" y="28"/>
                  </a:lnTo>
                  <a:lnTo>
                    <a:pt x="8" y="28"/>
                  </a:lnTo>
                  <a:lnTo>
                    <a:pt x="8" y="34"/>
                  </a:lnTo>
                  <a:lnTo>
                    <a:pt x="4" y="42"/>
                  </a:lnTo>
                  <a:lnTo>
                    <a:pt x="2" y="60"/>
                  </a:lnTo>
                  <a:lnTo>
                    <a:pt x="2" y="60"/>
                  </a:lnTo>
                  <a:lnTo>
                    <a:pt x="2" y="6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8" name="Freeform 297">
              <a:extLst>
                <a:ext uri="{FF2B5EF4-FFF2-40B4-BE49-F238E27FC236}">
                  <a16:creationId xmlns:a16="http://schemas.microsoft.com/office/drawing/2014/main" id="{75732F7E-63AA-0146-AC58-FAB09B87CE59}"/>
                </a:ext>
              </a:extLst>
            </p:cNvPr>
            <p:cNvSpPr>
              <a:spLocks/>
            </p:cNvSpPr>
            <p:nvPr/>
          </p:nvSpPr>
          <p:spPr bwMode="auto">
            <a:xfrm>
              <a:off x="4906963" y="3484563"/>
              <a:ext cx="396875" cy="174625"/>
            </a:xfrm>
            <a:custGeom>
              <a:avLst/>
              <a:gdLst/>
              <a:ahLst/>
              <a:cxnLst>
                <a:cxn ang="0">
                  <a:pos x="236" y="32"/>
                </a:cxn>
                <a:cxn ang="0">
                  <a:pos x="234" y="22"/>
                </a:cxn>
                <a:cxn ang="0">
                  <a:pos x="230" y="16"/>
                </a:cxn>
                <a:cxn ang="0">
                  <a:pos x="216" y="12"/>
                </a:cxn>
                <a:cxn ang="0">
                  <a:pos x="204" y="8"/>
                </a:cxn>
                <a:cxn ang="0">
                  <a:pos x="176" y="18"/>
                </a:cxn>
                <a:cxn ang="0">
                  <a:pos x="154" y="18"/>
                </a:cxn>
                <a:cxn ang="0">
                  <a:pos x="142" y="16"/>
                </a:cxn>
                <a:cxn ang="0">
                  <a:pos x="132" y="6"/>
                </a:cxn>
                <a:cxn ang="0">
                  <a:pos x="126" y="8"/>
                </a:cxn>
                <a:cxn ang="0">
                  <a:pos x="120" y="0"/>
                </a:cxn>
                <a:cxn ang="0">
                  <a:pos x="96" y="2"/>
                </a:cxn>
                <a:cxn ang="0">
                  <a:pos x="66" y="20"/>
                </a:cxn>
                <a:cxn ang="0">
                  <a:pos x="38" y="20"/>
                </a:cxn>
                <a:cxn ang="0">
                  <a:pos x="50" y="26"/>
                </a:cxn>
                <a:cxn ang="0">
                  <a:pos x="36" y="26"/>
                </a:cxn>
                <a:cxn ang="0">
                  <a:pos x="36" y="30"/>
                </a:cxn>
                <a:cxn ang="0">
                  <a:pos x="24" y="30"/>
                </a:cxn>
                <a:cxn ang="0">
                  <a:pos x="22" y="32"/>
                </a:cxn>
                <a:cxn ang="0">
                  <a:pos x="8" y="30"/>
                </a:cxn>
                <a:cxn ang="0">
                  <a:pos x="0" y="40"/>
                </a:cxn>
                <a:cxn ang="0">
                  <a:pos x="10" y="44"/>
                </a:cxn>
                <a:cxn ang="0">
                  <a:pos x="10" y="58"/>
                </a:cxn>
                <a:cxn ang="0">
                  <a:pos x="12" y="64"/>
                </a:cxn>
                <a:cxn ang="0">
                  <a:pos x="4" y="60"/>
                </a:cxn>
                <a:cxn ang="0">
                  <a:pos x="2" y="66"/>
                </a:cxn>
                <a:cxn ang="0">
                  <a:pos x="14" y="74"/>
                </a:cxn>
                <a:cxn ang="0">
                  <a:pos x="14" y="78"/>
                </a:cxn>
                <a:cxn ang="0">
                  <a:pos x="14" y="82"/>
                </a:cxn>
                <a:cxn ang="0">
                  <a:pos x="16" y="88"/>
                </a:cxn>
                <a:cxn ang="0">
                  <a:pos x="28" y="86"/>
                </a:cxn>
                <a:cxn ang="0">
                  <a:pos x="18" y="92"/>
                </a:cxn>
                <a:cxn ang="0">
                  <a:pos x="26" y="92"/>
                </a:cxn>
                <a:cxn ang="0">
                  <a:pos x="28" y="92"/>
                </a:cxn>
                <a:cxn ang="0">
                  <a:pos x="36" y="94"/>
                </a:cxn>
                <a:cxn ang="0">
                  <a:pos x="40" y="94"/>
                </a:cxn>
                <a:cxn ang="0">
                  <a:pos x="42" y="100"/>
                </a:cxn>
                <a:cxn ang="0">
                  <a:pos x="58" y="100"/>
                </a:cxn>
                <a:cxn ang="0">
                  <a:pos x="64" y="90"/>
                </a:cxn>
                <a:cxn ang="0">
                  <a:pos x="84" y="104"/>
                </a:cxn>
                <a:cxn ang="0">
                  <a:pos x="106" y="100"/>
                </a:cxn>
                <a:cxn ang="0">
                  <a:pos x="114" y="92"/>
                </a:cxn>
                <a:cxn ang="0">
                  <a:pos x="128" y="96"/>
                </a:cxn>
                <a:cxn ang="0">
                  <a:pos x="132" y="92"/>
                </a:cxn>
                <a:cxn ang="0">
                  <a:pos x="130" y="96"/>
                </a:cxn>
                <a:cxn ang="0">
                  <a:pos x="132" y="110"/>
                </a:cxn>
                <a:cxn ang="0">
                  <a:pos x="136" y="104"/>
                </a:cxn>
                <a:cxn ang="0">
                  <a:pos x="140" y="100"/>
                </a:cxn>
                <a:cxn ang="0">
                  <a:pos x="140" y="90"/>
                </a:cxn>
                <a:cxn ang="0">
                  <a:pos x="146" y="94"/>
                </a:cxn>
                <a:cxn ang="0">
                  <a:pos x="164" y="90"/>
                </a:cxn>
                <a:cxn ang="0">
                  <a:pos x="174" y="94"/>
                </a:cxn>
                <a:cxn ang="0">
                  <a:pos x="208" y="86"/>
                </a:cxn>
                <a:cxn ang="0">
                  <a:pos x="216" y="86"/>
                </a:cxn>
                <a:cxn ang="0">
                  <a:pos x="224" y="80"/>
                </a:cxn>
                <a:cxn ang="0">
                  <a:pos x="242" y="82"/>
                </a:cxn>
                <a:cxn ang="0">
                  <a:pos x="248" y="86"/>
                </a:cxn>
                <a:cxn ang="0">
                  <a:pos x="248" y="80"/>
                </a:cxn>
                <a:cxn ang="0">
                  <a:pos x="242" y="54"/>
                </a:cxn>
                <a:cxn ang="0">
                  <a:pos x="244" y="46"/>
                </a:cxn>
                <a:cxn ang="0">
                  <a:pos x="246" y="40"/>
                </a:cxn>
              </a:cxnLst>
              <a:rect l="0" t="0" r="r" b="b"/>
              <a:pathLst>
                <a:path w="250" h="110">
                  <a:moveTo>
                    <a:pt x="246" y="40"/>
                  </a:moveTo>
                  <a:lnTo>
                    <a:pt x="236" y="32"/>
                  </a:lnTo>
                  <a:lnTo>
                    <a:pt x="234" y="30"/>
                  </a:lnTo>
                  <a:lnTo>
                    <a:pt x="234" y="22"/>
                  </a:lnTo>
                  <a:lnTo>
                    <a:pt x="232" y="18"/>
                  </a:lnTo>
                  <a:lnTo>
                    <a:pt x="230" y="16"/>
                  </a:lnTo>
                  <a:lnTo>
                    <a:pt x="222" y="10"/>
                  </a:lnTo>
                  <a:lnTo>
                    <a:pt x="216" y="12"/>
                  </a:lnTo>
                  <a:lnTo>
                    <a:pt x="206" y="10"/>
                  </a:lnTo>
                  <a:lnTo>
                    <a:pt x="204" y="8"/>
                  </a:lnTo>
                  <a:lnTo>
                    <a:pt x="190" y="20"/>
                  </a:lnTo>
                  <a:lnTo>
                    <a:pt x="176" y="18"/>
                  </a:lnTo>
                  <a:lnTo>
                    <a:pt x="160" y="22"/>
                  </a:lnTo>
                  <a:lnTo>
                    <a:pt x="154" y="18"/>
                  </a:lnTo>
                  <a:lnTo>
                    <a:pt x="152" y="20"/>
                  </a:lnTo>
                  <a:lnTo>
                    <a:pt x="142" y="16"/>
                  </a:lnTo>
                  <a:lnTo>
                    <a:pt x="136" y="14"/>
                  </a:lnTo>
                  <a:lnTo>
                    <a:pt x="132" y="6"/>
                  </a:lnTo>
                  <a:lnTo>
                    <a:pt x="130" y="8"/>
                  </a:lnTo>
                  <a:lnTo>
                    <a:pt x="126" y="8"/>
                  </a:lnTo>
                  <a:lnTo>
                    <a:pt x="122" y="6"/>
                  </a:lnTo>
                  <a:lnTo>
                    <a:pt x="120" y="0"/>
                  </a:lnTo>
                  <a:lnTo>
                    <a:pt x="114" y="2"/>
                  </a:lnTo>
                  <a:lnTo>
                    <a:pt x="96" y="2"/>
                  </a:lnTo>
                  <a:lnTo>
                    <a:pt x="82" y="8"/>
                  </a:lnTo>
                  <a:lnTo>
                    <a:pt x="66" y="20"/>
                  </a:lnTo>
                  <a:lnTo>
                    <a:pt x="40" y="16"/>
                  </a:lnTo>
                  <a:lnTo>
                    <a:pt x="38" y="20"/>
                  </a:lnTo>
                  <a:lnTo>
                    <a:pt x="40" y="22"/>
                  </a:lnTo>
                  <a:lnTo>
                    <a:pt x="50" y="26"/>
                  </a:lnTo>
                  <a:lnTo>
                    <a:pt x="38" y="26"/>
                  </a:lnTo>
                  <a:lnTo>
                    <a:pt x="36" y="26"/>
                  </a:lnTo>
                  <a:lnTo>
                    <a:pt x="38" y="30"/>
                  </a:lnTo>
                  <a:lnTo>
                    <a:pt x="36" y="30"/>
                  </a:lnTo>
                  <a:lnTo>
                    <a:pt x="24" y="30"/>
                  </a:lnTo>
                  <a:lnTo>
                    <a:pt x="24" y="30"/>
                  </a:lnTo>
                  <a:lnTo>
                    <a:pt x="20" y="28"/>
                  </a:lnTo>
                  <a:lnTo>
                    <a:pt x="22" y="32"/>
                  </a:lnTo>
                  <a:lnTo>
                    <a:pt x="14" y="30"/>
                  </a:lnTo>
                  <a:lnTo>
                    <a:pt x="8" y="30"/>
                  </a:lnTo>
                  <a:lnTo>
                    <a:pt x="2" y="36"/>
                  </a:lnTo>
                  <a:lnTo>
                    <a:pt x="0" y="40"/>
                  </a:lnTo>
                  <a:lnTo>
                    <a:pt x="0" y="46"/>
                  </a:lnTo>
                  <a:lnTo>
                    <a:pt x="10" y="44"/>
                  </a:lnTo>
                  <a:lnTo>
                    <a:pt x="8" y="50"/>
                  </a:lnTo>
                  <a:lnTo>
                    <a:pt x="10" y="58"/>
                  </a:lnTo>
                  <a:lnTo>
                    <a:pt x="8" y="60"/>
                  </a:lnTo>
                  <a:lnTo>
                    <a:pt x="12" y="64"/>
                  </a:lnTo>
                  <a:lnTo>
                    <a:pt x="6" y="64"/>
                  </a:lnTo>
                  <a:lnTo>
                    <a:pt x="4" y="60"/>
                  </a:lnTo>
                  <a:lnTo>
                    <a:pt x="4" y="66"/>
                  </a:lnTo>
                  <a:lnTo>
                    <a:pt x="2" y="66"/>
                  </a:lnTo>
                  <a:lnTo>
                    <a:pt x="12" y="72"/>
                  </a:lnTo>
                  <a:lnTo>
                    <a:pt x="14" y="74"/>
                  </a:lnTo>
                  <a:lnTo>
                    <a:pt x="12" y="76"/>
                  </a:lnTo>
                  <a:lnTo>
                    <a:pt x="14" y="78"/>
                  </a:lnTo>
                  <a:lnTo>
                    <a:pt x="16" y="78"/>
                  </a:lnTo>
                  <a:lnTo>
                    <a:pt x="14" y="82"/>
                  </a:lnTo>
                  <a:lnTo>
                    <a:pt x="18" y="84"/>
                  </a:lnTo>
                  <a:lnTo>
                    <a:pt x="16" y="88"/>
                  </a:lnTo>
                  <a:lnTo>
                    <a:pt x="16" y="88"/>
                  </a:lnTo>
                  <a:lnTo>
                    <a:pt x="28" y="86"/>
                  </a:lnTo>
                  <a:lnTo>
                    <a:pt x="28" y="88"/>
                  </a:lnTo>
                  <a:lnTo>
                    <a:pt x="18" y="92"/>
                  </a:lnTo>
                  <a:lnTo>
                    <a:pt x="18" y="94"/>
                  </a:lnTo>
                  <a:lnTo>
                    <a:pt x="26" y="92"/>
                  </a:lnTo>
                  <a:lnTo>
                    <a:pt x="26" y="94"/>
                  </a:lnTo>
                  <a:lnTo>
                    <a:pt x="28" y="92"/>
                  </a:lnTo>
                  <a:lnTo>
                    <a:pt x="32" y="92"/>
                  </a:lnTo>
                  <a:lnTo>
                    <a:pt x="36" y="94"/>
                  </a:lnTo>
                  <a:lnTo>
                    <a:pt x="38" y="92"/>
                  </a:lnTo>
                  <a:lnTo>
                    <a:pt x="40" y="94"/>
                  </a:lnTo>
                  <a:lnTo>
                    <a:pt x="40" y="98"/>
                  </a:lnTo>
                  <a:lnTo>
                    <a:pt x="42" y="100"/>
                  </a:lnTo>
                  <a:lnTo>
                    <a:pt x="50" y="102"/>
                  </a:lnTo>
                  <a:lnTo>
                    <a:pt x="58" y="100"/>
                  </a:lnTo>
                  <a:lnTo>
                    <a:pt x="60" y="90"/>
                  </a:lnTo>
                  <a:lnTo>
                    <a:pt x="64" y="90"/>
                  </a:lnTo>
                  <a:lnTo>
                    <a:pt x="78" y="96"/>
                  </a:lnTo>
                  <a:lnTo>
                    <a:pt x="84" y="104"/>
                  </a:lnTo>
                  <a:lnTo>
                    <a:pt x="90" y="104"/>
                  </a:lnTo>
                  <a:lnTo>
                    <a:pt x="106" y="100"/>
                  </a:lnTo>
                  <a:lnTo>
                    <a:pt x="112" y="94"/>
                  </a:lnTo>
                  <a:lnTo>
                    <a:pt x="114" y="92"/>
                  </a:lnTo>
                  <a:lnTo>
                    <a:pt x="126" y="96"/>
                  </a:lnTo>
                  <a:lnTo>
                    <a:pt x="128" y="96"/>
                  </a:lnTo>
                  <a:lnTo>
                    <a:pt x="128" y="92"/>
                  </a:lnTo>
                  <a:lnTo>
                    <a:pt x="132" y="92"/>
                  </a:lnTo>
                  <a:lnTo>
                    <a:pt x="134" y="94"/>
                  </a:lnTo>
                  <a:lnTo>
                    <a:pt x="130" y="96"/>
                  </a:lnTo>
                  <a:lnTo>
                    <a:pt x="130" y="108"/>
                  </a:lnTo>
                  <a:lnTo>
                    <a:pt x="132" y="110"/>
                  </a:lnTo>
                  <a:lnTo>
                    <a:pt x="134" y="108"/>
                  </a:lnTo>
                  <a:lnTo>
                    <a:pt x="136" y="104"/>
                  </a:lnTo>
                  <a:lnTo>
                    <a:pt x="136" y="102"/>
                  </a:lnTo>
                  <a:lnTo>
                    <a:pt x="140" y="100"/>
                  </a:lnTo>
                  <a:lnTo>
                    <a:pt x="138" y="98"/>
                  </a:lnTo>
                  <a:lnTo>
                    <a:pt x="140" y="90"/>
                  </a:lnTo>
                  <a:lnTo>
                    <a:pt x="146" y="92"/>
                  </a:lnTo>
                  <a:lnTo>
                    <a:pt x="146" y="94"/>
                  </a:lnTo>
                  <a:lnTo>
                    <a:pt x="152" y="94"/>
                  </a:lnTo>
                  <a:lnTo>
                    <a:pt x="164" y="90"/>
                  </a:lnTo>
                  <a:lnTo>
                    <a:pt x="168" y="92"/>
                  </a:lnTo>
                  <a:lnTo>
                    <a:pt x="174" y="94"/>
                  </a:lnTo>
                  <a:lnTo>
                    <a:pt x="196" y="86"/>
                  </a:lnTo>
                  <a:lnTo>
                    <a:pt x="208" y="86"/>
                  </a:lnTo>
                  <a:lnTo>
                    <a:pt x="214" y="82"/>
                  </a:lnTo>
                  <a:lnTo>
                    <a:pt x="216" y="86"/>
                  </a:lnTo>
                  <a:lnTo>
                    <a:pt x="216" y="88"/>
                  </a:lnTo>
                  <a:lnTo>
                    <a:pt x="224" y="80"/>
                  </a:lnTo>
                  <a:lnTo>
                    <a:pt x="230" y="82"/>
                  </a:lnTo>
                  <a:lnTo>
                    <a:pt x="242" y="82"/>
                  </a:lnTo>
                  <a:lnTo>
                    <a:pt x="244" y="86"/>
                  </a:lnTo>
                  <a:lnTo>
                    <a:pt x="248" y="86"/>
                  </a:lnTo>
                  <a:lnTo>
                    <a:pt x="250" y="84"/>
                  </a:lnTo>
                  <a:lnTo>
                    <a:pt x="248" y="80"/>
                  </a:lnTo>
                  <a:lnTo>
                    <a:pt x="242" y="74"/>
                  </a:lnTo>
                  <a:lnTo>
                    <a:pt x="242" y="54"/>
                  </a:lnTo>
                  <a:lnTo>
                    <a:pt x="240" y="48"/>
                  </a:lnTo>
                  <a:lnTo>
                    <a:pt x="244" y="46"/>
                  </a:lnTo>
                  <a:lnTo>
                    <a:pt x="246" y="40"/>
                  </a:lnTo>
                  <a:lnTo>
                    <a:pt x="246"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299" name="Freeform 298">
              <a:extLst>
                <a:ext uri="{FF2B5EF4-FFF2-40B4-BE49-F238E27FC236}">
                  <a16:creationId xmlns:a16="http://schemas.microsoft.com/office/drawing/2014/main" id="{FF15FD3E-165E-9D40-8811-CB2F8505308B}"/>
                </a:ext>
              </a:extLst>
            </p:cNvPr>
            <p:cNvSpPr>
              <a:spLocks/>
            </p:cNvSpPr>
            <p:nvPr/>
          </p:nvSpPr>
          <p:spPr bwMode="auto">
            <a:xfrm>
              <a:off x="5103813" y="3614738"/>
              <a:ext cx="146050" cy="133350"/>
            </a:xfrm>
            <a:custGeom>
              <a:avLst/>
              <a:gdLst/>
              <a:ahLst/>
              <a:cxnLst>
                <a:cxn ang="0">
                  <a:pos x="92" y="6"/>
                </a:cxn>
                <a:cxn ang="0">
                  <a:pos x="92" y="4"/>
                </a:cxn>
                <a:cxn ang="0">
                  <a:pos x="90" y="0"/>
                </a:cxn>
                <a:cxn ang="0">
                  <a:pos x="84" y="4"/>
                </a:cxn>
                <a:cxn ang="0">
                  <a:pos x="72" y="4"/>
                </a:cxn>
                <a:cxn ang="0">
                  <a:pos x="50" y="12"/>
                </a:cxn>
                <a:cxn ang="0">
                  <a:pos x="44" y="10"/>
                </a:cxn>
                <a:cxn ang="0">
                  <a:pos x="40" y="8"/>
                </a:cxn>
                <a:cxn ang="0">
                  <a:pos x="28" y="12"/>
                </a:cxn>
                <a:cxn ang="0">
                  <a:pos x="22" y="12"/>
                </a:cxn>
                <a:cxn ang="0">
                  <a:pos x="22" y="10"/>
                </a:cxn>
                <a:cxn ang="0">
                  <a:pos x="16" y="8"/>
                </a:cxn>
                <a:cxn ang="0">
                  <a:pos x="14" y="16"/>
                </a:cxn>
                <a:cxn ang="0">
                  <a:pos x="16" y="18"/>
                </a:cxn>
                <a:cxn ang="0">
                  <a:pos x="12" y="20"/>
                </a:cxn>
                <a:cxn ang="0">
                  <a:pos x="12" y="22"/>
                </a:cxn>
                <a:cxn ang="0">
                  <a:pos x="10" y="26"/>
                </a:cxn>
                <a:cxn ang="0">
                  <a:pos x="8" y="28"/>
                </a:cxn>
                <a:cxn ang="0">
                  <a:pos x="6" y="26"/>
                </a:cxn>
                <a:cxn ang="0">
                  <a:pos x="4" y="30"/>
                </a:cxn>
                <a:cxn ang="0">
                  <a:pos x="6" y="34"/>
                </a:cxn>
                <a:cxn ang="0">
                  <a:pos x="6" y="44"/>
                </a:cxn>
                <a:cxn ang="0">
                  <a:pos x="14" y="44"/>
                </a:cxn>
                <a:cxn ang="0">
                  <a:pos x="12" y="46"/>
                </a:cxn>
                <a:cxn ang="0">
                  <a:pos x="16" y="48"/>
                </a:cxn>
                <a:cxn ang="0">
                  <a:pos x="16" y="52"/>
                </a:cxn>
                <a:cxn ang="0">
                  <a:pos x="12" y="56"/>
                </a:cxn>
                <a:cxn ang="0">
                  <a:pos x="12" y="58"/>
                </a:cxn>
                <a:cxn ang="0">
                  <a:pos x="8" y="58"/>
                </a:cxn>
                <a:cxn ang="0">
                  <a:pos x="6" y="62"/>
                </a:cxn>
                <a:cxn ang="0">
                  <a:pos x="8" y="64"/>
                </a:cxn>
                <a:cxn ang="0">
                  <a:pos x="2" y="68"/>
                </a:cxn>
                <a:cxn ang="0">
                  <a:pos x="0" y="76"/>
                </a:cxn>
                <a:cxn ang="0">
                  <a:pos x="4" y="76"/>
                </a:cxn>
                <a:cxn ang="0">
                  <a:pos x="10" y="82"/>
                </a:cxn>
                <a:cxn ang="0">
                  <a:pos x="14" y="84"/>
                </a:cxn>
                <a:cxn ang="0">
                  <a:pos x="42" y="68"/>
                </a:cxn>
                <a:cxn ang="0">
                  <a:pos x="74" y="48"/>
                </a:cxn>
                <a:cxn ang="0">
                  <a:pos x="76" y="42"/>
                </a:cxn>
                <a:cxn ang="0">
                  <a:pos x="78" y="16"/>
                </a:cxn>
                <a:cxn ang="0">
                  <a:pos x="86" y="14"/>
                </a:cxn>
                <a:cxn ang="0">
                  <a:pos x="90" y="6"/>
                </a:cxn>
                <a:cxn ang="0">
                  <a:pos x="92" y="6"/>
                </a:cxn>
                <a:cxn ang="0">
                  <a:pos x="92" y="6"/>
                </a:cxn>
              </a:cxnLst>
              <a:rect l="0" t="0" r="r" b="b"/>
              <a:pathLst>
                <a:path w="92" h="84">
                  <a:moveTo>
                    <a:pt x="92" y="6"/>
                  </a:moveTo>
                  <a:lnTo>
                    <a:pt x="92" y="4"/>
                  </a:lnTo>
                  <a:lnTo>
                    <a:pt x="90" y="0"/>
                  </a:lnTo>
                  <a:lnTo>
                    <a:pt x="84" y="4"/>
                  </a:lnTo>
                  <a:lnTo>
                    <a:pt x="72" y="4"/>
                  </a:lnTo>
                  <a:lnTo>
                    <a:pt x="50" y="12"/>
                  </a:lnTo>
                  <a:lnTo>
                    <a:pt x="44" y="10"/>
                  </a:lnTo>
                  <a:lnTo>
                    <a:pt x="40" y="8"/>
                  </a:lnTo>
                  <a:lnTo>
                    <a:pt x="28" y="12"/>
                  </a:lnTo>
                  <a:lnTo>
                    <a:pt x="22" y="12"/>
                  </a:lnTo>
                  <a:lnTo>
                    <a:pt x="22" y="10"/>
                  </a:lnTo>
                  <a:lnTo>
                    <a:pt x="16" y="8"/>
                  </a:lnTo>
                  <a:lnTo>
                    <a:pt x="14" y="16"/>
                  </a:lnTo>
                  <a:lnTo>
                    <a:pt x="16" y="18"/>
                  </a:lnTo>
                  <a:lnTo>
                    <a:pt x="12" y="20"/>
                  </a:lnTo>
                  <a:lnTo>
                    <a:pt x="12" y="22"/>
                  </a:lnTo>
                  <a:lnTo>
                    <a:pt x="10" y="26"/>
                  </a:lnTo>
                  <a:lnTo>
                    <a:pt x="8" y="28"/>
                  </a:lnTo>
                  <a:lnTo>
                    <a:pt x="6" y="26"/>
                  </a:lnTo>
                  <a:lnTo>
                    <a:pt x="4" y="30"/>
                  </a:lnTo>
                  <a:lnTo>
                    <a:pt x="6" y="34"/>
                  </a:lnTo>
                  <a:lnTo>
                    <a:pt x="6" y="44"/>
                  </a:lnTo>
                  <a:lnTo>
                    <a:pt x="14" y="44"/>
                  </a:lnTo>
                  <a:lnTo>
                    <a:pt x="12" y="46"/>
                  </a:lnTo>
                  <a:lnTo>
                    <a:pt x="16" y="48"/>
                  </a:lnTo>
                  <a:lnTo>
                    <a:pt x="16" y="52"/>
                  </a:lnTo>
                  <a:lnTo>
                    <a:pt x="12" y="56"/>
                  </a:lnTo>
                  <a:lnTo>
                    <a:pt x="12" y="58"/>
                  </a:lnTo>
                  <a:lnTo>
                    <a:pt x="8" y="58"/>
                  </a:lnTo>
                  <a:lnTo>
                    <a:pt x="6" y="62"/>
                  </a:lnTo>
                  <a:lnTo>
                    <a:pt x="8" y="64"/>
                  </a:lnTo>
                  <a:lnTo>
                    <a:pt x="2" y="68"/>
                  </a:lnTo>
                  <a:lnTo>
                    <a:pt x="0" y="76"/>
                  </a:lnTo>
                  <a:lnTo>
                    <a:pt x="4" y="76"/>
                  </a:lnTo>
                  <a:lnTo>
                    <a:pt x="10" y="82"/>
                  </a:lnTo>
                  <a:lnTo>
                    <a:pt x="14" y="84"/>
                  </a:lnTo>
                  <a:lnTo>
                    <a:pt x="42" y="68"/>
                  </a:lnTo>
                  <a:lnTo>
                    <a:pt x="74" y="48"/>
                  </a:lnTo>
                  <a:lnTo>
                    <a:pt x="76" y="42"/>
                  </a:lnTo>
                  <a:lnTo>
                    <a:pt x="78" y="16"/>
                  </a:lnTo>
                  <a:lnTo>
                    <a:pt x="86" y="14"/>
                  </a:lnTo>
                  <a:lnTo>
                    <a:pt x="90" y="6"/>
                  </a:lnTo>
                  <a:lnTo>
                    <a:pt x="92" y="6"/>
                  </a:lnTo>
                  <a:lnTo>
                    <a:pt x="9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0" name="Freeform 299">
              <a:extLst>
                <a:ext uri="{FF2B5EF4-FFF2-40B4-BE49-F238E27FC236}">
                  <a16:creationId xmlns:a16="http://schemas.microsoft.com/office/drawing/2014/main" id="{7964196A-6EE2-394E-A171-7BBDFB75CDBB}"/>
                </a:ext>
              </a:extLst>
            </p:cNvPr>
            <p:cNvSpPr>
              <a:spLocks/>
            </p:cNvSpPr>
            <p:nvPr/>
          </p:nvSpPr>
          <p:spPr bwMode="auto">
            <a:xfrm>
              <a:off x="5094288" y="3684588"/>
              <a:ext cx="34925" cy="44450"/>
            </a:xfrm>
            <a:custGeom>
              <a:avLst/>
              <a:gdLst/>
              <a:ahLst/>
              <a:cxnLst>
                <a:cxn ang="0">
                  <a:pos x="0" y="26"/>
                </a:cxn>
                <a:cxn ang="0">
                  <a:pos x="10" y="6"/>
                </a:cxn>
                <a:cxn ang="0">
                  <a:pos x="14" y="2"/>
                </a:cxn>
                <a:cxn ang="0">
                  <a:pos x="12" y="0"/>
                </a:cxn>
                <a:cxn ang="0">
                  <a:pos x="20" y="0"/>
                </a:cxn>
                <a:cxn ang="0">
                  <a:pos x="18" y="2"/>
                </a:cxn>
                <a:cxn ang="0">
                  <a:pos x="22" y="4"/>
                </a:cxn>
                <a:cxn ang="0">
                  <a:pos x="22" y="8"/>
                </a:cxn>
                <a:cxn ang="0">
                  <a:pos x="18" y="12"/>
                </a:cxn>
                <a:cxn ang="0">
                  <a:pos x="18" y="14"/>
                </a:cxn>
                <a:cxn ang="0">
                  <a:pos x="14" y="14"/>
                </a:cxn>
                <a:cxn ang="0">
                  <a:pos x="12" y="18"/>
                </a:cxn>
                <a:cxn ang="0">
                  <a:pos x="14" y="20"/>
                </a:cxn>
                <a:cxn ang="0">
                  <a:pos x="8" y="24"/>
                </a:cxn>
                <a:cxn ang="0">
                  <a:pos x="6" y="24"/>
                </a:cxn>
                <a:cxn ang="0">
                  <a:pos x="6" y="28"/>
                </a:cxn>
                <a:cxn ang="0">
                  <a:pos x="0" y="26"/>
                </a:cxn>
                <a:cxn ang="0">
                  <a:pos x="0" y="26"/>
                </a:cxn>
              </a:cxnLst>
              <a:rect l="0" t="0" r="r" b="b"/>
              <a:pathLst>
                <a:path w="22" h="28">
                  <a:moveTo>
                    <a:pt x="0" y="26"/>
                  </a:moveTo>
                  <a:lnTo>
                    <a:pt x="10" y="6"/>
                  </a:lnTo>
                  <a:lnTo>
                    <a:pt x="14" y="2"/>
                  </a:lnTo>
                  <a:lnTo>
                    <a:pt x="12" y="0"/>
                  </a:lnTo>
                  <a:lnTo>
                    <a:pt x="20" y="0"/>
                  </a:lnTo>
                  <a:lnTo>
                    <a:pt x="18" y="2"/>
                  </a:lnTo>
                  <a:lnTo>
                    <a:pt x="22" y="4"/>
                  </a:lnTo>
                  <a:lnTo>
                    <a:pt x="22" y="8"/>
                  </a:lnTo>
                  <a:lnTo>
                    <a:pt x="18" y="12"/>
                  </a:lnTo>
                  <a:lnTo>
                    <a:pt x="18" y="14"/>
                  </a:lnTo>
                  <a:lnTo>
                    <a:pt x="14" y="14"/>
                  </a:lnTo>
                  <a:lnTo>
                    <a:pt x="12" y="18"/>
                  </a:lnTo>
                  <a:lnTo>
                    <a:pt x="14" y="20"/>
                  </a:lnTo>
                  <a:lnTo>
                    <a:pt x="8" y="24"/>
                  </a:lnTo>
                  <a:lnTo>
                    <a:pt x="6" y="24"/>
                  </a:lnTo>
                  <a:lnTo>
                    <a:pt x="6" y="28"/>
                  </a:lnTo>
                  <a:lnTo>
                    <a:pt x="0" y="26"/>
                  </a:lnTo>
                  <a:lnTo>
                    <a:pt x="0"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1" name="Freeform 300">
              <a:extLst>
                <a:ext uri="{FF2B5EF4-FFF2-40B4-BE49-F238E27FC236}">
                  <a16:creationId xmlns:a16="http://schemas.microsoft.com/office/drawing/2014/main" id="{3C2408A5-738C-F642-A4CF-FC17A3905416}"/>
                </a:ext>
              </a:extLst>
            </p:cNvPr>
            <p:cNvSpPr>
              <a:spLocks/>
            </p:cNvSpPr>
            <p:nvPr/>
          </p:nvSpPr>
          <p:spPr bwMode="auto">
            <a:xfrm>
              <a:off x="5195888" y="3440113"/>
              <a:ext cx="142875" cy="69850"/>
            </a:xfrm>
            <a:custGeom>
              <a:avLst/>
              <a:gdLst/>
              <a:ahLst/>
              <a:cxnLst>
                <a:cxn ang="0">
                  <a:pos x="0" y="2"/>
                </a:cxn>
                <a:cxn ang="0">
                  <a:pos x="10" y="0"/>
                </a:cxn>
                <a:cxn ang="0">
                  <a:pos x="24" y="6"/>
                </a:cxn>
                <a:cxn ang="0">
                  <a:pos x="40" y="8"/>
                </a:cxn>
                <a:cxn ang="0">
                  <a:pos x="56" y="18"/>
                </a:cxn>
                <a:cxn ang="0">
                  <a:pos x="72" y="16"/>
                </a:cxn>
                <a:cxn ang="0">
                  <a:pos x="78" y="20"/>
                </a:cxn>
                <a:cxn ang="0">
                  <a:pos x="78" y="26"/>
                </a:cxn>
                <a:cxn ang="0">
                  <a:pos x="88" y="30"/>
                </a:cxn>
                <a:cxn ang="0">
                  <a:pos x="84" y="36"/>
                </a:cxn>
                <a:cxn ang="0">
                  <a:pos x="90" y="40"/>
                </a:cxn>
                <a:cxn ang="0">
                  <a:pos x="90" y="42"/>
                </a:cxn>
                <a:cxn ang="0">
                  <a:pos x="90" y="44"/>
                </a:cxn>
                <a:cxn ang="0">
                  <a:pos x="82" y="42"/>
                </a:cxn>
                <a:cxn ang="0">
                  <a:pos x="74" y="38"/>
                </a:cxn>
                <a:cxn ang="0">
                  <a:pos x="68" y="42"/>
                </a:cxn>
                <a:cxn ang="0">
                  <a:pos x="48" y="44"/>
                </a:cxn>
                <a:cxn ang="0">
                  <a:pos x="40" y="38"/>
                </a:cxn>
                <a:cxn ang="0">
                  <a:pos x="34" y="40"/>
                </a:cxn>
                <a:cxn ang="0">
                  <a:pos x="24" y="38"/>
                </a:cxn>
                <a:cxn ang="0">
                  <a:pos x="22" y="36"/>
                </a:cxn>
                <a:cxn ang="0">
                  <a:pos x="26" y="34"/>
                </a:cxn>
                <a:cxn ang="0">
                  <a:pos x="26" y="28"/>
                </a:cxn>
                <a:cxn ang="0">
                  <a:pos x="20" y="14"/>
                </a:cxn>
                <a:cxn ang="0">
                  <a:pos x="14" y="10"/>
                </a:cxn>
                <a:cxn ang="0">
                  <a:pos x="6" y="8"/>
                </a:cxn>
                <a:cxn ang="0">
                  <a:pos x="0" y="2"/>
                </a:cxn>
                <a:cxn ang="0">
                  <a:pos x="0" y="2"/>
                </a:cxn>
              </a:cxnLst>
              <a:rect l="0" t="0" r="r" b="b"/>
              <a:pathLst>
                <a:path w="90" h="44">
                  <a:moveTo>
                    <a:pt x="0" y="2"/>
                  </a:moveTo>
                  <a:lnTo>
                    <a:pt x="10" y="0"/>
                  </a:lnTo>
                  <a:lnTo>
                    <a:pt x="24" y="6"/>
                  </a:lnTo>
                  <a:lnTo>
                    <a:pt x="40" y="8"/>
                  </a:lnTo>
                  <a:lnTo>
                    <a:pt x="56" y="18"/>
                  </a:lnTo>
                  <a:lnTo>
                    <a:pt x="72" y="16"/>
                  </a:lnTo>
                  <a:lnTo>
                    <a:pt x="78" y="20"/>
                  </a:lnTo>
                  <a:lnTo>
                    <a:pt x="78" y="26"/>
                  </a:lnTo>
                  <a:lnTo>
                    <a:pt x="88" y="30"/>
                  </a:lnTo>
                  <a:lnTo>
                    <a:pt x="84" y="36"/>
                  </a:lnTo>
                  <a:lnTo>
                    <a:pt x="90" y="40"/>
                  </a:lnTo>
                  <a:lnTo>
                    <a:pt x="90" y="42"/>
                  </a:lnTo>
                  <a:lnTo>
                    <a:pt x="90" y="44"/>
                  </a:lnTo>
                  <a:lnTo>
                    <a:pt x="82" y="42"/>
                  </a:lnTo>
                  <a:lnTo>
                    <a:pt x="74" y="38"/>
                  </a:lnTo>
                  <a:lnTo>
                    <a:pt x="68" y="42"/>
                  </a:lnTo>
                  <a:lnTo>
                    <a:pt x="48" y="44"/>
                  </a:lnTo>
                  <a:lnTo>
                    <a:pt x="40" y="38"/>
                  </a:lnTo>
                  <a:lnTo>
                    <a:pt x="34" y="40"/>
                  </a:lnTo>
                  <a:lnTo>
                    <a:pt x="24" y="38"/>
                  </a:lnTo>
                  <a:lnTo>
                    <a:pt x="22" y="36"/>
                  </a:lnTo>
                  <a:lnTo>
                    <a:pt x="26" y="34"/>
                  </a:lnTo>
                  <a:lnTo>
                    <a:pt x="26" y="28"/>
                  </a:lnTo>
                  <a:lnTo>
                    <a:pt x="20" y="14"/>
                  </a:lnTo>
                  <a:lnTo>
                    <a:pt x="14" y="10"/>
                  </a:lnTo>
                  <a:lnTo>
                    <a:pt x="6" y="8"/>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2" name="Freeform 301">
              <a:extLst>
                <a:ext uri="{FF2B5EF4-FFF2-40B4-BE49-F238E27FC236}">
                  <a16:creationId xmlns:a16="http://schemas.microsoft.com/office/drawing/2014/main" id="{C90B4732-962E-FD4C-9FB3-380D7329C555}"/>
                </a:ext>
              </a:extLst>
            </p:cNvPr>
            <p:cNvSpPr>
              <a:spLocks/>
            </p:cNvSpPr>
            <p:nvPr/>
          </p:nvSpPr>
          <p:spPr bwMode="auto">
            <a:xfrm>
              <a:off x="4903788" y="3487738"/>
              <a:ext cx="63500" cy="53975"/>
            </a:xfrm>
            <a:custGeom>
              <a:avLst/>
              <a:gdLst/>
              <a:ahLst/>
              <a:cxnLst>
                <a:cxn ang="0">
                  <a:pos x="26" y="2"/>
                </a:cxn>
                <a:cxn ang="0">
                  <a:pos x="18" y="2"/>
                </a:cxn>
                <a:cxn ang="0">
                  <a:pos x="14" y="0"/>
                </a:cxn>
                <a:cxn ang="0">
                  <a:pos x="4" y="4"/>
                </a:cxn>
                <a:cxn ang="0">
                  <a:pos x="6" y="8"/>
                </a:cxn>
                <a:cxn ang="0">
                  <a:pos x="6" y="10"/>
                </a:cxn>
                <a:cxn ang="0">
                  <a:pos x="4" y="12"/>
                </a:cxn>
                <a:cxn ang="0">
                  <a:pos x="2" y="20"/>
                </a:cxn>
                <a:cxn ang="0">
                  <a:pos x="0" y="24"/>
                </a:cxn>
                <a:cxn ang="0">
                  <a:pos x="2" y="26"/>
                </a:cxn>
                <a:cxn ang="0">
                  <a:pos x="10" y="24"/>
                </a:cxn>
                <a:cxn ang="0">
                  <a:pos x="2" y="28"/>
                </a:cxn>
                <a:cxn ang="0">
                  <a:pos x="2" y="34"/>
                </a:cxn>
                <a:cxn ang="0">
                  <a:pos x="20" y="18"/>
                </a:cxn>
                <a:cxn ang="0">
                  <a:pos x="38" y="18"/>
                </a:cxn>
                <a:cxn ang="0">
                  <a:pos x="40" y="14"/>
                </a:cxn>
                <a:cxn ang="0">
                  <a:pos x="28" y="8"/>
                </a:cxn>
                <a:cxn ang="0">
                  <a:pos x="26" y="6"/>
                </a:cxn>
                <a:cxn ang="0">
                  <a:pos x="26" y="2"/>
                </a:cxn>
                <a:cxn ang="0">
                  <a:pos x="26" y="2"/>
                </a:cxn>
              </a:cxnLst>
              <a:rect l="0" t="0" r="r" b="b"/>
              <a:pathLst>
                <a:path w="40" h="34">
                  <a:moveTo>
                    <a:pt x="26" y="2"/>
                  </a:moveTo>
                  <a:lnTo>
                    <a:pt x="18" y="2"/>
                  </a:lnTo>
                  <a:lnTo>
                    <a:pt x="14" y="0"/>
                  </a:lnTo>
                  <a:lnTo>
                    <a:pt x="4" y="4"/>
                  </a:lnTo>
                  <a:lnTo>
                    <a:pt x="6" y="8"/>
                  </a:lnTo>
                  <a:lnTo>
                    <a:pt x="6" y="10"/>
                  </a:lnTo>
                  <a:lnTo>
                    <a:pt x="4" y="12"/>
                  </a:lnTo>
                  <a:lnTo>
                    <a:pt x="2" y="20"/>
                  </a:lnTo>
                  <a:lnTo>
                    <a:pt x="0" y="24"/>
                  </a:lnTo>
                  <a:lnTo>
                    <a:pt x="2" y="26"/>
                  </a:lnTo>
                  <a:lnTo>
                    <a:pt x="10" y="24"/>
                  </a:lnTo>
                  <a:lnTo>
                    <a:pt x="2" y="28"/>
                  </a:lnTo>
                  <a:lnTo>
                    <a:pt x="2" y="34"/>
                  </a:lnTo>
                  <a:lnTo>
                    <a:pt x="20" y="18"/>
                  </a:lnTo>
                  <a:lnTo>
                    <a:pt x="38" y="18"/>
                  </a:lnTo>
                  <a:lnTo>
                    <a:pt x="40" y="14"/>
                  </a:lnTo>
                  <a:lnTo>
                    <a:pt x="28" y="8"/>
                  </a:lnTo>
                  <a:lnTo>
                    <a:pt x="26" y="6"/>
                  </a:lnTo>
                  <a:lnTo>
                    <a:pt x="26" y="2"/>
                  </a:lnTo>
                  <a:lnTo>
                    <a:pt x="2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3" name="Freeform 302">
              <a:extLst>
                <a:ext uri="{FF2B5EF4-FFF2-40B4-BE49-F238E27FC236}">
                  <a16:creationId xmlns:a16="http://schemas.microsoft.com/office/drawing/2014/main" id="{4C342CA8-FEE2-5E43-9BF1-6A54A3AC826F}"/>
                </a:ext>
              </a:extLst>
            </p:cNvPr>
            <p:cNvSpPr>
              <a:spLocks/>
            </p:cNvSpPr>
            <p:nvPr/>
          </p:nvSpPr>
          <p:spPr bwMode="auto">
            <a:xfrm>
              <a:off x="4776788" y="3494088"/>
              <a:ext cx="136525" cy="114300"/>
            </a:xfrm>
            <a:custGeom>
              <a:avLst/>
              <a:gdLst/>
              <a:ahLst/>
              <a:cxnLst>
                <a:cxn ang="0">
                  <a:pos x="0" y="38"/>
                </a:cxn>
                <a:cxn ang="0">
                  <a:pos x="12" y="22"/>
                </a:cxn>
                <a:cxn ang="0">
                  <a:pos x="12" y="16"/>
                </a:cxn>
                <a:cxn ang="0">
                  <a:pos x="20" y="16"/>
                </a:cxn>
                <a:cxn ang="0">
                  <a:pos x="28" y="12"/>
                </a:cxn>
                <a:cxn ang="0">
                  <a:pos x="32" y="12"/>
                </a:cxn>
                <a:cxn ang="0">
                  <a:pos x="38" y="8"/>
                </a:cxn>
                <a:cxn ang="0">
                  <a:pos x="58" y="4"/>
                </a:cxn>
                <a:cxn ang="0">
                  <a:pos x="72" y="10"/>
                </a:cxn>
                <a:cxn ang="0">
                  <a:pos x="78" y="8"/>
                </a:cxn>
                <a:cxn ang="0">
                  <a:pos x="80" y="6"/>
                </a:cxn>
                <a:cxn ang="0">
                  <a:pos x="80" y="0"/>
                </a:cxn>
                <a:cxn ang="0">
                  <a:pos x="84" y="0"/>
                </a:cxn>
                <a:cxn ang="0">
                  <a:pos x="86" y="4"/>
                </a:cxn>
                <a:cxn ang="0">
                  <a:pos x="86" y="6"/>
                </a:cxn>
                <a:cxn ang="0">
                  <a:pos x="84" y="8"/>
                </a:cxn>
                <a:cxn ang="0">
                  <a:pos x="82" y="16"/>
                </a:cxn>
                <a:cxn ang="0">
                  <a:pos x="80" y="20"/>
                </a:cxn>
                <a:cxn ang="0">
                  <a:pos x="66" y="14"/>
                </a:cxn>
                <a:cxn ang="0">
                  <a:pos x="62" y="16"/>
                </a:cxn>
                <a:cxn ang="0">
                  <a:pos x="58" y="16"/>
                </a:cxn>
                <a:cxn ang="0">
                  <a:pos x="48" y="22"/>
                </a:cxn>
                <a:cxn ang="0">
                  <a:pos x="54" y="24"/>
                </a:cxn>
                <a:cxn ang="0">
                  <a:pos x="56" y="28"/>
                </a:cxn>
                <a:cxn ang="0">
                  <a:pos x="50" y="26"/>
                </a:cxn>
                <a:cxn ang="0">
                  <a:pos x="48" y="28"/>
                </a:cxn>
                <a:cxn ang="0">
                  <a:pos x="52" y="30"/>
                </a:cxn>
                <a:cxn ang="0">
                  <a:pos x="52" y="32"/>
                </a:cxn>
                <a:cxn ang="0">
                  <a:pos x="48" y="28"/>
                </a:cxn>
                <a:cxn ang="0">
                  <a:pos x="44" y="28"/>
                </a:cxn>
                <a:cxn ang="0">
                  <a:pos x="48" y="32"/>
                </a:cxn>
                <a:cxn ang="0">
                  <a:pos x="46" y="34"/>
                </a:cxn>
                <a:cxn ang="0">
                  <a:pos x="42" y="28"/>
                </a:cxn>
                <a:cxn ang="0">
                  <a:pos x="36" y="24"/>
                </a:cxn>
                <a:cxn ang="0">
                  <a:pos x="38" y="22"/>
                </a:cxn>
                <a:cxn ang="0">
                  <a:pos x="34" y="22"/>
                </a:cxn>
                <a:cxn ang="0">
                  <a:pos x="34" y="32"/>
                </a:cxn>
                <a:cxn ang="0">
                  <a:pos x="42" y="46"/>
                </a:cxn>
                <a:cxn ang="0">
                  <a:pos x="40" y="46"/>
                </a:cxn>
                <a:cxn ang="0">
                  <a:pos x="40" y="44"/>
                </a:cxn>
                <a:cxn ang="0">
                  <a:pos x="38" y="44"/>
                </a:cxn>
                <a:cxn ang="0">
                  <a:pos x="38" y="48"/>
                </a:cxn>
                <a:cxn ang="0">
                  <a:pos x="32" y="50"/>
                </a:cxn>
                <a:cxn ang="0">
                  <a:pos x="42" y="54"/>
                </a:cxn>
                <a:cxn ang="0">
                  <a:pos x="44" y="58"/>
                </a:cxn>
                <a:cxn ang="0">
                  <a:pos x="52" y="62"/>
                </a:cxn>
                <a:cxn ang="0">
                  <a:pos x="52" y="72"/>
                </a:cxn>
                <a:cxn ang="0">
                  <a:pos x="46" y="66"/>
                </a:cxn>
                <a:cxn ang="0">
                  <a:pos x="40" y="68"/>
                </a:cxn>
                <a:cxn ang="0">
                  <a:pos x="38" y="66"/>
                </a:cxn>
                <a:cxn ang="0">
                  <a:pos x="40" y="66"/>
                </a:cxn>
                <a:cxn ang="0">
                  <a:pos x="40" y="64"/>
                </a:cxn>
                <a:cxn ang="0">
                  <a:pos x="34" y="60"/>
                </a:cxn>
                <a:cxn ang="0">
                  <a:pos x="34" y="60"/>
                </a:cxn>
                <a:cxn ang="0">
                  <a:pos x="16" y="60"/>
                </a:cxn>
                <a:cxn ang="0">
                  <a:pos x="14" y="60"/>
                </a:cxn>
                <a:cxn ang="0">
                  <a:pos x="8" y="52"/>
                </a:cxn>
                <a:cxn ang="0">
                  <a:pos x="14" y="52"/>
                </a:cxn>
                <a:cxn ang="0">
                  <a:pos x="12" y="48"/>
                </a:cxn>
                <a:cxn ang="0">
                  <a:pos x="10" y="48"/>
                </a:cxn>
                <a:cxn ang="0">
                  <a:pos x="8" y="50"/>
                </a:cxn>
                <a:cxn ang="0">
                  <a:pos x="0" y="38"/>
                </a:cxn>
                <a:cxn ang="0">
                  <a:pos x="0" y="38"/>
                </a:cxn>
              </a:cxnLst>
              <a:rect l="0" t="0" r="r" b="b"/>
              <a:pathLst>
                <a:path w="86" h="72">
                  <a:moveTo>
                    <a:pt x="0" y="38"/>
                  </a:moveTo>
                  <a:lnTo>
                    <a:pt x="12" y="22"/>
                  </a:lnTo>
                  <a:lnTo>
                    <a:pt x="12" y="16"/>
                  </a:lnTo>
                  <a:lnTo>
                    <a:pt x="20" y="16"/>
                  </a:lnTo>
                  <a:lnTo>
                    <a:pt x="28" y="12"/>
                  </a:lnTo>
                  <a:lnTo>
                    <a:pt x="32" y="12"/>
                  </a:lnTo>
                  <a:lnTo>
                    <a:pt x="38" y="8"/>
                  </a:lnTo>
                  <a:lnTo>
                    <a:pt x="58" y="4"/>
                  </a:lnTo>
                  <a:lnTo>
                    <a:pt x="72" y="10"/>
                  </a:lnTo>
                  <a:lnTo>
                    <a:pt x="78" y="8"/>
                  </a:lnTo>
                  <a:lnTo>
                    <a:pt x="80" y="6"/>
                  </a:lnTo>
                  <a:lnTo>
                    <a:pt x="80" y="0"/>
                  </a:lnTo>
                  <a:lnTo>
                    <a:pt x="84" y="0"/>
                  </a:lnTo>
                  <a:lnTo>
                    <a:pt x="86" y="4"/>
                  </a:lnTo>
                  <a:lnTo>
                    <a:pt x="86" y="6"/>
                  </a:lnTo>
                  <a:lnTo>
                    <a:pt x="84" y="8"/>
                  </a:lnTo>
                  <a:lnTo>
                    <a:pt x="82" y="16"/>
                  </a:lnTo>
                  <a:lnTo>
                    <a:pt x="80" y="20"/>
                  </a:lnTo>
                  <a:lnTo>
                    <a:pt x="66" y="14"/>
                  </a:lnTo>
                  <a:lnTo>
                    <a:pt x="62" y="16"/>
                  </a:lnTo>
                  <a:lnTo>
                    <a:pt x="58" y="16"/>
                  </a:lnTo>
                  <a:lnTo>
                    <a:pt x="48" y="22"/>
                  </a:lnTo>
                  <a:lnTo>
                    <a:pt x="54" y="24"/>
                  </a:lnTo>
                  <a:lnTo>
                    <a:pt x="56" y="28"/>
                  </a:lnTo>
                  <a:lnTo>
                    <a:pt x="50" y="26"/>
                  </a:lnTo>
                  <a:lnTo>
                    <a:pt x="48" y="28"/>
                  </a:lnTo>
                  <a:lnTo>
                    <a:pt x="52" y="30"/>
                  </a:lnTo>
                  <a:lnTo>
                    <a:pt x="52" y="32"/>
                  </a:lnTo>
                  <a:lnTo>
                    <a:pt x="48" y="28"/>
                  </a:lnTo>
                  <a:lnTo>
                    <a:pt x="44" y="28"/>
                  </a:lnTo>
                  <a:lnTo>
                    <a:pt x="48" y="32"/>
                  </a:lnTo>
                  <a:lnTo>
                    <a:pt x="46" y="34"/>
                  </a:lnTo>
                  <a:lnTo>
                    <a:pt x="42" y="28"/>
                  </a:lnTo>
                  <a:lnTo>
                    <a:pt x="36" y="24"/>
                  </a:lnTo>
                  <a:lnTo>
                    <a:pt x="38" y="22"/>
                  </a:lnTo>
                  <a:lnTo>
                    <a:pt x="34" y="22"/>
                  </a:lnTo>
                  <a:lnTo>
                    <a:pt x="34" y="32"/>
                  </a:lnTo>
                  <a:lnTo>
                    <a:pt x="42" y="46"/>
                  </a:lnTo>
                  <a:lnTo>
                    <a:pt x="40" y="46"/>
                  </a:lnTo>
                  <a:lnTo>
                    <a:pt x="40" y="44"/>
                  </a:lnTo>
                  <a:lnTo>
                    <a:pt x="38" y="44"/>
                  </a:lnTo>
                  <a:lnTo>
                    <a:pt x="38" y="48"/>
                  </a:lnTo>
                  <a:lnTo>
                    <a:pt x="32" y="50"/>
                  </a:lnTo>
                  <a:lnTo>
                    <a:pt x="42" y="54"/>
                  </a:lnTo>
                  <a:lnTo>
                    <a:pt x="44" y="58"/>
                  </a:lnTo>
                  <a:lnTo>
                    <a:pt x="52" y="62"/>
                  </a:lnTo>
                  <a:lnTo>
                    <a:pt x="52" y="72"/>
                  </a:lnTo>
                  <a:lnTo>
                    <a:pt x="46" y="66"/>
                  </a:lnTo>
                  <a:lnTo>
                    <a:pt x="40" y="68"/>
                  </a:lnTo>
                  <a:lnTo>
                    <a:pt x="38" y="66"/>
                  </a:lnTo>
                  <a:lnTo>
                    <a:pt x="40" y="66"/>
                  </a:lnTo>
                  <a:lnTo>
                    <a:pt x="40" y="64"/>
                  </a:lnTo>
                  <a:lnTo>
                    <a:pt x="34" y="60"/>
                  </a:lnTo>
                  <a:lnTo>
                    <a:pt x="34" y="60"/>
                  </a:lnTo>
                  <a:lnTo>
                    <a:pt x="16" y="60"/>
                  </a:lnTo>
                  <a:lnTo>
                    <a:pt x="14" y="60"/>
                  </a:lnTo>
                  <a:lnTo>
                    <a:pt x="8" y="52"/>
                  </a:lnTo>
                  <a:lnTo>
                    <a:pt x="14" y="52"/>
                  </a:lnTo>
                  <a:lnTo>
                    <a:pt x="12" y="48"/>
                  </a:lnTo>
                  <a:lnTo>
                    <a:pt x="10" y="48"/>
                  </a:lnTo>
                  <a:lnTo>
                    <a:pt x="8" y="50"/>
                  </a:lnTo>
                  <a:lnTo>
                    <a:pt x="0" y="38"/>
                  </a:lnTo>
                  <a:lnTo>
                    <a:pt x="0" y="3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4" name="Freeform 303">
              <a:extLst>
                <a:ext uri="{FF2B5EF4-FFF2-40B4-BE49-F238E27FC236}">
                  <a16:creationId xmlns:a16="http://schemas.microsoft.com/office/drawing/2014/main" id="{E373F15A-6C91-E34D-B4A2-7B65A168DA86}"/>
                </a:ext>
              </a:extLst>
            </p:cNvPr>
            <p:cNvSpPr>
              <a:spLocks/>
            </p:cNvSpPr>
            <p:nvPr/>
          </p:nvSpPr>
          <p:spPr bwMode="auto">
            <a:xfrm>
              <a:off x="4824413" y="3424238"/>
              <a:ext cx="133350" cy="85725"/>
            </a:xfrm>
            <a:custGeom>
              <a:avLst/>
              <a:gdLst/>
              <a:ahLst/>
              <a:cxnLst>
                <a:cxn ang="0">
                  <a:pos x="8" y="52"/>
                </a:cxn>
                <a:cxn ang="0">
                  <a:pos x="6" y="40"/>
                </a:cxn>
                <a:cxn ang="0">
                  <a:pos x="0" y="36"/>
                </a:cxn>
                <a:cxn ang="0">
                  <a:pos x="0" y="30"/>
                </a:cxn>
                <a:cxn ang="0">
                  <a:pos x="6" y="20"/>
                </a:cxn>
                <a:cxn ang="0">
                  <a:pos x="0" y="12"/>
                </a:cxn>
                <a:cxn ang="0">
                  <a:pos x="0" y="8"/>
                </a:cxn>
                <a:cxn ang="0">
                  <a:pos x="2" y="2"/>
                </a:cxn>
                <a:cxn ang="0">
                  <a:pos x="6" y="0"/>
                </a:cxn>
                <a:cxn ang="0">
                  <a:pos x="8" y="2"/>
                </a:cxn>
                <a:cxn ang="0">
                  <a:pos x="6" y="6"/>
                </a:cxn>
                <a:cxn ang="0">
                  <a:pos x="10" y="8"/>
                </a:cxn>
                <a:cxn ang="0">
                  <a:pos x="42" y="10"/>
                </a:cxn>
                <a:cxn ang="0">
                  <a:pos x="62" y="2"/>
                </a:cxn>
                <a:cxn ang="0">
                  <a:pos x="66" y="2"/>
                </a:cxn>
                <a:cxn ang="0">
                  <a:pos x="76" y="4"/>
                </a:cxn>
                <a:cxn ang="0">
                  <a:pos x="80" y="8"/>
                </a:cxn>
                <a:cxn ang="0">
                  <a:pos x="84" y="8"/>
                </a:cxn>
                <a:cxn ang="0">
                  <a:pos x="82" y="14"/>
                </a:cxn>
                <a:cxn ang="0">
                  <a:pos x="78" y="16"/>
                </a:cxn>
                <a:cxn ang="0">
                  <a:pos x="76" y="20"/>
                </a:cxn>
                <a:cxn ang="0">
                  <a:pos x="76" y="26"/>
                </a:cxn>
                <a:cxn ang="0">
                  <a:pos x="70" y="32"/>
                </a:cxn>
                <a:cxn ang="0">
                  <a:pos x="76" y="42"/>
                </a:cxn>
                <a:cxn ang="0">
                  <a:pos x="68" y="42"/>
                </a:cxn>
                <a:cxn ang="0">
                  <a:pos x="64" y="40"/>
                </a:cxn>
                <a:cxn ang="0">
                  <a:pos x="54" y="44"/>
                </a:cxn>
                <a:cxn ang="0">
                  <a:pos x="50" y="44"/>
                </a:cxn>
                <a:cxn ang="0">
                  <a:pos x="50" y="50"/>
                </a:cxn>
                <a:cxn ang="0">
                  <a:pos x="48" y="52"/>
                </a:cxn>
                <a:cxn ang="0">
                  <a:pos x="42" y="54"/>
                </a:cxn>
                <a:cxn ang="0">
                  <a:pos x="28" y="48"/>
                </a:cxn>
                <a:cxn ang="0">
                  <a:pos x="8" y="52"/>
                </a:cxn>
                <a:cxn ang="0">
                  <a:pos x="8" y="52"/>
                </a:cxn>
              </a:cxnLst>
              <a:rect l="0" t="0" r="r" b="b"/>
              <a:pathLst>
                <a:path w="84" h="54">
                  <a:moveTo>
                    <a:pt x="8" y="52"/>
                  </a:moveTo>
                  <a:lnTo>
                    <a:pt x="6" y="40"/>
                  </a:lnTo>
                  <a:lnTo>
                    <a:pt x="0" y="36"/>
                  </a:lnTo>
                  <a:lnTo>
                    <a:pt x="0" y="30"/>
                  </a:lnTo>
                  <a:lnTo>
                    <a:pt x="6" y="20"/>
                  </a:lnTo>
                  <a:lnTo>
                    <a:pt x="0" y="12"/>
                  </a:lnTo>
                  <a:lnTo>
                    <a:pt x="0" y="8"/>
                  </a:lnTo>
                  <a:lnTo>
                    <a:pt x="2" y="2"/>
                  </a:lnTo>
                  <a:lnTo>
                    <a:pt x="6" y="0"/>
                  </a:lnTo>
                  <a:lnTo>
                    <a:pt x="8" y="2"/>
                  </a:lnTo>
                  <a:lnTo>
                    <a:pt x="6" y="6"/>
                  </a:lnTo>
                  <a:lnTo>
                    <a:pt x="10" y="8"/>
                  </a:lnTo>
                  <a:lnTo>
                    <a:pt x="42" y="10"/>
                  </a:lnTo>
                  <a:lnTo>
                    <a:pt x="62" y="2"/>
                  </a:lnTo>
                  <a:lnTo>
                    <a:pt x="66" y="2"/>
                  </a:lnTo>
                  <a:lnTo>
                    <a:pt x="76" y="4"/>
                  </a:lnTo>
                  <a:lnTo>
                    <a:pt x="80" y="8"/>
                  </a:lnTo>
                  <a:lnTo>
                    <a:pt x="84" y="8"/>
                  </a:lnTo>
                  <a:lnTo>
                    <a:pt x="82" y="14"/>
                  </a:lnTo>
                  <a:lnTo>
                    <a:pt x="78" y="16"/>
                  </a:lnTo>
                  <a:lnTo>
                    <a:pt x="76" y="20"/>
                  </a:lnTo>
                  <a:lnTo>
                    <a:pt x="76" y="26"/>
                  </a:lnTo>
                  <a:lnTo>
                    <a:pt x="70" y="32"/>
                  </a:lnTo>
                  <a:lnTo>
                    <a:pt x="76" y="42"/>
                  </a:lnTo>
                  <a:lnTo>
                    <a:pt x="68" y="42"/>
                  </a:lnTo>
                  <a:lnTo>
                    <a:pt x="64" y="40"/>
                  </a:lnTo>
                  <a:lnTo>
                    <a:pt x="54" y="44"/>
                  </a:lnTo>
                  <a:lnTo>
                    <a:pt x="50" y="44"/>
                  </a:lnTo>
                  <a:lnTo>
                    <a:pt x="50" y="50"/>
                  </a:lnTo>
                  <a:lnTo>
                    <a:pt x="48" y="52"/>
                  </a:lnTo>
                  <a:lnTo>
                    <a:pt x="42" y="54"/>
                  </a:lnTo>
                  <a:lnTo>
                    <a:pt x="28" y="48"/>
                  </a:lnTo>
                  <a:lnTo>
                    <a:pt x="8" y="52"/>
                  </a:lnTo>
                  <a:lnTo>
                    <a:pt x="8" y="5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5" name="Freeform 304">
              <a:extLst>
                <a:ext uri="{FF2B5EF4-FFF2-40B4-BE49-F238E27FC236}">
                  <a16:creationId xmlns:a16="http://schemas.microsoft.com/office/drawing/2014/main" id="{2D576C59-C167-934E-AD2D-A6B96923F542}"/>
                </a:ext>
              </a:extLst>
            </p:cNvPr>
            <p:cNvSpPr>
              <a:spLocks/>
            </p:cNvSpPr>
            <p:nvPr/>
          </p:nvSpPr>
          <p:spPr bwMode="auto">
            <a:xfrm>
              <a:off x="4691063" y="3290888"/>
              <a:ext cx="142875" cy="85725"/>
            </a:xfrm>
            <a:custGeom>
              <a:avLst/>
              <a:gdLst/>
              <a:ahLst/>
              <a:cxnLst>
                <a:cxn ang="0">
                  <a:pos x="90" y="12"/>
                </a:cxn>
                <a:cxn ang="0">
                  <a:pos x="86" y="6"/>
                </a:cxn>
                <a:cxn ang="0">
                  <a:pos x="80" y="2"/>
                </a:cxn>
                <a:cxn ang="0">
                  <a:pos x="62" y="0"/>
                </a:cxn>
                <a:cxn ang="0">
                  <a:pos x="58" y="2"/>
                </a:cxn>
                <a:cxn ang="0">
                  <a:pos x="56" y="6"/>
                </a:cxn>
                <a:cxn ang="0">
                  <a:pos x="52" y="8"/>
                </a:cxn>
                <a:cxn ang="0">
                  <a:pos x="48" y="6"/>
                </a:cxn>
                <a:cxn ang="0">
                  <a:pos x="36" y="10"/>
                </a:cxn>
                <a:cxn ang="0">
                  <a:pos x="30" y="16"/>
                </a:cxn>
                <a:cxn ang="0">
                  <a:pos x="22" y="16"/>
                </a:cxn>
                <a:cxn ang="0">
                  <a:pos x="14" y="10"/>
                </a:cxn>
                <a:cxn ang="0">
                  <a:pos x="12" y="16"/>
                </a:cxn>
                <a:cxn ang="0">
                  <a:pos x="6" y="16"/>
                </a:cxn>
                <a:cxn ang="0">
                  <a:pos x="6" y="18"/>
                </a:cxn>
                <a:cxn ang="0">
                  <a:pos x="6" y="20"/>
                </a:cxn>
                <a:cxn ang="0">
                  <a:pos x="4" y="24"/>
                </a:cxn>
                <a:cxn ang="0">
                  <a:pos x="4" y="30"/>
                </a:cxn>
                <a:cxn ang="0">
                  <a:pos x="0" y="32"/>
                </a:cxn>
                <a:cxn ang="0">
                  <a:pos x="4" y="34"/>
                </a:cxn>
                <a:cxn ang="0">
                  <a:pos x="6" y="40"/>
                </a:cxn>
                <a:cxn ang="0">
                  <a:pos x="18" y="50"/>
                </a:cxn>
                <a:cxn ang="0">
                  <a:pos x="24" y="54"/>
                </a:cxn>
                <a:cxn ang="0">
                  <a:pos x="36" y="52"/>
                </a:cxn>
                <a:cxn ang="0">
                  <a:pos x="48" y="46"/>
                </a:cxn>
                <a:cxn ang="0">
                  <a:pos x="54" y="46"/>
                </a:cxn>
                <a:cxn ang="0">
                  <a:pos x="56" y="48"/>
                </a:cxn>
                <a:cxn ang="0">
                  <a:pos x="68" y="44"/>
                </a:cxn>
                <a:cxn ang="0">
                  <a:pos x="76" y="26"/>
                </a:cxn>
                <a:cxn ang="0">
                  <a:pos x="80" y="20"/>
                </a:cxn>
                <a:cxn ang="0">
                  <a:pos x="90" y="12"/>
                </a:cxn>
                <a:cxn ang="0">
                  <a:pos x="90" y="12"/>
                </a:cxn>
              </a:cxnLst>
              <a:rect l="0" t="0" r="r" b="b"/>
              <a:pathLst>
                <a:path w="90" h="54">
                  <a:moveTo>
                    <a:pt x="90" y="12"/>
                  </a:moveTo>
                  <a:lnTo>
                    <a:pt x="86" y="6"/>
                  </a:lnTo>
                  <a:lnTo>
                    <a:pt x="80" y="2"/>
                  </a:lnTo>
                  <a:lnTo>
                    <a:pt x="62" y="0"/>
                  </a:lnTo>
                  <a:lnTo>
                    <a:pt x="58" y="2"/>
                  </a:lnTo>
                  <a:lnTo>
                    <a:pt x="56" y="6"/>
                  </a:lnTo>
                  <a:lnTo>
                    <a:pt x="52" y="8"/>
                  </a:lnTo>
                  <a:lnTo>
                    <a:pt x="48" y="6"/>
                  </a:lnTo>
                  <a:lnTo>
                    <a:pt x="36" y="10"/>
                  </a:lnTo>
                  <a:lnTo>
                    <a:pt x="30" y="16"/>
                  </a:lnTo>
                  <a:lnTo>
                    <a:pt x="22" y="16"/>
                  </a:lnTo>
                  <a:lnTo>
                    <a:pt x="14" y="10"/>
                  </a:lnTo>
                  <a:lnTo>
                    <a:pt x="12" y="16"/>
                  </a:lnTo>
                  <a:lnTo>
                    <a:pt x="6" y="16"/>
                  </a:lnTo>
                  <a:lnTo>
                    <a:pt x="6" y="18"/>
                  </a:lnTo>
                  <a:lnTo>
                    <a:pt x="6" y="20"/>
                  </a:lnTo>
                  <a:lnTo>
                    <a:pt x="4" y="24"/>
                  </a:lnTo>
                  <a:lnTo>
                    <a:pt x="4" y="30"/>
                  </a:lnTo>
                  <a:lnTo>
                    <a:pt x="0" y="32"/>
                  </a:lnTo>
                  <a:lnTo>
                    <a:pt x="4" y="34"/>
                  </a:lnTo>
                  <a:lnTo>
                    <a:pt x="6" y="40"/>
                  </a:lnTo>
                  <a:lnTo>
                    <a:pt x="18" y="50"/>
                  </a:lnTo>
                  <a:lnTo>
                    <a:pt x="24" y="54"/>
                  </a:lnTo>
                  <a:lnTo>
                    <a:pt x="36" y="52"/>
                  </a:lnTo>
                  <a:lnTo>
                    <a:pt x="48" y="46"/>
                  </a:lnTo>
                  <a:lnTo>
                    <a:pt x="54" y="46"/>
                  </a:lnTo>
                  <a:lnTo>
                    <a:pt x="56" y="48"/>
                  </a:lnTo>
                  <a:lnTo>
                    <a:pt x="68" y="44"/>
                  </a:lnTo>
                  <a:lnTo>
                    <a:pt x="76" y="26"/>
                  </a:lnTo>
                  <a:lnTo>
                    <a:pt x="80" y="20"/>
                  </a:lnTo>
                  <a:lnTo>
                    <a:pt x="90" y="12"/>
                  </a:lnTo>
                  <a:lnTo>
                    <a:pt x="90"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6" name="Freeform 305">
              <a:extLst>
                <a:ext uri="{FF2B5EF4-FFF2-40B4-BE49-F238E27FC236}">
                  <a16:creationId xmlns:a16="http://schemas.microsoft.com/office/drawing/2014/main" id="{BB832C87-24BB-BB45-8FB9-BA1EF1C9D61D}"/>
                </a:ext>
              </a:extLst>
            </p:cNvPr>
            <p:cNvSpPr>
              <a:spLocks/>
            </p:cNvSpPr>
            <p:nvPr/>
          </p:nvSpPr>
          <p:spPr bwMode="auto">
            <a:xfrm>
              <a:off x="4633913" y="3341688"/>
              <a:ext cx="66675" cy="47625"/>
            </a:xfrm>
            <a:custGeom>
              <a:avLst/>
              <a:gdLst/>
              <a:ahLst/>
              <a:cxnLst>
                <a:cxn ang="0">
                  <a:pos x="2" y="28"/>
                </a:cxn>
                <a:cxn ang="0">
                  <a:pos x="12" y="30"/>
                </a:cxn>
                <a:cxn ang="0">
                  <a:pos x="16" y="26"/>
                </a:cxn>
                <a:cxn ang="0">
                  <a:pos x="18" y="30"/>
                </a:cxn>
                <a:cxn ang="0">
                  <a:pos x="20" y="28"/>
                </a:cxn>
                <a:cxn ang="0">
                  <a:pos x="24" y="30"/>
                </a:cxn>
                <a:cxn ang="0">
                  <a:pos x="24" y="30"/>
                </a:cxn>
                <a:cxn ang="0">
                  <a:pos x="24" y="24"/>
                </a:cxn>
                <a:cxn ang="0">
                  <a:pos x="30" y="20"/>
                </a:cxn>
                <a:cxn ang="0">
                  <a:pos x="30" y="18"/>
                </a:cxn>
                <a:cxn ang="0">
                  <a:pos x="28" y="16"/>
                </a:cxn>
                <a:cxn ang="0">
                  <a:pos x="30" y="14"/>
                </a:cxn>
                <a:cxn ang="0">
                  <a:pos x="38" y="10"/>
                </a:cxn>
                <a:cxn ang="0">
                  <a:pos x="38" y="6"/>
                </a:cxn>
                <a:cxn ang="0">
                  <a:pos x="42" y="8"/>
                </a:cxn>
                <a:cxn ang="0">
                  <a:pos x="42" y="8"/>
                </a:cxn>
                <a:cxn ang="0">
                  <a:pos x="40" y="2"/>
                </a:cxn>
                <a:cxn ang="0">
                  <a:pos x="36" y="0"/>
                </a:cxn>
                <a:cxn ang="0">
                  <a:pos x="34" y="4"/>
                </a:cxn>
                <a:cxn ang="0">
                  <a:pos x="18" y="6"/>
                </a:cxn>
                <a:cxn ang="0">
                  <a:pos x="14" y="10"/>
                </a:cxn>
                <a:cxn ang="0">
                  <a:pos x="4" y="8"/>
                </a:cxn>
                <a:cxn ang="0">
                  <a:pos x="0" y="14"/>
                </a:cxn>
                <a:cxn ang="0">
                  <a:pos x="2" y="14"/>
                </a:cxn>
                <a:cxn ang="0">
                  <a:pos x="2" y="18"/>
                </a:cxn>
                <a:cxn ang="0">
                  <a:pos x="2" y="20"/>
                </a:cxn>
                <a:cxn ang="0">
                  <a:pos x="8" y="26"/>
                </a:cxn>
                <a:cxn ang="0">
                  <a:pos x="4" y="26"/>
                </a:cxn>
                <a:cxn ang="0">
                  <a:pos x="2" y="28"/>
                </a:cxn>
                <a:cxn ang="0">
                  <a:pos x="2" y="28"/>
                </a:cxn>
              </a:cxnLst>
              <a:rect l="0" t="0" r="r" b="b"/>
              <a:pathLst>
                <a:path w="42" h="30">
                  <a:moveTo>
                    <a:pt x="2" y="28"/>
                  </a:moveTo>
                  <a:lnTo>
                    <a:pt x="12" y="30"/>
                  </a:lnTo>
                  <a:lnTo>
                    <a:pt x="16" y="26"/>
                  </a:lnTo>
                  <a:lnTo>
                    <a:pt x="18" y="30"/>
                  </a:lnTo>
                  <a:lnTo>
                    <a:pt x="20" y="28"/>
                  </a:lnTo>
                  <a:lnTo>
                    <a:pt x="24" y="30"/>
                  </a:lnTo>
                  <a:lnTo>
                    <a:pt x="24" y="30"/>
                  </a:lnTo>
                  <a:lnTo>
                    <a:pt x="24" y="24"/>
                  </a:lnTo>
                  <a:lnTo>
                    <a:pt x="30" y="20"/>
                  </a:lnTo>
                  <a:lnTo>
                    <a:pt x="30" y="18"/>
                  </a:lnTo>
                  <a:lnTo>
                    <a:pt x="28" y="16"/>
                  </a:lnTo>
                  <a:lnTo>
                    <a:pt x="30" y="14"/>
                  </a:lnTo>
                  <a:lnTo>
                    <a:pt x="38" y="10"/>
                  </a:lnTo>
                  <a:lnTo>
                    <a:pt x="38" y="6"/>
                  </a:lnTo>
                  <a:lnTo>
                    <a:pt x="42" y="8"/>
                  </a:lnTo>
                  <a:lnTo>
                    <a:pt x="42" y="8"/>
                  </a:lnTo>
                  <a:lnTo>
                    <a:pt x="40" y="2"/>
                  </a:lnTo>
                  <a:lnTo>
                    <a:pt x="36" y="0"/>
                  </a:lnTo>
                  <a:lnTo>
                    <a:pt x="34" y="4"/>
                  </a:lnTo>
                  <a:lnTo>
                    <a:pt x="18" y="6"/>
                  </a:lnTo>
                  <a:lnTo>
                    <a:pt x="14" y="10"/>
                  </a:lnTo>
                  <a:lnTo>
                    <a:pt x="4" y="8"/>
                  </a:lnTo>
                  <a:lnTo>
                    <a:pt x="0" y="14"/>
                  </a:lnTo>
                  <a:lnTo>
                    <a:pt x="2" y="14"/>
                  </a:lnTo>
                  <a:lnTo>
                    <a:pt x="2" y="18"/>
                  </a:lnTo>
                  <a:lnTo>
                    <a:pt x="2" y="20"/>
                  </a:lnTo>
                  <a:lnTo>
                    <a:pt x="8" y="26"/>
                  </a:lnTo>
                  <a:lnTo>
                    <a:pt x="4" y="26"/>
                  </a:lnTo>
                  <a:lnTo>
                    <a:pt x="2" y="28"/>
                  </a:lnTo>
                  <a:lnTo>
                    <a:pt x="2"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7" name="Freeform 306">
              <a:extLst>
                <a:ext uri="{FF2B5EF4-FFF2-40B4-BE49-F238E27FC236}">
                  <a16:creationId xmlns:a16="http://schemas.microsoft.com/office/drawing/2014/main" id="{61E19ADD-7CA0-6847-954C-4A28CDAAE619}"/>
                </a:ext>
              </a:extLst>
            </p:cNvPr>
            <p:cNvSpPr>
              <a:spLocks/>
            </p:cNvSpPr>
            <p:nvPr/>
          </p:nvSpPr>
          <p:spPr bwMode="auto">
            <a:xfrm>
              <a:off x="4706938" y="3259138"/>
              <a:ext cx="117475" cy="57150"/>
            </a:xfrm>
            <a:custGeom>
              <a:avLst/>
              <a:gdLst/>
              <a:ahLst/>
              <a:cxnLst>
                <a:cxn ang="0">
                  <a:pos x="70" y="22"/>
                </a:cxn>
                <a:cxn ang="0">
                  <a:pos x="52" y="20"/>
                </a:cxn>
                <a:cxn ang="0">
                  <a:pos x="48" y="22"/>
                </a:cxn>
                <a:cxn ang="0">
                  <a:pos x="46" y="26"/>
                </a:cxn>
                <a:cxn ang="0">
                  <a:pos x="42" y="28"/>
                </a:cxn>
                <a:cxn ang="0">
                  <a:pos x="38" y="26"/>
                </a:cxn>
                <a:cxn ang="0">
                  <a:pos x="26" y="30"/>
                </a:cxn>
                <a:cxn ang="0">
                  <a:pos x="20" y="36"/>
                </a:cxn>
                <a:cxn ang="0">
                  <a:pos x="12" y="36"/>
                </a:cxn>
                <a:cxn ang="0">
                  <a:pos x="4" y="30"/>
                </a:cxn>
                <a:cxn ang="0">
                  <a:pos x="0" y="20"/>
                </a:cxn>
                <a:cxn ang="0">
                  <a:pos x="4" y="16"/>
                </a:cxn>
                <a:cxn ang="0">
                  <a:pos x="10" y="16"/>
                </a:cxn>
                <a:cxn ang="0">
                  <a:pos x="14" y="14"/>
                </a:cxn>
                <a:cxn ang="0">
                  <a:pos x="16" y="10"/>
                </a:cxn>
                <a:cxn ang="0">
                  <a:pos x="18" y="6"/>
                </a:cxn>
                <a:cxn ang="0">
                  <a:pos x="26" y="0"/>
                </a:cxn>
                <a:cxn ang="0">
                  <a:pos x="30" y="2"/>
                </a:cxn>
                <a:cxn ang="0">
                  <a:pos x="34" y="0"/>
                </a:cxn>
                <a:cxn ang="0">
                  <a:pos x="40" y="6"/>
                </a:cxn>
                <a:cxn ang="0">
                  <a:pos x="48" y="2"/>
                </a:cxn>
                <a:cxn ang="0">
                  <a:pos x="54" y="4"/>
                </a:cxn>
                <a:cxn ang="0">
                  <a:pos x="62" y="2"/>
                </a:cxn>
                <a:cxn ang="0">
                  <a:pos x="74" y="8"/>
                </a:cxn>
                <a:cxn ang="0">
                  <a:pos x="70" y="22"/>
                </a:cxn>
                <a:cxn ang="0">
                  <a:pos x="70" y="22"/>
                </a:cxn>
              </a:cxnLst>
              <a:rect l="0" t="0" r="r" b="b"/>
              <a:pathLst>
                <a:path w="74" h="36">
                  <a:moveTo>
                    <a:pt x="70" y="22"/>
                  </a:moveTo>
                  <a:lnTo>
                    <a:pt x="52" y="20"/>
                  </a:lnTo>
                  <a:lnTo>
                    <a:pt x="48" y="22"/>
                  </a:lnTo>
                  <a:lnTo>
                    <a:pt x="46" y="26"/>
                  </a:lnTo>
                  <a:lnTo>
                    <a:pt x="42" y="28"/>
                  </a:lnTo>
                  <a:lnTo>
                    <a:pt x="38" y="26"/>
                  </a:lnTo>
                  <a:lnTo>
                    <a:pt x="26" y="30"/>
                  </a:lnTo>
                  <a:lnTo>
                    <a:pt x="20" y="36"/>
                  </a:lnTo>
                  <a:lnTo>
                    <a:pt x="12" y="36"/>
                  </a:lnTo>
                  <a:lnTo>
                    <a:pt x="4" y="30"/>
                  </a:lnTo>
                  <a:lnTo>
                    <a:pt x="0" y="20"/>
                  </a:lnTo>
                  <a:lnTo>
                    <a:pt x="4" y="16"/>
                  </a:lnTo>
                  <a:lnTo>
                    <a:pt x="10" y="16"/>
                  </a:lnTo>
                  <a:lnTo>
                    <a:pt x="14" y="14"/>
                  </a:lnTo>
                  <a:lnTo>
                    <a:pt x="16" y="10"/>
                  </a:lnTo>
                  <a:lnTo>
                    <a:pt x="18" y="6"/>
                  </a:lnTo>
                  <a:lnTo>
                    <a:pt x="26" y="0"/>
                  </a:lnTo>
                  <a:lnTo>
                    <a:pt x="30" y="2"/>
                  </a:lnTo>
                  <a:lnTo>
                    <a:pt x="34" y="0"/>
                  </a:lnTo>
                  <a:lnTo>
                    <a:pt x="40" y="6"/>
                  </a:lnTo>
                  <a:lnTo>
                    <a:pt x="48" y="2"/>
                  </a:lnTo>
                  <a:lnTo>
                    <a:pt x="54" y="4"/>
                  </a:lnTo>
                  <a:lnTo>
                    <a:pt x="62" y="2"/>
                  </a:lnTo>
                  <a:lnTo>
                    <a:pt x="74" y="8"/>
                  </a:lnTo>
                  <a:lnTo>
                    <a:pt x="70" y="22"/>
                  </a:lnTo>
                  <a:lnTo>
                    <a:pt x="70" y="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8" name="Freeform 307">
              <a:extLst>
                <a:ext uri="{FF2B5EF4-FFF2-40B4-BE49-F238E27FC236}">
                  <a16:creationId xmlns:a16="http://schemas.microsoft.com/office/drawing/2014/main" id="{860C385B-872D-3D4B-9AE2-6576361D523F}"/>
                </a:ext>
              </a:extLst>
            </p:cNvPr>
            <p:cNvSpPr>
              <a:spLocks/>
            </p:cNvSpPr>
            <p:nvPr/>
          </p:nvSpPr>
          <p:spPr bwMode="auto">
            <a:xfrm>
              <a:off x="4602163" y="3205163"/>
              <a:ext cx="146050" cy="85725"/>
            </a:xfrm>
            <a:custGeom>
              <a:avLst/>
              <a:gdLst/>
              <a:ahLst/>
              <a:cxnLst>
                <a:cxn ang="0">
                  <a:pos x="92" y="34"/>
                </a:cxn>
                <a:cxn ang="0">
                  <a:pos x="88" y="32"/>
                </a:cxn>
                <a:cxn ang="0">
                  <a:pos x="84" y="24"/>
                </a:cxn>
                <a:cxn ang="0">
                  <a:pos x="78" y="22"/>
                </a:cxn>
                <a:cxn ang="0">
                  <a:pos x="78" y="18"/>
                </a:cxn>
                <a:cxn ang="0">
                  <a:pos x="66" y="16"/>
                </a:cxn>
                <a:cxn ang="0">
                  <a:pos x="68" y="18"/>
                </a:cxn>
                <a:cxn ang="0">
                  <a:pos x="64" y="20"/>
                </a:cxn>
                <a:cxn ang="0">
                  <a:pos x="58" y="16"/>
                </a:cxn>
                <a:cxn ang="0">
                  <a:pos x="58" y="12"/>
                </a:cxn>
                <a:cxn ang="0">
                  <a:pos x="54" y="8"/>
                </a:cxn>
                <a:cxn ang="0">
                  <a:pos x="46" y="8"/>
                </a:cxn>
                <a:cxn ang="0">
                  <a:pos x="42" y="4"/>
                </a:cxn>
                <a:cxn ang="0">
                  <a:pos x="40" y="8"/>
                </a:cxn>
                <a:cxn ang="0">
                  <a:pos x="38" y="6"/>
                </a:cxn>
                <a:cxn ang="0">
                  <a:pos x="30" y="0"/>
                </a:cxn>
                <a:cxn ang="0">
                  <a:pos x="30" y="6"/>
                </a:cxn>
                <a:cxn ang="0">
                  <a:pos x="6" y="18"/>
                </a:cxn>
                <a:cxn ang="0">
                  <a:pos x="6" y="20"/>
                </a:cxn>
                <a:cxn ang="0">
                  <a:pos x="0" y="18"/>
                </a:cxn>
                <a:cxn ang="0">
                  <a:pos x="0" y="20"/>
                </a:cxn>
                <a:cxn ang="0">
                  <a:pos x="6" y="24"/>
                </a:cxn>
                <a:cxn ang="0">
                  <a:pos x="6" y="32"/>
                </a:cxn>
                <a:cxn ang="0">
                  <a:pos x="8" y="34"/>
                </a:cxn>
                <a:cxn ang="0">
                  <a:pos x="24" y="50"/>
                </a:cxn>
                <a:cxn ang="0">
                  <a:pos x="30" y="52"/>
                </a:cxn>
                <a:cxn ang="0">
                  <a:pos x="36" y="52"/>
                </a:cxn>
                <a:cxn ang="0">
                  <a:pos x="40" y="50"/>
                </a:cxn>
                <a:cxn ang="0">
                  <a:pos x="42" y="44"/>
                </a:cxn>
                <a:cxn ang="0">
                  <a:pos x="50" y="46"/>
                </a:cxn>
                <a:cxn ang="0">
                  <a:pos x="56" y="50"/>
                </a:cxn>
                <a:cxn ang="0">
                  <a:pos x="64" y="48"/>
                </a:cxn>
                <a:cxn ang="0">
                  <a:pos x="66" y="54"/>
                </a:cxn>
                <a:cxn ang="0">
                  <a:pos x="70" y="50"/>
                </a:cxn>
                <a:cxn ang="0">
                  <a:pos x="76" y="50"/>
                </a:cxn>
                <a:cxn ang="0">
                  <a:pos x="80" y="48"/>
                </a:cxn>
                <a:cxn ang="0">
                  <a:pos x="82" y="44"/>
                </a:cxn>
                <a:cxn ang="0">
                  <a:pos x="84" y="40"/>
                </a:cxn>
                <a:cxn ang="0">
                  <a:pos x="92" y="34"/>
                </a:cxn>
                <a:cxn ang="0">
                  <a:pos x="92" y="34"/>
                </a:cxn>
              </a:cxnLst>
              <a:rect l="0" t="0" r="r" b="b"/>
              <a:pathLst>
                <a:path w="92" h="54">
                  <a:moveTo>
                    <a:pt x="92" y="34"/>
                  </a:moveTo>
                  <a:lnTo>
                    <a:pt x="88" y="32"/>
                  </a:lnTo>
                  <a:lnTo>
                    <a:pt x="84" y="24"/>
                  </a:lnTo>
                  <a:lnTo>
                    <a:pt x="78" y="22"/>
                  </a:lnTo>
                  <a:lnTo>
                    <a:pt x="78" y="18"/>
                  </a:lnTo>
                  <a:lnTo>
                    <a:pt x="66" y="16"/>
                  </a:lnTo>
                  <a:lnTo>
                    <a:pt x="68" y="18"/>
                  </a:lnTo>
                  <a:lnTo>
                    <a:pt x="64" y="20"/>
                  </a:lnTo>
                  <a:lnTo>
                    <a:pt x="58" y="16"/>
                  </a:lnTo>
                  <a:lnTo>
                    <a:pt x="58" y="12"/>
                  </a:lnTo>
                  <a:lnTo>
                    <a:pt x="54" y="8"/>
                  </a:lnTo>
                  <a:lnTo>
                    <a:pt x="46" y="8"/>
                  </a:lnTo>
                  <a:lnTo>
                    <a:pt x="42" y="4"/>
                  </a:lnTo>
                  <a:lnTo>
                    <a:pt x="40" y="8"/>
                  </a:lnTo>
                  <a:lnTo>
                    <a:pt x="38" y="6"/>
                  </a:lnTo>
                  <a:lnTo>
                    <a:pt x="30" y="0"/>
                  </a:lnTo>
                  <a:lnTo>
                    <a:pt x="30" y="6"/>
                  </a:lnTo>
                  <a:lnTo>
                    <a:pt x="6" y="18"/>
                  </a:lnTo>
                  <a:lnTo>
                    <a:pt x="6" y="20"/>
                  </a:lnTo>
                  <a:lnTo>
                    <a:pt x="0" y="18"/>
                  </a:lnTo>
                  <a:lnTo>
                    <a:pt x="0" y="20"/>
                  </a:lnTo>
                  <a:lnTo>
                    <a:pt x="6" y="24"/>
                  </a:lnTo>
                  <a:lnTo>
                    <a:pt x="6" y="32"/>
                  </a:lnTo>
                  <a:lnTo>
                    <a:pt x="8" y="34"/>
                  </a:lnTo>
                  <a:lnTo>
                    <a:pt x="24" y="50"/>
                  </a:lnTo>
                  <a:lnTo>
                    <a:pt x="30" y="52"/>
                  </a:lnTo>
                  <a:lnTo>
                    <a:pt x="36" y="52"/>
                  </a:lnTo>
                  <a:lnTo>
                    <a:pt x="40" y="50"/>
                  </a:lnTo>
                  <a:lnTo>
                    <a:pt x="42" y="44"/>
                  </a:lnTo>
                  <a:lnTo>
                    <a:pt x="50" y="46"/>
                  </a:lnTo>
                  <a:lnTo>
                    <a:pt x="56" y="50"/>
                  </a:lnTo>
                  <a:lnTo>
                    <a:pt x="64" y="48"/>
                  </a:lnTo>
                  <a:lnTo>
                    <a:pt x="66" y="54"/>
                  </a:lnTo>
                  <a:lnTo>
                    <a:pt x="70" y="50"/>
                  </a:lnTo>
                  <a:lnTo>
                    <a:pt x="76" y="50"/>
                  </a:lnTo>
                  <a:lnTo>
                    <a:pt x="80" y="48"/>
                  </a:lnTo>
                  <a:lnTo>
                    <a:pt x="82" y="44"/>
                  </a:lnTo>
                  <a:lnTo>
                    <a:pt x="84" y="40"/>
                  </a:lnTo>
                  <a:lnTo>
                    <a:pt x="92" y="34"/>
                  </a:lnTo>
                  <a:lnTo>
                    <a:pt x="92"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09" name="Freeform 308">
              <a:extLst>
                <a:ext uri="{FF2B5EF4-FFF2-40B4-BE49-F238E27FC236}">
                  <a16:creationId xmlns:a16="http://schemas.microsoft.com/office/drawing/2014/main" id="{CD054E75-ABE6-4D46-B9BC-CDBEC5507010}"/>
                </a:ext>
              </a:extLst>
            </p:cNvPr>
            <p:cNvSpPr>
              <a:spLocks/>
            </p:cNvSpPr>
            <p:nvPr/>
          </p:nvSpPr>
          <p:spPr bwMode="auto">
            <a:xfrm>
              <a:off x="4551363" y="3275013"/>
              <a:ext cx="161925" cy="82550"/>
            </a:xfrm>
            <a:custGeom>
              <a:avLst/>
              <a:gdLst/>
              <a:ahLst/>
              <a:cxnLst>
                <a:cxn ang="0">
                  <a:pos x="56" y="50"/>
                </a:cxn>
                <a:cxn ang="0">
                  <a:pos x="40" y="46"/>
                </a:cxn>
                <a:cxn ang="0">
                  <a:pos x="36" y="44"/>
                </a:cxn>
                <a:cxn ang="0">
                  <a:pos x="34" y="40"/>
                </a:cxn>
                <a:cxn ang="0">
                  <a:pos x="16" y="44"/>
                </a:cxn>
                <a:cxn ang="0">
                  <a:pos x="12" y="44"/>
                </a:cxn>
                <a:cxn ang="0">
                  <a:pos x="2" y="40"/>
                </a:cxn>
                <a:cxn ang="0">
                  <a:pos x="0" y="38"/>
                </a:cxn>
                <a:cxn ang="0">
                  <a:pos x="2" y="32"/>
                </a:cxn>
                <a:cxn ang="0">
                  <a:pos x="0" y="32"/>
                </a:cxn>
                <a:cxn ang="0">
                  <a:pos x="4" y="30"/>
                </a:cxn>
                <a:cxn ang="0">
                  <a:pos x="10" y="34"/>
                </a:cxn>
                <a:cxn ang="0">
                  <a:pos x="14" y="30"/>
                </a:cxn>
                <a:cxn ang="0">
                  <a:pos x="22" y="32"/>
                </a:cxn>
                <a:cxn ang="0">
                  <a:pos x="36" y="26"/>
                </a:cxn>
                <a:cxn ang="0">
                  <a:pos x="44" y="28"/>
                </a:cxn>
                <a:cxn ang="0">
                  <a:pos x="44" y="30"/>
                </a:cxn>
                <a:cxn ang="0">
                  <a:pos x="46" y="28"/>
                </a:cxn>
                <a:cxn ang="0">
                  <a:pos x="44" y="18"/>
                </a:cxn>
                <a:cxn ang="0">
                  <a:pos x="46" y="16"/>
                </a:cxn>
                <a:cxn ang="0">
                  <a:pos x="50" y="14"/>
                </a:cxn>
                <a:cxn ang="0">
                  <a:pos x="52" y="10"/>
                </a:cxn>
                <a:cxn ang="0">
                  <a:pos x="56" y="8"/>
                </a:cxn>
                <a:cxn ang="0">
                  <a:pos x="56" y="6"/>
                </a:cxn>
                <a:cxn ang="0">
                  <a:pos x="62" y="8"/>
                </a:cxn>
                <a:cxn ang="0">
                  <a:pos x="68" y="8"/>
                </a:cxn>
                <a:cxn ang="0">
                  <a:pos x="72" y="6"/>
                </a:cxn>
                <a:cxn ang="0">
                  <a:pos x="74" y="0"/>
                </a:cxn>
                <a:cxn ang="0">
                  <a:pos x="82" y="2"/>
                </a:cxn>
                <a:cxn ang="0">
                  <a:pos x="88" y="6"/>
                </a:cxn>
                <a:cxn ang="0">
                  <a:pos x="96" y="4"/>
                </a:cxn>
                <a:cxn ang="0">
                  <a:pos x="98" y="10"/>
                </a:cxn>
                <a:cxn ang="0">
                  <a:pos x="102" y="20"/>
                </a:cxn>
                <a:cxn ang="0">
                  <a:pos x="100" y="26"/>
                </a:cxn>
                <a:cxn ang="0">
                  <a:pos x="94" y="26"/>
                </a:cxn>
                <a:cxn ang="0">
                  <a:pos x="94" y="28"/>
                </a:cxn>
                <a:cxn ang="0">
                  <a:pos x="94" y="30"/>
                </a:cxn>
                <a:cxn ang="0">
                  <a:pos x="92" y="34"/>
                </a:cxn>
                <a:cxn ang="0">
                  <a:pos x="92" y="40"/>
                </a:cxn>
                <a:cxn ang="0">
                  <a:pos x="88" y="42"/>
                </a:cxn>
                <a:cxn ang="0">
                  <a:pos x="86" y="46"/>
                </a:cxn>
                <a:cxn ang="0">
                  <a:pos x="70" y="48"/>
                </a:cxn>
                <a:cxn ang="0">
                  <a:pos x="66" y="52"/>
                </a:cxn>
                <a:cxn ang="0">
                  <a:pos x="56" y="50"/>
                </a:cxn>
                <a:cxn ang="0">
                  <a:pos x="56" y="50"/>
                </a:cxn>
              </a:cxnLst>
              <a:rect l="0" t="0" r="r" b="b"/>
              <a:pathLst>
                <a:path w="102" h="52">
                  <a:moveTo>
                    <a:pt x="56" y="50"/>
                  </a:moveTo>
                  <a:lnTo>
                    <a:pt x="40" y="46"/>
                  </a:lnTo>
                  <a:lnTo>
                    <a:pt x="36" y="44"/>
                  </a:lnTo>
                  <a:lnTo>
                    <a:pt x="34" y="40"/>
                  </a:lnTo>
                  <a:lnTo>
                    <a:pt x="16" y="44"/>
                  </a:lnTo>
                  <a:lnTo>
                    <a:pt x="12" y="44"/>
                  </a:lnTo>
                  <a:lnTo>
                    <a:pt x="2" y="40"/>
                  </a:lnTo>
                  <a:lnTo>
                    <a:pt x="0" y="38"/>
                  </a:lnTo>
                  <a:lnTo>
                    <a:pt x="2" y="32"/>
                  </a:lnTo>
                  <a:lnTo>
                    <a:pt x="0" y="32"/>
                  </a:lnTo>
                  <a:lnTo>
                    <a:pt x="4" y="30"/>
                  </a:lnTo>
                  <a:lnTo>
                    <a:pt x="10" y="34"/>
                  </a:lnTo>
                  <a:lnTo>
                    <a:pt x="14" y="30"/>
                  </a:lnTo>
                  <a:lnTo>
                    <a:pt x="22" y="32"/>
                  </a:lnTo>
                  <a:lnTo>
                    <a:pt x="36" y="26"/>
                  </a:lnTo>
                  <a:lnTo>
                    <a:pt x="44" y="28"/>
                  </a:lnTo>
                  <a:lnTo>
                    <a:pt x="44" y="30"/>
                  </a:lnTo>
                  <a:lnTo>
                    <a:pt x="46" y="28"/>
                  </a:lnTo>
                  <a:lnTo>
                    <a:pt x="44" y="18"/>
                  </a:lnTo>
                  <a:lnTo>
                    <a:pt x="46" y="16"/>
                  </a:lnTo>
                  <a:lnTo>
                    <a:pt x="50" y="14"/>
                  </a:lnTo>
                  <a:lnTo>
                    <a:pt x="52" y="10"/>
                  </a:lnTo>
                  <a:lnTo>
                    <a:pt x="56" y="8"/>
                  </a:lnTo>
                  <a:lnTo>
                    <a:pt x="56" y="6"/>
                  </a:lnTo>
                  <a:lnTo>
                    <a:pt x="62" y="8"/>
                  </a:lnTo>
                  <a:lnTo>
                    <a:pt x="68" y="8"/>
                  </a:lnTo>
                  <a:lnTo>
                    <a:pt x="72" y="6"/>
                  </a:lnTo>
                  <a:lnTo>
                    <a:pt x="74" y="0"/>
                  </a:lnTo>
                  <a:lnTo>
                    <a:pt x="82" y="2"/>
                  </a:lnTo>
                  <a:lnTo>
                    <a:pt x="88" y="6"/>
                  </a:lnTo>
                  <a:lnTo>
                    <a:pt x="96" y="4"/>
                  </a:lnTo>
                  <a:lnTo>
                    <a:pt x="98" y="10"/>
                  </a:lnTo>
                  <a:lnTo>
                    <a:pt x="102" y="20"/>
                  </a:lnTo>
                  <a:lnTo>
                    <a:pt x="100" y="26"/>
                  </a:lnTo>
                  <a:lnTo>
                    <a:pt x="94" y="26"/>
                  </a:lnTo>
                  <a:lnTo>
                    <a:pt x="94" y="28"/>
                  </a:lnTo>
                  <a:lnTo>
                    <a:pt x="94" y="30"/>
                  </a:lnTo>
                  <a:lnTo>
                    <a:pt x="92" y="34"/>
                  </a:lnTo>
                  <a:lnTo>
                    <a:pt x="92" y="40"/>
                  </a:lnTo>
                  <a:lnTo>
                    <a:pt x="88" y="42"/>
                  </a:lnTo>
                  <a:lnTo>
                    <a:pt x="86" y="46"/>
                  </a:lnTo>
                  <a:lnTo>
                    <a:pt x="70" y="48"/>
                  </a:lnTo>
                  <a:lnTo>
                    <a:pt x="66" y="52"/>
                  </a:lnTo>
                  <a:lnTo>
                    <a:pt x="56" y="50"/>
                  </a:lnTo>
                  <a:lnTo>
                    <a:pt x="56"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0" name="Freeform 309">
              <a:extLst>
                <a:ext uri="{FF2B5EF4-FFF2-40B4-BE49-F238E27FC236}">
                  <a16:creationId xmlns:a16="http://schemas.microsoft.com/office/drawing/2014/main" id="{102DAA8A-1EE5-0142-94BF-2AADCF590B03}"/>
                </a:ext>
              </a:extLst>
            </p:cNvPr>
            <p:cNvSpPr>
              <a:spLocks/>
            </p:cNvSpPr>
            <p:nvPr/>
          </p:nvSpPr>
          <p:spPr bwMode="auto">
            <a:xfrm>
              <a:off x="4551363" y="3325813"/>
              <a:ext cx="6350" cy="12700"/>
            </a:xfrm>
            <a:custGeom>
              <a:avLst/>
              <a:gdLst/>
              <a:ahLst/>
              <a:cxnLst>
                <a:cxn ang="0">
                  <a:pos x="2" y="8"/>
                </a:cxn>
                <a:cxn ang="0">
                  <a:pos x="4" y="4"/>
                </a:cxn>
                <a:cxn ang="0">
                  <a:pos x="2" y="0"/>
                </a:cxn>
                <a:cxn ang="0">
                  <a:pos x="0" y="6"/>
                </a:cxn>
                <a:cxn ang="0">
                  <a:pos x="2" y="8"/>
                </a:cxn>
                <a:cxn ang="0">
                  <a:pos x="2" y="8"/>
                </a:cxn>
              </a:cxnLst>
              <a:rect l="0" t="0" r="r" b="b"/>
              <a:pathLst>
                <a:path w="4" h="8">
                  <a:moveTo>
                    <a:pt x="2" y="8"/>
                  </a:moveTo>
                  <a:lnTo>
                    <a:pt x="4" y="4"/>
                  </a:lnTo>
                  <a:lnTo>
                    <a:pt x="2" y="0"/>
                  </a:lnTo>
                  <a:lnTo>
                    <a:pt x="0" y="6"/>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1" name="Freeform 310">
              <a:extLst>
                <a:ext uri="{FF2B5EF4-FFF2-40B4-BE49-F238E27FC236}">
                  <a16:creationId xmlns:a16="http://schemas.microsoft.com/office/drawing/2014/main" id="{685C67B3-2BBF-4E4A-A35D-0D8AAEAAE585}"/>
                </a:ext>
              </a:extLst>
            </p:cNvPr>
            <p:cNvSpPr>
              <a:spLocks/>
            </p:cNvSpPr>
            <p:nvPr/>
          </p:nvSpPr>
          <p:spPr bwMode="auto">
            <a:xfrm>
              <a:off x="4491038" y="3338513"/>
              <a:ext cx="250825" cy="263525"/>
            </a:xfrm>
            <a:custGeom>
              <a:avLst/>
              <a:gdLst/>
              <a:ahLst/>
              <a:cxnLst>
                <a:cxn ang="0">
                  <a:pos x="20" y="60"/>
                </a:cxn>
                <a:cxn ang="0">
                  <a:pos x="28" y="50"/>
                </a:cxn>
                <a:cxn ang="0">
                  <a:pos x="46" y="58"/>
                </a:cxn>
                <a:cxn ang="0">
                  <a:pos x="60" y="84"/>
                </a:cxn>
                <a:cxn ang="0">
                  <a:pos x="64" y="86"/>
                </a:cxn>
                <a:cxn ang="0">
                  <a:pos x="70" y="94"/>
                </a:cxn>
                <a:cxn ang="0">
                  <a:pos x="86" y="108"/>
                </a:cxn>
                <a:cxn ang="0">
                  <a:pos x="100" y="114"/>
                </a:cxn>
                <a:cxn ang="0">
                  <a:pos x="104" y="118"/>
                </a:cxn>
                <a:cxn ang="0">
                  <a:pos x="112" y="126"/>
                </a:cxn>
                <a:cxn ang="0">
                  <a:pos x="120" y="128"/>
                </a:cxn>
                <a:cxn ang="0">
                  <a:pos x="122" y="152"/>
                </a:cxn>
                <a:cxn ang="0">
                  <a:pos x="120" y="160"/>
                </a:cxn>
                <a:cxn ang="0">
                  <a:pos x="126" y="166"/>
                </a:cxn>
                <a:cxn ang="0">
                  <a:pos x="132" y="158"/>
                </a:cxn>
                <a:cxn ang="0">
                  <a:pos x="140" y="146"/>
                </a:cxn>
                <a:cxn ang="0">
                  <a:pos x="132" y="134"/>
                </a:cxn>
                <a:cxn ang="0">
                  <a:pos x="136" y="124"/>
                </a:cxn>
                <a:cxn ang="0">
                  <a:pos x="150" y="126"/>
                </a:cxn>
                <a:cxn ang="0">
                  <a:pos x="156" y="132"/>
                </a:cxn>
                <a:cxn ang="0">
                  <a:pos x="150" y="116"/>
                </a:cxn>
                <a:cxn ang="0">
                  <a:pos x="124" y="102"/>
                </a:cxn>
                <a:cxn ang="0">
                  <a:pos x="126" y="96"/>
                </a:cxn>
                <a:cxn ang="0">
                  <a:pos x="114" y="96"/>
                </a:cxn>
                <a:cxn ang="0">
                  <a:pos x="108" y="92"/>
                </a:cxn>
                <a:cxn ang="0">
                  <a:pos x="92" y="66"/>
                </a:cxn>
                <a:cxn ang="0">
                  <a:pos x="76" y="50"/>
                </a:cxn>
                <a:cxn ang="0">
                  <a:pos x="78" y="42"/>
                </a:cxn>
                <a:cxn ang="0">
                  <a:pos x="76" y="38"/>
                </a:cxn>
                <a:cxn ang="0">
                  <a:pos x="88" y="26"/>
                </a:cxn>
                <a:cxn ang="0">
                  <a:pos x="94" y="28"/>
                </a:cxn>
                <a:cxn ang="0">
                  <a:pos x="92" y="22"/>
                </a:cxn>
                <a:cxn ang="0">
                  <a:pos x="92" y="16"/>
                </a:cxn>
                <a:cxn ang="0">
                  <a:pos x="94" y="10"/>
                </a:cxn>
                <a:cxn ang="0">
                  <a:pos x="74" y="4"/>
                </a:cxn>
                <a:cxn ang="0">
                  <a:pos x="54" y="4"/>
                </a:cxn>
                <a:cxn ang="0">
                  <a:pos x="50" y="8"/>
                </a:cxn>
                <a:cxn ang="0">
                  <a:pos x="46" y="14"/>
                </a:cxn>
                <a:cxn ang="0">
                  <a:pos x="30" y="22"/>
                </a:cxn>
                <a:cxn ang="0">
                  <a:pos x="24" y="12"/>
                </a:cxn>
                <a:cxn ang="0">
                  <a:pos x="4" y="22"/>
                </a:cxn>
                <a:cxn ang="0">
                  <a:pos x="6" y="34"/>
                </a:cxn>
                <a:cxn ang="0">
                  <a:pos x="0" y="40"/>
                </a:cxn>
                <a:cxn ang="0">
                  <a:pos x="4" y="50"/>
                </a:cxn>
                <a:cxn ang="0">
                  <a:pos x="12" y="54"/>
                </a:cxn>
                <a:cxn ang="0">
                  <a:pos x="12" y="62"/>
                </a:cxn>
              </a:cxnLst>
              <a:rect l="0" t="0" r="r" b="b"/>
              <a:pathLst>
                <a:path w="158" h="166">
                  <a:moveTo>
                    <a:pt x="12" y="62"/>
                  </a:moveTo>
                  <a:lnTo>
                    <a:pt x="20" y="60"/>
                  </a:lnTo>
                  <a:lnTo>
                    <a:pt x="24" y="52"/>
                  </a:lnTo>
                  <a:lnTo>
                    <a:pt x="28" y="50"/>
                  </a:lnTo>
                  <a:lnTo>
                    <a:pt x="32" y="50"/>
                  </a:lnTo>
                  <a:lnTo>
                    <a:pt x="46" y="58"/>
                  </a:lnTo>
                  <a:lnTo>
                    <a:pt x="52" y="76"/>
                  </a:lnTo>
                  <a:lnTo>
                    <a:pt x="60" y="84"/>
                  </a:lnTo>
                  <a:lnTo>
                    <a:pt x="60" y="88"/>
                  </a:lnTo>
                  <a:lnTo>
                    <a:pt x="64" y="86"/>
                  </a:lnTo>
                  <a:lnTo>
                    <a:pt x="66" y="88"/>
                  </a:lnTo>
                  <a:lnTo>
                    <a:pt x="70" y="94"/>
                  </a:lnTo>
                  <a:lnTo>
                    <a:pt x="72" y="94"/>
                  </a:lnTo>
                  <a:lnTo>
                    <a:pt x="86" y="108"/>
                  </a:lnTo>
                  <a:lnTo>
                    <a:pt x="94" y="108"/>
                  </a:lnTo>
                  <a:lnTo>
                    <a:pt x="100" y="114"/>
                  </a:lnTo>
                  <a:lnTo>
                    <a:pt x="104" y="116"/>
                  </a:lnTo>
                  <a:lnTo>
                    <a:pt x="104" y="118"/>
                  </a:lnTo>
                  <a:lnTo>
                    <a:pt x="110" y="118"/>
                  </a:lnTo>
                  <a:lnTo>
                    <a:pt x="112" y="126"/>
                  </a:lnTo>
                  <a:lnTo>
                    <a:pt x="118" y="130"/>
                  </a:lnTo>
                  <a:lnTo>
                    <a:pt x="120" y="128"/>
                  </a:lnTo>
                  <a:lnTo>
                    <a:pt x="128" y="150"/>
                  </a:lnTo>
                  <a:lnTo>
                    <a:pt x="122" y="152"/>
                  </a:lnTo>
                  <a:lnTo>
                    <a:pt x="124" y="156"/>
                  </a:lnTo>
                  <a:lnTo>
                    <a:pt x="120" y="160"/>
                  </a:lnTo>
                  <a:lnTo>
                    <a:pt x="122" y="166"/>
                  </a:lnTo>
                  <a:lnTo>
                    <a:pt x="126" y="166"/>
                  </a:lnTo>
                  <a:lnTo>
                    <a:pt x="128" y="160"/>
                  </a:lnTo>
                  <a:lnTo>
                    <a:pt x="132" y="158"/>
                  </a:lnTo>
                  <a:lnTo>
                    <a:pt x="134" y="150"/>
                  </a:lnTo>
                  <a:lnTo>
                    <a:pt x="140" y="146"/>
                  </a:lnTo>
                  <a:lnTo>
                    <a:pt x="140" y="140"/>
                  </a:lnTo>
                  <a:lnTo>
                    <a:pt x="132" y="134"/>
                  </a:lnTo>
                  <a:lnTo>
                    <a:pt x="134" y="126"/>
                  </a:lnTo>
                  <a:lnTo>
                    <a:pt x="136" y="124"/>
                  </a:lnTo>
                  <a:lnTo>
                    <a:pt x="140" y="120"/>
                  </a:lnTo>
                  <a:lnTo>
                    <a:pt x="150" y="126"/>
                  </a:lnTo>
                  <a:lnTo>
                    <a:pt x="154" y="130"/>
                  </a:lnTo>
                  <a:lnTo>
                    <a:pt x="156" y="132"/>
                  </a:lnTo>
                  <a:lnTo>
                    <a:pt x="158" y="128"/>
                  </a:lnTo>
                  <a:lnTo>
                    <a:pt x="150" y="116"/>
                  </a:lnTo>
                  <a:lnTo>
                    <a:pt x="124" y="104"/>
                  </a:lnTo>
                  <a:lnTo>
                    <a:pt x="124" y="102"/>
                  </a:lnTo>
                  <a:lnTo>
                    <a:pt x="126" y="98"/>
                  </a:lnTo>
                  <a:lnTo>
                    <a:pt x="126" y="96"/>
                  </a:lnTo>
                  <a:lnTo>
                    <a:pt x="126" y="94"/>
                  </a:lnTo>
                  <a:lnTo>
                    <a:pt x="114" y="96"/>
                  </a:lnTo>
                  <a:lnTo>
                    <a:pt x="114" y="98"/>
                  </a:lnTo>
                  <a:lnTo>
                    <a:pt x="108" y="92"/>
                  </a:lnTo>
                  <a:lnTo>
                    <a:pt x="100" y="84"/>
                  </a:lnTo>
                  <a:lnTo>
                    <a:pt x="92" y="66"/>
                  </a:lnTo>
                  <a:lnTo>
                    <a:pt x="78" y="56"/>
                  </a:lnTo>
                  <a:lnTo>
                    <a:pt x="76" y="50"/>
                  </a:lnTo>
                  <a:lnTo>
                    <a:pt x="76" y="46"/>
                  </a:lnTo>
                  <a:lnTo>
                    <a:pt x="78" y="42"/>
                  </a:lnTo>
                  <a:lnTo>
                    <a:pt x="78" y="40"/>
                  </a:lnTo>
                  <a:lnTo>
                    <a:pt x="76" y="38"/>
                  </a:lnTo>
                  <a:lnTo>
                    <a:pt x="74" y="32"/>
                  </a:lnTo>
                  <a:lnTo>
                    <a:pt x="88" y="26"/>
                  </a:lnTo>
                  <a:lnTo>
                    <a:pt x="94" y="26"/>
                  </a:lnTo>
                  <a:lnTo>
                    <a:pt x="94" y="28"/>
                  </a:lnTo>
                  <a:lnTo>
                    <a:pt x="98" y="28"/>
                  </a:lnTo>
                  <a:lnTo>
                    <a:pt x="92" y="22"/>
                  </a:lnTo>
                  <a:lnTo>
                    <a:pt x="92" y="20"/>
                  </a:lnTo>
                  <a:lnTo>
                    <a:pt x="92" y="16"/>
                  </a:lnTo>
                  <a:lnTo>
                    <a:pt x="90" y="16"/>
                  </a:lnTo>
                  <a:lnTo>
                    <a:pt x="94" y="10"/>
                  </a:lnTo>
                  <a:lnTo>
                    <a:pt x="78" y="6"/>
                  </a:lnTo>
                  <a:lnTo>
                    <a:pt x="74" y="4"/>
                  </a:lnTo>
                  <a:lnTo>
                    <a:pt x="72" y="0"/>
                  </a:lnTo>
                  <a:lnTo>
                    <a:pt x="54" y="4"/>
                  </a:lnTo>
                  <a:lnTo>
                    <a:pt x="50" y="4"/>
                  </a:lnTo>
                  <a:lnTo>
                    <a:pt x="50" y="8"/>
                  </a:lnTo>
                  <a:lnTo>
                    <a:pt x="46" y="8"/>
                  </a:lnTo>
                  <a:lnTo>
                    <a:pt x="46" y="14"/>
                  </a:lnTo>
                  <a:lnTo>
                    <a:pt x="34" y="12"/>
                  </a:lnTo>
                  <a:lnTo>
                    <a:pt x="30" y="22"/>
                  </a:lnTo>
                  <a:lnTo>
                    <a:pt x="24" y="16"/>
                  </a:lnTo>
                  <a:lnTo>
                    <a:pt x="24" y="12"/>
                  </a:lnTo>
                  <a:lnTo>
                    <a:pt x="16" y="22"/>
                  </a:lnTo>
                  <a:lnTo>
                    <a:pt x="4" y="22"/>
                  </a:lnTo>
                  <a:lnTo>
                    <a:pt x="2" y="24"/>
                  </a:lnTo>
                  <a:lnTo>
                    <a:pt x="6" y="34"/>
                  </a:lnTo>
                  <a:lnTo>
                    <a:pt x="2" y="38"/>
                  </a:lnTo>
                  <a:lnTo>
                    <a:pt x="0" y="40"/>
                  </a:lnTo>
                  <a:lnTo>
                    <a:pt x="4" y="42"/>
                  </a:lnTo>
                  <a:lnTo>
                    <a:pt x="4" y="50"/>
                  </a:lnTo>
                  <a:lnTo>
                    <a:pt x="6" y="54"/>
                  </a:lnTo>
                  <a:lnTo>
                    <a:pt x="12" y="54"/>
                  </a:lnTo>
                  <a:lnTo>
                    <a:pt x="12" y="62"/>
                  </a:lnTo>
                  <a:lnTo>
                    <a:pt x="12"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2" name="Freeform 311">
              <a:extLst>
                <a:ext uri="{FF2B5EF4-FFF2-40B4-BE49-F238E27FC236}">
                  <a16:creationId xmlns:a16="http://schemas.microsoft.com/office/drawing/2014/main" id="{16477D16-9CAC-DE45-B7B1-D002F4B3C514}"/>
                </a:ext>
              </a:extLst>
            </p:cNvPr>
            <p:cNvSpPr>
              <a:spLocks/>
            </p:cNvSpPr>
            <p:nvPr/>
          </p:nvSpPr>
          <p:spPr bwMode="auto">
            <a:xfrm>
              <a:off x="4637088" y="3351213"/>
              <a:ext cx="123825" cy="107950"/>
            </a:xfrm>
            <a:custGeom>
              <a:avLst/>
              <a:gdLst/>
              <a:ahLst/>
              <a:cxnLst>
                <a:cxn ang="0">
                  <a:pos x="70" y="14"/>
                </a:cxn>
                <a:cxn ang="0">
                  <a:pos x="58" y="16"/>
                </a:cxn>
                <a:cxn ang="0">
                  <a:pos x="52" y="12"/>
                </a:cxn>
                <a:cxn ang="0">
                  <a:pos x="40" y="2"/>
                </a:cxn>
                <a:cxn ang="0">
                  <a:pos x="40" y="2"/>
                </a:cxn>
                <a:cxn ang="0">
                  <a:pos x="36" y="0"/>
                </a:cxn>
                <a:cxn ang="0">
                  <a:pos x="36" y="4"/>
                </a:cxn>
                <a:cxn ang="0">
                  <a:pos x="28" y="8"/>
                </a:cxn>
                <a:cxn ang="0">
                  <a:pos x="26" y="10"/>
                </a:cxn>
                <a:cxn ang="0">
                  <a:pos x="28" y="12"/>
                </a:cxn>
                <a:cxn ang="0">
                  <a:pos x="28" y="14"/>
                </a:cxn>
                <a:cxn ang="0">
                  <a:pos x="22" y="18"/>
                </a:cxn>
                <a:cxn ang="0">
                  <a:pos x="22" y="24"/>
                </a:cxn>
                <a:cxn ang="0">
                  <a:pos x="22" y="24"/>
                </a:cxn>
                <a:cxn ang="0">
                  <a:pos x="18" y="22"/>
                </a:cxn>
                <a:cxn ang="0">
                  <a:pos x="16" y="24"/>
                </a:cxn>
                <a:cxn ang="0">
                  <a:pos x="14" y="20"/>
                </a:cxn>
                <a:cxn ang="0">
                  <a:pos x="10" y="24"/>
                </a:cxn>
                <a:cxn ang="0">
                  <a:pos x="0" y="22"/>
                </a:cxn>
                <a:cxn ang="0">
                  <a:pos x="0" y="22"/>
                </a:cxn>
                <a:cxn ang="0">
                  <a:pos x="0" y="28"/>
                </a:cxn>
                <a:cxn ang="0">
                  <a:pos x="4" y="34"/>
                </a:cxn>
                <a:cxn ang="0">
                  <a:pos x="6" y="34"/>
                </a:cxn>
                <a:cxn ang="0">
                  <a:pos x="10" y="24"/>
                </a:cxn>
                <a:cxn ang="0">
                  <a:pos x="14" y="26"/>
                </a:cxn>
                <a:cxn ang="0">
                  <a:pos x="18" y="30"/>
                </a:cxn>
                <a:cxn ang="0">
                  <a:pos x="20" y="40"/>
                </a:cxn>
                <a:cxn ang="0">
                  <a:pos x="26" y="44"/>
                </a:cxn>
                <a:cxn ang="0">
                  <a:pos x="22" y="44"/>
                </a:cxn>
                <a:cxn ang="0">
                  <a:pos x="22" y="46"/>
                </a:cxn>
                <a:cxn ang="0">
                  <a:pos x="32" y="54"/>
                </a:cxn>
                <a:cxn ang="0">
                  <a:pos x="32" y="58"/>
                </a:cxn>
                <a:cxn ang="0">
                  <a:pos x="44" y="60"/>
                </a:cxn>
                <a:cxn ang="0">
                  <a:pos x="54" y="68"/>
                </a:cxn>
                <a:cxn ang="0">
                  <a:pos x="54" y="68"/>
                </a:cxn>
                <a:cxn ang="0">
                  <a:pos x="56" y="68"/>
                </a:cxn>
                <a:cxn ang="0">
                  <a:pos x="50" y="62"/>
                </a:cxn>
                <a:cxn ang="0">
                  <a:pos x="50" y="58"/>
                </a:cxn>
                <a:cxn ang="0">
                  <a:pos x="34" y="44"/>
                </a:cxn>
                <a:cxn ang="0">
                  <a:pos x="34" y="38"/>
                </a:cxn>
                <a:cxn ang="0">
                  <a:pos x="32" y="34"/>
                </a:cxn>
                <a:cxn ang="0">
                  <a:pos x="30" y="32"/>
                </a:cxn>
                <a:cxn ang="0">
                  <a:pos x="30" y="26"/>
                </a:cxn>
                <a:cxn ang="0">
                  <a:pos x="34" y="24"/>
                </a:cxn>
                <a:cxn ang="0">
                  <a:pos x="38" y="30"/>
                </a:cxn>
                <a:cxn ang="0">
                  <a:pos x="40" y="24"/>
                </a:cxn>
                <a:cxn ang="0">
                  <a:pos x="42" y="24"/>
                </a:cxn>
                <a:cxn ang="0">
                  <a:pos x="46" y="24"/>
                </a:cxn>
                <a:cxn ang="0">
                  <a:pos x="58" y="28"/>
                </a:cxn>
                <a:cxn ang="0">
                  <a:pos x="60" y="26"/>
                </a:cxn>
                <a:cxn ang="0">
                  <a:pos x="68" y="28"/>
                </a:cxn>
                <a:cxn ang="0">
                  <a:pos x="72" y="32"/>
                </a:cxn>
                <a:cxn ang="0">
                  <a:pos x="74" y="32"/>
                </a:cxn>
                <a:cxn ang="0">
                  <a:pos x="76" y="26"/>
                </a:cxn>
                <a:cxn ang="0">
                  <a:pos x="78" y="24"/>
                </a:cxn>
                <a:cxn ang="0">
                  <a:pos x="72" y="22"/>
                </a:cxn>
                <a:cxn ang="0">
                  <a:pos x="74" y="20"/>
                </a:cxn>
                <a:cxn ang="0">
                  <a:pos x="70" y="20"/>
                </a:cxn>
                <a:cxn ang="0">
                  <a:pos x="72" y="14"/>
                </a:cxn>
                <a:cxn ang="0">
                  <a:pos x="70" y="14"/>
                </a:cxn>
                <a:cxn ang="0">
                  <a:pos x="70" y="14"/>
                </a:cxn>
              </a:cxnLst>
              <a:rect l="0" t="0" r="r" b="b"/>
              <a:pathLst>
                <a:path w="78" h="68">
                  <a:moveTo>
                    <a:pt x="70" y="14"/>
                  </a:moveTo>
                  <a:lnTo>
                    <a:pt x="58" y="16"/>
                  </a:lnTo>
                  <a:lnTo>
                    <a:pt x="52" y="12"/>
                  </a:lnTo>
                  <a:lnTo>
                    <a:pt x="40" y="2"/>
                  </a:lnTo>
                  <a:lnTo>
                    <a:pt x="40" y="2"/>
                  </a:lnTo>
                  <a:lnTo>
                    <a:pt x="36" y="0"/>
                  </a:lnTo>
                  <a:lnTo>
                    <a:pt x="36" y="4"/>
                  </a:lnTo>
                  <a:lnTo>
                    <a:pt x="28" y="8"/>
                  </a:lnTo>
                  <a:lnTo>
                    <a:pt x="26" y="10"/>
                  </a:lnTo>
                  <a:lnTo>
                    <a:pt x="28" y="12"/>
                  </a:lnTo>
                  <a:lnTo>
                    <a:pt x="28" y="14"/>
                  </a:lnTo>
                  <a:lnTo>
                    <a:pt x="22" y="18"/>
                  </a:lnTo>
                  <a:lnTo>
                    <a:pt x="22" y="24"/>
                  </a:lnTo>
                  <a:lnTo>
                    <a:pt x="22" y="24"/>
                  </a:lnTo>
                  <a:lnTo>
                    <a:pt x="18" y="22"/>
                  </a:lnTo>
                  <a:lnTo>
                    <a:pt x="16" y="24"/>
                  </a:lnTo>
                  <a:lnTo>
                    <a:pt x="14" y="20"/>
                  </a:lnTo>
                  <a:lnTo>
                    <a:pt x="10" y="24"/>
                  </a:lnTo>
                  <a:lnTo>
                    <a:pt x="0" y="22"/>
                  </a:lnTo>
                  <a:lnTo>
                    <a:pt x="0" y="22"/>
                  </a:lnTo>
                  <a:lnTo>
                    <a:pt x="0" y="28"/>
                  </a:lnTo>
                  <a:lnTo>
                    <a:pt x="4" y="34"/>
                  </a:lnTo>
                  <a:lnTo>
                    <a:pt x="6" y="34"/>
                  </a:lnTo>
                  <a:lnTo>
                    <a:pt x="10" y="24"/>
                  </a:lnTo>
                  <a:lnTo>
                    <a:pt x="14" y="26"/>
                  </a:lnTo>
                  <a:lnTo>
                    <a:pt x="18" y="30"/>
                  </a:lnTo>
                  <a:lnTo>
                    <a:pt x="20" y="40"/>
                  </a:lnTo>
                  <a:lnTo>
                    <a:pt x="26" y="44"/>
                  </a:lnTo>
                  <a:lnTo>
                    <a:pt x="22" y="44"/>
                  </a:lnTo>
                  <a:lnTo>
                    <a:pt x="22" y="46"/>
                  </a:lnTo>
                  <a:lnTo>
                    <a:pt x="32" y="54"/>
                  </a:lnTo>
                  <a:lnTo>
                    <a:pt x="32" y="58"/>
                  </a:lnTo>
                  <a:lnTo>
                    <a:pt x="44" y="60"/>
                  </a:lnTo>
                  <a:lnTo>
                    <a:pt x="54" y="68"/>
                  </a:lnTo>
                  <a:lnTo>
                    <a:pt x="54" y="68"/>
                  </a:lnTo>
                  <a:lnTo>
                    <a:pt x="56" y="68"/>
                  </a:lnTo>
                  <a:lnTo>
                    <a:pt x="50" y="62"/>
                  </a:lnTo>
                  <a:lnTo>
                    <a:pt x="50" y="58"/>
                  </a:lnTo>
                  <a:lnTo>
                    <a:pt x="34" y="44"/>
                  </a:lnTo>
                  <a:lnTo>
                    <a:pt x="34" y="38"/>
                  </a:lnTo>
                  <a:lnTo>
                    <a:pt x="32" y="34"/>
                  </a:lnTo>
                  <a:lnTo>
                    <a:pt x="30" y="32"/>
                  </a:lnTo>
                  <a:lnTo>
                    <a:pt x="30" y="26"/>
                  </a:lnTo>
                  <a:lnTo>
                    <a:pt x="34" y="24"/>
                  </a:lnTo>
                  <a:lnTo>
                    <a:pt x="38" y="30"/>
                  </a:lnTo>
                  <a:lnTo>
                    <a:pt x="40" y="24"/>
                  </a:lnTo>
                  <a:lnTo>
                    <a:pt x="42" y="24"/>
                  </a:lnTo>
                  <a:lnTo>
                    <a:pt x="46" y="24"/>
                  </a:lnTo>
                  <a:lnTo>
                    <a:pt x="58" y="28"/>
                  </a:lnTo>
                  <a:lnTo>
                    <a:pt x="60" y="26"/>
                  </a:lnTo>
                  <a:lnTo>
                    <a:pt x="68" y="28"/>
                  </a:lnTo>
                  <a:lnTo>
                    <a:pt x="72" y="32"/>
                  </a:lnTo>
                  <a:lnTo>
                    <a:pt x="74" y="32"/>
                  </a:lnTo>
                  <a:lnTo>
                    <a:pt x="76" y="26"/>
                  </a:lnTo>
                  <a:lnTo>
                    <a:pt x="78" y="24"/>
                  </a:lnTo>
                  <a:lnTo>
                    <a:pt x="72" y="22"/>
                  </a:lnTo>
                  <a:lnTo>
                    <a:pt x="74" y="20"/>
                  </a:lnTo>
                  <a:lnTo>
                    <a:pt x="70" y="20"/>
                  </a:lnTo>
                  <a:lnTo>
                    <a:pt x="72" y="14"/>
                  </a:lnTo>
                  <a:lnTo>
                    <a:pt x="70" y="14"/>
                  </a:lnTo>
                  <a:lnTo>
                    <a:pt x="7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3" name="Freeform 312">
              <a:extLst>
                <a:ext uri="{FF2B5EF4-FFF2-40B4-BE49-F238E27FC236}">
                  <a16:creationId xmlns:a16="http://schemas.microsoft.com/office/drawing/2014/main" id="{A541894D-02DD-7049-B36F-9002E947843C}"/>
                </a:ext>
              </a:extLst>
            </p:cNvPr>
            <p:cNvSpPr>
              <a:spLocks/>
            </p:cNvSpPr>
            <p:nvPr/>
          </p:nvSpPr>
          <p:spPr bwMode="auto">
            <a:xfrm>
              <a:off x="4846638" y="2884488"/>
              <a:ext cx="101600" cy="82550"/>
            </a:xfrm>
            <a:custGeom>
              <a:avLst/>
              <a:gdLst/>
              <a:ahLst/>
              <a:cxnLst>
                <a:cxn ang="0">
                  <a:pos x="12" y="46"/>
                </a:cxn>
                <a:cxn ang="0">
                  <a:pos x="14" y="34"/>
                </a:cxn>
                <a:cxn ang="0">
                  <a:pos x="10" y="34"/>
                </a:cxn>
                <a:cxn ang="0">
                  <a:pos x="8" y="36"/>
                </a:cxn>
                <a:cxn ang="0">
                  <a:pos x="4" y="34"/>
                </a:cxn>
                <a:cxn ang="0">
                  <a:pos x="0" y="26"/>
                </a:cxn>
                <a:cxn ang="0">
                  <a:pos x="4" y="24"/>
                </a:cxn>
                <a:cxn ang="0">
                  <a:pos x="0" y="22"/>
                </a:cxn>
                <a:cxn ang="0">
                  <a:pos x="0" y="12"/>
                </a:cxn>
                <a:cxn ang="0">
                  <a:pos x="14" y="6"/>
                </a:cxn>
                <a:cxn ang="0">
                  <a:pos x="18" y="6"/>
                </a:cxn>
                <a:cxn ang="0">
                  <a:pos x="18" y="4"/>
                </a:cxn>
                <a:cxn ang="0">
                  <a:pos x="26" y="4"/>
                </a:cxn>
                <a:cxn ang="0">
                  <a:pos x="30" y="0"/>
                </a:cxn>
                <a:cxn ang="0">
                  <a:pos x="48" y="6"/>
                </a:cxn>
                <a:cxn ang="0">
                  <a:pos x="58" y="6"/>
                </a:cxn>
                <a:cxn ang="0">
                  <a:pos x="62" y="6"/>
                </a:cxn>
                <a:cxn ang="0">
                  <a:pos x="62" y="2"/>
                </a:cxn>
                <a:cxn ang="0">
                  <a:pos x="64" y="6"/>
                </a:cxn>
                <a:cxn ang="0">
                  <a:pos x="60" y="14"/>
                </a:cxn>
                <a:cxn ang="0">
                  <a:pos x="48" y="18"/>
                </a:cxn>
                <a:cxn ang="0">
                  <a:pos x="58" y="46"/>
                </a:cxn>
                <a:cxn ang="0">
                  <a:pos x="54" y="52"/>
                </a:cxn>
                <a:cxn ang="0">
                  <a:pos x="54" y="52"/>
                </a:cxn>
                <a:cxn ang="0">
                  <a:pos x="42" y="52"/>
                </a:cxn>
                <a:cxn ang="0">
                  <a:pos x="36" y="46"/>
                </a:cxn>
                <a:cxn ang="0">
                  <a:pos x="24" y="42"/>
                </a:cxn>
                <a:cxn ang="0">
                  <a:pos x="12" y="46"/>
                </a:cxn>
                <a:cxn ang="0">
                  <a:pos x="12" y="46"/>
                </a:cxn>
              </a:cxnLst>
              <a:rect l="0" t="0" r="r" b="b"/>
              <a:pathLst>
                <a:path w="64" h="52">
                  <a:moveTo>
                    <a:pt x="12" y="46"/>
                  </a:moveTo>
                  <a:lnTo>
                    <a:pt x="14" y="34"/>
                  </a:lnTo>
                  <a:lnTo>
                    <a:pt x="10" y="34"/>
                  </a:lnTo>
                  <a:lnTo>
                    <a:pt x="8" y="36"/>
                  </a:lnTo>
                  <a:lnTo>
                    <a:pt x="4" y="34"/>
                  </a:lnTo>
                  <a:lnTo>
                    <a:pt x="0" y="26"/>
                  </a:lnTo>
                  <a:lnTo>
                    <a:pt x="4" y="24"/>
                  </a:lnTo>
                  <a:lnTo>
                    <a:pt x="0" y="22"/>
                  </a:lnTo>
                  <a:lnTo>
                    <a:pt x="0" y="12"/>
                  </a:lnTo>
                  <a:lnTo>
                    <a:pt x="14" y="6"/>
                  </a:lnTo>
                  <a:lnTo>
                    <a:pt x="18" y="6"/>
                  </a:lnTo>
                  <a:lnTo>
                    <a:pt x="18" y="4"/>
                  </a:lnTo>
                  <a:lnTo>
                    <a:pt x="26" y="4"/>
                  </a:lnTo>
                  <a:lnTo>
                    <a:pt x="30" y="0"/>
                  </a:lnTo>
                  <a:lnTo>
                    <a:pt x="48" y="6"/>
                  </a:lnTo>
                  <a:lnTo>
                    <a:pt x="58" y="6"/>
                  </a:lnTo>
                  <a:lnTo>
                    <a:pt x="62" y="6"/>
                  </a:lnTo>
                  <a:lnTo>
                    <a:pt x="62" y="2"/>
                  </a:lnTo>
                  <a:lnTo>
                    <a:pt x="64" y="6"/>
                  </a:lnTo>
                  <a:lnTo>
                    <a:pt x="60" y="14"/>
                  </a:lnTo>
                  <a:lnTo>
                    <a:pt x="48" y="18"/>
                  </a:lnTo>
                  <a:lnTo>
                    <a:pt x="58" y="46"/>
                  </a:lnTo>
                  <a:lnTo>
                    <a:pt x="54" y="52"/>
                  </a:lnTo>
                  <a:lnTo>
                    <a:pt x="54" y="52"/>
                  </a:lnTo>
                  <a:lnTo>
                    <a:pt x="42" y="52"/>
                  </a:lnTo>
                  <a:lnTo>
                    <a:pt x="36" y="46"/>
                  </a:lnTo>
                  <a:lnTo>
                    <a:pt x="24" y="42"/>
                  </a:lnTo>
                  <a:lnTo>
                    <a:pt x="12" y="46"/>
                  </a:lnTo>
                  <a:lnTo>
                    <a:pt x="12" y="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4" name="Freeform 313">
              <a:extLst>
                <a:ext uri="{FF2B5EF4-FFF2-40B4-BE49-F238E27FC236}">
                  <a16:creationId xmlns:a16="http://schemas.microsoft.com/office/drawing/2014/main" id="{FFFE3043-8572-7346-87A3-7D37428D0096}"/>
                </a:ext>
              </a:extLst>
            </p:cNvPr>
            <p:cNvSpPr>
              <a:spLocks/>
            </p:cNvSpPr>
            <p:nvPr/>
          </p:nvSpPr>
          <p:spPr bwMode="auto">
            <a:xfrm>
              <a:off x="4649788" y="3074988"/>
              <a:ext cx="209550" cy="196850"/>
            </a:xfrm>
            <a:custGeom>
              <a:avLst/>
              <a:gdLst/>
              <a:ahLst/>
              <a:cxnLst>
                <a:cxn ang="0">
                  <a:pos x="0" y="24"/>
                </a:cxn>
                <a:cxn ang="0">
                  <a:pos x="2" y="32"/>
                </a:cxn>
                <a:cxn ang="0">
                  <a:pos x="2" y="36"/>
                </a:cxn>
                <a:cxn ang="0">
                  <a:pos x="0" y="46"/>
                </a:cxn>
                <a:cxn ang="0">
                  <a:pos x="4" y="48"/>
                </a:cxn>
                <a:cxn ang="0">
                  <a:pos x="4" y="62"/>
                </a:cxn>
                <a:cxn ang="0">
                  <a:pos x="6" y="72"/>
                </a:cxn>
                <a:cxn ang="0">
                  <a:pos x="10" y="76"/>
                </a:cxn>
                <a:cxn ang="0">
                  <a:pos x="8" y="88"/>
                </a:cxn>
                <a:cxn ang="0">
                  <a:pos x="10" y="90"/>
                </a:cxn>
                <a:cxn ang="0">
                  <a:pos x="12" y="86"/>
                </a:cxn>
                <a:cxn ang="0">
                  <a:pos x="16" y="90"/>
                </a:cxn>
                <a:cxn ang="0">
                  <a:pos x="24" y="90"/>
                </a:cxn>
                <a:cxn ang="0">
                  <a:pos x="28" y="94"/>
                </a:cxn>
                <a:cxn ang="0">
                  <a:pos x="28" y="98"/>
                </a:cxn>
                <a:cxn ang="0">
                  <a:pos x="34" y="102"/>
                </a:cxn>
                <a:cxn ang="0">
                  <a:pos x="38" y="100"/>
                </a:cxn>
                <a:cxn ang="0">
                  <a:pos x="36" y="98"/>
                </a:cxn>
                <a:cxn ang="0">
                  <a:pos x="48" y="100"/>
                </a:cxn>
                <a:cxn ang="0">
                  <a:pos x="48" y="104"/>
                </a:cxn>
                <a:cxn ang="0">
                  <a:pos x="54" y="106"/>
                </a:cxn>
                <a:cxn ang="0">
                  <a:pos x="58" y="114"/>
                </a:cxn>
                <a:cxn ang="0">
                  <a:pos x="62" y="116"/>
                </a:cxn>
                <a:cxn ang="0">
                  <a:pos x="66" y="118"/>
                </a:cxn>
                <a:cxn ang="0">
                  <a:pos x="70" y="116"/>
                </a:cxn>
                <a:cxn ang="0">
                  <a:pos x="76" y="122"/>
                </a:cxn>
                <a:cxn ang="0">
                  <a:pos x="84" y="118"/>
                </a:cxn>
                <a:cxn ang="0">
                  <a:pos x="90" y="120"/>
                </a:cxn>
                <a:cxn ang="0">
                  <a:pos x="98" y="118"/>
                </a:cxn>
                <a:cxn ang="0">
                  <a:pos x="110" y="124"/>
                </a:cxn>
                <a:cxn ang="0">
                  <a:pos x="114" y="124"/>
                </a:cxn>
                <a:cxn ang="0">
                  <a:pos x="114" y="118"/>
                </a:cxn>
                <a:cxn ang="0">
                  <a:pos x="118" y="108"/>
                </a:cxn>
                <a:cxn ang="0">
                  <a:pos x="132" y="96"/>
                </a:cxn>
                <a:cxn ang="0">
                  <a:pos x="132" y="94"/>
                </a:cxn>
                <a:cxn ang="0">
                  <a:pos x="132" y="86"/>
                </a:cxn>
                <a:cxn ang="0">
                  <a:pos x="128" y="84"/>
                </a:cxn>
                <a:cxn ang="0">
                  <a:pos x="124" y="72"/>
                </a:cxn>
                <a:cxn ang="0">
                  <a:pos x="126" y="62"/>
                </a:cxn>
                <a:cxn ang="0">
                  <a:pos x="120" y="56"/>
                </a:cxn>
                <a:cxn ang="0">
                  <a:pos x="130" y="48"/>
                </a:cxn>
                <a:cxn ang="0">
                  <a:pos x="130" y="40"/>
                </a:cxn>
                <a:cxn ang="0">
                  <a:pos x="124" y="18"/>
                </a:cxn>
                <a:cxn ang="0">
                  <a:pos x="124" y="16"/>
                </a:cxn>
                <a:cxn ang="0">
                  <a:pos x="116" y="10"/>
                </a:cxn>
                <a:cxn ang="0">
                  <a:pos x="92" y="12"/>
                </a:cxn>
                <a:cxn ang="0">
                  <a:pos x="72" y="8"/>
                </a:cxn>
                <a:cxn ang="0">
                  <a:pos x="62" y="12"/>
                </a:cxn>
                <a:cxn ang="0">
                  <a:pos x="58" y="4"/>
                </a:cxn>
                <a:cxn ang="0">
                  <a:pos x="62" y="4"/>
                </a:cxn>
                <a:cxn ang="0">
                  <a:pos x="60" y="2"/>
                </a:cxn>
                <a:cxn ang="0">
                  <a:pos x="52" y="0"/>
                </a:cxn>
                <a:cxn ang="0">
                  <a:pos x="42" y="2"/>
                </a:cxn>
                <a:cxn ang="0">
                  <a:pos x="24" y="12"/>
                </a:cxn>
                <a:cxn ang="0">
                  <a:pos x="4" y="20"/>
                </a:cxn>
                <a:cxn ang="0">
                  <a:pos x="2" y="22"/>
                </a:cxn>
                <a:cxn ang="0">
                  <a:pos x="4" y="24"/>
                </a:cxn>
                <a:cxn ang="0">
                  <a:pos x="4" y="26"/>
                </a:cxn>
                <a:cxn ang="0">
                  <a:pos x="0" y="24"/>
                </a:cxn>
                <a:cxn ang="0">
                  <a:pos x="0" y="24"/>
                </a:cxn>
              </a:cxnLst>
              <a:rect l="0" t="0" r="r" b="b"/>
              <a:pathLst>
                <a:path w="132" h="124">
                  <a:moveTo>
                    <a:pt x="0" y="24"/>
                  </a:moveTo>
                  <a:lnTo>
                    <a:pt x="2" y="32"/>
                  </a:lnTo>
                  <a:lnTo>
                    <a:pt x="2" y="36"/>
                  </a:lnTo>
                  <a:lnTo>
                    <a:pt x="0" y="46"/>
                  </a:lnTo>
                  <a:lnTo>
                    <a:pt x="4" y="48"/>
                  </a:lnTo>
                  <a:lnTo>
                    <a:pt x="4" y="62"/>
                  </a:lnTo>
                  <a:lnTo>
                    <a:pt x="6" y="72"/>
                  </a:lnTo>
                  <a:lnTo>
                    <a:pt x="10" y="76"/>
                  </a:lnTo>
                  <a:lnTo>
                    <a:pt x="8" y="88"/>
                  </a:lnTo>
                  <a:lnTo>
                    <a:pt x="10" y="90"/>
                  </a:lnTo>
                  <a:lnTo>
                    <a:pt x="12" y="86"/>
                  </a:lnTo>
                  <a:lnTo>
                    <a:pt x="16" y="90"/>
                  </a:lnTo>
                  <a:lnTo>
                    <a:pt x="24" y="90"/>
                  </a:lnTo>
                  <a:lnTo>
                    <a:pt x="28" y="94"/>
                  </a:lnTo>
                  <a:lnTo>
                    <a:pt x="28" y="98"/>
                  </a:lnTo>
                  <a:lnTo>
                    <a:pt x="34" y="102"/>
                  </a:lnTo>
                  <a:lnTo>
                    <a:pt x="38" y="100"/>
                  </a:lnTo>
                  <a:lnTo>
                    <a:pt x="36" y="98"/>
                  </a:lnTo>
                  <a:lnTo>
                    <a:pt x="48" y="100"/>
                  </a:lnTo>
                  <a:lnTo>
                    <a:pt x="48" y="104"/>
                  </a:lnTo>
                  <a:lnTo>
                    <a:pt x="54" y="106"/>
                  </a:lnTo>
                  <a:lnTo>
                    <a:pt x="58" y="114"/>
                  </a:lnTo>
                  <a:lnTo>
                    <a:pt x="62" y="116"/>
                  </a:lnTo>
                  <a:lnTo>
                    <a:pt x="66" y="118"/>
                  </a:lnTo>
                  <a:lnTo>
                    <a:pt x="70" y="116"/>
                  </a:lnTo>
                  <a:lnTo>
                    <a:pt x="76" y="122"/>
                  </a:lnTo>
                  <a:lnTo>
                    <a:pt x="84" y="118"/>
                  </a:lnTo>
                  <a:lnTo>
                    <a:pt x="90" y="120"/>
                  </a:lnTo>
                  <a:lnTo>
                    <a:pt x="98" y="118"/>
                  </a:lnTo>
                  <a:lnTo>
                    <a:pt x="110" y="124"/>
                  </a:lnTo>
                  <a:lnTo>
                    <a:pt x="114" y="124"/>
                  </a:lnTo>
                  <a:lnTo>
                    <a:pt x="114" y="118"/>
                  </a:lnTo>
                  <a:lnTo>
                    <a:pt x="118" y="108"/>
                  </a:lnTo>
                  <a:lnTo>
                    <a:pt x="132" y="96"/>
                  </a:lnTo>
                  <a:lnTo>
                    <a:pt x="132" y="94"/>
                  </a:lnTo>
                  <a:lnTo>
                    <a:pt x="132" y="86"/>
                  </a:lnTo>
                  <a:lnTo>
                    <a:pt x="128" y="84"/>
                  </a:lnTo>
                  <a:lnTo>
                    <a:pt x="124" y="72"/>
                  </a:lnTo>
                  <a:lnTo>
                    <a:pt x="126" y="62"/>
                  </a:lnTo>
                  <a:lnTo>
                    <a:pt x="120" y="56"/>
                  </a:lnTo>
                  <a:lnTo>
                    <a:pt x="130" y="48"/>
                  </a:lnTo>
                  <a:lnTo>
                    <a:pt x="130" y="40"/>
                  </a:lnTo>
                  <a:lnTo>
                    <a:pt x="124" y="18"/>
                  </a:lnTo>
                  <a:lnTo>
                    <a:pt x="124" y="16"/>
                  </a:lnTo>
                  <a:lnTo>
                    <a:pt x="116" y="10"/>
                  </a:lnTo>
                  <a:lnTo>
                    <a:pt x="92" y="12"/>
                  </a:lnTo>
                  <a:lnTo>
                    <a:pt x="72" y="8"/>
                  </a:lnTo>
                  <a:lnTo>
                    <a:pt x="62" y="12"/>
                  </a:lnTo>
                  <a:lnTo>
                    <a:pt x="58" y="4"/>
                  </a:lnTo>
                  <a:lnTo>
                    <a:pt x="62" y="4"/>
                  </a:lnTo>
                  <a:lnTo>
                    <a:pt x="60" y="2"/>
                  </a:lnTo>
                  <a:lnTo>
                    <a:pt x="52" y="0"/>
                  </a:lnTo>
                  <a:lnTo>
                    <a:pt x="42" y="2"/>
                  </a:lnTo>
                  <a:lnTo>
                    <a:pt x="24" y="12"/>
                  </a:lnTo>
                  <a:lnTo>
                    <a:pt x="4" y="20"/>
                  </a:lnTo>
                  <a:lnTo>
                    <a:pt x="2" y="22"/>
                  </a:lnTo>
                  <a:lnTo>
                    <a:pt x="4" y="24"/>
                  </a:lnTo>
                  <a:lnTo>
                    <a:pt x="4" y="26"/>
                  </a:lnTo>
                  <a:lnTo>
                    <a:pt x="0" y="24"/>
                  </a:lnTo>
                  <a:lnTo>
                    <a:pt x="0"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5" name="Freeform 314">
              <a:extLst>
                <a:ext uri="{FF2B5EF4-FFF2-40B4-BE49-F238E27FC236}">
                  <a16:creationId xmlns:a16="http://schemas.microsoft.com/office/drawing/2014/main" id="{9A2AB3DF-15A2-E747-8B81-E1814E5C6669}"/>
                </a:ext>
              </a:extLst>
            </p:cNvPr>
            <p:cNvSpPr>
              <a:spLocks/>
            </p:cNvSpPr>
            <p:nvPr/>
          </p:nvSpPr>
          <p:spPr bwMode="auto">
            <a:xfrm>
              <a:off x="4792663" y="2951163"/>
              <a:ext cx="158750" cy="92075"/>
            </a:xfrm>
            <a:custGeom>
              <a:avLst/>
              <a:gdLst/>
              <a:ahLst/>
              <a:cxnLst>
                <a:cxn ang="0">
                  <a:pos x="78" y="58"/>
                </a:cxn>
                <a:cxn ang="0">
                  <a:pos x="84" y="54"/>
                </a:cxn>
                <a:cxn ang="0">
                  <a:pos x="90" y="54"/>
                </a:cxn>
                <a:cxn ang="0">
                  <a:pos x="94" y="46"/>
                </a:cxn>
                <a:cxn ang="0">
                  <a:pos x="100" y="46"/>
                </a:cxn>
                <a:cxn ang="0">
                  <a:pos x="98" y="36"/>
                </a:cxn>
                <a:cxn ang="0">
                  <a:pos x="92" y="26"/>
                </a:cxn>
                <a:cxn ang="0">
                  <a:pos x="94" y="18"/>
                </a:cxn>
                <a:cxn ang="0">
                  <a:pos x="88" y="10"/>
                </a:cxn>
                <a:cxn ang="0">
                  <a:pos x="88" y="10"/>
                </a:cxn>
                <a:cxn ang="0">
                  <a:pos x="76" y="10"/>
                </a:cxn>
                <a:cxn ang="0">
                  <a:pos x="70" y="4"/>
                </a:cxn>
                <a:cxn ang="0">
                  <a:pos x="58" y="0"/>
                </a:cxn>
                <a:cxn ang="0">
                  <a:pos x="46" y="4"/>
                </a:cxn>
                <a:cxn ang="0">
                  <a:pos x="46" y="6"/>
                </a:cxn>
                <a:cxn ang="0">
                  <a:pos x="46" y="20"/>
                </a:cxn>
                <a:cxn ang="0">
                  <a:pos x="44" y="28"/>
                </a:cxn>
                <a:cxn ang="0">
                  <a:pos x="42" y="24"/>
                </a:cxn>
                <a:cxn ang="0">
                  <a:pos x="36" y="26"/>
                </a:cxn>
                <a:cxn ang="0">
                  <a:pos x="34" y="24"/>
                </a:cxn>
                <a:cxn ang="0">
                  <a:pos x="30" y="18"/>
                </a:cxn>
                <a:cxn ang="0">
                  <a:pos x="30" y="20"/>
                </a:cxn>
                <a:cxn ang="0">
                  <a:pos x="22" y="8"/>
                </a:cxn>
                <a:cxn ang="0">
                  <a:pos x="12" y="12"/>
                </a:cxn>
                <a:cxn ang="0">
                  <a:pos x="2" y="32"/>
                </a:cxn>
                <a:cxn ang="0">
                  <a:pos x="0" y="44"/>
                </a:cxn>
                <a:cxn ang="0">
                  <a:pos x="2" y="46"/>
                </a:cxn>
                <a:cxn ang="0">
                  <a:pos x="4" y="48"/>
                </a:cxn>
                <a:cxn ang="0">
                  <a:pos x="8" y="42"/>
                </a:cxn>
                <a:cxn ang="0">
                  <a:pos x="16" y="38"/>
                </a:cxn>
                <a:cxn ang="0">
                  <a:pos x="38" y="40"/>
                </a:cxn>
                <a:cxn ang="0">
                  <a:pos x="46" y="42"/>
                </a:cxn>
                <a:cxn ang="0">
                  <a:pos x="54" y="38"/>
                </a:cxn>
                <a:cxn ang="0">
                  <a:pos x="58" y="44"/>
                </a:cxn>
                <a:cxn ang="0">
                  <a:pos x="64" y="46"/>
                </a:cxn>
                <a:cxn ang="0">
                  <a:pos x="78" y="58"/>
                </a:cxn>
                <a:cxn ang="0">
                  <a:pos x="78" y="58"/>
                </a:cxn>
              </a:cxnLst>
              <a:rect l="0" t="0" r="r" b="b"/>
              <a:pathLst>
                <a:path w="100" h="58">
                  <a:moveTo>
                    <a:pt x="78" y="58"/>
                  </a:moveTo>
                  <a:lnTo>
                    <a:pt x="84" y="54"/>
                  </a:lnTo>
                  <a:lnTo>
                    <a:pt x="90" y="54"/>
                  </a:lnTo>
                  <a:lnTo>
                    <a:pt x="94" y="46"/>
                  </a:lnTo>
                  <a:lnTo>
                    <a:pt x="100" y="46"/>
                  </a:lnTo>
                  <a:lnTo>
                    <a:pt x="98" y="36"/>
                  </a:lnTo>
                  <a:lnTo>
                    <a:pt x="92" y="26"/>
                  </a:lnTo>
                  <a:lnTo>
                    <a:pt x="94" y="18"/>
                  </a:lnTo>
                  <a:lnTo>
                    <a:pt x="88" y="10"/>
                  </a:lnTo>
                  <a:lnTo>
                    <a:pt x="88" y="10"/>
                  </a:lnTo>
                  <a:lnTo>
                    <a:pt x="76" y="10"/>
                  </a:lnTo>
                  <a:lnTo>
                    <a:pt x="70" y="4"/>
                  </a:lnTo>
                  <a:lnTo>
                    <a:pt x="58" y="0"/>
                  </a:lnTo>
                  <a:lnTo>
                    <a:pt x="46" y="4"/>
                  </a:lnTo>
                  <a:lnTo>
                    <a:pt x="46" y="6"/>
                  </a:lnTo>
                  <a:lnTo>
                    <a:pt x="46" y="20"/>
                  </a:lnTo>
                  <a:lnTo>
                    <a:pt x="44" y="28"/>
                  </a:lnTo>
                  <a:lnTo>
                    <a:pt x="42" y="24"/>
                  </a:lnTo>
                  <a:lnTo>
                    <a:pt x="36" y="26"/>
                  </a:lnTo>
                  <a:lnTo>
                    <a:pt x="34" y="24"/>
                  </a:lnTo>
                  <a:lnTo>
                    <a:pt x="30" y="18"/>
                  </a:lnTo>
                  <a:lnTo>
                    <a:pt x="30" y="20"/>
                  </a:lnTo>
                  <a:lnTo>
                    <a:pt x="22" y="8"/>
                  </a:lnTo>
                  <a:lnTo>
                    <a:pt x="12" y="12"/>
                  </a:lnTo>
                  <a:lnTo>
                    <a:pt x="2" y="32"/>
                  </a:lnTo>
                  <a:lnTo>
                    <a:pt x="0" y="44"/>
                  </a:lnTo>
                  <a:lnTo>
                    <a:pt x="2" y="46"/>
                  </a:lnTo>
                  <a:lnTo>
                    <a:pt x="4" y="48"/>
                  </a:lnTo>
                  <a:lnTo>
                    <a:pt x="8" y="42"/>
                  </a:lnTo>
                  <a:lnTo>
                    <a:pt x="16" y="38"/>
                  </a:lnTo>
                  <a:lnTo>
                    <a:pt x="38" y="40"/>
                  </a:lnTo>
                  <a:lnTo>
                    <a:pt x="46" y="42"/>
                  </a:lnTo>
                  <a:lnTo>
                    <a:pt x="54" y="38"/>
                  </a:lnTo>
                  <a:lnTo>
                    <a:pt x="58" y="44"/>
                  </a:lnTo>
                  <a:lnTo>
                    <a:pt x="64" y="46"/>
                  </a:lnTo>
                  <a:lnTo>
                    <a:pt x="78" y="58"/>
                  </a:lnTo>
                  <a:lnTo>
                    <a:pt x="78" y="5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6" name="Freeform 315">
              <a:extLst>
                <a:ext uri="{FF2B5EF4-FFF2-40B4-BE49-F238E27FC236}">
                  <a16:creationId xmlns:a16="http://schemas.microsoft.com/office/drawing/2014/main" id="{F9DEF325-ED9B-374E-AFF5-FC9BCCC160C5}"/>
                </a:ext>
              </a:extLst>
            </p:cNvPr>
            <p:cNvSpPr>
              <a:spLocks/>
            </p:cNvSpPr>
            <p:nvPr/>
          </p:nvSpPr>
          <p:spPr bwMode="auto">
            <a:xfrm>
              <a:off x="4795838" y="3011488"/>
              <a:ext cx="120650" cy="92075"/>
            </a:xfrm>
            <a:custGeom>
              <a:avLst/>
              <a:gdLst/>
              <a:ahLst/>
              <a:cxnLst>
                <a:cxn ang="0">
                  <a:pos x="50" y="58"/>
                </a:cxn>
                <a:cxn ang="0">
                  <a:pos x="50" y="54"/>
                </a:cxn>
                <a:cxn ang="0">
                  <a:pos x="56" y="52"/>
                </a:cxn>
                <a:cxn ang="0">
                  <a:pos x="64" y="54"/>
                </a:cxn>
                <a:cxn ang="0">
                  <a:pos x="60" y="48"/>
                </a:cxn>
                <a:cxn ang="0">
                  <a:pos x="64" y="44"/>
                </a:cxn>
                <a:cxn ang="0">
                  <a:pos x="64" y="36"/>
                </a:cxn>
                <a:cxn ang="0">
                  <a:pos x="74" y="32"/>
                </a:cxn>
                <a:cxn ang="0">
                  <a:pos x="76" y="28"/>
                </a:cxn>
                <a:cxn ang="0">
                  <a:pos x="72" y="26"/>
                </a:cxn>
                <a:cxn ang="0">
                  <a:pos x="72" y="22"/>
                </a:cxn>
                <a:cxn ang="0">
                  <a:pos x="76" y="20"/>
                </a:cxn>
                <a:cxn ang="0">
                  <a:pos x="76" y="20"/>
                </a:cxn>
                <a:cxn ang="0">
                  <a:pos x="62" y="8"/>
                </a:cxn>
                <a:cxn ang="0">
                  <a:pos x="56" y="6"/>
                </a:cxn>
                <a:cxn ang="0">
                  <a:pos x="52" y="0"/>
                </a:cxn>
                <a:cxn ang="0">
                  <a:pos x="44" y="4"/>
                </a:cxn>
                <a:cxn ang="0">
                  <a:pos x="36" y="2"/>
                </a:cxn>
                <a:cxn ang="0">
                  <a:pos x="14" y="0"/>
                </a:cxn>
                <a:cxn ang="0">
                  <a:pos x="6" y="4"/>
                </a:cxn>
                <a:cxn ang="0">
                  <a:pos x="2" y="10"/>
                </a:cxn>
                <a:cxn ang="0">
                  <a:pos x="0" y="8"/>
                </a:cxn>
                <a:cxn ang="0">
                  <a:pos x="4" y="28"/>
                </a:cxn>
                <a:cxn ang="0">
                  <a:pos x="22" y="34"/>
                </a:cxn>
                <a:cxn ang="0">
                  <a:pos x="24" y="38"/>
                </a:cxn>
                <a:cxn ang="0">
                  <a:pos x="22" y="42"/>
                </a:cxn>
                <a:cxn ang="0">
                  <a:pos x="24" y="50"/>
                </a:cxn>
                <a:cxn ang="0">
                  <a:pos x="32" y="56"/>
                </a:cxn>
                <a:cxn ang="0">
                  <a:pos x="32" y="58"/>
                </a:cxn>
                <a:cxn ang="0">
                  <a:pos x="50" y="58"/>
                </a:cxn>
                <a:cxn ang="0">
                  <a:pos x="50" y="58"/>
                </a:cxn>
              </a:cxnLst>
              <a:rect l="0" t="0" r="r" b="b"/>
              <a:pathLst>
                <a:path w="76" h="58">
                  <a:moveTo>
                    <a:pt x="50" y="58"/>
                  </a:moveTo>
                  <a:lnTo>
                    <a:pt x="50" y="54"/>
                  </a:lnTo>
                  <a:lnTo>
                    <a:pt x="56" y="52"/>
                  </a:lnTo>
                  <a:lnTo>
                    <a:pt x="64" y="54"/>
                  </a:lnTo>
                  <a:lnTo>
                    <a:pt x="60" y="48"/>
                  </a:lnTo>
                  <a:lnTo>
                    <a:pt x="64" y="44"/>
                  </a:lnTo>
                  <a:lnTo>
                    <a:pt x="64" y="36"/>
                  </a:lnTo>
                  <a:lnTo>
                    <a:pt x="74" y="32"/>
                  </a:lnTo>
                  <a:lnTo>
                    <a:pt x="76" y="28"/>
                  </a:lnTo>
                  <a:lnTo>
                    <a:pt x="72" y="26"/>
                  </a:lnTo>
                  <a:lnTo>
                    <a:pt x="72" y="22"/>
                  </a:lnTo>
                  <a:lnTo>
                    <a:pt x="76" y="20"/>
                  </a:lnTo>
                  <a:lnTo>
                    <a:pt x="76" y="20"/>
                  </a:lnTo>
                  <a:lnTo>
                    <a:pt x="62" y="8"/>
                  </a:lnTo>
                  <a:lnTo>
                    <a:pt x="56" y="6"/>
                  </a:lnTo>
                  <a:lnTo>
                    <a:pt x="52" y="0"/>
                  </a:lnTo>
                  <a:lnTo>
                    <a:pt x="44" y="4"/>
                  </a:lnTo>
                  <a:lnTo>
                    <a:pt x="36" y="2"/>
                  </a:lnTo>
                  <a:lnTo>
                    <a:pt x="14" y="0"/>
                  </a:lnTo>
                  <a:lnTo>
                    <a:pt x="6" y="4"/>
                  </a:lnTo>
                  <a:lnTo>
                    <a:pt x="2" y="10"/>
                  </a:lnTo>
                  <a:lnTo>
                    <a:pt x="0" y="8"/>
                  </a:lnTo>
                  <a:lnTo>
                    <a:pt x="4" y="28"/>
                  </a:lnTo>
                  <a:lnTo>
                    <a:pt x="22" y="34"/>
                  </a:lnTo>
                  <a:lnTo>
                    <a:pt x="24" y="38"/>
                  </a:lnTo>
                  <a:lnTo>
                    <a:pt x="22" y="42"/>
                  </a:lnTo>
                  <a:lnTo>
                    <a:pt x="24" y="50"/>
                  </a:lnTo>
                  <a:lnTo>
                    <a:pt x="32" y="56"/>
                  </a:lnTo>
                  <a:lnTo>
                    <a:pt x="32" y="58"/>
                  </a:lnTo>
                  <a:lnTo>
                    <a:pt x="50" y="58"/>
                  </a:lnTo>
                  <a:lnTo>
                    <a:pt x="50" y="5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7" name="Freeform 316">
              <a:extLst>
                <a:ext uri="{FF2B5EF4-FFF2-40B4-BE49-F238E27FC236}">
                  <a16:creationId xmlns:a16="http://schemas.microsoft.com/office/drawing/2014/main" id="{751406AF-98A6-9E4A-AD40-C198263DDB60}"/>
                </a:ext>
              </a:extLst>
            </p:cNvPr>
            <p:cNvSpPr>
              <a:spLocks/>
            </p:cNvSpPr>
            <p:nvPr/>
          </p:nvSpPr>
          <p:spPr bwMode="auto">
            <a:xfrm>
              <a:off x="4764088" y="3043238"/>
              <a:ext cx="69850" cy="50800"/>
            </a:xfrm>
            <a:custGeom>
              <a:avLst/>
              <a:gdLst/>
              <a:ahLst/>
              <a:cxnLst>
                <a:cxn ang="0">
                  <a:pos x="0" y="28"/>
                </a:cxn>
                <a:cxn ang="0">
                  <a:pos x="20" y="32"/>
                </a:cxn>
                <a:cxn ang="0">
                  <a:pos x="44" y="30"/>
                </a:cxn>
                <a:cxn ang="0">
                  <a:pos x="42" y="22"/>
                </a:cxn>
                <a:cxn ang="0">
                  <a:pos x="44" y="18"/>
                </a:cxn>
                <a:cxn ang="0">
                  <a:pos x="42" y="14"/>
                </a:cxn>
                <a:cxn ang="0">
                  <a:pos x="24" y="8"/>
                </a:cxn>
                <a:cxn ang="0">
                  <a:pos x="22" y="18"/>
                </a:cxn>
                <a:cxn ang="0">
                  <a:pos x="14" y="16"/>
                </a:cxn>
                <a:cxn ang="0">
                  <a:pos x="20" y="6"/>
                </a:cxn>
                <a:cxn ang="0">
                  <a:pos x="20" y="0"/>
                </a:cxn>
                <a:cxn ang="0">
                  <a:pos x="16" y="10"/>
                </a:cxn>
                <a:cxn ang="0">
                  <a:pos x="12" y="16"/>
                </a:cxn>
                <a:cxn ang="0">
                  <a:pos x="6" y="16"/>
                </a:cxn>
                <a:cxn ang="0">
                  <a:pos x="4" y="24"/>
                </a:cxn>
                <a:cxn ang="0">
                  <a:pos x="0" y="28"/>
                </a:cxn>
                <a:cxn ang="0">
                  <a:pos x="0" y="28"/>
                </a:cxn>
              </a:cxnLst>
              <a:rect l="0" t="0" r="r" b="b"/>
              <a:pathLst>
                <a:path w="44" h="32">
                  <a:moveTo>
                    <a:pt x="0" y="28"/>
                  </a:moveTo>
                  <a:lnTo>
                    <a:pt x="20" y="32"/>
                  </a:lnTo>
                  <a:lnTo>
                    <a:pt x="44" y="30"/>
                  </a:lnTo>
                  <a:lnTo>
                    <a:pt x="42" y="22"/>
                  </a:lnTo>
                  <a:lnTo>
                    <a:pt x="44" y="18"/>
                  </a:lnTo>
                  <a:lnTo>
                    <a:pt x="42" y="14"/>
                  </a:lnTo>
                  <a:lnTo>
                    <a:pt x="24" y="8"/>
                  </a:lnTo>
                  <a:lnTo>
                    <a:pt x="22" y="18"/>
                  </a:lnTo>
                  <a:lnTo>
                    <a:pt x="14" y="16"/>
                  </a:lnTo>
                  <a:lnTo>
                    <a:pt x="20" y="6"/>
                  </a:lnTo>
                  <a:lnTo>
                    <a:pt x="20" y="0"/>
                  </a:lnTo>
                  <a:lnTo>
                    <a:pt x="16" y="10"/>
                  </a:lnTo>
                  <a:lnTo>
                    <a:pt x="12" y="16"/>
                  </a:lnTo>
                  <a:lnTo>
                    <a:pt x="6" y="16"/>
                  </a:lnTo>
                  <a:lnTo>
                    <a:pt x="4" y="24"/>
                  </a:lnTo>
                  <a:lnTo>
                    <a:pt x="0" y="28"/>
                  </a:lnTo>
                  <a:lnTo>
                    <a:pt x="0"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8" name="Freeform 317">
              <a:extLst>
                <a:ext uri="{FF2B5EF4-FFF2-40B4-BE49-F238E27FC236}">
                  <a16:creationId xmlns:a16="http://schemas.microsoft.com/office/drawing/2014/main" id="{1ECAA381-1D35-FC41-AE03-730BB5F24D9D}"/>
                </a:ext>
              </a:extLst>
            </p:cNvPr>
            <p:cNvSpPr>
              <a:spLocks/>
            </p:cNvSpPr>
            <p:nvPr/>
          </p:nvSpPr>
          <p:spPr bwMode="auto">
            <a:xfrm>
              <a:off x="4154488" y="3440113"/>
              <a:ext cx="266700" cy="209550"/>
            </a:xfrm>
            <a:custGeom>
              <a:avLst/>
              <a:gdLst/>
              <a:ahLst/>
              <a:cxnLst>
                <a:cxn ang="0">
                  <a:pos x="24" y="106"/>
                </a:cxn>
                <a:cxn ang="0">
                  <a:pos x="28" y="90"/>
                </a:cxn>
                <a:cxn ang="0">
                  <a:pos x="26" y="72"/>
                </a:cxn>
                <a:cxn ang="0">
                  <a:pos x="32" y="60"/>
                </a:cxn>
                <a:cxn ang="0">
                  <a:pos x="40" y="42"/>
                </a:cxn>
                <a:cxn ang="0">
                  <a:pos x="38" y="32"/>
                </a:cxn>
                <a:cxn ang="0">
                  <a:pos x="16" y="32"/>
                </a:cxn>
                <a:cxn ang="0">
                  <a:pos x="10" y="32"/>
                </a:cxn>
                <a:cxn ang="0">
                  <a:pos x="6" y="30"/>
                </a:cxn>
                <a:cxn ang="0">
                  <a:pos x="6" y="26"/>
                </a:cxn>
                <a:cxn ang="0">
                  <a:pos x="6" y="22"/>
                </a:cxn>
                <a:cxn ang="0">
                  <a:pos x="4" y="18"/>
                </a:cxn>
                <a:cxn ang="0">
                  <a:pos x="0" y="14"/>
                </a:cxn>
                <a:cxn ang="0">
                  <a:pos x="12" y="6"/>
                </a:cxn>
                <a:cxn ang="0">
                  <a:pos x="20" y="0"/>
                </a:cxn>
                <a:cxn ang="0">
                  <a:pos x="44" y="0"/>
                </a:cxn>
                <a:cxn ang="0">
                  <a:pos x="76" y="4"/>
                </a:cxn>
                <a:cxn ang="0">
                  <a:pos x="106" y="12"/>
                </a:cxn>
                <a:cxn ang="0">
                  <a:pos x="130" y="20"/>
                </a:cxn>
                <a:cxn ang="0">
                  <a:pos x="142" y="20"/>
                </a:cxn>
                <a:cxn ang="0">
                  <a:pos x="146" y="22"/>
                </a:cxn>
                <a:cxn ang="0">
                  <a:pos x="166" y="24"/>
                </a:cxn>
                <a:cxn ang="0">
                  <a:pos x="166" y="28"/>
                </a:cxn>
                <a:cxn ang="0">
                  <a:pos x="166" y="34"/>
                </a:cxn>
                <a:cxn ang="0">
                  <a:pos x="138" y="48"/>
                </a:cxn>
                <a:cxn ang="0">
                  <a:pos x="122" y="72"/>
                </a:cxn>
                <a:cxn ang="0">
                  <a:pos x="122" y="84"/>
                </a:cxn>
                <a:cxn ang="0">
                  <a:pos x="126" y="90"/>
                </a:cxn>
                <a:cxn ang="0">
                  <a:pos x="114" y="104"/>
                </a:cxn>
                <a:cxn ang="0">
                  <a:pos x="106" y="108"/>
                </a:cxn>
                <a:cxn ang="0">
                  <a:pos x="98" y="120"/>
                </a:cxn>
                <a:cxn ang="0">
                  <a:pos x="64" y="124"/>
                </a:cxn>
                <a:cxn ang="0">
                  <a:pos x="52" y="132"/>
                </a:cxn>
                <a:cxn ang="0">
                  <a:pos x="40" y="118"/>
                </a:cxn>
                <a:cxn ang="0">
                  <a:pos x="32" y="114"/>
                </a:cxn>
                <a:cxn ang="0">
                  <a:pos x="26" y="114"/>
                </a:cxn>
              </a:cxnLst>
              <a:rect l="0" t="0" r="r" b="b"/>
              <a:pathLst>
                <a:path w="168" h="132">
                  <a:moveTo>
                    <a:pt x="26" y="114"/>
                  </a:moveTo>
                  <a:lnTo>
                    <a:pt x="24" y="106"/>
                  </a:lnTo>
                  <a:lnTo>
                    <a:pt x="32" y="100"/>
                  </a:lnTo>
                  <a:lnTo>
                    <a:pt x="28" y="90"/>
                  </a:lnTo>
                  <a:lnTo>
                    <a:pt x="30" y="82"/>
                  </a:lnTo>
                  <a:lnTo>
                    <a:pt x="26" y="72"/>
                  </a:lnTo>
                  <a:lnTo>
                    <a:pt x="34" y="68"/>
                  </a:lnTo>
                  <a:lnTo>
                    <a:pt x="32" y="60"/>
                  </a:lnTo>
                  <a:lnTo>
                    <a:pt x="34" y="48"/>
                  </a:lnTo>
                  <a:lnTo>
                    <a:pt x="40" y="42"/>
                  </a:lnTo>
                  <a:lnTo>
                    <a:pt x="42" y="38"/>
                  </a:lnTo>
                  <a:lnTo>
                    <a:pt x="38" y="32"/>
                  </a:lnTo>
                  <a:lnTo>
                    <a:pt x="18" y="34"/>
                  </a:lnTo>
                  <a:lnTo>
                    <a:pt x="16" y="32"/>
                  </a:lnTo>
                  <a:lnTo>
                    <a:pt x="16" y="30"/>
                  </a:lnTo>
                  <a:lnTo>
                    <a:pt x="10" y="32"/>
                  </a:lnTo>
                  <a:lnTo>
                    <a:pt x="8" y="34"/>
                  </a:lnTo>
                  <a:lnTo>
                    <a:pt x="6" y="30"/>
                  </a:lnTo>
                  <a:lnTo>
                    <a:pt x="8" y="26"/>
                  </a:lnTo>
                  <a:lnTo>
                    <a:pt x="6" y="26"/>
                  </a:lnTo>
                  <a:lnTo>
                    <a:pt x="8" y="24"/>
                  </a:lnTo>
                  <a:lnTo>
                    <a:pt x="6" y="22"/>
                  </a:lnTo>
                  <a:lnTo>
                    <a:pt x="6" y="20"/>
                  </a:lnTo>
                  <a:lnTo>
                    <a:pt x="4" y="18"/>
                  </a:lnTo>
                  <a:lnTo>
                    <a:pt x="4" y="16"/>
                  </a:lnTo>
                  <a:lnTo>
                    <a:pt x="0" y="14"/>
                  </a:lnTo>
                  <a:lnTo>
                    <a:pt x="4" y="8"/>
                  </a:lnTo>
                  <a:lnTo>
                    <a:pt x="12" y="6"/>
                  </a:lnTo>
                  <a:lnTo>
                    <a:pt x="16" y="0"/>
                  </a:lnTo>
                  <a:lnTo>
                    <a:pt x="20" y="0"/>
                  </a:lnTo>
                  <a:lnTo>
                    <a:pt x="32" y="2"/>
                  </a:lnTo>
                  <a:lnTo>
                    <a:pt x="44" y="0"/>
                  </a:lnTo>
                  <a:lnTo>
                    <a:pt x="62" y="4"/>
                  </a:lnTo>
                  <a:lnTo>
                    <a:pt x="76" y="4"/>
                  </a:lnTo>
                  <a:lnTo>
                    <a:pt x="100" y="6"/>
                  </a:lnTo>
                  <a:lnTo>
                    <a:pt x="106" y="12"/>
                  </a:lnTo>
                  <a:lnTo>
                    <a:pt x="116" y="16"/>
                  </a:lnTo>
                  <a:lnTo>
                    <a:pt x="130" y="20"/>
                  </a:lnTo>
                  <a:lnTo>
                    <a:pt x="136" y="16"/>
                  </a:lnTo>
                  <a:lnTo>
                    <a:pt x="142" y="20"/>
                  </a:lnTo>
                  <a:lnTo>
                    <a:pt x="144" y="24"/>
                  </a:lnTo>
                  <a:lnTo>
                    <a:pt x="146" y="22"/>
                  </a:lnTo>
                  <a:lnTo>
                    <a:pt x="150" y="24"/>
                  </a:lnTo>
                  <a:lnTo>
                    <a:pt x="166" y="24"/>
                  </a:lnTo>
                  <a:lnTo>
                    <a:pt x="168" y="26"/>
                  </a:lnTo>
                  <a:lnTo>
                    <a:pt x="166" y="28"/>
                  </a:lnTo>
                  <a:lnTo>
                    <a:pt x="168" y="32"/>
                  </a:lnTo>
                  <a:lnTo>
                    <a:pt x="166" y="34"/>
                  </a:lnTo>
                  <a:lnTo>
                    <a:pt x="152" y="44"/>
                  </a:lnTo>
                  <a:lnTo>
                    <a:pt x="138" y="48"/>
                  </a:lnTo>
                  <a:lnTo>
                    <a:pt x="136" y="52"/>
                  </a:lnTo>
                  <a:lnTo>
                    <a:pt x="122" y="72"/>
                  </a:lnTo>
                  <a:lnTo>
                    <a:pt x="120" y="76"/>
                  </a:lnTo>
                  <a:lnTo>
                    <a:pt x="122" y="84"/>
                  </a:lnTo>
                  <a:lnTo>
                    <a:pt x="128" y="88"/>
                  </a:lnTo>
                  <a:lnTo>
                    <a:pt x="126" y="90"/>
                  </a:lnTo>
                  <a:lnTo>
                    <a:pt x="118" y="94"/>
                  </a:lnTo>
                  <a:lnTo>
                    <a:pt x="114" y="104"/>
                  </a:lnTo>
                  <a:lnTo>
                    <a:pt x="114" y="106"/>
                  </a:lnTo>
                  <a:lnTo>
                    <a:pt x="106" y="108"/>
                  </a:lnTo>
                  <a:lnTo>
                    <a:pt x="102" y="112"/>
                  </a:lnTo>
                  <a:lnTo>
                    <a:pt x="98" y="120"/>
                  </a:lnTo>
                  <a:lnTo>
                    <a:pt x="66" y="122"/>
                  </a:lnTo>
                  <a:lnTo>
                    <a:pt x="64" y="124"/>
                  </a:lnTo>
                  <a:lnTo>
                    <a:pt x="58" y="126"/>
                  </a:lnTo>
                  <a:lnTo>
                    <a:pt x="52" y="132"/>
                  </a:lnTo>
                  <a:lnTo>
                    <a:pt x="44" y="130"/>
                  </a:lnTo>
                  <a:lnTo>
                    <a:pt x="40" y="118"/>
                  </a:lnTo>
                  <a:lnTo>
                    <a:pt x="36" y="116"/>
                  </a:lnTo>
                  <a:lnTo>
                    <a:pt x="32" y="114"/>
                  </a:lnTo>
                  <a:lnTo>
                    <a:pt x="26" y="114"/>
                  </a:lnTo>
                  <a:lnTo>
                    <a:pt x="26" y="1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19" name="Freeform 318">
              <a:extLst>
                <a:ext uri="{FF2B5EF4-FFF2-40B4-BE49-F238E27FC236}">
                  <a16:creationId xmlns:a16="http://schemas.microsoft.com/office/drawing/2014/main" id="{9951210C-22A4-F94D-A4BA-CE8624407A6A}"/>
                </a:ext>
              </a:extLst>
            </p:cNvPr>
            <p:cNvSpPr>
              <a:spLocks/>
            </p:cNvSpPr>
            <p:nvPr/>
          </p:nvSpPr>
          <p:spPr bwMode="auto">
            <a:xfrm>
              <a:off x="4249738" y="3208338"/>
              <a:ext cx="269875" cy="269875"/>
            </a:xfrm>
            <a:custGeom>
              <a:avLst/>
              <a:gdLst/>
              <a:ahLst/>
              <a:cxnLst>
                <a:cxn ang="0">
                  <a:pos x="88" y="4"/>
                </a:cxn>
                <a:cxn ang="0">
                  <a:pos x="86" y="18"/>
                </a:cxn>
                <a:cxn ang="0">
                  <a:pos x="68" y="28"/>
                </a:cxn>
                <a:cxn ang="0">
                  <a:pos x="70" y="34"/>
                </a:cxn>
                <a:cxn ang="0">
                  <a:pos x="50" y="36"/>
                </a:cxn>
                <a:cxn ang="0">
                  <a:pos x="48" y="30"/>
                </a:cxn>
                <a:cxn ang="0">
                  <a:pos x="44" y="48"/>
                </a:cxn>
                <a:cxn ang="0">
                  <a:pos x="44" y="50"/>
                </a:cxn>
                <a:cxn ang="0">
                  <a:pos x="30" y="52"/>
                </a:cxn>
                <a:cxn ang="0">
                  <a:pos x="18" y="46"/>
                </a:cxn>
                <a:cxn ang="0">
                  <a:pos x="2" y="54"/>
                </a:cxn>
                <a:cxn ang="0">
                  <a:pos x="6" y="56"/>
                </a:cxn>
                <a:cxn ang="0">
                  <a:pos x="6" y="62"/>
                </a:cxn>
                <a:cxn ang="0">
                  <a:pos x="6" y="68"/>
                </a:cxn>
                <a:cxn ang="0">
                  <a:pos x="22" y="72"/>
                </a:cxn>
                <a:cxn ang="0">
                  <a:pos x="32" y="78"/>
                </a:cxn>
                <a:cxn ang="0">
                  <a:pos x="36" y="80"/>
                </a:cxn>
                <a:cxn ang="0">
                  <a:pos x="40" y="92"/>
                </a:cxn>
                <a:cxn ang="0">
                  <a:pos x="50" y="104"/>
                </a:cxn>
                <a:cxn ang="0">
                  <a:pos x="54" y="114"/>
                </a:cxn>
                <a:cxn ang="0">
                  <a:pos x="52" y="112"/>
                </a:cxn>
                <a:cxn ang="0">
                  <a:pos x="52" y="128"/>
                </a:cxn>
                <a:cxn ang="0">
                  <a:pos x="46" y="148"/>
                </a:cxn>
                <a:cxn ang="0">
                  <a:pos x="40" y="152"/>
                </a:cxn>
                <a:cxn ang="0">
                  <a:pos x="56" y="162"/>
                </a:cxn>
                <a:cxn ang="0">
                  <a:pos x="76" y="162"/>
                </a:cxn>
                <a:cxn ang="0">
                  <a:pos x="84" y="166"/>
                </a:cxn>
                <a:cxn ang="0">
                  <a:pos x="90" y="170"/>
                </a:cxn>
                <a:cxn ang="0">
                  <a:pos x="104" y="162"/>
                </a:cxn>
                <a:cxn ang="0">
                  <a:pos x="118" y="148"/>
                </a:cxn>
                <a:cxn ang="0">
                  <a:pos x="132" y="152"/>
                </a:cxn>
                <a:cxn ang="0">
                  <a:pos x="152" y="154"/>
                </a:cxn>
                <a:cxn ang="0">
                  <a:pos x="164" y="144"/>
                </a:cxn>
                <a:cxn ang="0">
                  <a:pos x="158" y="136"/>
                </a:cxn>
                <a:cxn ang="0">
                  <a:pos x="156" y="124"/>
                </a:cxn>
                <a:cxn ang="0">
                  <a:pos x="154" y="120"/>
                </a:cxn>
                <a:cxn ang="0">
                  <a:pos x="154" y="106"/>
                </a:cxn>
                <a:cxn ang="0">
                  <a:pos x="156" y="102"/>
                </a:cxn>
                <a:cxn ang="0">
                  <a:pos x="154" y="94"/>
                </a:cxn>
                <a:cxn ang="0">
                  <a:pos x="144" y="100"/>
                </a:cxn>
                <a:cxn ang="0">
                  <a:pos x="150" y="82"/>
                </a:cxn>
                <a:cxn ang="0">
                  <a:pos x="154" y="74"/>
                </a:cxn>
                <a:cxn ang="0">
                  <a:pos x="164" y="70"/>
                </a:cxn>
                <a:cxn ang="0">
                  <a:pos x="166" y="52"/>
                </a:cxn>
                <a:cxn ang="0">
                  <a:pos x="152" y="38"/>
                </a:cxn>
                <a:cxn ang="0">
                  <a:pos x="140" y="30"/>
                </a:cxn>
                <a:cxn ang="0">
                  <a:pos x="130" y="28"/>
                </a:cxn>
                <a:cxn ang="0">
                  <a:pos x="126" y="24"/>
                </a:cxn>
                <a:cxn ang="0">
                  <a:pos x="118" y="16"/>
                </a:cxn>
                <a:cxn ang="0">
                  <a:pos x="106" y="6"/>
                </a:cxn>
                <a:cxn ang="0">
                  <a:pos x="100" y="0"/>
                </a:cxn>
              </a:cxnLst>
              <a:rect l="0" t="0" r="r" b="b"/>
              <a:pathLst>
                <a:path w="170" h="170">
                  <a:moveTo>
                    <a:pt x="100" y="0"/>
                  </a:moveTo>
                  <a:lnTo>
                    <a:pt x="88" y="4"/>
                  </a:lnTo>
                  <a:lnTo>
                    <a:pt x="86" y="8"/>
                  </a:lnTo>
                  <a:lnTo>
                    <a:pt x="86" y="18"/>
                  </a:lnTo>
                  <a:lnTo>
                    <a:pt x="80" y="24"/>
                  </a:lnTo>
                  <a:lnTo>
                    <a:pt x="68" y="28"/>
                  </a:lnTo>
                  <a:lnTo>
                    <a:pt x="66" y="32"/>
                  </a:lnTo>
                  <a:lnTo>
                    <a:pt x="70" y="34"/>
                  </a:lnTo>
                  <a:lnTo>
                    <a:pt x="62" y="38"/>
                  </a:lnTo>
                  <a:lnTo>
                    <a:pt x="50" y="36"/>
                  </a:lnTo>
                  <a:lnTo>
                    <a:pt x="48" y="32"/>
                  </a:lnTo>
                  <a:lnTo>
                    <a:pt x="48" y="30"/>
                  </a:lnTo>
                  <a:lnTo>
                    <a:pt x="40" y="28"/>
                  </a:lnTo>
                  <a:lnTo>
                    <a:pt x="44" y="48"/>
                  </a:lnTo>
                  <a:lnTo>
                    <a:pt x="46" y="50"/>
                  </a:lnTo>
                  <a:lnTo>
                    <a:pt x="44" y="50"/>
                  </a:lnTo>
                  <a:lnTo>
                    <a:pt x="40" y="50"/>
                  </a:lnTo>
                  <a:lnTo>
                    <a:pt x="30" y="52"/>
                  </a:lnTo>
                  <a:lnTo>
                    <a:pt x="24" y="46"/>
                  </a:lnTo>
                  <a:lnTo>
                    <a:pt x="18" y="46"/>
                  </a:lnTo>
                  <a:lnTo>
                    <a:pt x="16" y="48"/>
                  </a:lnTo>
                  <a:lnTo>
                    <a:pt x="2" y="54"/>
                  </a:lnTo>
                  <a:lnTo>
                    <a:pt x="0" y="56"/>
                  </a:lnTo>
                  <a:lnTo>
                    <a:pt x="6" y="56"/>
                  </a:lnTo>
                  <a:lnTo>
                    <a:pt x="2" y="58"/>
                  </a:lnTo>
                  <a:lnTo>
                    <a:pt x="6" y="62"/>
                  </a:lnTo>
                  <a:lnTo>
                    <a:pt x="2" y="62"/>
                  </a:lnTo>
                  <a:lnTo>
                    <a:pt x="6" y="68"/>
                  </a:lnTo>
                  <a:lnTo>
                    <a:pt x="12" y="66"/>
                  </a:lnTo>
                  <a:lnTo>
                    <a:pt x="22" y="72"/>
                  </a:lnTo>
                  <a:lnTo>
                    <a:pt x="32" y="72"/>
                  </a:lnTo>
                  <a:lnTo>
                    <a:pt x="32" y="78"/>
                  </a:lnTo>
                  <a:lnTo>
                    <a:pt x="42" y="78"/>
                  </a:lnTo>
                  <a:lnTo>
                    <a:pt x="36" y="80"/>
                  </a:lnTo>
                  <a:lnTo>
                    <a:pt x="36" y="86"/>
                  </a:lnTo>
                  <a:lnTo>
                    <a:pt x="40" y="92"/>
                  </a:lnTo>
                  <a:lnTo>
                    <a:pt x="50" y="96"/>
                  </a:lnTo>
                  <a:lnTo>
                    <a:pt x="50" y="104"/>
                  </a:lnTo>
                  <a:lnTo>
                    <a:pt x="50" y="106"/>
                  </a:lnTo>
                  <a:lnTo>
                    <a:pt x="54" y="114"/>
                  </a:lnTo>
                  <a:lnTo>
                    <a:pt x="56" y="116"/>
                  </a:lnTo>
                  <a:lnTo>
                    <a:pt x="52" y="112"/>
                  </a:lnTo>
                  <a:lnTo>
                    <a:pt x="50" y="126"/>
                  </a:lnTo>
                  <a:lnTo>
                    <a:pt x="52" y="128"/>
                  </a:lnTo>
                  <a:lnTo>
                    <a:pt x="48" y="132"/>
                  </a:lnTo>
                  <a:lnTo>
                    <a:pt x="46" y="148"/>
                  </a:lnTo>
                  <a:lnTo>
                    <a:pt x="44" y="150"/>
                  </a:lnTo>
                  <a:lnTo>
                    <a:pt x="40" y="152"/>
                  </a:lnTo>
                  <a:lnTo>
                    <a:pt x="46" y="158"/>
                  </a:lnTo>
                  <a:lnTo>
                    <a:pt x="56" y="162"/>
                  </a:lnTo>
                  <a:lnTo>
                    <a:pt x="70" y="166"/>
                  </a:lnTo>
                  <a:lnTo>
                    <a:pt x="76" y="162"/>
                  </a:lnTo>
                  <a:lnTo>
                    <a:pt x="82" y="166"/>
                  </a:lnTo>
                  <a:lnTo>
                    <a:pt x="84" y="166"/>
                  </a:lnTo>
                  <a:lnTo>
                    <a:pt x="86" y="168"/>
                  </a:lnTo>
                  <a:lnTo>
                    <a:pt x="90" y="170"/>
                  </a:lnTo>
                  <a:lnTo>
                    <a:pt x="106" y="170"/>
                  </a:lnTo>
                  <a:lnTo>
                    <a:pt x="104" y="162"/>
                  </a:lnTo>
                  <a:lnTo>
                    <a:pt x="106" y="156"/>
                  </a:lnTo>
                  <a:lnTo>
                    <a:pt x="118" y="148"/>
                  </a:lnTo>
                  <a:lnTo>
                    <a:pt x="126" y="152"/>
                  </a:lnTo>
                  <a:lnTo>
                    <a:pt x="132" y="152"/>
                  </a:lnTo>
                  <a:lnTo>
                    <a:pt x="146" y="156"/>
                  </a:lnTo>
                  <a:lnTo>
                    <a:pt x="152" y="154"/>
                  </a:lnTo>
                  <a:lnTo>
                    <a:pt x="158" y="146"/>
                  </a:lnTo>
                  <a:lnTo>
                    <a:pt x="164" y="144"/>
                  </a:lnTo>
                  <a:lnTo>
                    <a:pt x="164" y="136"/>
                  </a:lnTo>
                  <a:lnTo>
                    <a:pt x="158" y="136"/>
                  </a:lnTo>
                  <a:lnTo>
                    <a:pt x="156" y="132"/>
                  </a:lnTo>
                  <a:lnTo>
                    <a:pt x="156" y="124"/>
                  </a:lnTo>
                  <a:lnTo>
                    <a:pt x="152" y="122"/>
                  </a:lnTo>
                  <a:lnTo>
                    <a:pt x="154" y="120"/>
                  </a:lnTo>
                  <a:lnTo>
                    <a:pt x="158" y="116"/>
                  </a:lnTo>
                  <a:lnTo>
                    <a:pt x="154" y="106"/>
                  </a:lnTo>
                  <a:lnTo>
                    <a:pt x="156" y="104"/>
                  </a:lnTo>
                  <a:lnTo>
                    <a:pt x="156" y="102"/>
                  </a:lnTo>
                  <a:lnTo>
                    <a:pt x="154" y="102"/>
                  </a:lnTo>
                  <a:lnTo>
                    <a:pt x="154" y="94"/>
                  </a:lnTo>
                  <a:lnTo>
                    <a:pt x="148" y="94"/>
                  </a:lnTo>
                  <a:lnTo>
                    <a:pt x="144" y="100"/>
                  </a:lnTo>
                  <a:lnTo>
                    <a:pt x="144" y="94"/>
                  </a:lnTo>
                  <a:lnTo>
                    <a:pt x="150" y="82"/>
                  </a:lnTo>
                  <a:lnTo>
                    <a:pt x="156" y="76"/>
                  </a:lnTo>
                  <a:lnTo>
                    <a:pt x="154" y="74"/>
                  </a:lnTo>
                  <a:lnTo>
                    <a:pt x="156" y="72"/>
                  </a:lnTo>
                  <a:lnTo>
                    <a:pt x="164" y="70"/>
                  </a:lnTo>
                  <a:lnTo>
                    <a:pt x="164" y="60"/>
                  </a:lnTo>
                  <a:lnTo>
                    <a:pt x="166" y="52"/>
                  </a:lnTo>
                  <a:lnTo>
                    <a:pt x="170" y="44"/>
                  </a:lnTo>
                  <a:lnTo>
                    <a:pt x="152" y="38"/>
                  </a:lnTo>
                  <a:lnTo>
                    <a:pt x="146" y="32"/>
                  </a:lnTo>
                  <a:lnTo>
                    <a:pt x="140" y="30"/>
                  </a:lnTo>
                  <a:lnTo>
                    <a:pt x="134" y="30"/>
                  </a:lnTo>
                  <a:lnTo>
                    <a:pt x="130" y="28"/>
                  </a:lnTo>
                  <a:lnTo>
                    <a:pt x="130" y="20"/>
                  </a:lnTo>
                  <a:lnTo>
                    <a:pt x="126" y="24"/>
                  </a:lnTo>
                  <a:lnTo>
                    <a:pt x="120" y="22"/>
                  </a:lnTo>
                  <a:lnTo>
                    <a:pt x="118" y="16"/>
                  </a:lnTo>
                  <a:lnTo>
                    <a:pt x="108" y="12"/>
                  </a:lnTo>
                  <a:lnTo>
                    <a:pt x="106" y="6"/>
                  </a:lnTo>
                  <a:lnTo>
                    <a:pt x="100" y="6"/>
                  </a:lnTo>
                  <a:lnTo>
                    <a:pt x="100" y="0"/>
                  </a:lnTo>
                  <a:lnTo>
                    <a:pt x="10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0" name="Freeform 319">
              <a:extLst>
                <a:ext uri="{FF2B5EF4-FFF2-40B4-BE49-F238E27FC236}">
                  <a16:creationId xmlns:a16="http://schemas.microsoft.com/office/drawing/2014/main" id="{428C46BA-E7AE-1945-824B-1CA96B55B8A9}"/>
                </a:ext>
              </a:extLst>
            </p:cNvPr>
            <p:cNvSpPr>
              <a:spLocks/>
            </p:cNvSpPr>
            <p:nvPr/>
          </p:nvSpPr>
          <p:spPr bwMode="auto">
            <a:xfrm>
              <a:off x="4151313" y="3487738"/>
              <a:ext cx="69850" cy="136525"/>
            </a:xfrm>
            <a:custGeom>
              <a:avLst/>
              <a:gdLst/>
              <a:ahLst/>
              <a:cxnLst>
                <a:cxn ang="0">
                  <a:pos x="10" y="4"/>
                </a:cxn>
                <a:cxn ang="0">
                  <a:pos x="12" y="2"/>
                </a:cxn>
                <a:cxn ang="0">
                  <a:pos x="18" y="0"/>
                </a:cxn>
                <a:cxn ang="0">
                  <a:pos x="18" y="2"/>
                </a:cxn>
                <a:cxn ang="0">
                  <a:pos x="20" y="4"/>
                </a:cxn>
                <a:cxn ang="0">
                  <a:pos x="40" y="2"/>
                </a:cxn>
                <a:cxn ang="0">
                  <a:pos x="44" y="8"/>
                </a:cxn>
                <a:cxn ang="0">
                  <a:pos x="42" y="12"/>
                </a:cxn>
                <a:cxn ang="0">
                  <a:pos x="36" y="18"/>
                </a:cxn>
                <a:cxn ang="0">
                  <a:pos x="34" y="30"/>
                </a:cxn>
                <a:cxn ang="0">
                  <a:pos x="36" y="38"/>
                </a:cxn>
                <a:cxn ang="0">
                  <a:pos x="28" y="42"/>
                </a:cxn>
                <a:cxn ang="0">
                  <a:pos x="32" y="52"/>
                </a:cxn>
                <a:cxn ang="0">
                  <a:pos x="30" y="60"/>
                </a:cxn>
                <a:cxn ang="0">
                  <a:pos x="34" y="70"/>
                </a:cxn>
                <a:cxn ang="0">
                  <a:pos x="26" y="76"/>
                </a:cxn>
                <a:cxn ang="0">
                  <a:pos x="28" y="84"/>
                </a:cxn>
                <a:cxn ang="0">
                  <a:pos x="22" y="86"/>
                </a:cxn>
                <a:cxn ang="0">
                  <a:pos x="8" y="86"/>
                </a:cxn>
                <a:cxn ang="0">
                  <a:pos x="10" y="62"/>
                </a:cxn>
                <a:cxn ang="0">
                  <a:pos x="6" y="62"/>
                </a:cxn>
                <a:cxn ang="0">
                  <a:pos x="2" y="58"/>
                </a:cxn>
                <a:cxn ang="0">
                  <a:pos x="0" y="58"/>
                </a:cxn>
                <a:cxn ang="0">
                  <a:pos x="2" y="48"/>
                </a:cxn>
                <a:cxn ang="0">
                  <a:pos x="8" y="36"/>
                </a:cxn>
                <a:cxn ang="0">
                  <a:pos x="10" y="20"/>
                </a:cxn>
                <a:cxn ang="0">
                  <a:pos x="10" y="4"/>
                </a:cxn>
                <a:cxn ang="0">
                  <a:pos x="10" y="4"/>
                </a:cxn>
              </a:cxnLst>
              <a:rect l="0" t="0" r="r" b="b"/>
              <a:pathLst>
                <a:path w="44" h="86">
                  <a:moveTo>
                    <a:pt x="10" y="4"/>
                  </a:moveTo>
                  <a:lnTo>
                    <a:pt x="12" y="2"/>
                  </a:lnTo>
                  <a:lnTo>
                    <a:pt x="18" y="0"/>
                  </a:lnTo>
                  <a:lnTo>
                    <a:pt x="18" y="2"/>
                  </a:lnTo>
                  <a:lnTo>
                    <a:pt x="20" y="4"/>
                  </a:lnTo>
                  <a:lnTo>
                    <a:pt x="40" y="2"/>
                  </a:lnTo>
                  <a:lnTo>
                    <a:pt x="44" y="8"/>
                  </a:lnTo>
                  <a:lnTo>
                    <a:pt x="42" y="12"/>
                  </a:lnTo>
                  <a:lnTo>
                    <a:pt x="36" y="18"/>
                  </a:lnTo>
                  <a:lnTo>
                    <a:pt x="34" y="30"/>
                  </a:lnTo>
                  <a:lnTo>
                    <a:pt x="36" y="38"/>
                  </a:lnTo>
                  <a:lnTo>
                    <a:pt x="28" y="42"/>
                  </a:lnTo>
                  <a:lnTo>
                    <a:pt x="32" y="52"/>
                  </a:lnTo>
                  <a:lnTo>
                    <a:pt x="30" y="60"/>
                  </a:lnTo>
                  <a:lnTo>
                    <a:pt x="34" y="70"/>
                  </a:lnTo>
                  <a:lnTo>
                    <a:pt x="26" y="76"/>
                  </a:lnTo>
                  <a:lnTo>
                    <a:pt x="28" y="84"/>
                  </a:lnTo>
                  <a:lnTo>
                    <a:pt x="22" y="86"/>
                  </a:lnTo>
                  <a:lnTo>
                    <a:pt x="8" y="86"/>
                  </a:lnTo>
                  <a:lnTo>
                    <a:pt x="10" y="62"/>
                  </a:lnTo>
                  <a:lnTo>
                    <a:pt x="6" y="62"/>
                  </a:lnTo>
                  <a:lnTo>
                    <a:pt x="2" y="58"/>
                  </a:lnTo>
                  <a:lnTo>
                    <a:pt x="0" y="58"/>
                  </a:lnTo>
                  <a:lnTo>
                    <a:pt x="2" y="48"/>
                  </a:lnTo>
                  <a:lnTo>
                    <a:pt x="8" y="36"/>
                  </a:lnTo>
                  <a:lnTo>
                    <a:pt x="10" y="2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1" name="Freeform 320">
              <a:extLst>
                <a:ext uri="{FF2B5EF4-FFF2-40B4-BE49-F238E27FC236}">
                  <a16:creationId xmlns:a16="http://schemas.microsoft.com/office/drawing/2014/main" id="{1FB9482B-E8B7-FF4F-9BCC-8CA8F43ACBE7}"/>
                </a:ext>
              </a:extLst>
            </p:cNvPr>
            <p:cNvSpPr>
              <a:spLocks/>
            </p:cNvSpPr>
            <p:nvPr/>
          </p:nvSpPr>
          <p:spPr bwMode="auto">
            <a:xfrm>
              <a:off x="4468813" y="3236913"/>
              <a:ext cx="15875" cy="22225"/>
            </a:xfrm>
            <a:custGeom>
              <a:avLst/>
              <a:gdLst/>
              <a:ahLst/>
              <a:cxnLst>
                <a:cxn ang="0">
                  <a:pos x="8" y="14"/>
                </a:cxn>
                <a:cxn ang="0">
                  <a:pos x="10" y="10"/>
                </a:cxn>
                <a:cxn ang="0">
                  <a:pos x="8" y="6"/>
                </a:cxn>
                <a:cxn ang="0">
                  <a:pos x="8" y="2"/>
                </a:cxn>
                <a:cxn ang="0">
                  <a:pos x="6" y="0"/>
                </a:cxn>
                <a:cxn ang="0">
                  <a:pos x="2" y="2"/>
                </a:cxn>
                <a:cxn ang="0">
                  <a:pos x="0" y="6"/>
                </a:cxn>
                <a:cxn ang="0">
                  <a:pos x="2" y="12"/>
                </a:cxn>
                <a:cxn ang="0">
                  <a:pos x="8" y="14"/>
                </a:cxn>
                <a:cxn ang="0">
                  <a:pos x="8" y="14"/>
                </a:cxn>
              </a:cxnLst>
              <a:rect l="0" t="0" r="r" b="b"/>
              <a:pathLst>
                <a:path w="10" h="14">
                  <a:moveTo>
                    <a:pt x="8" y="14"/>
                  </a:moveTo>
                  <a:lnTo>
                    <a:pt x="10" y="10"/>
                  </a:lnTo>
                  <a:lnTo>
                    <a:pt x="8" y="6"/>
                  </a:lnTo>
                  <a:lnTo>
                    <a:pt x="8" y="2"/>
                  </a:lnTo>
                  <a:lnTo>
                    <a:pt x="6" y="0"/>
                  </a:lnTo>
                  <a:lnTo>
                    <a:pt x="2" y="2"/>
                  </a:lnTo>
                  <a:lnTo>
                    <a:pt x="0" y="6"/>
                  </a:lnTo>
                  <a:lnTo>
                    <a:pt x="2" y="12"/>
                  </a:lnTo>
                  <a:lnTo>
                    <a:pt x="8" y="14"/>
                  </a:lnTo>
                  <a:lnTo>
                    <a:pt x="8"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2" name="Freeform 321">
              <a:extLst>
                <a:ext uri="{FF2B5EF4-FFF2-40B4-BE49-F238E27FC236}">
                  <a16:creationId xmlns:a16="http://schemas.microsoft.com/office/drawing/2014/main" id="{22A00001-789F-C448-A55F-CD561D1BF2E6}"/>
                </a:ext>
              </a:extLst>
            </p:cNvPr>
            <p:cNvSpPr>
              <a:spLocks/>
            </p:cNvSpPr>
            <p:nvPr/>
          </p:nvSpPr>
          <p:spPr bwMode="auto">
            <a:xfrm>
              <a:off x="4478338" y="3319463"/>
              <a:ext cx="92075" cy="53975"/>
            </a:xfrm>
            <a:custGeom>
              <a:avLst/>
              <a:gdLst/>
              <a:ahLst/>
              <a:cxnLst>
                <a:cxn ang="0">
                  <a:pos x="58" y="16"/>
                </a:cxn>
                <a:cxn ang="0">
                  <a:pos x="48" y="12"/>
                </a:cxn>
                <a:cxn ang="0">
                  <a:pos x="46" y="10"/>
                </a:cxn>
                <a:cxn ang="0">
                  <a:pos x="48" y="4"/>
                </a:cxn>
                <a:cxn ang="0">
                  <a:pos x="46" y="4"/>
                </a:cxn>
                <a:cxn ang="0">
                  <a:pos x="36" y="0"/>
                </a:cxn>
                <a:cxn ang="0">
                  <a:pos x="22" y="2"/>
                </a:cxn>
                <a:cxn ang="0">
                  <a:pos x="20" y="0"/>
                </a:cxn>
                <a:cxn ang="0">
                  <a:pos x="12" y="2"/>
                </a:cxn>
                <a:cxn ang="0">
                  <a:pos x="10" y="4"/>
                </a:cxn>
                <a:cxn ang="0">
                  <a:pos x="12" y="6"/>
                </a:cxn>
                <a:cxn ang="0">
                  <a:pos x="6" y="12"/>
                </a:cxn>
                <a:cxn ang="0">
                  <a:pos x="0" y="24"/>
                </a:cxn>
                <a:cxn ang="0">
                  <a:pos x="0" y="30"/>
                </a:cxn>
                <a:cxn ang="0">
                  <a:pos x="4" y="24"/>
                </a:cxn>
                <a:cxn ang="0">
                  <a:pos x="10" y="24"/>
                </a:cxn>
                <a:cxn ang="0">
                  <a:pos x="10" y="32"/>
                </a:cxn>
                <a:cxn ang="0">
                  <a:pos x="12" y="32"/>
                </a:cxn>
                <a:cxn ang="0">
                  <a:pos x="12" y="34"/>
                </a:cxn>
                <a:cxn ang="0">
                  <a:pos x="24" y="34"/>
                </a:cxn>
                <a:cxn ang="0">
                  <a:pos x="32" y="24"/>
                </a:cxn>
                <a:cxn ang="0">
                  <a:pos x="32" y="28"/>
                </a:cxn>
                <a:cxn ang="0">
                  <a:pos x="38" y="34"/>
                </a:cxn>
                <a:cxn ang="0">
                  <a:pos x="42" y="24"/>
                </a:cxn>
                <a:cxn ang="0">
                  <a:pos x="54" y="26"/>
                </a:cxn>
                <a:cxn ang="0">
                  <a:pos x="54" y="20"/>
                </a:cxn>
                <a:cxn ang="0">
                  <a:pos x="58" y="20"/>
                </a:cxn>
                <a:cxn ang="0">
                  <a:pos x="58" y="16"/>
                </a:cxn>
                <a:cxn ang="0">
                  <a:pos x="58" y="16"/>
                </a:cxn>
              </a:cxnLst>
              <a:rect l="0" t="0" r="r" b="b"/>
              <a:pathLst>
                <a:path w="58" h="34">
                  <a:moveTo>
                    <a:pt x="58" y="16"/>
                  </a:moveTo>
                  <a:lnTo>
                    <a:pt x="48" y="12"/>
                  </a:lnTo>
                  <a:lnTo>
                    <a:pt x="46" y="10"/>
                  </a:lnTo>
                  <a:lnTo>
                    <a:pt x="48" y="4"/>
                  </a:lnTo>
                  <a:lnTo>
                    <a:pt x="46" y="4"/>
                  </a:lnTo>
                  <a:lnTo>
                    <a:pt x="36" y="0"/>
                  </a:lnTo>
                  <a:lnTo>
                    <a:pt x="22" y="2"/>
                  </a:lnTo>
                  <a:lnTo>
                    <a:pt x="20" y="0"/>
                  </a:lnTo>
                  <a:lnTo>
                    <a:pt x="12" y="2"/>
                  </a:lnTo>
                  <a:lnTo>
                    <a:pt x="10" y="4"/>
                  </a:lnTo>
                  <a:lnTo>
                    <a:pt x="12" y="6"/>
                  </a:lnTo>
                  <a:lnTo>
                    <a:pt x="6" y="12"/>
                  </a:lnTo>
                  <a:lnTo>
                    <a:pt x="0" y="24"/>
                  </a:lnTo>
                  <a:lnTo>
                    <a:pt x="0" y="30"/>
                  </a:lnTo>
                  <a:lnTo>
                    <a:pt x="4" y="24"/>
                  </a:lnTo>
                  <a:lnTo>
                    <a:pt x="10" y="24"/>
                  </a:lnTo>
                  <a:lnTo>
                    <a:pt x="10" y="32"/>
                  </a:lnTo>
                  <a:lnTo>
                    <a:pt x="12" y="32"/>
                  </a:lnTo>
                  <a:lnTo>
                    <a:pt x="12" y="34"/>
                  </a:lnTo>
                  <a:lnTo>
                    <a:pt x="24" y="34"/>
                  </a:lnTo>
                  <a:lnTo>
                    <a:pt x="32" y="24"/>
                  </a:lnTo>
                  <a:lnTo>
                    <a:pt x="32" y="28"/>
                  </a:lnTo>
                  <a:lnTo>
                    <a:pt x="38" y="34"/>
                  </a:lnTo>
                  <a:lnTo>
                    <a:pt x="42" y="24"/>
                  </a:lnTo>
                  <a:lnTo>
                    <a:pt x="54" y="26"/>
                  </a:lnTo>
                  <a:lnTo>
                    <a:pt x="54" y="20"/>
                  </a:lnTo>
                  <a:lnTo>
                    <a:pt x="58" y="20"/>
                  </a:lnTo>
                  <a:lnTo>
                    <a:pt x="58" y="16"/>
                  </a:lnTo>
                  <a:lnTo>
                    <a:pt x="58"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3" name="Freeform 322">
              <a:extLst>
                <a:ext uri="{FF2B5EF4-FFF2-40B4-BE49-F238E27FC236}">
                  <a16:creationId xmlns:a16="http://schemas.microsoft.com/office/drawing/2014/main" id="{C86D90CD-D11C-C849-8DB3-785FD254210D}"/>
                </a:ext>
              </a:extLst>
            </p:cNvPr>
            <p:cNvSpPr>
              <a:spLocks/>
            </p:cNvSpPr>
            <p:nvPr/>
          </p:nvSpPr>
          <p:spPr bwMode="auto">
            <a:xfrm>
              <a:off x="4408488" y="3195638"/>
              <a:ext cx="73025" cy="60325"/>
            </a:xfrm>
            <a:custGeom>
              <a:avLst/>
              <a:gdLst/>
              <a:ahLst/>
              <a:cxnLst>
                <a:cxn ang="0">
                  <a:pos x="30" y="36"/>
                </a:cxn>
                <a:cxn ang="0">
                  <a:pos x="30" y="28"/>
                </a:cxn>
                <a:cxn ang="0">
                  <a:pos x="26" y="32"/>
                </a:cxn>
                <a:cxn ang="0">
                  <a:pos x="20" y="30"/>
                </a:cxn>
                <a:cxn ang="0">
                  <a:pos x="18" y="24"/>
                </a:cxn>
                <a:cxn ang="0">
                  <a:pos x="8" y="20"/>
                </a:cxn>
                <a:cxn ang="0">
                  <a:pos x="6" y="14"/>
                </a:cxn>
                <a:cxn ang="0">
                  <a:pos x="0" y="14"/>
                </a:cxn>
                <a:cxn ang="0">
                  <a:pos x="0" y="8"/>
                </a:cxn>
                <a:cxn ang="0">
                  <a:pos x="10" y="2"/>
                </a:cxn>
                <a:cxn ang="0">
                  <a:pos x="14" y="4"/>
                </a:cxn>
                <a:cxn ang="0">
                  <a:pos x="26" y="0"/>
                </a:cxn>
                <a:cxn ang="0">
                  <a:pos x="32" y="2"/>
                </a:cxn>
                <a:cxn ang="0">
                  <a:pos x="38" y="6"/>
                </a:cxn>
                <a:cxn ang="0">
                  <a:pos x="38" y="14"/>
                </a:cxn>
                <a:cxn ang="0">
                  <a:pos x="44" y="14"/>
                </a:cxn>
                <a:cxn ang="0">
                  <a:pos x="46" y="20"/>
                </a:cxn>
                <a:cxn ang="0">
                  <a:pos x="44" y="26"/>
                </a:cxn>
                <a:cxn ang="0">
                  <a:pos x="40" y="28"/>
                </a:cxn>
                <a:cxn ang="0">
                  <a:pos x="38" y="32"/>
                </a:cxn>
                <a:cxn ang="0">
                  <a:pos x="40" y="38"/>
                </a:cxn>
                <a:cxn ang="0">
                  <a:pos x="34" y="38"/>
                </a:cxn>
                <a:cxn ang="0">
                  <a:pos x="30" y="36"/>
                </a:cxn>
                <a:cxn ang="0">
                  <a:pos x="30" y="36"/>
                </a:cxn>
              </a:cxnLst>
              <a:rect l="0" t="0" r="r" b="b"/>
              <a:pathLst>
                <a:path w="46" h="38">
                  <a:moveTo>
                    <a:pt x="30" y="36"/>
                  </a:moveTo>
                  <a:lnTo>
                    <a:pt x="30" y="28"/>
                  </a:lnTo>
                  <a:lnTo>
                    <a:pt x="26" y="32"/>
                  </a:lnTo>
                  <a:lnTo>
                    <a:pt x="20" y="30"/>
                  </a:lnTo>
                  <a:lnTo>
                    <a:pt x="18" y="24"/>
                  </a:lnTo>
                  <a:lnTo>
                    <a:pt x="8" y="20"/>
                  </a:lnTo>
                  <a:lnTo>
                    <a:pt x="6" y="14"/>
                  </a:lnTo>
                  <a:lnTo>
                    <a:pt x="0" y="14"/>
                  </a:lnTo>
                  <a:lnTo>
                    <a:pt x="0" y="8"/>
                  </a:lnTo>
                  <a:lnTo>
                    <a:pt x="10" y="2"/>
                  </a:lnTo>
                  <a:lnTo>
                    <a:pt x="14" y="4"/>
                  </a:lnTo>
                  <a:lnTo>
                    <a:pt x="26" y="0"/>
                  </a:lnTo>
                  <a:lnTo>
                    <a:pt x="32" y="2"/>
                  </a:lnTo>
                  <a:lnTo>
                    <a:pt x="38" y="6"/>
                  </a:lnTo>
                  <a:lnTo>
                    <a:pt x="38" y="14"/>
                  </a:lnTo>
                  <a:lnTo>
                    <a:pt x="44" y="14"/>
                  </a:lnTo>
                  <a:lnTo>
                    <a:pt x="46" y="20"/>
                  </a:lnTo>
                  <a:lnTo>
                    <a:pt x="44" y="26"/>
                  </a:lnTo>
                  <a:lnTo>
                    <a:pt x="40" y="28"/>
                  </a:lnTo>
                  <a:lnTo>
                    <a:pt x="38" y="32"/>
                  </a:lnTo>
                  <a:lnTo>
                    <a:pt x="40" y="38"/>
                  </a:lnTo>
                  <a:lnTo>
                    <a:pt x="34" y="38"/>
                  </a:lnTo>
                  <a:lnTo>
                    <a:pt x="30" y="36"/>
                  </a:lnTo>
                  <a:lnTo>
                    <a:pt x="30" y="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4" name="Freeform 323">
              <a:extLst>
                <a:ext uri="{FF2B5EF4-FFF2-40B4-BE49-F238E27FC236}">
                  <a16:creationId xmlns:a16="http://schemas.microsoft.com/office/drawing/2014/main" id="{185C9A02-DB99-FA45-98DA-CB134D7F498E}"/>
                </a:ext>
              </a:extLst>
            </p:cNvPr>
            <p:cNvSpPr>
              <a:spLocks/>
            </p:cNvSpPr>
            <p:nvPr/>
          </p:nvSpPr>
          <p:spPr bwMode="auto">
            <a:xfrm>
              <a:off x="4424363" y="3125788"/>
              <a:ext cx="76200" cy="92075"/>
            </a:xfrm>
            <a:custGeom>
              <a:avLst/>
              <a:gdLst/>
              <a:ahLst/>
              <a:cxnLst>
                <a:cxn ang="0">
                  <a:pos x="48" y="4"/>
                </a:cxn>
                <a:cxn ang="0">
                  <a:pos x="42" y="0"/>
                </a:cxn>
                <a:cxn ang="0">
                  <a:pos x="32" y="2"/>
                </a:cxn>
                <a:cxn ang="0">
                  <a:pos x="26" y="4"/>
                </a:cxn>
                <a:cxn ang="0">
                  <a:pos x="26" y="12"/>
                </a:cxn>
                <a:cxn ang="0">
                  <a:pos x="28" y="14"/>
                </a:cxn>
                <a:cxn ang="0">
                  <a:pos x="26" y="20"/>
                </a:cxn>
                <a:cxn ang="0">
                  <a:pos x="24" y="20"/>
                </a:cxn>
                <a:cxn ang="0">
                  <a:pos x="26" y="26"/>
                </a:cxn>
                <a:cxn ang="0">
                  <a:pos x="20" y="24"/>
                </a:cxn>
                <a:cxn ang="0">
                  <a:pos x="20" y="18"/>
                </a:cxn>
                <a:cxn ang="0">
                  <a:pos x="22" y="16"/>
                </a:cxn>
                <a:cxn ang="0">
                  <a:pos x="20" y="12"/>
                </a:cxn>
                <a:cxn ang="0">
                  <a:pos x="18" y="14"/>
                </a:cxn>
                <a:cxn ang="0">
                  <a:pos x="14" y="26"/>
                </a:cxn>
                <a:cxn ang="0">
                  <a:pos x="10" y="34"/>
                </a:cxn>
                <a:cxn ang="0">
                  <a:pos x="10" y="36"/>
                </a:cxn>
                <a:cxn ang="0">
                  <a:pos x="10" y="38"/>
                </a:cxn>
                <a:cxn ang="0">
                  <a:pos x="18" y="38"/>
                </a:cxn>
                <a:cxn ang="0">
                  <a:pos x="6" y="42"/>
                </a:cxn>
                <a:cxn ang="0">
                  <a:pos x="4" y="44"/>
                </a:cxn>
                <a:cxn ang="0">
                  <a:pos x="0" y="46"/>
                </a:cxn>
                <a:cxn ang="0">
                  <a:pos x="4" y="48"/>
                </a:cxn>
                <a:cxn ang="0">
                  <a:pos x="16" y="44"/>
                </a:cxn>
                <a:cxn ang="0">
                  <a:pos x="22" y="46"/>
                </a:cxn>
                <a:cxn ang="0">
                  <a:pos x="28" y="50"/>
                </a:cxn>
                <a:cxn ang="0">
                  <a:pos x="28" y="58"/>
                </a:cxn>
                <a:cxn ang="0">
                  <a:pos x="34" y="58"/>
                </a:cxn>
                <a:cxn ang="0">
                  <a:pos x="32" y="54"/>
                </a:cxn>
                <a:cxn ang="0">
                  <a:pos x="34" y="50"/>
                </a:cxn>
                <a:cxn ang="0">
                  <a:pos x="32" y="34"/>
                </a:cxn>
                <a:cxn ang="0">
                  <a:pos x="40" y="34"/>
                </a:cxn>
                <a:cxn ang="0">
                  <a:pos x="42" y="30"/>
                </a:cxn>
                <a:cxn ang="0">
                  <a:pos x="46" y="26"/>
                </a:cxn>
                <a:cxn ang="0">
                  <a:pos x="46" y="22"/>
                </a:cxn>
                <a:cxn ang="0">
                  <a:pos x="42" y="20"/>
                </a:cxn>
                <a:cxn ang="0">
                  <a:pos x="42" y="18"/>
                </a:cxn>
                <a:cxn ang="0">
                  <a:pos x="46" y="16"/>
                </a:cxn>
                <a:cxn ang="0">
                  <a:pos x="48" y="4"/>
                </a:cxn>
                <a:cxn ang="0">
                  <a:pos x="48" y="4"/>
                </a:cxn>
              </a:cxnLst>
              <a:rect l="0" t="0" r="r" b="b"/>
              <a:pathLst>
                <a:path w="48" h="58">
                  <a:moveTo>
                    <a:pt x="48" y="4"/>
                  </a:moveTo>
                  <a:lnTo>
                    <a:pt x="42" y="0"/>
                  </a:lnTo>
                  <a:lnTo>
                    <a:pt x="32" y="2"/>
                  </a:lnTo>
                  <a:lnTo>
                    <a:pt x="26" y="4"/>
                  </a:lnTo>
                  <a:lnTo>
                    <a:pt x="26" y="12"/>
                  </a:lnTo>
                  <a:lnTo>
                    <a:pt x="28" y="14"/>
                  </a:lnTo>
                  <a:lnTo>
                    <a:pt x="26" y="20"/>
                  </a:lnTo>
                  <a:lnTo>
                    <a:pt x="24" y="20"/>
                  </a:lnTo>
                  <a:lnTo>
                    <a:pt x="26" y="26"/>
                  </a:lnTo>
                  <a:lnTo>
                    <a:pt x="20" y="24"/>
                  </a:lnTo>
                  <a:lnTo>
                    <a:pt x="20" y="18"/>
                  </a:lnTo>
                  <a:lnTo>
                    <a:pt x="22" y="16"/>
                  </a:lnTo>
                  <a:lnTo>
                    <a:pt x="20" y="12"/>
                  </a:lnTo>
                  <a:lnTo>
                    <a:pt x="18" y="14"/>
                  </a:lnTo>
                  <a:lnTo>
                    <a:pt x="14" y="26"/>
                  </a:lnTo>
                  <a:lnTo>
                    <a:pt x="10" y="34"/>
                  </a:lnTo>
                  <a:lnTo>
                    <a:pt x="10" y="36"/>
                  </a:lnTo>
                  <a:lnTo>
                    <a:pt x="10" y="38"/>
                  </a:lnTo>
                  <a:lnTo>
                    <a:pt x="18" y="38"/>
                  </a:lnTo>
                  <a:lnTo>
                    <a:pt x="6" y="42"/>
                  </a:lnTo>
                  <a:lnTo>
                    <a:pt x="4" y="44"/>
                  </a:lnTo>
                  <a:lnTo>
                    <a:pt x="0" y="46"/>
                  </a:lnTo>
                  <a:lnTo>
                    <a:pt x="4" y="48"/>
                  </a:lnTo>
                  <a:lnTo>
                    <a:pt x="16" y="44"/>
                  </a:lnTo>
                  <a:lnTo>
                    <a:pt x="22" y="46"/>
                  </a:lnTo>
                  <a:lnTo>
                    <a:pt x="28" y="50"/>
                  </a:lnTo>
                  <a:lnTo>
                    <a:pt x="28" y="58"/>
                  </a:lnTo>
                  <a:lnTo>
                    <a:pt x="34" y="58"/>
                  </a:lnTo>
                  <a:lnTo>
                    <a:pt x="32" y="54"/>
                  </a:lnTo>
                  <a:lnTo>
                    <a:pt x="34" y="50"/>
                  </a:lnTo>
                  <a:lnTo>
                    <a:pt x="32" y="34"/>
                  </a:lnTo>
                  <a:lnTo>
                    <a:pt x="40" y="34"/>
                  </a:lnTo>
                  <a:lnTo>
                    <a:pt x="42" y="30"/>
                  </a:lnTo>
                  <a:lnTo>
                    <a:pt x="46" y="26"/>
                  </a:lnTo>
                  <a:lnTo>
                    <a:pt x="46" y="22"/>
                  </a:lnTo>
                  <a:lnTo>
                    <a:pt x="42" y="20"/>
                  </a:lnTo>
                  <a:lnTo>
                    <a:pt x="42" y="18"/>
                  </a:lnTo>
                  <a:lnTo>
                    <a:pt x="46" y="16"/>
                  </a:lnTo>
                  <a:lnTo>
                    <a:pt x="48" y="4"/>
                  </a:lnTo>
                  <a:lnTo>
                    <a:pt x="4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5" name="Freeform 324">
              <a:extLst>
                <a:ext uri="{FF2B5EF4-FFF2-40B4-BE49-F238E27FC236}">
                  <a16:creationId xmlns:a16="http://schemas.microsoft.com/office/drawing/2014/main" id="{5254936A-AD47-DB4F-A718-E507C9CC6891}"/>
                </a:ext>
              </a:extLst>
            </p:cNvPr>
            <p:cNvSpPr>
              <a:spLocks/>
            </p:cNvSpPr>
            <p:nvPr/>
          </p:nvSpPr>
          <p:spPr bwMode="auto">
            <a:xfrm>
              <a:off x="4475163" y="3071813"/>
              <a:ext cx="190500" cy="257175"/>
            </a:xfrm>
            <a:custGeom>
              <a:avLst/>
              <a:gdLst/>
              <a:ahLst/>
              <a:cxnLst>
                <a:cxn ang="0">
                  <a:pos x="104" y="136"/>
                </a:cxn>
                <a:cxn ang="0">
                  <a:pos x="98" y="142"/>
                </a:cxn>
                <a:cxn ang="0">
                  <a:pos x="92" y="146"/>
                </a:cxn>
                <a:cxn ang="0">
                  <a:pos x="92" y="158"/>
                </a:cxn>
                <a:cxn ang="0">
                  <a:pos x="84" y="154"/>
                </a:cxn>
                <a:cxn ang="0">
                  <a:pos x="62" y="158"/>
                </a:cxn>
                <a:cxn ang="0">
                  <a:pos x="52" y="158"/>
                </a:cxn>
                <a:cxn ang="0">
                  <a:pos x="38" y="156"/>
                </a:cxn>
                <a:cxn ang="0">
                  <a:pos x="22" y="156"/>
                </a:cxn>
                <a:cxn ang="0">
                  <a:pos x="24" y="138"/>
                </a:cxn>
                <a:cxn ang="0">
                  <a:pos x="10" y="124"/>
                </a:cxn>
                <a:cxn ang="0">
                  <a:pos x="6" y="114"/>
                </a:cxn>
                <a:cxn ang="0">
                  <a:pos x="4" y="106"/>
                </a:cxn>
                <a:cxn ang="0">
                  <a:pos x="4" y="98"/>
                </a:cxn>
                <a:cxn ang="0">
                  <a:pos x="0" y="88"/>
                </a:cxn>
                <a:cxn ang="0">
                  <a:pos x="0" y="68"/>
                </a:cxn>
                <a:cxn ang="0">
                  <a:pos x="10" y="64"/>
                </a:cxn>
                <a:cxn ang="0">
                  <a:pos x="14" y="56"/>
                </a:cxn>
                <a:cxn ang="0">
                  <a:pos x="10" y="52"/>
                </a:cxn>
                <a:cxn ang="0">
                  <a:pos x="16" y="38"/>
                </a:cxn>
                <a:cxn ang="0">
                  <a:pos x="16" y="34"/>
                </a:cxn>
                <a:cxn ang="0">
                  <a:pos x="24" y="28"/>
                </a:cxn>
                <a:cxn ang="0">
                  <a:pos x="30" y="34"/>
                </a:cxn>
                <a:cxn ang="0">
                  <a:pos x="32" y="32"/>
                </a:cxn>
                <a:cxn ang="0">
                  <a:pos x="36" y="38"/>
                </a:cxn>
                <a:cxn ang="0">
                  <a:pos x="36" y="26"/>
                </a:cxn>
                <a:cxn ang="0">
                  <a:pos x="38" y="22"/>
                </a:cxn>
                <a:cxn ang="0">
                  <a:pos x="38" y="14"/>
                </a:cxn>
                <a:cxn ang="0">
                  <a:pos x="40" y="10"/>
                </a:cxn>
                <a:cxn ang="0">
                  <a:pos x="36" y="0"/>
                </a:cxn>
                <a:cxn ang="0">
                  <a:pos x="46" y="2"/>
                </a:cxn>
                <a:cxn ang="0">
                  <a:pos x="54" y="6"/>
                </a:cxn>
                <a:cxn ang="0">
                  <a:pos x="54" y="12"/>
                </a:cxn>
                <a:cxn ang="0">
                  <a:pos x="60" y="14"/>
                </a:cxn>
                <a:cxn ang="0">
                  <a:pos x="64" y="22"/>
                </a:cxn>
                <a:cxn ang="0">
                  <a:pos x="72" y="20"/>
                </a:cxn>
                <a:cxn ang="0">
                  <a:pos x="80" y="16"/>
                </a:cxn>
                <a:cxn ang="0">
                  <a:pos x="88" y="10"/>
                </a:cxn>
                <a:cxn ang="0">
                  <a:pos x="86" y="16"/>
                </a:cxn>
                <a:cxn ang="0">
                  <a:pos x="96" y="18"/>
                </a:cxn>
                <a:cxn ang="0">
                  <a:pos x="104" y="24"/>
                </a:cxn>
                <a:cxn ang="0">
                  <a:pos x="112" y="34"/>
                </a:cxn>
                <a:cxn ang="0">
                  <a:pos x="110" y="48"/>
                </a:cxn>
                <a:cxn ang="0">
                  <a:pos x="114" y="64"/>
                </a:cxn>
                <a:cxn ang="0">
                  <a:pos x="120" y="78"/>
                </a:cxn>
                <a:cxn ang="0">
                  <a:pos x="110" y="84"/>
                </a:cxn>
                <a:cxn ang="0">
                  <a:pos x="86" y="102"/>
                </a:cxn>
                <a:cxn ang="0">
                  <a:pos x="80" y="102"/>
                </a:cxn>
                <a:cxn ang="0">
                  <a:pos x="86" y="108"/>
                </a:cxn>
                <a:cxn ang="0">
                  <a:pos x="88" y="118"/>
                </a:cxn>
                <a:cxn ang="0">
                  <a:pos x="104" y="134"/>
                </a:cxn>
              </a:cxnLst>
              <a:rect l="0" t="0" r="r" b="b"/>
              <a:pathLst>
                <a:path w="120" h="162">
                  <a:moveTo>
                    <a:pt x="104" y="134"/>
                  </a:moveTo>
                  <a:lnTo>
                    <a:pt x="104" y="136"/>
                  </a:lnTo>
                  <a:lnTo>
                    <a:pt x="100" y="138"/>
                  </a:lnTo>
                  <a:lnTo>
                    <a:pt x="98" y="142"/>
                  </a:lnTo>
                  <a:lnTo>
                    <a:pt x="94" y="144"/>
                  </a:lnTo>
                  <a:lnTo>
                    <a:pt x="92" y="146"/>
                  </a:lnTo>
                  <a:lnTo>
                    <a:pt x="94" y="156"/>
                  </a:lnTo>
                  <a:lnTo>
                    <a:pt x="92" y="158"/>
                  </a:lnTo>
                  <a:lnTo>
                    <a:pt x="92" y="156"/>
                  </a:lnTo>
                  <a:lnTo>
                    <a:pt x="84" y="154"/>
                  </a:lnTo>
                  <a:lnTo>
                    <a:pt x="70" y="160"/>
                  </a:lnTo>
                  <a:lnTo>
                    <a:pt x="62" y="158"/>
                  </a:lnTo>
                  <a:lnTo>
                    <a:pt x="58" y="162"/>
                  </a:lnTo>
                  <a:lnTo>
                    <a:pt x="52" y="158"/>
                  </a:lnTo>
                  <a:lnTo>
                    <a:pt x="48" y="160"/>
                  </a:lnTo>
                  <a:lnTo>
                    <a:pt x="38" y="156"/>
                  </a:lnTo>
                  <a:lnTo>
                    <a:pt x="24" y="158"/>
                  </a:lnTo>
                  <a:lnTo>
                    <a:pt x="22" y="156"/>
                  </a:lnTo>
                  <a:lnTo>
                    <a:pt x="22" y="146"/>
                  </a:lnTo>
                  <a:lnTo>
                    <a:pt x="24" y="138"/>
                  </a:lnTo>
                  <a:lnTo>
                    <a:pt x="28" y="130"/>
                  </a:lnTo>
                  <a:lnTo>
                    <a:pt x="10" y="124"/>
                  </a:lnTo>
                  <a:lnTo>
                    <a:pt x="4" y="118"/>
                  </a:lnTo>
                  <a:lnTo>
                    <a:pt x="6" y="114"/>
                  </a:lnTo>
                  <a:lnTo>
                    <a:pt x="4" y="110"/>
                  </a:lnTo>
                  <a:lnTo>
                    <a:pt x="4" y="106"/>
                  </a:lnTo>
                  <a:lnTo>
                    <a:pt x="2" y="104"/>
                  </a:lnTo>
                  <a:lnTo>
                    <a:pt x="4" y="98"/>
                  </a:lnTo>
                  <a:lnTo>
                    <a:pt x="2" y="92"/>
                  </a:lnTo>
                  <a:lnTo>
                    <a:pt x="0" y="88"/>
                  </a:lnTo>
                  <a:lnTo>
                    <a:pt x="2" y="84"/>
                  </a:lnTo>
                  <a:lnTo>
                    <a:pt x="0" y="68"/>
                  </a:lnTo>
                  <a:lnTo>
                    <a:pt x="8" y="68"/>
                  </a:lnTo>
                  <a:lnTo>
                    <a:pt x="10" y="64"/>
                  </a:lnTo>
                  <a:lnTo>
                    <a:pt x="14" y="60"/>
                  </a:lnTo>
                  <a:lnTo>
                    <a:pt x="14" y="56"/>
                  </a:lnTo>
                  <a:lnTo>
                    <a:pt x="10" y="54"/>
                  </a:lnTo>
                  <a:lnTo>
                    <a:pt x="10" y="52"/>
                  </a:lnTo>
                  <a:lnTo>
                    <a:pt x="14" y="50"/>
                  </a:lnTo>
                  <a:lnTo>
                    <a:pt x="16" y="38"/>
                  </a:lnTo>
                  <a:lnTo>
                    <a:pt x="20" y="38"/>
                  </a:lnTo>
                  <a:lnTo>
                    <a:pt x="16" y="34"/>
                  </a:lnTo>
                  <a:lnTo>
                    <a:pt x="18" y="30"/>
                  </a:lnTo>
                  <a:lnTo>
                    <a:pt x="24" y="28"/>
                  </a:lnTo>
                  <a:lnTo>
                    <a:pt x="28" y="28"/>
                  </a:lnTo>
                  <a:lnTo>
                    <a:pt x="30" y="34"/>
                  </a:lnTo>
                  <a:lnTo>
                    <a:pt x="32" y="34"/>
                  </a:lnTo>
                  <a:lnTo>
                    <a:pt x="32" y="32"/>
                  </a:lnTo>
                  <a:lnTo>
                    <a:pt x="34" y="32"/>
                  </a:lnTo>
                  <a:lnTo>
                    <a:pt x="36" y="38"/>
                  </a:lnTo>
                  <a:lnTo>
                    <a:pt x="34" y="32"/>
                  </a:lnTo>
                  <a:lnTo>
                    <a:pt x="36" y="26"/>
                  </a:lnTo>
                  <a:lnTo>
                    <a:pt x="42" y="24"/>
                  </a:lnTo>
                  <a:lnTo>
                    <a:pt x="38" y="22"/>
                  </a:lnTo>
                  <a:lnTo>
                    <a:pt x="40" y="18"/>
                  </a:lnTo>
                  <a:lnTo>
                    <a:pt x="38" y="14"/>
                  </a:lnTo>
                  <a:lnTo>
                    <a:pt x="36" y="14"/>
                  </a:lnTo>
                  <a:lnTo>
                    <a:pt x="40" y="10"/>
                  </a:lnTo>
                  <a:lnTo>
                    <a:pt x="36" y="4"/>
                  </a:lnTo>
                  <a:lnTo>
                    <a:pt x="36" y="0"/>
                  </a:lnTo>
                  <a:lnTo>
                    <a:pt x="48" y="2"/>
                  </a:lnTo>
                  <a:lnTo>
                    <a:pt x="46" y="2"/>
                  </a:lnTo>
                  <a:lnTo>
                    <a:pt x="52" y="4"/>
                  </a:lnTo>
                  <a:lnTo>
                    <a:pt x="54" y="6"/>
                  </a:lnTo>
                  <a:lnTo>
                    <a:pt x="52" y="10"/>
                  </a:lnTo>
                  <a:lnTo>
                    <a:pt x="54" y="12"/>
                  </a:lnTo>
                  <a:lnTo>
                    <a:pt x="56" y="12"/>
                  </a:lnTo>
                  <a:lnTo>
                    <a:pt x="60" y="14"/>
                  </a:lnTo>
                  <a:lnTo>
                    <a:pt x="68" y="14"/>
                  </a:lnTo>
                  <a:lnTo>
                    <a:pt x="64" y="22"/>
                  </a:lnTo>
                  <a:lnTo>
                    <a:pt x="74" y="22"/>
                  </a:lnTo>
                  <a:lnTo>
                    <a:pt x="72" y="20"/>
                  </a:lnTo>
                  <a:lnTo>
                    <a:pt x="76" y="18"/>
                  </a:lnTo>
                  <a:lnTo>
                    <a:pt x="80" y="16"/>
                  </a:lnTo>
                  <a:lnTo>
                    <a:pt x="80" y="18"/>
                  </a:lnTo>
                  <a:lnTo>
                    <a:pt x="88" y="10"/>
                  </a:lnTo>
                  <a:lnTo>
                    <a:pt x="90" y="12"/>
                  </a:lnTo>
                  <a:lnTo>
                    <a:pt x="86" y="16"/>
                  </a:lnTo>
                  <a:lnTo>
                    <a:pt x="94" y="12"/>
                  </a:lnTo>
                  <a:lnTo>
                    <a:pt x="96" y="18"/>
                  </a:lnTo>
                  <a:lnTo>
                    <a:pt x="102" y="18"/>
                  </a:lnTo>
                  <a:lnTo>
                    <a:pt x="104" y="24"/>
                  </a:lnTo>
                  <a:lnTo>
                    <a:pt x="110" y="26"/>
                  </a:lnTo>
                  <a:lnTo>
                    <a:pt x="112" y="34"/>
                  </a:lnTo>
                  <a:lnTo>
                    <a:pt x="112" y="38"/>
                  </a:lnTo>
                  <a:lnTo>
                    <a:pt x="110" y="48"/>
                  </a:lnTo>
                  <a:lnTo>
                    <a:pt x="114" y="50"/>
                  </a:lnTo>
                  <a:lnTo>
                    <a:pt x="114" y="64"/>
                  </a:lnTo>
                  <a:lnTo>
                    <a:pt x="116" y="74"/>
                  </a:lnTo>
                  <a:lnTo>
                    <a:pt x="120" y="78"/>
                  </a:lnTo>
                  <a:lnTo>
                    <a:pt x="118" y="90"/>
                  </a:lnTo>
                  <a:lnTo>
                    <a:pt x="110" y="84"/>
                  </a:lnTo>
                  <a:lnTo>
                    <a:pt x="110" y="90"/>
                  </a:lnTo>
                  <a:lnTo>
                    <a:pt x="86" y="102"/>
                  </a:lnTo>
                  <a:lnTo>
                    <a:pt x="86" y="104"/>
                  </a:lnTo>
                  <a:lnTo>
                    <a:pt x="80" y="102"/>
                  </a:lnTo>
                  <a:lnTo>
                    <a:pt x="80" y="104"/>
                  </a:lnTo>
                  <a:lnTo>
                    <a:pt x="86" y="108"/>
                  </a:lnTo>
                  <a:lnTo>
                    <a:pt x="86" y="116"/>
                  </a:lnTo>
                  <a:lnTo>
                    <a:pt x="88" y="118"/>
                  </a:lnTo>
                  <a:lnTo>
                    <a:pt x="104" y="134"/>
                  </a:lnTo>
                  <a:lnTo>
                    <a:pt x="104"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6" name="Freeform 325">
              <a:extLst>
                <a:ext uri="{FF2B5EF4-FFF2-40B4-BE49-F238E27FC236}">
                  <a16:creationId xmlns:a16="http://schemas.microsoft.com/office/drawing/2014/main" id="{AD96D1F2-DA1A-3246-8FB2-F1D383C27551}"/>
                </a:ext>
              </a:extLst>
            </p:cNvPr>
            <p:cNvSpPr>
              <a:spLocks/>
            </p:cNvSpPr>
            <p:nvPr/>
          </p:nvSpPr>
          <p:spPr bwMode="auto">
            <a:xfrm>
              <a:off x="4583113" y="2420938"/>
              <a:ext cx="279400" cy="635000"/>
            </a:xfrm>
            <a:custGeom>
              <a:avLst/>
              <a:gdLst/>
              <a:ahLst/>
              <a:cxnLst>
                <a:cxn ang="0">
                  <a:pos x="174" y="114"/>
                </a:cxn>
                <a:cxn ang="0">
                  <a:pos x="162" y="114"/>
                </a:cxn>
                <a:cxn ang="0">
                  <a:pos x="150" y="120"/>
                </a:cxn>
                <a:cxn ang="0">
                  <a:pos x="140" y="128"/>
                </a:cxn>
                <a:cxn ang="0">
                  <a:pos x="142" y="158"/>
                </a:cxn>
                <a:cxn ang="0">
                  <a:pos x="138" y="158"/>
                </a:cxn>
                <a:cxn ang="0">
                  <a:pos x="114" y="184"/>
                </a:cxn>
                <a:cxn ang="0">
                  <a:pos x="100" y="196"/>
                </a:cxn>
                <a:cxn ang="0">
                  <a:pos x="96" y="204"/>
                </a:cxn>
                <a:cxn ang="0">
                  <a:pos x="90" y="212"/>
                </a:cxn>
                <a:cxn ang="0">
                  <a:pos x="84" y="216"/>
                </a:cxn>
                <a:cxn ang="0">
                  <a:pos x="84" y="238"/>
                </a:cxn>
                <a:cxn ang="0">
                  <a:pos x="82" y="260"/>
                </a:cxn>
                <a:cxn ang="0">
                  <a:pos x="82" y="270"/>
                </a:cxn>
                <a:cxn ang="0">
                  <a:pos x="78" y="278"/>
                </a:cxn>
                <a:cxn ang="0">
                  <a:pos x="88" y="270"/>
                </a:cxn>
                <a:cxn ang="0">
                  <a:pos x="98" y="276"/>
                </a:cxn>
                <a:cxn ang="0">
                  <a:pos x="98" y="296"/>
                </a:cxn>
                <a:cxn ang="0">
                  <a:pos x="82" y="298"/>
                </a:cxn>
                <a:cxn ang="0">
                  <a:pos x="72" y="298"/>
                </a:cxn>
                <a:cxn ang="0">
                  <a:pos x="100" y="302"/>
                </a:cxn>
                <a:cxn ang="0">
                  <a:pos x="96" y="306"/>
                </a:cxn>
                <a:cxn ang="0">
                  <a:pos x="88" y="310"/>
                </a:cxn>
                <a:cxn ang="0">
                  <a:pos x="78" y="318"/>
                </a:cxn>
                <a:cxn ang="0">
                  <a:pos x="76" y="322"/>
                </a:cxn>
                <a:cxn ang="0">
                  <a:pos x="70" y="324"/>
                </a:cxn>
                <a:cxn ang="0">
                  <a:pos x="72" y="338"/>
                </a:cxn>
                <a:cxn ang="0">
                  <a:pos x="74" y="350"/>
                </a:cxn>
                <a:cxn ang="0">
                  <a:pos x="64" y="382"/>
                </a:cxn>
                <a:cxn ang="0">
                  <a:pos x="44" y="384"/>
                </a:cxn>
                <a:cxn ang="0">
                  <a:pos x="40" y="400"/>
                </a:cxn>
                <a:cxn ang="0">
                  <a:pos x="18" y="380"/>
                </a:cxn>
                <a:cxn ang="0">
                  <a:pos x="24" y="374"/>
                </a:cxn>
                <a:cxn ang="0">
                  <a:pos x="12" y="352"/>
                </a:cxn>
                <a:cxn ang="0">
                  <a:pos x="8" y="340"/>
                </a:cxn>
                <a:cxn ang="0">
                  <a:pos x="8" y="330"/>
                </a:cxn>
                <a:cxn ang="0">
                  <a:pos x="4" y="328"/>
                </a:cxn>
                <a:cxn ang="0">
                  <a:pos x="0" y="310"/>
                </a:cxn>
                <a:cxn ang="0">
                  <a:pos x="4" y="310"/>
                </a:cxn>
                <a:cxn ang="0">
                  <a:pos x="8" y="302"/>
                </a:cxn>
                <a:cxn ang="0">
                  <a:pos x="10" y="286"/>
                </a:cxn>
                <a:cxn ang="0">
                  <a:pos x="20" y="268"/>
                </a:cxn>
                <a:cxn ang="0">
                  <a:pos x="22" y="252"/>
                </a:cxn>
                <a:cxn ang="0">
                  <a:pos x="16" y="234"/>
                </a:cxn>
                <a:cxn ang="0">
                  <a:pos x="16" y="198"/>
                </a:cxn>
                <a:cxn ang="0">
                  <a:pos x="26" y="170"/>
                </a:cxn>
                <a:cxn ang="0">
                  <a:pos x="42" y="158"/>
                </a:cxn>
                <a:cxn ang="0">
                  <a:pos x="48" y="120"/>
                </a:cxn>
                <a:cxn ang="0">
                  <a:pos x="60" y="88"/>
                </a:cxn>
                <a:cxn ang="0">
                  <a:pos x="68" y="60"/>
                </a:cxn>
                <a:cxn ang="0">
                  <a:pos x="86" y="34"/>
                </a:cxn>
                <a:cxn ang="0">
                  <a:pos x="96" y="22"/>
                </a:cxn>
                <a:cxn ang="0">
                  <a:pos x="122" y="20"/>
                </a:cxn>
                <a:cxn ang="0">
                  <a:pos x="122" y="0"/>
                </a:cxn>
                <a:cxn ang="0">
                  <a:pos x="160" y="26"/>
                </a:cxn>
                <a:cxn ang="0">
                  <a:pos x="170" y="62"/>
                </a:cxn>
                <a:cxn ang="0">
                  <a:pos x="174" y="88"/>
                </a:cxn>
                <a:cxn ang="0">
                  <a:pos x="174" y="108"/>
                </a:cxn>
              </a:cxnLst>
              <a:rect l="0" t="0" r="r" b="b"/>
              <a:pathLst>
                <a:path w="176" h="400">
                  <a:moveTo>
                    <a:pt x="174" y="108"/>
                  </a:moveTo>
                  <a:lnTo>
                    <a:pt x="176" y="112"/>
                  </a:lnTo>
                  <a:lnTo>
                    <a:pt x="174" y="114"/>
                  </a:lnTo>
                  <a:lnTo>
                    <a:pt x="170" y="112"/>
                  </a:lnTo>
                  <a:lnTo>
                    <a:pt x="164" y="112"/>
                  </a:lnTo>
                  <a:lnTo>
                    <a:pt x="162" y="114"/>
                  </a:lnTo>
                  <a:lnTo>
                    <a:pt x="152" y="110"/>
                  </a:lnTo>
                  <a:lnTo>
                    <a:pt x="150" y="116"/>
                  </a:lnTo>
                  <a:lnTo>
                    <a:pt x="150" y="120"/>
                  </a:lnTo>
                  <a:lnTo>
                    <a:pt x="146" y="116"/>
                  </a:lnTo>
                  <a:lnTo>
                    <a:pt x="148" y="122"/>
                  </a:lnTo>
                  <a:lnTo>
                    <a:pt x="140" y="128"/>
                  </a:lnTo>
                  <a:lnTo>
                    <a:pt x="142" y="134"/>
                  </a:lnTo>
                  <a:lnTo>
                    <a:pt x="136" y="144"/>
                  </a:lnTo>
                  <a:lnTo>
                    <a:pt x="142" y="158"/>
                  </a:lnTo>
                  <a:lnTo>
                    <a:pt x="138" y="160"/>
                  </a:lnTo>
                  <a:lnTo>
                    <a:pt x="138" y="156"/>
                  </a:lnTo>
                  <a:lnTo>
                    <a:pt x="138" y="158"/>
                  </a:lnTo>
                  <a:lnTo>
                    <a:pt x="126" y="176"/>
                  </a:lnTo>
                  <a:lnTo>
                    <a:pt x="116" y="184"/>
                  </a:lnTo>
                  <a:lnTo>
                    <a:pt x="114" y="184"/>
                  </a:lnTo>
                  <a:lnTo>
                    <a:pt x="106" y="190"/>
                  </a:lnTo>
                  <a:lnTo>
                    <a:pt x="102" y="190"/>
                  </a:lnTo>
                  <a:lnTo>
                    <a:pt x="100" y="196"/>
                  </a:lnTo>
                  <a:lnTo>
                    <a:pt x="96" y="200"/>
                  </a:lnTo>
                  <a:lnTo>
                    <a:pt x="98" y="200"/>
                  </a:lnTo>
                  <a:lnTo>
                    <a:pt x="96" y="204"/>
                  </a:lnTo>
                  <a:lnTo>
                    <a:pt x="92" y="206"/>
                  </a:lnTo>
                  <a:lnTo>
                    <a:pt x="90" y="202"/>
                  </a:lnTo>
                  <a:lnTo>
                    <a:pt x="90" y="212"/>
                  </a:lnTo>
                  <a:lnTo>
                    <a:pt x="88" y="216"/>
                  </a:lnTo>
                  <a:lnTo>
                    <a:pt x="84" y="214"/>
                  </a:lnTo>
                  <a:lnTo>
                    <a:pt x="84" y="216"/>
                  </a:lnTo>
                  <a:lnTo>
                    <a:pt x="86" y="222"/>
                  </a:lnTo>
                  <a:lnTo>
                    <a:pt x="84" y="230"/>
                  </a:lnTo>
                  <a:lnTo>
                    <a:pt x="84" y="238"/>
                  </a:lnTo>
                  <a:lnTo>
                    <a:pt x="80" y="236"/>
                  </a:lnTo>
                  <a:lnTo>
                    <a:pt x="80" y="242"/>
                  </a:lnTo>
                  <a:lnTo>
                    <a:pt x="82" y="260"/>
                  </a:lnTo>
                  <a:lnTo>
                    <a:pt x="82" y="264"/>
                  </a:lnTo>
                  <a:lnTo>
                    <a:pt x="84" y="266"/>
                  </a:lnTo>
                  <a:lnTo>
                    <a:pt x="82" y="270"/>
                  </a:lnTo>
                  <a:lnTo>
                    <a:pt x="70" y="278"/>
                  </a:lnTo>
                  <a:lnTo>
                    <a:pt x="68" y="280"/>
                  </a:lnTo>
                  <a:lnTo>
                    <a:pt x="78" y="278"/>
                  </a:lnTo>
                  <a:lnTo>
                    <a:pt x="82" y="274"/>
                  </a:lnTo>
                  <a:lnTo>
                    <a:pt x="86" y="266"/>
                  </a:lnTo>
                  <a:lnTo>
                    <a:pt x="88" y="270"/>
                  </a:lnTo>
                  <a:lnTo>
                    <a:pt x="92" y="268"/>
                  </a:lnTo>
                  <a:lnTo>
                    <a:pt x="94" y="274"/>
                  </a:lnTo>
                  <a:lnTo>
                    <a:pt x="98" y="276"/>
                  </a:lnTo>
                  <a:lnTo>
                    <a:pt x="96" y="276"/>
                  </a:lnTo>
                  <a:lnTo>
                    <a:pt x="104" y="286"/>
                  </a:lnTo>
                  <a:lnTo>
                    <a:pt x="98" y="296"/>
                  </a:lnTo>
                  <a:lnTo>
                    <a:pt x="92" y="300"/>
                  </a:lnTo>
                  <a:lnTo>
                    <a:pt x="88" y="296"/>
                  </a:lnTo>
                  <a:lnTo>
                    <a:pt x="82" y="298"/>
                  </a:lnTo>
                  <a:lnTo>
                    <a:pt x="80" y="294"/>
                  </a:lnTo>
                  <a:lnTo>
                    <a:pt x="70" y="298"/>
                  </a:lnTo>
                  <a:lnTo>
                    <a:pt x="72" y="298"/>
                  </a:lnTo>
                  <a:lnTo>
                    <a:pt x="80" y="300"/>
                  </a:lnTo>
                  <a:lnTo>
                    <a:pt x="82" y="304"/>
                  </a:lnTo>
                  <a:lnTo>
                    <a:pt x="100" y="302"/>
                  </a:lnTo>
                  <a:lnTo>
                    <a:pt x="98" y="304"/>
                  </a:lnTo>
                  <a:lnTo>
                    <a:pt x="96" y="302"/>
                  </a:lnTo>
                  <a:lnTo>
                    <a:pt x="96" y="306"/>
                  </a:lnTo>
                  <a:lnTo>
                    <a:pt x="92" y="312"/>
                  </a:lnTo>
                  <a:lnTo>
                    <a:pt x="88" y="312"/>
                  </a:lnTo>
                  <a:lnTo>
                    <a:pt x="88" y="310"/>
                  </a:lnTo>
                  <a:lnTo>
                    <a:pt x="86" y="308"/>
                  </a:lnTo>
                  <a:lnTo>
                    <a:pt x="84" y="314"/>
                  </a:lnTo>
                  <a:lnTo>
                    <a:pt x="78" y="318"/>
                  </a:lnTo>
                  <a:lnTo>
                    <a:pt x="68" y="318"/>
                  </a:lnTo>
                  <a:lnTo>
                    <a:pt x="68" y="320"/>
                  </a:lnTo>
                  <a:lnTo>
                    <a:pt x="76" y="322"/>
                  </a:lnTo>
                  <a:lnTo>
                    <a:pt x="76" y="322"/>
                  </a:lnTo>
                  <a:lnTo>
                    <a:pt x="72" y="324"/>
                  </a:lnTo>
                  <a:lnTo>
                    <a:pt x="70" y="324"/>
                  </a:lnTo>
                  <a:lnTo>
                    <a:pt x="76" y="328"/>
                  </a:lnTo>
                  <a:lnTo>
                    <a:pt x="74" y="338"/>
                  </a:lnTo>
                  <a:lnTo>
                    <a:pt x="72" y="338"/>
                  </a:lnTo>
                  <a:lnTo>
                    <a:pt x="74" y="342"/>
                  </a:lnTo>
                  <a:lnTo>
                    <a:pt x="72" y="346"/>
                  </a:lnTo>
                  <a:lnTo>
                    <a:pt x="74" y="350"/>
                  </a:lnTo>
                  <a:lnTo>
                    <a:pt x="72" y="354"/>
                  </a:lnTo>
                  <a:lnTo>
                    <a:pt x="70" y="366"/>
                  </a:lnTo>
                  <a:lnTo>
                    <a:pt x="64" y="382"/>
                  </a:lnTo>
                  <a:lnTo>
                    <a:pt x="50" y="380"/>
                  </a:lnTo>
                  <a:lnTo>
                    <a:pt x="46" y="384"/>
                  </a:lnTo>
                  <a:lnTo>
                    <a:pt x="44" y="384"/>
                  </a:lnTo>
                  <a:lnTo>
                    <a:pt x="42" y="390"/>
                  </a:lnTo>
                  <a:lnTo>
                    <a:pt x="42" y="394"/>
                  </a:lnTo>
                  <a:lnTo>
                    <a:pt x="40" y="400"/>
                  </a:lnTo>
                  <a:lnTo>
                    <a:pt x="24" y="398"/>
                  </a:lnTo>
                  <a:lnTo>
                    <a:pt x="26" y="394"/>
                  </a:lnTo>
                  <a:lnTo>
                    <a:pt x="18" y="380"/>
                  </a:lnTo>
                  <a:lnTo>
                    <a:pt x="22" y="380"/>
                  </a:lnTo>
                  <a:lnTo>
                    <a:pt x="20" y="376"/>
                  </a:lnTo>
                  <a:lnTo>
                    <a:pt x="24" y="374"/>
                  </a:lnTo>
                  <a:lnTo>
                    <a:pt x="24" y="372"/>
                  </a:lnTo>
                  <a:lnTo>
                    <a:pt x="16" y="362"/>
                  </a:lnTo>
                  <a:lnTo>
                    <a:pt x="12" y="352"/>
                  </a:lnTo>
                  <a:lnTo>
                    <a:pt x="10" y="352"/>
                  </a:lnTo>
                  <a:lnTo>
                    <a:pt x="12" y="340"/>
                  </a:lnTo>
                  <a:lnTo>
                    <a:pt x="8" y="340"/>
                  </a:lnTo>
                  <a:lnTo>
                    <a:pt x="8" y="334"/>
                  </a:lnTo>
                  <a:lnTo>
                    <a:pt x="4" y="332"/>
                  </a:lnTo>
                  <a:lnTo>
                    <a:pt x="8" y="330"/>
                  </a:lnTo>
                  <a:lnTo>
                    <a:pt x="6" y="328"/>
                  </a:lnTo>
                  <a:lnTo>
                    <a:pt x="6" y="326"/>
                  </a:lnTo>
                  <a:lnTo>
                    <a:pt x="4" y="328"/>
                  </a:lnTo>
                  <a:lnTo>
                    <a:pt x="4" y="326"/>
                  </a:lnTo>
                  <a:lnTo>
                    <a:pt x="2" y="324"/>
                  </a:lnTo>
                  <a:lnTo>
                    <a:pt x="0" y="310"/>
                  </a:lnTo>
                  <a:lnTo>
                    <a:pt x="2" y="308"/>
                  </a:lnTo>
                  <a:lnTo>
                    <a:pt x="2" y="314"/>
                  </a:lnTo>
                  <a:lnTo>
                    <a:pt x="4" y="310"/>
                  </a:lnTo>
                  <a:lnTo>
                    <a:pt x="4" y="314"/>
                  </a:lnTo>
                  <a:lnTo>
                    <a:pt x="6" y="312"/>
                  </a:lnTo>
                  <a:lnTo>
                    <a:pt x="8" y="302"/>
                  </a:lnTo>
                  <a:lnTo>
                    <a:pt x="8" y="296"/>
                  </a:lnTo>
                  <a:lnTo>
                    <a:pt x="10" y="290"/>
                  </a:lnTo>
                  <a:lnTo>
                    <a:pt x="10" y="286"/>
                  </a:lnTo>
                  <a:lnTo>
                    <a:pt x="18" y="282"/>
                  </a:lnTo>
                  <a:lnTo>
                    <a:pt x="18" y="276"/>
                  </a:lnTo>
                  <a:lnTo>
                    <a:pt x="20" y="268"/>
                  </a:lnTo>
                  <a:lnTo>
                    <a:pt x="18" y="260"/>
                  </a:lnTo>
                  <a:lnTo>
                    <a:pt x="14" y="258"/>
                  </a:lnTo>
                  <a:lnTo>
                    <a:pt x="22" y="252"/>
                  </a:lnTo>
                  <a:lnTo>
                    <a:pt x="24" y="248"/>
                  </a:lnTo>
                  <a:lnTo>
                    <a:pt x="22" y="242"/>
                  </a:lnTo>
                  <a:lnTo>
                    <a:pt x="16" y="234"/>
                  </a:lnTo>
                  <a:lnTo>
                    <a:pt x="16" y="220"/>
                  </a:lnTo>
                  <a:lnTo>
                    <a:pt x="14" y="212"/>
                  </a:lnTo>
                  <a:lnTo>
                    <a:pt x="16" y="198"/>
                  </a:lnTo>
                  <a:lnTo>
                    <a:pt x="14" y="188"/>
                  </a:lnTo>
                  <a:lnTo>
                    <a:pt x="16" y="180"/>
                  </a:lnTo>
                  <a:lnTo>
                    <a:pt x="26" y="170"/>
                  </a:lnTo>
                  <a:lnTo>
                    <a:pt x="38" y="170"/>
                  </a:lnTo>
                  <a:lnTo>
                    <a:pt x="42" y="166"/>
                  </a:lnTo>
                  <a:lnTo>
                    <a:pt x="42" y="158"/>
                  </a:lnTo>
                  <a:lnTo>
                    <a:pt x="36" y="150"/>
                  </a:lnTo>
                  <a:lnTo>
                    <a:pt x="46" y="132"/>
                  </a:lnTo>
                  <a:lnTo>
                    <a:pt x="48" y="120"/>
                  </a:lnTo>
                  <a:lnTo>
                    <a:pt x="48" y="104"/>
                  </a:lnTo>
                  <a:lnTo>
                    <a:pt x="56" y="100"/>
                  </a:lnTo>
                  <a:lnTo>
                    <a:pt x="60" y="88"/>
                  </a:lnTo>
                  <a:lnTo>
                    <a:pt x="72" y="70"/>
                  </a:lnTo>
                  <a:lnTo>
                    <a:pt x="72" y="66"/>
                  </a:lnTo>
                  <a:lnTo>
                    <a:pt x="68" y="60"/>
                  </a:lnTo>
                  <a:lnTo>
                    <a:pt x="74" y="50"/>
                  </a:lnTo>
                  <a:lnTo>
                    <a:pt x="76" y="42"/>
                  </a:lnTo>
                  <a:lnTo>
                    <a:pt x="86" y="34"/>
                  </a:lnTo>
                  <a:lnTo>
                    <a:pt x="92" y="40"/>
                  </a:lnTo>
                  <a:lnTo>
                    <a:pt x="96" y="30"/>
                  </a:lnTo>
                  <a:lnTo>
                    <a:pt x="96" y="22"/>
                  </a:lnTo>
                  <a:lnTo>
                    <a:pt x="98" y="20"/>
                  </a:lnTo>
                  <a:lnTo>
                    <a:pt x="120" y="22"/>
                  </a:lnTo>
                  <a:lnTo>
                    <a:pt x="122" y="20"/>
                  </a:lnTo>
                  <a:lnTo>
                    <a:pt x="120" y="16"/>
                  </a:lnTo>
                  <a:lnTo>
                    <a:pt x="124" y="6"/>
                  </a:lnTo>
                  <a:lnTo>
                    <a:pt x="122" y="0"/>
                  </a:lnTo>
                  <a:lnTo>
                    <a:pt x="128" y="0"/>
                  </a:lnTo>
                  <a:lnTo>
                    <a:pt x="148" y="20"/>
                  </a:lnTo>
                  <a:lnTo>
                    <a:pt x="160" y="26"/>
                  </a:lnTo>
                  <a:lnTo>
                    <a:pt x="168" y="40"/>
                  </a:lnTo>
                  <a:lnTo>
                    <a:pt x="166" y="54"/>
                  </a:lnTo>
                  <a:lnTo>
                    <a:pt x="170" y="62"/>
                  </a:lnTo>
                  <a:lnTo>
                    <a:pt x="168" y="68"/>
                  </a:lnTo>
                  <a:lnTo>
                    <a:pt x="174" y="82"/>
                  </a:lnTo>
                  <a:lnTo>
                    <a:pt x="174" y="88"/>
                  </a:lnTo>
                  <a:lnTo>
                    <a:pt x="170" y="96"/>
                  </a:lnTo>
                  <a:lnTo>
                    <a:pt x="174" y="108"/>
                  </a:lnTo>
                  <a:lnTo>
                    <a:pt x="174" y="10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7" name="Freeform 326">
              <a:extLst>
                <a:ext uri="{FF2B5EF4-FFF2-40B4-BE49-F238E27FC236}">
                  <a16:creationId xmlns:a16="http://schemas.microsoft.com/office/drawing/2014/main" id="{A4787350-59B0-FD45-B893-ACEA2A0FECAF}"/>
                </a:ext>
              </a:extLst>
            </p:cNvPr>
            <p:cNvSpPr>
              <a:spLocks/>
            </p:cNvSpPr>
            <p:nvPr/>
          </p:nvSpPr>
          <p:spPr bwMode="auto">
            <a:xfrm>
              <a:off x="4519613" y="2963863"/>
              <a:ext cx="60325" cy="111125"/>
            </a:xfrm>
            <a:custGeom>
              <a:avLst/>
              <a:gdLst/>
              <a:ahLst/>
              <a:cxnLst>
                <a:cxn ang="0">
                  <a:pos x="8" y="68"/>
                </a:cxn>
                <a:cxn ang="0">
                  <a:pos x="20" y="70"/>
                </a:cxn>
                <a:cxn ang="0">
                  <a:pos x="22" y="68"/>
                </a:cxn>
                <a:cxn ang="0">
                  <a:pos x="18" y="64"/>
                </a:cxn>
                <a:cxn ang="0">
                  <a:pos x="20" y="62"/>
                </a:cxn>
                <a:cxn ang="0">
                  <a:pos x="20" y="54"/>
                </a:cxn>
                <a:cxn ang="0">
                  <a:pos x="22" y="52"/>
                </a:cxn>
                <a:cxn ang="0">
                  <a:pos x="20" y="50"/>
                </a:cxn>
                <a:cxn ang="0">
                  <a:pos x="26" y="50"/>
                </a:cxn>
                <a:cxn ang="0">
                  <a:pos x="24" y="46"/>
                </a:cxn>
                <a:cxn ang="0">
                  <a:pos x="30" y="44"/>
                </a:cxn>
                <a:cxn ang="0">
                  <a:pos x="30" y="38"/>
                </a:cxn>
                <a:cxn ang="0">
                  <a:pos x="32" y="40"/>
                </a:cxn>
                <a:cxn ang="0">
                  <a:pos x="38" y="36"/>
                </a:cxn>
                <a:cxn ang="0">
                  <a:pos x="38" y="32"/>
                </a:cxn>
                <a:cxn ang="0">
                  <a:pos x="28" y="32"/>
                </a:cxn>
                <a:cxn ang="0">
                  <a:pos x="28" y="30"/>
                </a:cxn>
                <a:cxn ang="0">
                  <a:pos x="30" y="28"/>
                </a:cxn>
                <a:cxn ang="0">
                  <a:pos x="26" y="28"/>
                </a:cxn>
                <a:cxn ang="0">
                  <a:pos x="28" y="26"/>
                </a:cxn>
                <a:cxn ang="0">
                  <a:pos x="30" y="18"/>
                </a:cxn>
                <a:cxn ang="0">
                  <a:pos x="32" y="12"/>
                </a:cxn>
                <a:cxn ang="0">
                  <a:pos x="32" y="6"/>
                </a:cxn>
                <a:cxn ang="0">
                  <a:pos x="32" y="0"/>
                </a:cxn>
                <a:cxn ang="0">
                  <a:pos x="24" y="4"/>
                </a:cxn>
                <a:cxn ang="0">
                  <a:pos x="18" y="14"/>
                </a:cxn>
                <a:cxn ang="0">
                  <a:pos x="8" y="16"/>
                </a:cxn>
                <a:cxn ang="0">
                  <a:pos x="4" y="20"/>
                </a:cxn>
                <a:cxn ang="0">
                  <a:pos x="0" y="34"/>
                </a:cxn>
                <a:cxn ang="0">
                  <a:pos x="2" y="54"/>
                </a:cxn>
                <a:cxn ang="0">
                  <a:pos x="6" y="54"/>
                </a:cxn>
                <a:cxn ang="0">
                  <a:pos x="8" y="58"/>
                </a:cxn>
                <a:cxn ang="0">
                  <a:pos x="8" y="68"/>
                </a:cxn>
                <a:cxn ang="0">
                  <a:pos x="8" y="68"/>
                </a:cxn>
              </a:cxnLst>
              <a:rect l="0" t="0" r="r" b="b"/>
              <a:pathLst>
                <a:path w="38" h="70">
                  <a:moveTo>
                    <a:pt x="8" y="68"/>
                  </a:moveTo>
                  <a:lnTo>
                    <a:pt x="20" y="70"/>
                  </a:lnTo>
                  <a:lnTo>
                    <a:pt x="22" y="68"/>
                  </a:lnTo>
                  <a:lnTo>
                    <a:pt x="18" y="64"/>
                  </a:lnTo>
                  <a:lnTo>
                    <a:pt x="20" y="62"/>
                  </a:lnTo>
                  <a:lnTo>
                    <a:pt x="20" y="54"/>
                  </a:lnTo>
                  <a:lnTo>
                    <a:pt x="22" y="52"/>
                  </a:lnTo>
                  <a:lnTo>
                    <a:pt x="20" y="50"/>
                  </a:lnTo>
                  <a:lnTo>
                    <a:pt x="26" y="50"/>
                  </a:lnTo>
                  <a:lnTo>
                    <a:pt x="24" y="46"/>
                  </a:lnTo>
                  <a:lnTo>
                    <a:pt x="30" y="44"/>
                  </a:lnTo>
                  <a:lnTo>
                    <a:pt x="30" y="38"/>
                  </a:lnTo>
                  <a:lnTo>
                    <a:pt x="32" y="40"/>
                  </a:lnTo>
                  <a:lnTo>
                    <a:pt x="38" y="36"/>
                  </a:lnTo>
                  <a:lnTo>
                    <a:pt x="38" y="32"/>
                  </a:lnTo>
                  <a:lnTo>
                    <a:pt x="28" y="32"/>
                  </a:lnTo>
                  <a:lnTo>
                    <a:pt x="28" y="30"/>
                  </a:lnTo>
                  <a:lnTo>
                    <a:pt x="30" y="28"/>
                  </a:lnTo>
                  <a:lnTo>
                    <a:pt x="26" y="28"/>
                  </a:lnTo>
                  <a:lnTo>
                    <a:pt x="28" y="26"/>
                  </a:lnTo>
                  <a:lnTo>
                    <a:pt x="30" y="18"/>
                  </a:lnTo>
                  <a:lnTo>
                    <a:pt x="32" y="12"/>
                  </a:lnTo>
                  <a:lnTo>
                    <a:pt x="32" y="6"/>
                  </a:lnTo>
                  <a:lnTo>
                    <a:pt x="32" y="0"/>
                  </a:lnTo>
                  <a:lnTo>
                    <a:pt x="24" y="4"/>
                  </a:lnTo>
                  <a:lnTo>
                    <a:pt x="18" y="14"/>
                  </a:lnTo>
                  <a:lnTo>
                    <a:pt x="8" y="16"/>
                  </a:lnTo>
                  <a:lnTo>
                    <a:pt x="4" y="20"/>
                  </a:lnTo>
                  <a:lnTo>
                    <a:pt x="0" y="34"/>
                  </a:lnTo>
                  <a:lnTo>
                    <a:pt x="2" y="54"/>
                  </a:lnTo>
                  <a:lnTo>
                    <a:pt x="6" y="54"/>
                  </a:lnTo>
                  <a:lnTo>
                    <a:pt x="8" y="58"/>
                  </a:lnTo>
                  <a:lnTo>
                    <a:pt x="8" y="68"/>
                  </a:lnTo>
                  <a:lnTo>
                    <a:pt x="8" y="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8" name="Freeform 327">
              <a:extLst>
                <a:ext uri="{FF2B5EF4-FFF2-40B4-BE49-F238E27FC236}">
                  <a16:creationId xmlns:a16="http://schemas.microsoft.com/office/drawing/2014/main" id="{0ABF28DE-FB99-714E-861A-5FA86AF96332}"/>
                </a:ext>
              </a:extLst>
            </p:cNvPr>
            <p:cNvSpPr>
              <a:spLocks/>
            </p:cNvSpPr>
            <p:nvPr/>
          </p:nvSpPr>
          <p:spPr bwMode="auto">
            <a:xfrm>
              <a:off x="4506913" y="3617913"/>
              <a:ext cx="82550" cy="177800"/>
            </a:xfrm>
            <a:custGeom>
              <a:avLst/>
              <a:gdLst/>
              <a:ahLst/>
              <a:cxnLst>
                <a:cxn ang="0">
                  <a:pos x="18" y="6"/>
                </a:cxn>
                <a:cxn ang="0">
                  <a:pos x="12" y="12"/>
                </a:cxn>
                <a:cxn ang="0">
                  <a:pos x="14" y="14"/>
                </a:cxn>
                <a:cxn ang="0">
                  <a:pos x="12" y="24"/>
                </a:cxn>
                <a:cxn ang="0">
                  <a:pos x="14" y="36"/>
                </a:cxn>
                <a:cxn ang="0">
                  <a:pos x="12" y="44"/>
                </a:cxn>
                <a:cxn ang="0">
                  <a:pos x="0" y="54"/>
                </a:cxn>
                <a:cxn ang="0">
                  <a:pos x="2" y="66"/>
                </a:cxn>
                <a:cxn ang="0">
                  <a:pos x="8" y="68"/>
                </a:cxn>
                <a:cxn ang="0">
                  <a:pos x="10" y="74"/>
                </a:cxn>
                <a:cxn ang="0">
                  <a:pos x="10" y="78"/>
                </a:cxn>
                <a:cxn ang="0">
                  <a:pos x="22" y="84"/>
                </a:cxn>
                <a:cxn ang="0">
                  <a:pos x="26" y="112"/>
                </a:cxn>
                <a:cxn ang="0">
                  <a:pos x="32" y="110"/>
                </a:cxn>
                <a:cxn ang="0">
                  <a:pos x="36" y="106"/>
                </a:cxn>
                <a:cxn ang="0">
                  <a:pos x="34" y="96"/>
                </a:cxn>
                <a:cxn ang="0">
                  <a:pos x="36" y="92"/>
                </a:cxn>
                <a:cxn ang="0">
                  <a:pos x="52" y="80"/>
                </a:cxn>
                <a:cxn ang="0">
                  <a:pos x="52" y="78"/>
                </a:cxn>
                <a:cxn ang="0">
                  <a:pos x="52" y="68"/>
                </a:cxn>
                <a:cxn ang="0">
                  <a:pos x="48" y="68"/>
                </a:cxn>
                <a:cxn ang="0">
                  <a:pos x="46" y="60"/>
                </a:cxn>
                <a:cxn ang="0">
                  <a:pos x="42" y="62"/>
                </a:cxn>
                <a:cxn ang="0">
                  <a:pos x="40" y="60"/>
                </a:cxn>
                <a:cxn ang="0">
                  <a:pos x="36" y="60"/>
                </a:cxn>
                <a:cxn ang="0">
                  <a:pos x="34" y="58"/>
                </a:cxn>
                <a:cxn ang="0">
                  <a:pos x="32" y="54"/>
                </a:cxn>
                <a:cxn ang="0">
                  <a:pos x="32" y="52"/>
                </a:cxn>
                <a:cxn ang="0">
                  <a:pos x="36" y="52"/>
                </a:cxn>
                <a:cxn ang="0">
                  <a:pos x="36" y="48"/>
                </a:cxn>
                <a:cxn ang="0">
                  <a:pos x="46" y="42"/>
                </a:cxn>
                <a:cxn ang="0">
                  <a:pos x="50" y="34"/>
                </a:cxn>
                <a:cxn ang="0">
                  <a:pos x="48" y="28"/>
                </a:cxn>
                <a:cxn ang="0">
                  <a:pos x="44" y="24"/>
                </a:cxn>
                <a:cxn ang="0">
                  <a:pos x="42" y="18"/>
                </a:cxn>
                <a:cxn ang="0">
                  <a:pos x="42" y="16"/>
                </a:cxn>
                <a:cxn ang="0">
                  <a:pos x="46" y="12"/>
                </a:cxn>
                <a:cxn ang="0">
                  <a:pos x="50" y="6"/>
                </a:cxn>
                <a:cxn ang="0">
                  <a:pos x="48" y="4"/>
                </a:cxn>
                <a:cxn ang="0">
                  <a:pos x="40" y="8"/>
                </a:cxn>
                <a:cxn ang="0">
                  <a:pos x="38" y="8"/>
                </a:cxn>
                <a:cxn ang="0">
                  <a:pos x="38" y="4"/>
                </a:cxn>
                <a:cxn ang="0">
                  <a:pos x="38" y="2"/>
                </a:cxn>
                <a:cxn ang="0">
                  <a:pos x="30" y="0"/>
                </a:cxn>
                <a:cxn ang="0">
                  <a:pos x="24" y="0"/>
                </a:cxn>
                <a:cxn ang="0">
                  <a:pos x="18" y="6"/>
                </a:cxn>
                <a:cxn ang="0">
                  <a:pos x="18" y="6"/>
                </a:cxn>
              </a:cxnLst>
              <a:rect l="0" t="0" r="r" b="b"/>
              <a:pathLst>
                <a:path w="52" h="112">
                  <a:moveTo>
                    <a:pt x="18" y="6"/>
                  </a:moveTo>
                  <a:lnTo>
                    <a:pt x="12" y="12"/>
                  </a:lnTo>
                  <a:lnTo>
                    <a:pt x="14" y="14"/>
                  </a:lnTo>
                  <a:lnTo>
                    <a:pt x="12" y="24"/>
                  </a:lnTo>
                  <a:lnTo>
                    <a:pt x="14" y="36"/>
                  </a:lnTo>
                  <a:lnTo>
                    <a:pt x="12" y="44"/>
                  </a:lnTo>
                  <a:lnTo>
                    <a:pt x="0" y="54"/>
                  </a:lnTo>
                  <a:lnTo>
                    <a:pt x="2" y="66"/>
                  </a:lnTo>
                  <a:lnTo>
                    <a:pt x="8" y="68"/>
                  </a:lnTo>
                  <a:lnTo>
                    <a:pt x="10" y="74"/>
                  </a:lnTo>
                  <a:lnTo>
                    <a:pt x="10" y="78"/>
                  </a:lnTo>
                  <a:lnTo>
                    <a:pt x="22" y="84"/>
                  </a:lnTo>
                  <a:lnTo>
                    <a:pt x="26" y="112"/>
                  </a:lnTo>
                  <a:lnTo>
                    <a:pt x="32" y="110"/>
                  </a:lnTo>
                  <a:lnTo>
                    <a:pt x="36" y="106"/>
                  </a:lnTo>
                  <a:lnTo>
                    <a:pt x="34" y="96"/>
                  </a:lnTo>
                  <a:lnTo>
                    <a:pt x="36" y="92"/>
                  </a:lnTo>
                  <a:lnTo>
                    <a:pt x="52" y="80"/>
                  </a:lnTo>
                  <a:lnTo>
                    <a:pt x="52" y="78"/>
                  </a:lnTo>
                  <a:lnTo>
                    <a:pt x="52" y="68"/>
                  </a:lnTo>
                  <a:lnTo>
                    <a:pt x="48" y="68"/>
                  </a:lnTo>
                  <a:lnTo>
                    <a:pt x="46" y="60"/>
                  </a:lnTo>
                  <a:lnTo>
                    <a:pt x="42" y="62"/>
                  </a:lnTo>
                  <a:lnTo>
                    <a:pt x="40" y="60"/>
                  </a:lnTo>
                  <a:lnTo>
                    <a:pt x="36" y="60"/>
                  </a:lnTo>
                  <a:lnTo>
                    <a:pt x="34" y="58"/>
                  </a:lnTo>
                  <a:lnTo>
                    <a:pt x="32" y="54"/>
                  </a:lnTo>
                  <a:lnTo>
                    <a:pt x="32" y="52"/>
                  </a:lnTo>
                  <a:lnTo>
                    <a:pt x="36" y="52"/>
                  </a:lnTo>
                  <a:lnTo>
                    <a:pt x="36" y="48"/>
                  </a:lnTo>
                  <a:lnTo>
                    <a:pt x="46" y="42"/>
                  </a:lnTo>
                  <a:lnTo>
                    <a:pt x="50" y="34"/>
                  </a:lnTo>
                  <a:lnTo>
                    <a:pt x="48" y="28"/>
                  </a:lnTo>
                  <a:lnTo>
                    <a:pt x="44" y="24"/>
                  </a:lnTo>
                  <a:lnTo>
                    <a:pt x="42" y="18"/>
                  </a:lnTo>
                  <a:lnTo>
                    <a:pt x="42" y="16"/>
                  </a:lnTo>
                  <a:lnTo>
                    <a:pt x="46" y="12"/>
                  </a:lnTo>
                  <a:lnTo>
                    <a:pt x="50" y="6"/>
                  </a:lnTo>
                  <a:lnTo>
                    <a:pt x="48" y="4"/>
                  </a:lnTo>
                  <a:lnTo>
                    <a:pt x="40" y="8"/>
                  </a:lnTo>
                  <a:lnTo>
                    <a:pt x="38" y="8"/>
                  </a:lnTo>
                  <a:lnTo>
                    <a:pt x="38" y="4"/>
                  </a:lnTo>
                  <a:lnTo>
                    <a:pt x="38" y="2"/>
                  </a:lnTo>
                  <a:lnTo>
                    <a:pt x="30" y="0"/>
                  </a:lnTo>
                  <a:lnTo>
                    <a:pt x="24" y="0"/>
                  </a:lnTo>
                  <a:lnTo>
                    <a:pt x="18" y="6"/>
                  </a:lnTo>
                  <a:lnTo>
                    <a:pt x="1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29" name="Freeform 328">
              <a:extLst>
                <a:ext uri="{FF2B5EF4-FFF2-40B4-BE49-F238E27FC236}">
                  <a16:creationId xmlns:a16="http://schemas.microsoft.com/office/drawing/2014/main" id="{194C92E0-005D-9D44-AE0F-AE49761945E2}"/>
                </a:ext>
              </a:extLst>
            </p:cNvPr>
            <p:cNvSpPr>
              <a:spLocks/>
            </p:cNvSpPr>
            <p:nvPr/>
          </p:nvSpPr>
          <p:spPr bwMode="auto">
            <a:xfrm>
              <a:off x="5122863" y="4081463"/>
              <a:ext cx="142875" cy="123825"/>
            </a:xfrm>
            <a:custGeom>
              <a:avLst/>
              <a:gdLst/>
              <a:ahLst/>
              <a:cxnLst>
                <a:cxn ang="0">
                  <a:pos x="28" y="0"/>
                </a:cxn>
                <a:cxn ang="0">
                  <a:pos x="26" y="6"/>
                </a:cxn>
                <a:cxn ang="0">
                  <a:pos x="16" y="10"/>
                </a:cxn>
                <a:cxn ang="0">
                  <a:pos x="12" y="12"/>
                </a:cxn>
                <a:cxn ang="0">
                  <a:pos x="8" y="14"/>
                </a:cxn>
                <a:cxn ang="0">
                  <a:pos x="0" y="44"/>
                </a:cxn>
                <a:cxn ang="0">
                  <a:pos x="2" y="52"/>
                </a:cxn>
                <a:cxn ang="0">
                  <a:pos x="8" y="52"/>
                </a:cxn>
                <a:cxn ang="0">
                  <a:pos x="10" y="50"/>
                </a:cxn>
                <a:cxn ang="0">
                  <a:pos x="12" y="50"/>
                </a:cxn>
                <a:cxn ang="0">
                  <a:pos x="14" y="54"/>
                </a:cxn>
                <a:cxn ang="0">
                  <a:pos x="20" y="44"/>
                </a:cxn>
                <a:cxn ang="0">
                  <a:pos x="24" y="48"/>
                </a:cxn>
                <a:cxn ang="0">
                  <a:pos x="26" y="50"/>
                </a:cxn>
                <a:cxn ang="0">
                  <a:pos x="32" y="50"/>
                </a:cxn>
                <a:cxn ang="0">
                  <a:pos x="34" y="48"/>
                </a:cxn>
                <a:cxn ang="0">
                  <a:pos x="36" y="50"/>
                </a:cxn>
                <a:cxn ang="0">
                  <a:pos x="40" y="48"/>
                </a:cxn>
                <a:cxn ang="0">
                  <a:pos x="46" y="50"/>
                </a:cxn>
                <a:cxn ang="0">
                  <a:pos x="50" y="50"/>
                </a:cxn>
                <a:cxn ang="0">
                  <a:pos x="58" y="54"/>
                </a:cxn>
                <a:cxn ang="0">
                  <a:pos x="64" y="62"/>
                </a:cxn>
                <a:cxn ang="0">
                  <a:pos x="70" y="66"/>
                </a:cxn>
                <a:cxn ang="0">
                  <a:pos x="74" y="72"/>
                </a:cxn>
                <a:cxn ang="0">
                  <a:pos x="80" y="78"/>
                </a:cxn>
                <a:cxn ang="0">
                  <a:pos x="90" y="72"/>
                </a:cxn>
                <a:cxn ang="0">
                  <a:pos x="80" y="66"/>
                </a:cxn>
                <a:cxn ang="0">
                  <a:pos x="78" y="62"/>
                </a:cxn>
                <a:cxn ang="0">
                  <a:pos x="76" y="62"/>
                </a:cxn>
                <a:cxn ang="0">
                  <a:pos x="74" y="58"/>
                </a:cxn>
                <a:cxn ang="0">
                  <a:pos x="72" y="58"/>
                </a:cxn>
                <a:cxn ang="0">
                  <a:pos x="66" y="48"/>
                </a:cxn>
                <a:cxn ang="0">
                  <a:pos x="58" y="46"/>
                </a:cxn>
                <a:cxn ang="0">
                  <a:pos x="54" y="42"/>
                </a:cxn>
                <a:cxn ang="0">
                  <a:pos x="52" y="44"/>
                </a:cxn>
                <a:cxn ang="0">
                  <a:pos x="48" y="40"/>
                </a:cxn>
                <a:cxn ang="0">
                  <a:pos x="48" y="36"/>
                </a:cxn>
                <a:cxn ang="0">
                  <a:pos x="46" y="36"/>
                </a:cxn>
                <a:cxn ang="0">
                  <a:pos x="46" y="36"/>
                </a:cxn>
                <a:cxn ang="0">
                  <a:pos x="46" y="40"/>
                </a:cxn>
                <a:cxn ang="0">
                  <a:pos x="44" y="40"/>
                </a:cxn>
                <a:cxn ang="0">
                  <a:pos x="42" y="34"/>
                </a:cxn>
                <a:cxn ang="0">
                  <a:pos x="40" y="34"/>
                </a:cxn>
                <a:cxn ang="0">
                  <a:pos x="38" y="28"/>
                </a:cxn>
                <a:cxn ang="0">
                  <a:pos x="32" y="6"/>
                </a:cxn>
                <a:cxn ang="0">
                  <a:pos x="28" y="0"/>
                </a:cxn>
                <a:cxn ang="0">
                  <a:pos x="28" y="0"/>
                </a:cxn>
              </a:cxnLst>
              <a:rect l="0" t="0" r="r" b="b"/>
              <a:pathLst>
                <a:path w="90" h="78">
                  <a:moveTo>
                    <a:pt x="28" y="0"/>
                  </a:moveTo>
                  <a:lnTo>
                    <a:pt x="26" y="6"/>
                  </a:lnTo>
                  <a:lnTo>
                    <a:pt x="16" y="10"/>
                  </a:lnTo>
                  <a:lnTo>
                    <a:pt x="12" y="12"/>
                  </a:lnTo>
                  <a:lnTo>
                    <a:pt x="8" y="14"/>
                  </a:lnTo>
                  <a:lnTo>
                    <a:pt x="0" y="44"/>
                  </a:lnTo>
                  <a:lnTo>
                    <a:pt x="2" y="52"/>
                  </a:lnTo>
                  <a:lnTo>
                    <a:pt x="8" y="52"/>
                  </a:lnTo>
                  <a:lnTo>
                    <a:pt x="10" y="50"/>
                  </a:lnTo>
                  <a:lnTo>
                    <a:pt x="12" y="50"/>
                  </a:lnTo>
                  <a:lnTo>
                    <a:pt x="14" y="54"/>
                  </a:lnTo>
                  <a:lnTo>
                    <a:pt x="20" y="44"/>
                  </a:lnTo>
                  <a:lnTo>
                    <a:pt x="24" y="48"/>
                  </a:lnTo>
                  <a:lnTo>
                    <a:pt x="26" y="50"/>
                  </a:lnTo>
                  <a:lnTo>
                    <a:pt x="32" y="50"/>
                  </a:lnTo>
                  <a:lnTo>
                    <a:pt x="34" y="48"/>
                  </a:lnTo>
                  <a:lnTo>
                    <a:pt x="36" y="50"/>
                  </a:lnTo>
                  <a:lnTo>
                    <a:pt x="40" y="48"/>
                  </a:lnTo>
                  <a:lnTo>
                    <a:pt x="46" y="50"/>
                  </a:lnTo>
                  <a:lnTo>
                    <a:pt x="50" y="50"/>
                  </a:lnTo>
                  <a:lnTo>
                    <a:pt x="58" y="54"/>
                  </a:lnTo>
                  <a:lnTo>
                    <a:pt x="64" y="62"/>
                  </a:lnTo>
                  <a:lnTo>
                    <a:pt x="70" y="66"/>
                  </a:lnTo>
                  <a:lnTo>
                    <a:pt x="74" y="72"/>
                  </a:lnTo>
                  <a:lnTo>
                    <a:pt x="80" y="78"/>
                  </a:lnTo>
                  <a:lnTo>
                    <a:pt x="90" y="72"/>
                  </a:lnTo>
                  <a:lnTo>
                    <a:pt x="80" y="66"/>
                  </a:lnTo>
                  <a:lnTo>
                    <a:pt x="78" y="62"/>
                  </a:lnTo>
                  <a:lnTo>
                    <a:pt x="76" y="62"/>
                  </a:lnTo>
                  <a:lnTo>
                    <a:pt x="74" y="58"/>
                  </a:lnTo>
                  <a:lnTo>
                    <a:pt x="72" y="58"/>
                  </a:lnTo>
                  <a:lnTo>
                    <a:pt x="66" y="48"/>
                  </a:lnTo>
                  <a:lnTo>
                    <a:pt x="58" y="46"/>
                  </a:lnTo>
                  <a:lnTo>
                    <a:pt x="54" y="42"/>
                  </a:lnTo>
                  <a:lnTo>
                    <a:pt x="52" y="44"/>
                  </a:lnTo>
                  <a:lnTo>
                    <a:pt x="48" y="40"/>
                  </a:lnTo>
                  <a:lnTo>
                    <a:pt x="48" y="36"/>
                  </a:lnTo>
                  <a:lnTo>
                    <a:pt x="46" y="36"/>
                  </a:lnTo>
                  <a:lnTo>
                    <a:pt x="46" y="36"/>
                  </a:lnTo>
                  <a:lnTo>
                    <a:pt x="46" y="40"/>
                  </a:lnTo>
                  <a:lnTo>
                    <a:pt x="44" y="40"/>
                  </a:lnTo>
                  <a:lnTo>
                    <a:pt x="42" y="34"/>
                  </a:lnTo>
                  <a:lnTo>
                    <a:pt x="40" y="34"/>
                  </a:lnTo>
                  <a:lnTo>
                    <a:pt x="38" y="28"/>
                  </a:lnTo>
                  <a:lnTo>
                    <a:pt x="32" y="6"/>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0" name="Freeform 329">
              <a:extLst>
                <a:ext uri="{FF2B5EF4-FFF2-40B4-BE49-F238E27FC236}">
                  <a16:creationId xmlns:a16="http://schemas.microsoft.com/office/drawing/2014/main" id="{0BC83FC8-D28F-304B-AE0B-534C9365A141}"/>
                </a:ext>
              </a:extLst>
            </p:cNvPr>
            <p:cNvSpPr>
              <a:spLocks/>
            </p:cNvSpPr>
            <p:nvPr/>
          </p:nvSpPr>
          <p:spPr bwMode="auto">
            <a:xfrm>
              <a:off x="5237163" y="4195763"/>
              <a:ext cx="34925" cy="41275"/>
            </a:xfrm>
            <a:custGeom>
              <a:avLst/>
              <a:gdLst/>
              <a:ahLst/>
              <a:cxnLst>
                <a:cxn ang="0">
                  <a:pos x="18" y="0"/>
                </a:cxn>
                <a:cxn ang="0">
                  <a:pos x="8" y="6"/>
                </a:cxn>
                <a:cxn ang="0">
                  <a:pos x="6" y="8"/>
                </a:cxn>
                <a:cxn ang="0">
                  <a:pos x="4" y="16"/>
                </a:cxn>
                <a:cxn ang="0">
                  <a:pos x="0" y="22"/>
                </a:cxn>
                <a:cxn ang="0">
                  <a:pos x="2" y="26"/>
                </a:cxn>
                <a:cxn ang="0">
                  <a:pos x="8" y="26"/>
                </a:cxn>
                <a:cxn ang="0">
                  <a:pos x="12" y="24"/>
                </a:cxn>
                <a:cxn ang="0">
                  <a:pos x="16" y="26"/>
                </a:cxn>
                <a:cxn ang="0">
                  <a:pos x="20" y="18"/>
                </a:cxn>
                <a:cxn ang="0">
                  <a:pos x="18" y="18"/>
                </a:cxn>
                <a:cxn ang="0">
                  <a:pos x="12" y="18"/>
                </a:cxn>
                <a:cxn ang="0">
                  <a:pos x="10" y="18"/>
                </a:cxn>
                <a:cxn ang="0">
                  <a:pos x="12" y="18"/>
                </a:cxn>
                <a:cxn ang="0">
                  <a:pos x="14" y="14"/>
                </a:cxn>
                <a:cxn ang="0">
                  <a:pos x="22" y="12"/>
                </a:cxn>
                <a:cxn ang="0">
                  <a:pos x="20" y="6"/>
                </a:cxn>
                <a:cxn ang="0">
                  <a:pos x="18" y="0"/>
                </a:cxn>
                <a:cxn ang="0">
                  <a:pos x="18" y="0"/>
                </a:cxn>
              </a:cxnLst>
              <a:rect l="0" t="0" r="r" b="b"/>
              <a:pathLst>
                <a:path w="22" h="26">
                  <a:moveTo>
                    <a:pt x="18" y="0"/>
                  </a:moveTo>
                  <a:lnTo>
                    <a:pt x="8" y="6"/>
                  </a:lnTo>
                  <a:lnTo>
                    <a:pt x="6" y="8"/>
                  </a:lnTo>
                  <a:lnTo>
                    <a:pt x="4" y="16"/>
                  </a:lnTo>
                  <a:lnTo>
                    <a:pt x="0" y="22"/>
                  </a:lnTo>
                  <a:lnTo>
                    <a:pt x="2" y="26"/>
                  </a:lnTo>
                  <a:lnTo>
                    <a:pt x="8" y="26"/>
                  </a:lnTo>
                  <a:lnTo>
                    <a:pt x="12" y="24"/>
                  </a:lnTo>
                  <a:lnTo>
                    <a:pt x="16" y="26"/>
                  </a:lnTo>
                  <a:lnTo>
                    <a:pt x="20" y="18"/>
                  </a:lnTo>
                  <a:lnTo>
                    <a:pt x="18" y="18"/>
                  </a:lnTo>
                  <a:lnTo>
                    <a:pt x="12" y="18"/>
                  </a:lnTo>
                  <a:lnTo>
                    <a:pt x="10" y="18"/>
                  </a:lnTo>
                  <a:lnTo>
                    <a:pt x="12" y="18"/>
                  </a:lnTo>
                  <a:lnTo>
                    <a:pt x="14" y="14"/>
                  </a:lnTo>
                  <a:lnTo>
                    <a:pt x="22" y="12"/>
                  </a:lnTo>
                  <a:lnTo>
                    <a:pt x="20" y="6"/>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1" name="Freeform 330">
              <a:extLst>
                <a:ext uri="{FF2B5EF4-FFF2-40B4-BE49-F238E27FC236}">
                  <a16:creationId xmlns:a16="http://schemas.microsoft.com/office/drawing/2014/main" id="{454B1410-E873-9545-8D90-78FFBFE17D1B}"/>
                </a:ext>
              </a:extLst>
            </p:cNvPr>
            <p:cNvSpPr>
              <a:spLocks/>
            </p:cNvSpPr>
            <p:nvPr/>
          </p:nvSpPr>
          <p:spPr bwMode="auto">
            <a:xfrm>
              <a:off x="4405313" y="4173538"/>
              <a:ext cx="250825" cy="206375"/>
            </a:xfrm>
            <a:custGeom>
              <a:avLst/>
              <a:gdLst/>
              <a:ahLst/>
              <a:cxnLst>
                <a:cxn ang="0">
                  <a:pos x="22" y="102"/>
                </a:cxn>
                <a:cxn ang="0">
                  <a:pos x="32" y="108"/>
                </a:cxn>
                <a:cxn ang="0">
                  <a:pos x="38" y="114"/>
                </a:cxn>
                <a:cxn ang="0">
                  <a:pos x="38" y="122"/>
                </a:cxn>
                <a:cxn ang="0">
                  <a:pos x="46" y="128"/>
                </a:cxn>
                <a:cxn ang="0">
                  <a:pos x="48" y="130"/>
                </a:cxn>
                <a:cxn ang="0">
                  <a:pos x="56" y="128"/>
                </a:cxn>
                <a:cxn ang="0">
                  <a:pos x="66" y="126"/>
                </a:cxn>
                <a:cxn ang="0">
                  <a:pos x="76" y="122"/>
                </a:cxn>
                <a:cxn ang="0">
                  <a:pos x="82" y="116"/>
                </a:cxn>
                <a:cxn ang="0">
                  <a:pos x="88" y="102"/>
                </a:cxn>
                <a:cxn ang="0">
                  <a:pos x="92" y="94"/>
                </a:cxn>
                <a:cxn ang="0">
                  <a:pos x="112" y="100"/>
                </a:cxn>
                <a:cxn ang="0">
                  <a:pos x="126" y="82"/>
                </a:cxn>
                <a:cxn ang="0">
                  <a:pos x="136" y="68"/>
                </a:cxn>
                <a:cxn ang="0">
                  <a:pos x="144" y="38"/>
                </a:cxn>
                <a:cxn ang="0">
                  <a:pos x="158" y="30"/>
                </a:cxn>
                <a:cxn ang="0">
                  <a:pos x="154" y="18"/>
                </a:cxn>
                <a:cxn ang="0">
                  <a:pos x="146" y="0"/>
                </a:cxn>
                <a:cxn ang="0">
                  <a:pos x="138" y="4"/>
                </a:cxn>
                <a:cxn ang="0">
                  <a:pos x="130" y="8"/>
                </a:cxn>
                <a:cxn ang="0">
                  <a:pos x="102" y="6"/>
                </a:cxn>
                <a:cxn ang="0">
                  <a:pos x="90" y="14"/>
                </a:cxn>
                <a:cxn ang="0">
                  <a:pos x="70" y="6"/>
                </a:cxn>
                <a:cxn ang="0">
                  <a:pos x="60" y="12"/>
                </a:cxn>
                <a:cxn ang="0">
                  <a:pos x="50" y="4"/>
                </a:cxn>
                <a:cxn ang="0">
                  <a:pos x="30" y="0"/>
                </a:cxn>
                <a:cxn ang="0">
                  <a:pos x="18" y="14"/>
                </a:cxn>
                <a:cxn ang="0">
                  <a:pos x="12" y="28"/>
                </a:cxn>
                <a:cxn ang="0">
                  <a:pos x="14" y="38"/>
                </a:cxn>
                <a:cxn ang="0">
                  <a:pos x="12" y="48"/>
                </a:cxn>
                <a:cxn ang="0">
                  <a:pos x="12" y="54"/>
                </a:cxn>
                <a:cxn ang="0">
                  <a:pos x="6" y="64"/>
                </a:cxn>
                <a:cxn ang="0">
                  <a:pos x="0" y="92"/>
                </a:cxn>
                <a:cxn ang="0">
                  <a:pos x="2" y="102"/>
                </a:cxn>
              </a:cxnLst>
              <a:rect l="0" t="0" r="r" b="b"/>
              <a:pathLst>
                <a:path w="158" h="130">
                  <a:moveTo>
                    <a:pt x="2" y="102"/>
                  </a:moveTo>
                  <a:lnTo>
                    <a:pt x="22" y="102"/>
                  </a:lnTo>
                  <a:lnTo>
                    <a:pt x="30" y="104"/>
                  </a:lnTo>
                  <a:lnTo>
                    <a:pt x="32" y="108"/>
                  </a:lnTo>
                  <a:lnTo>
                    <a:pt x="36" y="114"/>
                  </a:lnTo>
                  <a:lnTo>
                    <a:pt x="38" y="114"/>
                  </a:lnTo>
                  <a:lnTo>
                    <a:pt x="36" y="114"/>
                  </a:lnTo>
                  <a:lnTo>
                    <a:pt x="38" y="122"/>
                  </a:lnTo>
                  <a:lnTo>
                    <a:pt x="42" y="128"/>
                  </a:lnTo>
                  <a:lnTo>
                    <a:pt x="46" y="128"/>
                  </a:lnTo>
                  <a:lnTo>
                    <a:pt x="48" y="128"/>
                  </a:lnTo>
                  <a:lnTo>
                    <a:pt x="48" y="130"/>
                  </a:lnTo>
                  <a:lnTo>
                    <a:pt x="52" y="128"/>
                  </a:lnTo>
                  <a:lnTo>
                    <a:pt x="56" y="128"/>
                  </a:lnTo>
                  <a:lnTo>
                    <a:pt x="60" y="124"/>
                  </a:lnTo>
                  <a:lnTo>
                    <a:pt x="66" y="126"/>
                  </a:lnTo>
                  <a:lnTo>
                    <a:pt x="74" y="126"/>
                  </a:lnTo>
                  <a:lnTo>
                    <a:pt x="76" y="122"/>
                  </a:lnTo>
                  <a:lnTo>
                    <a:pt x="78" y="124"/>
                  </a:lnTo>
                  <a:lnTo>
                    <a:pt x="82" y="116"/>
                  </a:lnTo>
                  <a:lnTo>
                    <a:pt x="82" y="108"/>
                  </a:lnTo>
                  <a:lnTo>
                    <a:pt x="88" y="102"/>
                  </a:lnTo>
                  <a:lnTo>
                    <a:pt x="92" y="98"/>
                  </a:lnTo>
                  <a:lnTo>
                    <a:pt x="92" y="94"/>
                  </a:lnTo>
                  <a:lnTo>
                    <a:pt x="106" y="94"/>
                  </a:lnTo>
                  <a:lnTo>
                    <a:pt x="112" y="100"/>
                  </a:lnTo>
                  <a:lnTo>
                    <a:pt x="118" y="98"/>
                  </a:lnTo>
                  <a:lnTo>
                    <a:pt x="126" y="82"/>
                  </a:lnTo>
                  <a:lnTo>
                    <a:pt x="128" y="72"/>
                  </a:lnTo>
                  <a:lnTo>
                    <a:pt x="136" y="68"/>
                  </a:lnTo>
                  <a:lnTo>
                    <a:pt x="138" y="54"/>
                  </a:lnTo>
                  <a:lnTo>
                    <a:pt x="144" y="38"/>
                  </a:lnTo>
                  <a:lnTo>
                    <a:pt x="148" y="34"/>
                  </a:lnTo>
                  <a:lnTo>
                    <a:pt x="158" y="30"/>
                  </a:lnTo>
                  <a:lnTo>
                    <a:pt x="158" y="22"/>
                  </a:lnTo>
                  <a:lnTo>
                    <a:pt x="154" y="18"/>
                  </a:lnTo>
                  <a:lnTo>
                    <a:pt x="154" y="10"/>
                  </a:lnTo>
                  <a:lnTo>
                    <a:pt x="146" y="0"/>
                  </a:lnTo>
                  <a:lnTo>
                    <a:pt x="140" y="0"/>
                  </a:lnTo>
                  <a:lnTo>
                    <a:pt x="138" y="4"/>
                  </a:lnTo>
                  <a:lnTo>
                    <a:pt x="136" y="4"/>
                  </a:lnTo>
                  <a:lnTo>
                    <a:pt x="130" y="8"/>
                  </a:lnTo>
                  <a:lnTo>
                    <a:pt x="120" y="6"/>
                  </a:lnTo>
                  <a:lnTo>
                    <a:pt x="102" y="6"/>
                  </a:lnTo>
                  <a:lnTo>
                    <a:pt x="92" y="14"/>
                  </a:lnTo>
                  <a:lnTo>
                    <a:pt x="90" y="14"/>
                  </a:lnTo>
                  <a:lnTo>
                    <a:pt x="80" y="12"/>
                  </a:lnTo>
                  <a:lnTo>
                    <a:pt x="70" y="6"/>
                  </a:lnTo>
                  <a:lnTo>
                    <a:pt x="66" y="8"/>
                  </a:lnTo>
                  <a:lnTo>
                    <a:pt x="60" y="12"/>
                  </a:lnTo>
                  <a:lnTo>
                    <a:pt x="58" y="12"/>
                  </a:lnTo>
                  <a:lnTo>
                    <a:pt x="50" y="4"/>
                  </a:lnTo>
                  <a:lnTo>
                    <a:pt x="40" y="0"/>
                  </a:lnTo>
                  <a:lnTo>
                    <a:pt x="30" y="0"/>
                  </a:lnTo>
                  <a:lnTo>
                    <a:pt x="20" y="6"/>
                  </a:lnTo>
                  <a:lnTo>
                    <a:pt x="18" y="14"/>
                  </a:lnTo>
                  <a:lnTo>
                    <a:pt x="12" y="18"/>
                  </a:lnTo>
                  <a:lnTo>
                    <a:pt x="12" y="28"/>
                  </a:lnTo>
                  <a:lnTo>
                    <a:pt x="12" y="32"/>
                  </a:lnTo>
                  <a:lnTo>
                    <a:pt x="14" y="38"/>
                  </a:lnTo>
                  <a:lnTo>
                    <a:pt x="16" y="46"/>
                  </a:lnTo>
                  <a:lnTo>
                    <a:pt x="12" y="48"/>
                  </a:lnTo>
                  <a:lnTo>
                    <a:pt x="14" y="50"/>
                  </a:lnTo>
                  <a:lnTo>
                    <a:pt x="12" y="54"/>
                  </a:lnTo>
                  <a:lnTo>
                    <a:pt x="8" y="58"/>
                  </a:lnTo>
                  <a:lnTo>
                    <a:pt x="6" y="64"/>
                  </a:lnTo>
                  <a:lnTo>
                    <a:pt x="2" y="72"/>
                  </a:lnTo>
                  <a:lnTo>
                    <a:pt x="0" y="92"/>
                  </a:lnTo>
                  <a:lnTo>
                    <a:pt x="2" y="102"/>
                  </a:lnTo>
                  <a:lnTo>
                    <a:pt x="2" y="10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2" name="Freeform 331">
              <a:extLst>
                <a:ext uri="{FF2B5EF4-FFF2-40B4-BE49-F238E27FC236}">
                  <a16:creationId xmlns:a16="http://schemas.microsoft.com/office/drawing/2014/main" id="{60E9A0CF-79B9-F544-97A5-AB5B4F2B9134}"/>
                </a:ext>
              </a:extLst>
            </p:cNvPr>
            <p:cNvSpPr>
              <a:spLocks/>
            </p:cNvSpPr>
            <p:nvPr/>
          </p:nvSpPr>
          <p:spPr bwMode="auto">
            <a:xfrm>
              <a:off x="4529138" y="4189413"/>
              <a:ext cx="161925" cy="244475"/>
            </a:xfrm>
            <a:custGeom>
              <a:avLst/>
              <a:gdLst/>
              <a:ahLst/>
              <a:cxnLst>
                <a:cxn ang="0">
                  <a:pos x="38" y="146"/>
                </a:cxn>
                <a:cxn ang="0">
                  <a:pos x="50" y="146"/>
                </a:cxn>
                <a:cxn ang="0">
                  <a:pos x="64" y="146"/>
                </a:cxn>
                <a:cxn ang="0">
                  <a:pos x="82" y="146"/>
                </a:cxn>
                <a:cxn ang="0">
                  <a:pos x="94" y="150"/>
                </a:cxn>
                <a:cxn ang="0">
                  <a:pos x="100" y="154"/>
                </a:cxn>
                <a:cxn ang="0">
                  <a:pos x="102" y="152"/>
                </a:cxn>
                <a:cxn ang="0">
                  <a:pos x="102" y="138"/>
                </a:cxn>
                <a:cxn ang="0">
                  <a:pos x="100" y="138"/>
                </a:cxn>
                <a:cxn ang="0">
                  <a:pos x="92" y="130"/>
                </a:cxn>
                <a:cxn ang="0">
                  <a:pos x="82" y="112"/>
                </a:cxn>
                <a:cxn ang="0">
                  <a:pos x="80" y="96"/>
                </a:cxn>
                <a:cxn ang="0">
                  <a:pos x="86" y="90"/>
                </a:cxn>
                <a:cxn ang="0">
                  <a:pos x="92" y="76"/>
                </a:cxn>
                <a:cxn ang="0">
                  <a:pos x="88" y="60"/>
                </a:cxn>
                <a:cxn ang="0">
                  <a:pos x="84" y="58"/>
                </a:cxn>
                <a:cxn ang="0">
                  <a:pos x="78" y="54"/>
                </a:cxn>
                <a:cxn ang="0">
                  <a:pos x="74" y="48"/>
                </a:cxn>
                <a:cxn ang="0">
                  <a:pos x="76" y="44"/>
                </a:cxn>
                <a:cxn ang="0">
                  <a:pos x="78" y="42"/>
                </a:cxn>
                <a:cxn ang="0">
                  <a:pos x="90" y="44"/>
                </a:cxn>
                <a:cxn ang="0">
                  <a:pos x="92" y="42"/>
                </a:cxn>
                <a:cxn ang="0">
                  <a:pos x="90" y="38"/>
                </a:cxn>
                <a:cxn ang="0">
                  <a:pos x="84" y="28"/>
                </a:cxn>
                <a:cxn ang="0">
                  <a:pos x="86" y="16"/>
                </a:cxn>
                <a:cxn ang="0">
                  <a:pos x="82" y="4"/>
                </a:cxn>
                <a:cxn ang="0">
                  <a:pos x="80" y="2"/>
                </a:cxn>
                <a:cxn ang="0">
                  <a:pos x="78" y="0"/>
                </a:cxn>
                <a:cxn ang="0">
                  <a:pos x="76" y="0"/>
                </a:cxn>
                <a:cxn ang="0">
                  <a:pos x="76" y="8"/>
                </a:cxn>
                <a:cxn ang="0">
                  <a:pos x="80" y="12"/>
                </a:cxn>
                <a:cxn ang="0">
                  <a:pos x="80" y="20"/>
                </a:cxn>
                <a:cxn ang="0">
                  <a:pos x="70" y="24"/>
                </a:cxn>
                <a:cxn ang="0">
                  <a:pos x="66" y="28"/>
                </a:cxn>
                <a:cxn ang="0">
                  <a:pos x="60" y="44"/>
                </a:cxn>
                <a:cxn ang="0">
                  <a:pos x="58" y="58"/>
                </a:cxn>
                <a:cxn ang="0">
                  <a:pos x="50" y="62"/>
                </a:cxn>
                <a:cxn ang="0">
                  <a:pos x="48" y="72"/>
                </a:cxn>
                <a:cxn ang="0">
                  <a:pos x="40" y="88"/>
                </a:cxn>
                <a:cxn ang="0">
                  <a:pos x="34" y="90"/>
                </a:cxn>
                <a:cxn ang="0">
                  <a:pos x="28" y="84"/>
                </a:cxn>
                <a:cxn ang="0">
                  <a:pos x="14" y="84"/>
                </a:cxn>
                <a:cxn ang="0">
                  <a:pos x="14" y="88"/>
                </a:cxn>
                <a:cxn ang="0">
                  <a:pos x="10" y="92"/>
                </a:cxn>
                <a:cxn ang="0">
                  <a:pos x="4" y="98"/>
                </a:cxn>
                <a:cxn ang="0">
                  <a:pos x="4" y="106"/>
                </a:cxn>
                <a:cxn ang="0">
                  <a:pos x="0" y="114"/>
                </a:cxn>
                <a:cxn ang="0">
                  <a:pos x="2" y="116"/>
                </a:cxn>
                <a:cxn ang="0">
                  <a:pos x="4" y="116"/>
                </a:cxn>
                <a:cxn ang="0">
                  <a:pos x="8" y="122"/>
                </a:cxn>
                <a:cxn ang="0">
                  <a:pos x="12" y="124"/>
                </a:cxn>
                <a:cxn ang="0">
                  <a:pos x="16" y="122"/>
                </a:cxn>
                <a:cxn ang="0">
                  <a:pos x="14" y="126"/>
                </a:cxn>
                <a:cxn ang="0">
                  <a:pos x="16" y="128"/>
                </a:cxn>
                <a:cxn ang="0">
                  <a:pos x="20" y="132"/>
                </a:cxn>
                <a:cxn ang="0">
                  <a:pos x="16" y="148"/>
                </a:cxn>
                <a:cxn ang="0">
                  <a:pos x="38" y="146"/>
                </a:cxn>
                <a:cxn ang="0">
                  <a:pos x="38" y="146"/>
                </a:cxn>
              </a:cxnLst>
              <a:rect l="0" t="0" r="r" b="b"/>
              <a:pathLst>
                <a:path w="102" h="154">
                  <a:moveTo>
                    <a:pt x="38" y="146"/>
                  </a:moveTo>
                  <a:lnTo>
                    <a:pt x="50" y="146"/>
                  </a:lnTo>
                  <a:lnTo>
                    <a:pt x="64" y="146"/>
                  </a:lnTo>
                  <a:lnTo>
                    <a:pt x="82" y="146"/>
                  </a:lnTo>
                  <a:lnTo>
                    <a:pt x="94" y="150"/>
                  </a:lnTo>
                  <a:lnTo>
                    <a:pt x="100" y="154"/>
                  </a:lnTo>
                  <a:lnTo>
                    <a:pt x="102" y="152"/>
                  </a:lnTo>
                  <a:lnTo>
                    <a:pt x="102" y="138"/>
                  </a:lnTo>
                  <a:lnTo>
                    <a:pt x="100" y="138"/>
                  </a:lnTo>
                  <a:lnTo>
                    <a:pt x="92" y="130"/>
                  </a:lnTo>
                  <a:lnTo>
                    <a:pt x="82" y="112"/>
                  </a:lnTo>
                  <a:lnTo>
                    <a:pt x="80" y="96"/>
                  </a:lnTo>
                  <a:lnTo>
                    <a:pt x="86" y="90"/>
                  </a:lnTo>
                  <a:lnTo>
                    <a:pt x="92" y="76"/>
                  </a:lnTo>
                  <a:lnTo>
                    <a:pt x="88" y="60"/>
                  </a:lnTo>
                  <a:lnTo>
                    <a:pt x="84" y="58"/>
                  </a:lnTo>
                  <a:lnTo>
                    <a:pt x="78" y="54"/>
                  </a:lnTo>
                  <a:lnTo>
                    <a:pt x="74" y="48"/>
                  </a:lnTo>
                  <a:lnTo>
                    <a:pt x="76" y="44"/>
                  </a:lnTo>
                  <a:lnTo>
                    <a:pt x="78" y="42"/>
                  </a:lnTo>
                  <a:lnTo>
                    <a:pt x="90" y="44"/>
                  </a:lnTo>
                  <a:lnTo>
                    <a:pt x="92" y="42"/>
                  </a:lnTo>
                  <a:lnTo>
                    <a:pt x="90" y="38"/>
                  </a:lnTo>
                  <a:lnTo>
                    <a:pt x="84" y="28"/>
                  </a:lnTo>
                  <a:lnTo>
                    <a:pt x="86" y="16"/>
                  </a:lnTo>
                  <a:lnTo>
                    <a:pt x="82" y="4"/>
                  </a:lnTo>
                  <a:lnTo>
                    <a:pt x="80" y="2"/>
                  </a:lnTo>
                  <a:lnTo>
                    <a:pt x="78" y="0"/>
                  </a:lnTo>
                  <a:lnTo>
                    <a:pt x="76" y="0"/>
                  </a:lnTo>
                  <a:lnTo>
                    <a:pt x="76" y="8"/>
                  </a:lnTo>
                  <a:lnTo>
                    <a:pt x="80" y="12"/>
                  </a:lnTo>
                  <a:lnTo>
                    <a:pt x="80" y="20"/>
                  </a:lnTo>
                  <a:lnTo>
                    <a:pt x="70" y="24"/>
                  </a:lnTo>
                  <a:lnTo>
                    <a:pt x="66" y="28"/>
                  </a:lnTo>
                  <a:lnTo>
                    <a:pt x="60" y="44"/>
                  </a:lnTo>
                  <a:lnTo>
                    <a:pt x="58" y="58"/>
                  </a:lnTo>
                  <a:lnTo>
                    <a:pt x="50" y="62"/>
                  </a:lnTo>
                  <a:lnTo>
                    <a:pt x="48" y="72"/>
                  </a:lnTo>
                  <a:lnTo>
                    <a:pt x="40" y="88"/>
                  </a:lnTo>
                  <a:lnTo>
                    <a:pt x="34" y="90"/>
                  </a:lnTo>
                  <a:lnTo>
                    <a:pt x="28" y="84"/>
                  </a:lnTo>
                  <a:lnTo>
                    <a:pt x="14" y="84"/>
                  </a:lnTo>
                  <a:lnTo>
                    <a:pt x="14" y="88"/>
                  </a:lnTo>
                  <a:lnTo>
                    <a:pt x="10" y="92"/>
                  </a:lnTo>
                  <a:lnTo>
                    <a:pt x="4" y="98"/>
                  </a:lnTo>
                  <a:lnTo>
                    <a:pt x="4" y="106"/>
                  </a:lnTo>
                  <a:lnTo>
                    <a:pt x="0" y="114"/>
                  </a:lnTo>
                  <a:lnTo>
                    <a:pt x="2" y="116"/>
                  </a:lnTo>
                  <a:lnTo>
                    <a:pt x="4" y="116"/>
                  </a:lnTo>
                  <a:lnTo>
                    <a:pt x="8" y="122"/>
                  </a:lnTo>
                  <a:lnTo>
                    <a:pt x="12" y="124"/>
                  </a:lnTo>
                  <a:lnTo>
                    <a:pt x="16" y="122"/>
                  </a:lnTo>
                  <a:lnTo>
                    <a:pt x="14" y="126"/>
                  </a:lnTo>
                  <a:lnTo>
                    <a:pt x="16" y="128"/>
                  </a:lnTo>
                  <a:lnTo>
                    <a:pt x="20" y="132"/>
                  </a:lnTo>
                  <a:lnTo>
                    <a:pt x="16" y="148"/>
                  </a:lnTo>
                  <a:lnTo>
                    <a:pt x="38" y="146"/>
                  </a:lnTo>
                  <a:lnTo>
                    <a:pt x="38" y="1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3" name="Freeform 332">
              <a:extLst>
                <a:ext uri="{FF2B5EF4-FFF2-40B4-BE49-F238E27FC236}">
                  <a16:creationId xmlns:a16="http://schemas.microsoft.com/office/drawing/2014/main" id="{24791025-C10B-0E47-8CEB-2B218F1C0B4A}"/>
                </a:ext>
              </a:extLst>
            </p:cNvPr>
            <p:cNvSpPr>
              <a:spLocks/>
            </p:cNvSpPr>
            <p:nvPr/>
          </p:nvSpPr>
          <p:spPr bwMode="auto">
            <a:xfrm>
              <a:off x="4967288" y="4491038"/>
              <a:ext cx="41275" cy="34925"/>
            </a:xfrm>
            <a:custGeom>
              <a:avLst/>
              <a:gdLst/>
              <a:ahLst/>
              <a:cxnLst>
                <a:cxn ang="0">
                  <a:pos x="20" y="0"/>
                </a:cxn>
                <a:cxn ang="0">
                  <a:pos x="16" y="0"/>
                </a:cxn>
                <a:cxn ang="0">
                  <a:pos x="14" y="4"/>
                </a:cxn>
                <a:cxn ang="0">
                  <a:pos x="10" y="2"/>
                </a:cxn>
                <a:cxn ang="0">
                  <a:pos x="4" y="12"/>
                </a:cxn>
                <a:cxn ang="0">
                  <a:pos x="0" y="18"/>
                </a:cxn>
                <a:cxn ang="0">
                  <a:pos x="2" y="22"/>
                </a:cxn>
                <a:cxn ang="0">
                  <a:pos x="2" y="18"/>
                </a:cxn>
                <a:cxn ang="0">
                  <a:pos x="4" y="18"/>
                </a:cxn>
                <a:cxn ang="0">
                  <a:pos x="6" y="22"/>
                </a:cxn>
                <a:cxn ang="0">
                  <a:pos x="12" y="22"/>
                </a:cxn>
                <a:cxn ang="0">
                  <a:pos x="14" y="18"/>
                </a:cxn>
                <a:cxn ang="0">
                  <a:pos x="20" y="16"/>
                </a:cxn>
                <a:cxn ang="0">
                  <a:pos x="22" y="18"/>
                </a:cxn>
                <a:cxn ang="0">
                  <a:pos x="26" y="12"/>
                </a:cxn>
                <a:cxn ang="0">
                  <a:pos x="20" y="0"/>
                </a:cxn>
                <a:cxn ang="0">
                  <a:pos x="20" y="0"/>
                </a:cxn>
              </a:cxnLst>
              <a:rect l="0" t="0" r="r" b="b"/>
              <a:pathLst>
                <a:path w="26" h="22">
                  <a:moveTo>
                    <a:pt x="20" y="0"/>
                  </a:moveTo>
                  <a:lnTo>
                    <a:pt x="16" y="0"/>
                  </a:lnTo>
                  <a:lnTo>
                    <a:pt x="14" y="4"/>
                  </a:lnTo>
                  <a:lnTo>
                    <a:pt x="10" y="2"/>
                  </a:lnTo>
                  <a:lnTo>
                    <a:pt x="4" y="12"/>
                  </a:lnTo>
                  <a:lnTo>
                    <a:pt x="0" y="18"/>
                  </a:lnTo>
                  <a:lnTo>
                    <a:pt x="2" y="22"/>
                  </a:lnTo>
                  <a:lnTo>
                    <a:pt x="2" y="18"/>
                  </a:lnTo>
                  <a:lnTo>
                    <a:pt x="4" y="18"/>
                  </a:lnTo>
                  <a:lnTo>
                    <a:pt x="6" y="22"/>
                  </a:lnTo>
                  <a:lnTo>
                    <a:pt x="12" y="22"/>
                  </a:lnTo>
                  <a:lnTo>
                    <a:pt x="14" y="18"/>
                  </a:lnTo>
                  <a:lnTo>
                    <a:pt x="20" y="16"/>
                  </a:lnTo>
                  <a:lnTo>
                    <a:pt x="22" y="18"/>
                  </a:lnTo>
                  <a:lnTo>
                    <a:pt x="26" y="12"/>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4" name="Freeform 333">
              <a:extLst>
                <a:ext uri="{FF2B5EF4-FFF2-40B4-BE49-F238E27FC236}">
                  <a16:creationId xmlns:a16="http://schemas.microsoft.com/office/drawing/2014/main" id="{1DFB4444-6A71-EE49-9DAF-CB1A4305F195}"/>
                </a:ext>
              </a:extLst>
            </p:cNvPr>
            <p:cNvSpPr>
              <a:spLocks/>
            </p:cNvSpPr>
            <p:nvPr/>
          </p:nvSpPr>
          <p:spPr bwMode="auto">
            <a:xfrm>
              <a:off x="4656138" y="4233863"/>
              <a:ext cx="279400" cy="174625"/>
            </a:xfrm>
            <a:custGeom>
              <a:avLst/>
              <a:gdLst/>
              <a:ahLst/>
              <a:cxnLst>
                <a:cxn ang="0">
                  <a:pos x="168" y="78"/>
                </a:cxn>
                <a:cxn ang="0">
                  <a:pos x="164" y="80"/>
                </a:cxn>
                <a:cxn ang="0">
                  <a:pos x="160" y="78"/>
                </a:cxn>
                <a:cxn ang="0">
                  <a:pos x="144" y="78"/>
                </a:cxn>
                <a:cxn ang="0">
                  <a:pos x="140" y="82"/>
                </a:cxn>
                <a:cxn ang="0">
                  <a:pos x="120" y="86"/>
                </a:cxn>
                <a:cxn ang="0">
                  <a:pos x="110" y="86"/>
                </a:cxn>
                <a:cxn ang="0">
                  <a:pos x="108" y="90"/>
                </a:cxn>
                <a:cxn ang="0">
                  <a:pos x="86" y="86"/>
                </a:cxn>
                <a:cxn ang="0">
                  <a:pos x="82" y="88"/>
                </a:cxn>
                <a:cxn ang="0">
                  <a:pos x="68" y="78"/>
                </a:cxn>
                <a:cxn ang="0">
                  <a:pos x="60" y="98"/>
                </a:cxn>
                <a:cxn ang="0">
                  <a:pos x="48" y="102"/>
                </a:cxn>
                <a:cxn ang="0">
                  <a:pos x="34" y="100"/>
                </a:cxn>
                <a:cxn ang="0">
                  <a:pos x="22" y="110"/>
                </a:cxn>
                <a:cxn ang="0">
                  <a:pos x="12" y="102"/>
                </a:cxn>
                <a:cxn ang="0">
                  <a:pos x="0" y="68"/>
                </a:cxn>
                <a:cxn ang="0">
                  <a:pos x="12" y="48"/>
                </a:cxn>
                <a:cxn ang="0">
                  <a:pos x="26" y="46"/>
                </a:cxn>
                <a:cxn ang="0">
                  <a:pos x="32" y="48"/>
                </a:cxn>
                <a:cxn ang="0">
                  <a:pos x="56" y="40"/>
                </a:cxn>
                <a:cxn ang="0">
                  <a:pos x="60" y="30"/>
                </a:cxn>
                <a:cxn ang="0">
                  <a:pos x="80" y="26"/>
                </a:cxn>
                <a:cxn ang="0">
                  <a:pos x="88" y="22"/>
                </a:cxn>
                <a:cxn ang="0">
                  <a:pos x="98" y="10"/>
                </a:cxn>
                <a:cxn ang="0">
                  <a:pos x="100" y="2"/>
                </a:cxn>
                <a:cxn ang="0">
                  <a:pos x="122" y="14"/>
                </a:cxn>
                <a:cxn ang="0">
                  <a:pos x="122" y="28"/>
                </a:cxn>
                <a:cxn ang="0">
                  <a:pos x="130" y="32"/>
                </a:cxn>
                <a:cxn ang="0">
                  <a:pos x="140" y="38"/>
                </a:cxn>
                <a:cxn ang="0">
                  <a:pos x="146" y="46"/>
                </a:cxn>
                <a:cxn ang="0">
                  <a:pos x="164" y="66"/>
                </a:cxn>
                <a:cxn ang="0">
                  <a:pos x="176" y="78"/>
                </a:cxn>
              </a:cxnLst>
              <a:rect l="0" t="0" r="r" b="b"/>
              <a:pathLst>
                <a:path w="176" h="110">
                  <a:moveTo>
                    <a:pt x="176" y="78"/>
                  </a:moveTo>
                  <a:lnTo>
                    <a:pt x="168" y="78"/>
                  </a:lnTo>
                  <a:lnTo>
                    <a:pt x="168" y="82"/>
                  </a:lnTo>
                  <a:lnTo>
                    <a:pt x="164" y="80"/>
                  </a:lnTo>
                  <a:lnTo>
                    <a:pt x="162" y="82"/>
                  </a:lnTo>
                  <a:lnTo>
                    <a:pt x="160" y="78"/>
                  </a:lnTo>
                  <a:lnTo>
                    <a:pt x="150" y="80"/>
                  </a:lnTo>
                  <a:lnTo>
                    <a:pt x="144" y="78"/>
                  </a:lnTo>
                  <a:lnTo>
                    <a:pt x="144" y="82"/>
                  </a:lnTo>
                  <a:lnTo>
                    <a:pt x="140" y="82"/>
                  </a:lnTo>
                  <a:lnTo>
                    <a:pt x="136" y="80"/>
                  </a:lnTo>
                  <a:lnTo>
                    <a:pt x="120" y="86"/>
                  </a:lnTo>
                  <a:lnTo>
                    <a:pt x="114" y="84"/>
                  </a:lnTo>
                  <a:lnTo>
                    <a:pt x="110" y="86"/>
                  </a:lnTo>
                  <a:lnTo>
                    <a:pt x="110" y="90"/>
                  </a:lnTo>
                  <a:lnTo>
                    <a:pt x="108" y="90"/>
                  </a:lnTo>
                  <a:lnTo>
                    <a:pt x="96" y="90"/>
                  </a:lnTo>
                  <a:lnTo>
                    <a:pt x="86" y="86"/>
                  </a:lnTo>
                  <a:lnTo>
                    <a:pt x="84" y="88"/>
                  </a:lnTo>
                  <a:lnTo>
                    <a:pt x="82" y="88"/>
                  </a:lnTo>
                  <a:lnTo>
                    <a:pt x="76" y="80"/>
                  </a:lnTo>
                  <a:lnTo>
                    <a:pt x="68" y="78"/>
                  </a:lnTo>
                  <a:lnTo>
                    <a:pt x="60" y="88"/>
                  </a:lnTo>
                  <a:lnTo>
                    <a:pt x="60" y="98"/>
                  </a:lnTo>
                  <a:lnTo>
                    <a:pt x="56" y="98"/>
                  </a:lnTo>
                  <a:lnTo>
                    <a:pt x="48" y="102"/>
                  </a:lnTo>
                  <a:lnTo>
                    <a:pt x="38" y="98"/>
                  </a:lnTo>
                  <a:lnTo>
                    <a:pt x="34" y="100"/>
                  </a:lnTo>
                  <a:lnTo>
                    <a:pt x="28" y="102"/>
                  </a:lnTo>
                  <a:lnTo>
                    <a:pt x="22" y="110"/>
                  </a:lnTo>
                  <a:lnTo>
                    <a:pt x="20" y="110"/>
                  </a:lnTo>
                  <a:lnTo>
                    <a:pt x="12" y="102"/>
                  </a:lnTo>
                  <a:lnTo>
                    <a:pt x="2" y="84"/>
                  </a:lnTo>
                  <a:lnTo>
                    <a:pt x="0" y="68"/>
                  </a:lnTo>
                  <a:lnTo>
                    <a:pt x="6" y="62"/>
                  </a:lnTo>
                  <a:lnTo>
                    <a:pt x="12" y="48"/>
                  </a:lnTo>
                  <a:lnTo>
                    <a:pt x="20" y="48"/>
                  </a:lnTo>
                  <a:lnTo>
                    <a:pt x="26" y="46"/>
                  </a:lnTo>
                  <a:lnTo>
                    <a:pt x="28" y="44"/>
                  </a:lnTo>
                  <a:lnTo>
                    <a:pt x="32" y="48"/>
                  </a:lnTo>
                  <a:lnTo>
                    <a:pt x="46" y="42"/>
                  </a:lnTo>
                  <a:lnTo>
                    <a:pt x="56" y="40"/>
                  </a:lnTo>
                  <a:lnTo>
                    <a:pt x="62" y="34"/>
                  </a:lnTo>
                  <a:lnTo>
                    <a:pt x="60" y="30"/>
                  </a:lnTo>
                  <a:lnTo>
                    <a:pt x="62" y="28"/>
                  </a:lnTo>
                  <a:lnTo>
                    <a:pt x="80" y="26"/>
                  </a:lnTo>
                  <a:lnTo>
                    <a:pt x="82" y="22"/>
                  </a:lnTo>
                  <a:lnTo>
                    <a:pt x="88" y="22"/>
                  </a:lnTo>
                  <a:lnTo>
                    <a:pt x="88" y="18"/>
                  </a:lnTo>
                  <a:lnTo>
                    <a:pt x="98" y="10"/>
                  </a:lnTo>
                  <a:lnTo>
                    <a:pt x="98" y="6"/>
                  </a:lnTo>
                  <a:lnTo>
                    <a:pt x="100" y="2"/>
                  </a:lnTo>
                  <a:lnTo>
                    <a:pt x="112" y="0"/>
                  </a:lnTo>
                  <a:lnTo>
                    <a:pt x="122" y="14"/>
                  </a:lnTo>
                  <a:lnTo>
                    <a:pt x="122" y="18"/>
                  </a:lnTo>
                  <a:lnTo>
                    <a:pt x="122" y="28"/>
                  </a:lnTo>
                  <a:lnTo>
                    <a:pt x="124" y="32"/>
                  </a:lnTo>
                  <a:lnTo>
                    <a:pt x="130" y="32"/>
                  </a:lnTo>
                  <a:lnTo>
                    <a:pt x="132" y="36"/>
                  </a:lnTo>
                  <a:lnTo>
                    <a:pt x="140" y="38"/>
                  </a:lnTo>
                  <a:lnTo>
                    <a:pt x="144" y="40"/>
                  </a:lnTo>
                  <a:lnTo>
                    <a:pt x="146" y="46"/>
                  </a:lnTo>
                  <a:lnTo>
                    <a:pt x="158" y="56"/>
                  </a:lnTo>
                  <a:lnTo>
                    <a:pt x="164" y="66"/>
                  </a:lnTo>
                  <a:lnTo>
                    <a:pt x="172" y="72"/>
                  </a:lnTo>
                  <a:lnTo>
                    <a:pt x="176" y="78"/>
                  </a:lnTo>
                  <a:lnTo>
                    <a:pt x="176" y="7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5" name="Freeform 334">
              <a:extLst>
                <a:ext uri="{FF2B5EF4-FFF2-40B4-BE49-F238E27FC236}">
                  <a16:creationId xmlns:a16="http://schemas.microsoft.com/office/drawing/2014/main" id="{770BD5E9-9279-6B47-9930-DB45DD5D7206}"/>
                </a:ext>
              </a:extLst>
            </p:cNvPr>
            <p:cNvSpPr>
              <a:spLocks/>
            </p:cNvSpPr>
            <p:nvPr/>
          </p:nvSpPr>
          <p:spPr bwMode="auto">
            <a:xfrm>
              <a:off x="4605338" y="4560888"/>
              <a:ext cx="19050" cy="31750"/>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6" name="Freeform 335">
              <a:extLst>
                <a:ext uri="{FF2B5EF4-FFF2-40B4-BE49-F238E27FC236}">
                  <a16:creationId xmlns:a16="http://schemas.microsoft.com/office/drawing/2014/main" id="{7220141B-CA83-3144-AD6A-0A5C93FE3DC1}"/>
                </a:ext>
              </a:extLst>
            </p:cNvPr>
            <p:cNvSpPr>
              <a:spLocks/>
            </p:cNvSpPr>
            <p:nvPr/>
          </p:nvSpPr>
          <p:spPr bwMode="auto">
            <a:xfrm>
              <a:off x="4535488" y="4421188"/>
              <a:ext cx="117475" cy="130175"/>
            </a:xfrm>
            <a:custGeom>
              <a:avLst/>
              <a:gdLst/>
              <a:ahLst/>
              <a:cxnLst>
                <a:cxn ang="0">
                  <a:pos x="34" y="0"/>
                </a:cxn>
                <a:cxn ang="0">
                  <a:pos x="32" y="4"/>
                </a:cxn>
                <a:cxn ang="0">
                  <a:pos x="34" y="16"/>
                </a:cxn>
                <a:cxn ang="0">
                  <a:pos x="16" y="16"/>
                </a:cxn>
                <a:cxn ang="0">
                  <a:pos x="10" y="16"/>
                </a:cxn>
                <a:cxn ang="0">
                  <a:pos x="10" y="20"/>
                </a:cxn>
                <a:cxn ang="0">
                  <a:pos x="8" y="24"/>
                </a:cxn>
                <a:cxn ang="0">
                  <a:pos x="14" y="28"/>
                </a:cxn>
                <a:cxn ang="0">
                  <a:pos x="12" y="28"/>
                </a:cxn>
                <a:cxn ang="0">
                  <a:pos x="6" y="26"/>
                </a:cxn>
                <a:cxn ang="0">
                  <a:pos x="6" y="36"/>
                </a:cxn>
                <a:cxn ang="0">
                  <a:pos x="2" y="40"/>
                </a:cxn>
                <a:cxn ang="0">
                  <a:pos x="0" y="40"/>
                </a:cxn>
                <a:cxn ang="0">
                  <a:pos x="2" y="42"/>
                </a:cxn>
                <a:cxn ang="0">
                  <a:pos x="6" y="56"/>
                </a:cxn>
                <a:cxn ang="0">
                  <a:pos x="14" y="66"/>
                </a:cxn>
                <a:cxn ang="0">
                  <a:pos x="30" y="80"/>
                </a:cxn>
                <a:cxn ang="0">
                  <a:pos x="32" y="82"/>
                </a:cxn>
                <a:cxn ang="0">
                  <a:pos x="34" y="78"/>
                </a:cxn>
                <a:cxn ang="0">
                  <a:pos x="38" y="76"/>
                </a:cxn>
                <a:cxn ang="0">
                  <a:pos x="40" y="76"/>
                </a:cxn>
                <a:cxn ang="0">
                  <a:pos x="38" y="68"/>
                </a:cxn>
                <a:cxn ang="0">
                  <a:pos x="38" y="64"/>
                </a:cxn>
                <a:cxn ang="0">
                  <a:pos x="48" y="60"/>
                </a:cxn>
                <a:cxn ang="0">
                  <a:pos x="52" y="54"/>
                </a:cxn>
                <a:cxn ang="0">
                  <a:pos x="56" y="58"/>
                </a:cxn>
                <a:cxn ang="0">
                  <a:pos x="62" y="58"/>
                </a:cxn>
                <a:cxn ang="0">
                  <a:pos x="66" y="62"/>
                </a:cxn>
                <a:cxn ang="0">
                  <a:pos x="70" y="60"/>
                </a:cxn>
                <a:cxn ang="0">
                  <a:pos x="74" y="40"/>
                </a:cxn>
                <a:cxn ang="0">
                  <a:pos x="70" y="30"/>
                </a:cxn>
                <a:cxn ang="0">
                  <a:pos x="70" y="26"/>
                </a:cxn>
                <a:cxn ang="0">
                  <a:pos x="74" y="18"/>
                </a:cxn>
                <a:cxn ang="0">
                  <a:pos x="74" y="14"/>
                </a:cxn>
                <a:cxn ang="0">
                  <a:pos x="72" y="10"/>
                </a:cxn>
                <a:cxn ang="0">
                  <a:pos x="64" y="8"/>
                </a:cxn>
                <a:cxn ang="0">
                  <a:pos x="60" y="14"/>
                </a:cxn>
                <a:cxn ang="0">
                  <a:pos x="58" y="14"/>
                </a:cxn>
                <a:cxn ang="0">
                  <a:pos x="58" y="4"/>
                </a:cxn>
                <a:cxn ang="0">
                  <a:pos x="60" y="0"/>
                </a:cxn>
                <a:cxn ang="0">
                  <a:pos x="46" y="0"/>
                </a:cxn>
                <a:cxn ang="0">
                  <a:pos x="34" y="0"/>
                </a:cxn>
                <a:cxn ang="0">
                  <a:pos x="34" y="0"/>
                </a:cxn>
              </a:cxnLst>
              <a:rect l="0" t="0" r="r" b="b"/>
              <a:pathLst>
                <a:path w="74" h="82">
                  <a:moveTo>
                    <a:pt x="34" y="0"/>
                  </a:moveTo>
                  <a:lnTo>
                    <a:pt x="32" y="4"/>
                  </a:lnTo>
                  <a:lnTo>
                    <a:pt x="34" y="16"/>
                  </a:lnTo>
                  <a:lnTo>
                    <a:pt x="16" y="16"/>
                  </a:lnTo>
                  <a:lnTo>
                    <a:pt x="10" y="16"/>
                  </a:lnTo>
                  <a:lnTo>
                    <a:pt x="10" y="20"/>
                  </a:lnTo>
                  <a:lnTo>
                    <a:pt x="8" y="24"/>
                  </a:lnTo>
                  <a:lnTo>
                    <a:pt x="14" y="28"/>
                  </a:lnTo>
                  <a:lnTo>
                    <a:pt x="12" y="28"/>
                  </a:lnTo>
                  <a:lnTo>
                    <a:pt x="6" y="26"/>
                  </a:lnTo>
                  <a:lnTo>
                    <a:pt x="6" y="36"/>
                  </a:lnTo>
                  <a:lnTo>
                    <a:pt x="2" y="40"/>
                  </a:lnTo>
                  <a:lnTo>
                    <a:pt x="0" y="40"/>
                  </a:lnTo>
                  <a:lnTo>
                    <a:pt x="2" y="42"/>
                  </a:lnTo>
                  <a:lnTo>
                    <a:pt x="6" y="56"/>
                  </a:lnTo>
                  <a:lnTo>
                    <a:pt x="14" y="66"/>
                  </a:lnTo>
                  <a:lnTo>
                    <a:pt x="30" y="80"/>
                  </a:lnTo>
                  <a:lnTo>
                    <a:pt x="32" y="82"/>
                  </a:lnTo>
                  <a:lnTo>
                    <a:pt x="34" y="78"/>
                  </a:lnTo>
                  <a:lnTo>
                    <a:pt x="38" y="76"/>
                  </a:lnTo>
                  <a:lnTo>
                    <a:pt x="40" y="76"/>
                  </a:lnTo>
                  <a:lnTo>
                    <a:pt x="38" y="68"/>
                  </a:lnTo>
                  <a:lnTo>
                    <a:pt x="38" y="64"/>
                  </a:lnTo>
                  <a:lnTo>
                    <a:pt x="48" y="60"/>
                  </a:lnTo>
                  <a:lnTo>
                    <a:pt x="52" y="54"/>
                  </a:lnTo>
                  <a:lnTo>
                    <a:pt x="56" y="58"/>
                  </a:lnTo>
                  <a:lnTo>
                    <a:pt x="62" y="58"/>
                  </a:lnTo>
                  <a:lnTo>
                    <a:pt x="66" y="62"/>
                  </a:lnTo>
                  <a:lnTo>
                    <a:pt x="70" y="60"/>
                  </a:lnTo>
                  <a:lnTo>
                    <a:pt x="74" y="40"/>
                  </a:lnTo>
                  <a:lnTo>
                    <a:pt x="70" y="30"/>
                  </a:lnTo>
                  <a:lnTo>
                    <a:pt x="70" y="26"/>
                  </a:lnTo>
                  <a:lnTo>
                    <a:pt x="74" y="18"/>
                  </a:lnTo>
                  <a:lnTo>
                    <a:pt x="74" y="14"/>
                  </a:lnTo>
                  <a:lnTo>
                    <a:pt x="72" y="10"/>
                  </a:lnTo>
                  <a:lnTo>
                    <a:pt x="64" y="8"/>
                  </a:lnTo>
                  <a:lnTo>
                    <a:pt x="60" y="14"/>
                  </a:lnTo>
                  <a:lnTo>
                    <a:pt x="58" y="14"/>
                  </a:lnTo>
                  <a:lnTo>
                    <a:pt x="58" y="4"/>
                  </a:lnTo>
                  <a:lnTo>
                    <a:pt x="60" y="0"/>
                  </a:lnTo>
                  <a:lnTo>
                    <a:pt x="46" y="0"/>
                  </a:lnTo>
                  <a:lnTo>
                    <a:pt x="34" y="0"/>
                  </a:lnTo>
                  <a:lnTo>
                    <a:pt x="3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7" name="Freeform 336">
              <a:extLst>
                <a:ext uri="{FF2B5EF4-FFF2-40B4-BE49-F238E27FC236}">
                  <a16:creationId xmlns:a16="http://schemas.microsoft.com/office/drawing/2014/main" id="{49E9D298-DDE6-394A-B185-37ABDD10B346}"/>
                </a:ext>
              </a:extLst>
            </p:cNvPr>
            <p:cNvSpPr>
              <a:spLocks/>
            </p:cNvSpPr>
            <p:nvPr/>
          </p:nvSpPr>
          <p:spPr bwMode="auto">
            <a:xfrm>
              <a:off x="4586288" y="4389438"/>
              <a:ext cx="158750" cy="187325"/>
            </a:xfrm>
            <a:custGeom>
              <a:avLst/>
              <a:gdLst/>
              <a:ahLst/>
              <a:cxnLst>
                <a:cxn ang="0">
                  <a:pos x="100" y="0"/>
                </a:cxn>
                <a:cxn ang="0">
                  <a:pos x="92" y="4"/>
                </a:cxn>
                <a:cxn ang="0">
                  <a:pos x="82" y="0"/>
                </a:cxn>
                <a:cxn ang="0">
                  <a:pos x="78" y="2"/>
                </a:cxn>
                <a:cxn ang="0">
                  <a:pos x="72" y="4"/>
                </a:cxn>
                <a:cxn ang="0">
                  <a:pos x="66" y="12"/>
                </a:cxn>
                <a:cxn ang="0">
                  <a:pos x="66" y="26"/>
                </a:cxn>
                <a:cxn ang="0">
                  <a:pos x="64" y="28"/>
                </a:cxn>
                <a:cxn ang="0">
                  <a:pos x="58" y="24"/>
                </a:cxn>
                <a:cxn ang="0">
                  <a:pos x="46" y="20"/>
                </a:cxn>
                <a:cxn ang="0">
                  <a:pos x="28" y="20"/>
                </a:cxn>
                <a:cxn ang="0">
                  <a:pos x="26" y="24"/>
                </a:cxn>
                <a:cxn ang="0">
                  <a:pos x="26" y="34"/>
                </a:cxn>
                <a:cxn ang="0">
                  <a:pos x="28" y="34"/>
                </a:cxn>
                <a:cxn ang="0">
                  <a:pos x="32" y="28"/>
                </a:cxn>
                <a:cxn ang="0">
                  <a:pos x="40" y="30"/>
                </a:cxn>
                <a:cxn ang="0">
                  <a:pos x="42" y="34"/>
                </a:cxn>
                <a:cxn ang="0">
                  <a:pos x="42" y="38"/>
                </a:cxn>
                <a:cxn ang="0">
                  <a:pos x="38" y="46"/>
                </a:cxn>
                <a:cxn ang="0">
                  <a:pos x="38" y="50"/>
                </a:cxn>
                <a:cxn ang="0">
                  <a:pos x="42" y="60"/>
                </a:cxn>
                <a:cxn ang="0">
                  <a:pos x="38" y="80"/>
                </a:cxn>
                <a:cxn ang="0">
                  <a:pos x="34" y="82"/>
                </a:cxn>
                <a:cxn ang="0">
                  <a:pos x="30" y="78"/>
                </a:cxn>
                <a:cxn ang="0">
                  <a:pos x="24" y="78"/>
                </a:cxn>
                <a:cxn ang="0">
                  <a:pos x="20" y="74"/>
                </a:cxn>
                <a:cxn ang="0">
                  <a:pos x="16" y="80"/>
                </a:cxn>
                <a:cxn ang="0">
                  <a:pos x="6" y="84"/>
                </a:cxn>
                <a:cxn ang="0">
                  <a:pos x="6" y="88"/>
                </a:cxn>
                <a:cxn ang="0">
                  <a:pos x="8" y="96"/>
                </a:cxn>
                <a:cxn ang="0">
                  <a:pos x="6" y="96"/>
                </a:cxn>
                <a:cxn ang="0">
                  <a:pos x="2" y="98"/>
                </a:cxn>
                <a:cxn ang="0">
                  <a:pos x="0" y="102"/>
                </a:cxn>
                <a:cxn ang="0">
                  <a:pos x="2" y="104"/>
                </a:cxn>
                <a:cxn ang="0">
                  <a:pos x="8" y="110"/>
                </a:cxn>
                <a:cxn ang="0">
                  <a:pos x="12" y="118"/>
                </a:cxn>
                <a:cxn ang="0">
                  <a:pos x="16" y="114"/>
                </a:cxn>
                <a:cxn ang="0">
                  <a:pos x="18" y="110"/>
                </a:cxn>
                <a:cxn ang="0">
                  <a:pos x="22" y="108"/>
                </a:cxn>
                <a:cxn ang="0">
                  <a:pos x="24" y="110"/>
                </a:cxn>
                <a:cxn ang="0">
                  <a:pos x="24" y="112"/>
                </a:cxn>
                <a:cxn ang="0">
                  <a:pos x="28" y="114"/>
                </a:cxn>
                <a:cxn ang="0">
                  <a:pos x="32" y="114"/>
                </a:cxn>
                <a:cxn ang="0">
                  <a:pos x="36" y="110"/>
                </a:cxn>
                <a:cxn ang="0">
                  <a:pos x="42" y="108"/>
                </a:cxn>
                <a:cxn ang="0">
                  <a:pos x="42" y="114"/>
                </a:cxn>
                <a:cxn ang="0">
                  <a:pos x="46" y="114"/>
                </a:cxn>
                <a:cxn ang="0">
                  <a:pos x="50" y="112"/>
                </a:cxn>
                <a:cxn ang="0">
                  <a:pos x="62" y="102"/>
                </a:cxn>
                <a:cxn ang="0">
                  <a:pos x="68" y="92"/>
                </a:cxn>
                <a:cxn ang="0">
                  <a:pos x="68" y="82"/>
                </a:cxn>
                <a:cxn ang="0">
                  <a:pos x="70" y="78"/>
                </a:cxn>
                <a:cxn ang="0">
                  <a:pos x="76" y="68"/>
                </a:cxn>
                <a:cxn ang="0">
                  <a:pos x="88" y="58"/>
                </a:cxn>
                <a:cxn ang="0">
                  <a:pos x="92" y="24"/>
                </a:cxn>
                <a:cxn ang="0">
                  <a:pos x="100" y="10"/>
                </a:cxn>
                <a:cxn ang="0">
                  <a:pos x="100" y="0"/>
                </a:cxn>
                <a:cxn ang="0">
                  <a:pos x="100" y="0"/>
                </a:cxn>
              </a:cxnLst>
              <a:rect l="0" t="0" r="r" b="b"/>
              <a:pathLst>
                <a:path w="100" h="118">
                  <a:moveTo>
                    <a:pt x="100" y="0"/>
                  </a:moveTo>
                  <a:lnTo>
                    <a:pt x="92" y="4"/>
                  </a:lnTo>
                  <a:lnTo>
                    <a:pt x="82" y="0"/>
                  </a:lnTo>
                  <a:lnTo>
                    <a:pt x="78" y="2"/>
                  </a:lnTo>
                  <a:lnTo>
                    <a:pt x="72" y="4"/>
                  </a:lnTo>
                  <a:lnTo>
                    <a:pt x="66" y="12"/>
                  </a:lnTo>
                  <a:lnTo>
                    <a:pt x="66" y="26"/>
                  </a:lnTo>
                  <a:lnTo>
                    <a:pt x="64" y="28"/>
                  </a:lnTo>
                  <a:lnTo>
                    <a:pt x="58" y="24"/>
                  </a:lnTo>
                  <a:lnTo>
                    <a:pt x="46" y="20"/>
                  </a:lnTo>
                  <a:lnTo>
                    <a:pt x="28" y="20"/>
                  </a:lnTo>
                  <a:lnTo>
                    <a:pt x="26" y="24"/>
                  </a:lnTo>
                  <a:lnTo>
                    <a:pt x="26" y="34"/>
                  </a:lnTo>
                  <a:lnTo>
                    <a:pt x="28" y="34"/>
                  </a:lnTo>
                  <a:lnTo>
                    <a:pt x="32" y="28"/>
                  </a:lnTo>
                  <a:lnTo>
                    <a:pt x="40" y="30"/>
                  </a:lnTo>
                  <a:lnTo>
                    <a:pt x="42" y="34"/>
                  </a:lnTo>
                  <a:lnTo>
                    <a:pt x="42" y="38"/>
                  </a:lnTo>
                  <a:lnTo>
                    <a:pt x="38" y="46"/>
                  </a:lnTo>
                  <a:lnTo>
                    <a:pt x="38" y="50"/>
                  </a:lnTo>
                  <a:lnTo>
                    <a:pt x="42" y="60"/>
                  </a:lnTo>
                  <a:lnTo>
                    <a:pt x="38" y="80"/>
                  </a:lnTo>
                  <a:lnTo>
                    <a:pt x="34" y="82"/>
                  </a:lnTo>
                  <a:lnTo>
                    <a:pt x="30" y="78"/>
                  </a:lnTo>
                  <a:lnTo>
                    <a:pt x="24" y="78"/>
                  </a:lnTo>
                  <a:lnTo>
                    <a:pt x="20" y="74"/>
                  </a:lnTo>
                  <a:lnTo>
                    <a:pt x="16" y="80"/>
                  </a:lnTo>
                  <a:lnTo>
                    <a:pt x="6" y="84"/>
                  </a:lnTo>
                  <a:lnTo>
                    <a:pt x="6" y="88"/>
                  </a:lnTo>
                  <a:lnTo>
                    <a:pt x="8" y="96"/>
                  </a:lnTo>
                  <a:lnTo>
                    <a:pt x="6" y="96"/>
                  </a:lnTo>
                  <a:lnTo>
                    <a:pt x="2" y="98"/>
                  </a:lnTo>
                  <a:lnTo>
                    <a:pt x="0" y="102"/>
                  </a:lnTo>
                  <a:lnTo>
                    <a:pt x="2" y="104"/>
                  </a:lnTo>
                  <a:lnTo>
                    <a:pt x="8" y="110"/>
                  </a:lnTo>
                  <a:lnTo>
                    <a:pt x="12" y="118"/>
                  </a:lnTo>
                  <a:lnTo>
                    <a:pt x="16" y="114"/>
                  </a:lnTo>
                  <a:lnTo>
                    <a:pt x="18" y="110"/>
                  </a:lnTo>
                  <a:lnTo>
                    <a:pt x="22" y="108"/>
                  </a:lnTo>
                  <a:lnTo>
                    <a:pt x="24" y="110"/>
                  </a:lnTo>
                  <a:lnTo>
                    <a:pt x="24" y="112"/>
                  </a:lnTo>
                  <a:lnTo>
                    <a:pt x="28" y="114"/>
                  </a:lnTo>
                  <a:lnTo>
                    <a:pt x="32" y="114"/>
                  </a:lnTo>
                  <a:lnTo>
                    <a:pt x="36" y="110"/>
                  </a:lnTo>
                  <a:lnTo>
                    <a:pt x="42" y="108"/>
                  </a:lnTo>
                  <a:lnTo>
                    <a:pt x="42" y="114"/>
                  </a:lnTo>
                  <a:lnTo>
                    <a:pt x="46" y="114"/>
                  </a:lnTo>
                  <a:lnTo>
                    <a:pt x="50" y="112"/>
                  </a:lnTo>
                  <a:lnTo>
                    <a:pt x="62" y="102"/>
                  </a:lnTo>
                  <a:lnTo>
                    <a:pt x="68" y="92"/>
                  </a:lnTo>
                  <a:lnTo>
                    <a:pt x="68" y="82"/>
                  </a:lnTo>
                  <a:lnTo>
                    <a:pt x="70" y="78"/>
                  </a:lnTo>
                  <a:lnTo>
                    <a:pt x="76" y="68"/>
                  </a:lnTo>
                  <a:lnTo>
                    <a:pt x="88" y="58"/>
                  </a:lnTo>
                  <a:lnTo>
                    <a:pt x="92" y="24"/>
                  </a:lnTo>
                  <a:lnTo>
                    <a:pt x="100" y="10"/>
                  </a:lnTo>
                  <a:lnTo>
                    <a:pt x="100" y="0"/>
                  </a:lnTo>
                  <a:lnTo>
                    <a:pt x="10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8" name="Freeform 337">
              <a:extLst>
                <a:ext uri="{FF2B5EF4-FFF2-40B4-BE49-F238E27FC236}">
                  <a16:creationId xmlns:a16="http://schemas.microsoft.com/office/drawing/2014/main" id="{0DF5C15D-569E-4D4E-AC11-21863172FF41}"/>
                </a:ext>
              </a:extLst>
            </p:cNvPr>
            <p:cNvSpPr>
              <a:spLocks/>
            </p:cNvSpPr>
            <p:nvPr/>
          </p:nvSpPr>
          <p:spPr bwMode="auto">
            <a:xfrm>
              <a:off x="4970463" y="4516438"/>
              <a:ext cx="34925" cy="44450"/>
            </a:xfrm>
            <a:custGeom>
              <a:avLst/>
              <a:gdLst/>
              <a:ahLst/>
              <a:cxnLst>
                <a:cxn ang="0">
                  <a:pos x="4" y="28"/>
                </a:cxn>
                <a:cxn ang="0">
                  <a:pos x="2" y="20"/>
                </a:cxn>
                <a:cxn ang="0">
                  <a:pos x="2" y="14"/>
                </a:cxn>
                <a:cxn ang="0">
                  <a:pos x="2" y="8"/>
                </a:cxn>
                <a:cxn ang="0">
                  <a:pos x="0" y="6"/>
                </a:cxn>
                <a:cxn ang="0">
                  <a:pos x="0" y="2"/>
                </a:cxn>
                <a:cxn ang="0">
                  <a:pos x="2" y="2"/>
                </a:cxn>
                <a:cxn ang="0">
                  <a:pos x="4" y="6"/>
                </a:cxn>
                <a:cxn ang="0">
                  <a:pos x="10" y="6"/>
                </a:cxn>
                <a:cxn ang="0">
                  <a:pos x="12" y="2"/>
                </a:cxn>
                <a:cxn ang="0">
                  <a:pos x="18" y="0"/>
                </a:cxn>
                <a:cxn ang="0">
                  <a:pos x="20" y="2"/>
                </a:cxn>
                <a:cxn ang="0">
                  <a:pos x="18" y="6"/>
                </a:cxn>
                <a:cxn ang="0">
                  <a:pos x="22" y="8"/>
                </a:cxn>
                <a:cxn ang="0">
                  <a:pos x="22" y="12"/>
                </a:cxn>
                <a:cxn ang="0">
                  <a:pos x="14" y="26"/>
                </a:cxn>
                <a:cxn ang="0">
                  <a:pos x="6" y="28"/>
                </a:cxn>
                <a:cxn ang="0">
                  <a:pos x="4" y="28"/>
                </a:cxn>
                <a:cxn ang="0">
                  <a:pos x="4" y="28"/>
                </a:cxn>
              </a:cxnLst>
              <a:rect l="0" t="0" r="r" b="b"/>
              <a:pathLst>
                <a:path w="22" h="28">
                  <a:moveTo>
                    <a:pt x="4" y="28"/>
                  </a:moveTo>
                  <a:lnTo>
                    <a:pt x="2" y="20"/>
                  </a:lnTo>
                  <a:lnTo>
                    <a:pt x="2" y="14"/>
                  </a:lnTo>
                  <a:lnTo>
                    <a:pt x="2" y="8"/>
                  </a:lnTo>
                  <a:lnTo>
                    <a:pt x="0" y="6"/>
                  </a:lnTo>
                  <a:lnTo>
                    <a:pt x="0" y="2"/>
                  </a:lnTo>
                  <a:lnTo>
                    <a:pt x="2" y="2"/>
                  </a:lnTo>
                  <a:lnTo>
                    <a:pt x="4" y="6"/>
                  </a:lnTo>
                  <a:lnTo>
                    <a:pt x="10" y="6"/>
                  </a:lnTo>
                  <a:lnTo>
                    <a:pt x="12" y="2"/>
                  </a:lnTo>
                  <a:lnTo>
                    <a:pt x="18" y="0"/>
                  </a:lnTo>
                  <a:lnTo>
                    <a:pt x="20" y="2"/>
                  </a:lnTo>
                  <a:lnTo>
                    <a:pt x="18" y="6"/>
                  </a:lnTo>
                  <a:lnTo>
                    <a:pt x="22" y="8"/>
                  </a:lnTo>
                  <a:lnTo>
                    <a:pt x="22" y="12"/>
                  </a:lnTo>
                  <a:lnTo>
                    <a:pt x="14" y="26"/>
                  </a:lnTo>
                  <a:lnTo>
                    <a:pt x="6" y="28"/>
                  </a:lnTo>
                  <a:lnTo>
                    <a:pt x="4" y="28"/>
                  </a:lnTo>
                  <a:lnTo>
                    <a:pt x="4"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39" name="Freeform 338">
              <a:extLst>
                <a:ext uri="{FF2B5EF4-FFF2-40B4-BE49-F238E27FC236}">
                  <a16:creationId xmlns:a16="http://schemas.microsoft.com/office/drawing/2014/main" id="{FB7083D7-FE3D-8448-9E1F-3D11B8815375}"/>
                </a:ext>
              </a:extLst>
            </p:cNvPr>
            <p:cNvSpPr>
              <a:spLocks/>
            </p:cNvSpPr>
            <p:nvPr/>
          </p:nvSpPr>
          <p:spPr bwMode="auto">
            <a:xfrm>
              <a:off x="4605338" y="4560888"/>
              <a:ext cx="19050" cy="31750"/>
            </a:xfrm>
            <a:custGeom>
              <a:avLst/>
              <a:gdLst/>
              <a:ahLst/>
              <a:cxnLst>
                <a:cxn ang="0">
                  <a:pos x="4" y="20"/>
                </a:cxn>
                <a:cxn ang="0">
                  <a:pos x="2" y="18"/>
                </a:cxn>
                <a:cxn ang="0">
                  <a:pos x="0" y="10"/>
                </a:cxn>
                <a:cxn ang="0">
                  <a:pos x="0" y="10"/>
                </a:cxn>
                <a:cxn ang="0">
                  <a:pos x="4" y="6"/>
                </a:cxn>
                <a:cxn ang="0">
                  <a:pos x="6" y="2"/>
                </a:cxn>
                <a:cxn ang="0">
                  <a:pos x="10" y="0"/>
                </a:cxn>
                <a:cxn ang="0">
                  <a:pos x="12" y="2"/>
                </a:cxn>
                <a:cxn ang="0">
                  <a:pos x="12" y="4"/>
                </a:cxn>
                <a:cxn ang="0">
                  <a:pos x="8" y="8"/>
                </a:cxn>
                <a:cxn ang="0">
                  <a:pos x="6" y="18"/>
                </a:cxn>
                <a:cxn ang="0">
                  <a:pos x="4" y="20"/>
                </a:cxn>
                <a:cxn ang="0">
                  <a:pos x="4" y="20"/>
                </a:cxn>
              </a:cxnLst>
              <a:rect l="0" t="0" r="r" b="b"/>
              <a:pathLst>
                <a:path w="12" h="20">
                  <a:moveTo>
                    <a:pt x="4" y="20"/>
                  </a:moveTo>
                  <a:lnTo>
                    <a:pt x="2" y="18"/>
                  </a:lnTo>
                  <a:lnTo>
                    <a:pt x="0" y="10"/>
                  </a:lnTo>
                  <a:lnTo>
                    <a:pt x="0" y="10"/>
                  </a:lnTo>
                  <a:lnTo>
                    <a:pt x="4" y="6"/>
                  </a:lnTo>
                  <a:lnTo>
                    <a:pt x="6" y="2"/>
                  </a:lnTo>
                  <a:lnTo>
                    <a:pt x="10" y="0"/>
                  </a:lnTo>
                  <a:lnTo>
                    <a:pt x="12" y="2"/>
                  </a:lnTo>
                  <a:lnTo>
                    <a:pt x="12" y="4"/>
                  </a:lnTo>
                  <a:lnTo>
                    <a:pt x="8" y="8"/>
                  </a:lnTo>
                  <a:lnTo>
                    <a:pt x="6" y="18"/>
                  </a:lnTo>
                  <a:lnTo>
                    <a:pt x="4" y="20"/>
                  </a:lnTo>
                  <a:lnTo>
                    <a:pt x="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0" name="Freeform 339">
              <a:extLst>
                <a:ext uri="{FF2B5EF4-FFF2-40B4-BE49-F238E27FC236}">
                  <a16:creationId xmlns:a16="http://schemas.microsoft.com/office/drawing/2014/main" id="{3F69AEC4-0931-744D-9170-DF0A36ADB8E3}"/>
                </a:ext>
              </a:extLst>
            </p:cNvPr>
            <p:cNvSpPr>
              <a:spLocks/>
            </p:cNvSpPr>
            <p:nvPr/>
          </p:nvSpPr>
          <p:spPr bwMode="auto">
            <a:xfrm>
              <a:off x="4548188" y="4421188"/>
              <a:ext cx="41275" cy="25400"/>
            </a:xfrm>
            <a:custGeom>
              <a:avLst/>
              <a:gdLst/>
              <a:ahLst/>
              <a:cxnLst>
                <a:cxn ang="0">
                  <a:pos x="26" y="0"/>
                </a:cxn>
                <a:cxn ang="0">
                  <a:pos x="4" y="2"/>
                </a:cxn>
                <a:cxn ang="0">
                  <a:pos x="2" y="10"/>
                </a:cxn>
                <a:cxn ang="0">
                  <a:pos x="0" y="14"/>
                </a:cxn>
                <a:cxn ang="0">
                  <a:pos x="2" y="16"/>
                </a:cxn>
                <a:cxn ang="0">
                  <a:pos x="2" y="16"/>
                </a:cxn>
                <a:cxn ang="0">
                  <a:pos x="8" y="16"/>
                </a:cxn>
                <a:cxn ang="0">
                  <a:pos x="26" y="16"/>
                </a:cxn>
                <a:cxn ang="0">
                  <a:pos x="24" y="4"/>
                </a:cxn>
                <a:cxn ang="0">
                  <a:pos x="26" y="0"/>
                </a:cxn>
                <a:cxn ang="0">
                  <a:pos x="26" y="0"/>
                </a:cxn>
              </a:cxnLst>
              <a:rect l="0" t="0" r="r" b="b"/>
              <a:pathLst>
                <a:path w="26" h="16">
                  <a:moveTo>
                    <a:pt x="26" y="0"/>
                  </a:moveTo>
                  <a:lnTo>
                    <a:pt x="4" y="2"/>
                  </a:lnTo>
                  <a:lnTo>
                    <a:pt x="2" y="10"/>
                  </a:lnTo>
                  <a:lnTo>
                    <a:pt x="0" y="14"/>
                  </a:lnTo>
                  <a:lnTo>
                    <a:pt x="2" y="16"/>
                  </a:lnTo>
                  <a:lnTo>
                    <a:pt x="2" y="16"/>
                  </a:lnTo>
                  <a:lnTo>
                    <a:pt x="8" y="16"/>
                  </a:lnTo>
                  <a:lnTo>
                    <a:pt x="26" y="16"/>
                  </a:lnTo>
                  <a:lnTo>
                    <a:pt x="24" y="4"/>
                  </a:lnTo>
                  <a:lnTo>
                    <a:pt x="26" y="0"/>
                  </a:lnTo>
                  <a:lnTo>
                    <a:pt x="2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1" name="Freeform 340">
              <a:extLst>
                <a:ext uri="{FF2B5EF4-FFF2-40B4-BE49-F238E27FC236}">
                  <a16:creationId xmlns:a16="http://schemas.microsoft.com/office/drawing/2014/main" id="{E90D7362-93FD-3B43-96AE-850DC0AAE16B}"/>
                </a:ext>
              </a:extLst>
            </p:cNvPr>
            <p:cNvSpPr>
              <a:spLocks/>
            </p:cNvSpPr>
            <p:nvPr/>
          </p:nvSpPr>
          <p:spPr bwMode="auto">
            <a:xfrm>
              <a:off x="4926013" y="5097463"/>
              <a:ext cx="47625" cy="50800"/>
            </a:xfrm>
            <a:custGeom>
              <a:avLst/>
              <a:gdLst/>
              <a:ahLst/>
              <a:cxnLst>
                <a:cxn ang="0">
                  <a:pos x="30" y="12"/>
                </a:cxn>
                <a:cxn ang="0">
                  <a:pos x="30" y="14"/>
                </a:cxn>
                <a:cxn ang="0">
                  <a:pos x="24" y="24"/>
                </a:cxn>
                <a:cxn ang="0">
                  <a:pos x="18" y="26"/>
                </a:cxn>
                <a:cxn ang="0">
                  <a:pos x="14" y="32"/>
                </a:cxn>
                <a:cxn ang="0">
                  <a:pos x="10" y="32"/>
                </a:cxn>
                <a:cxn ang="0">
                  <a:pos x="6" y="28"/>
                </a:cxn>
                <a:cxn ang="0">
                  <a:pos x="0" y="18"/>
                </a:cxn>
                <a:cxn ang="0">
                  <a:pos x="6" y="6"/>
                </a:cxn>
                <a:cxn ang="0">
                  <a:pos x="16" y="0"/>
                </a:cxn>
                <a:cxn ang="0">
                  <a:pos x="20" y="0"/>
                </a:cxn>
                <a:cxn ang="0">
                  <a:pos x="22" y="2"/>
                </a:cxn>
                <a:cxn ang="0">
                  <a:pos x="30" y="12"/>
                </a:cxn>
                <a:cxn ang="0">
                  <a:pos x="30" y="12"/>
                </a:cxn>
              </a:cxnLst>
              <a:rect l="0" t="0" r="r" b="b"/>
              <a:pathLst>
                <a:path w="30" h="32">
                  <a:moveTo>
                    <a:pt x="30" y="12"/>
                  </a:moveTo>
                  <a:lnTo>
                    <a:pt x="30" y="14"/>
                  </a:lnTo>
                  <a:lnTo>
                    <a:pt x="24" y="24"/>
                  </a:lnTo>
                  <a:lnTo>
                    <a:pt x="18" y="26"/>
                  </a:lnTo>
                  <a:lnTo>
                    <a:pt x="14" y="32"/>
                  </a:lnTo>
                  <a:lnTo>
                    <a:pt x="10" y="32"/>
                  </a:lnTo>
                  <a:lnTo>
                    <a:pt x="6" y="28"/>
                  </a:lnTo>
                  <a:lnTo>
                    <a:pt x="0" y="18"/>
                  </a:lnTo>
                  <a:lnTo>
                    <a:pt x="6" y="6"/>
                  </a:lnTo>
                  <a:lnTo>
                    <a:pt x="16" y="0"/>
                  </a:lnTo>
                  <a:lnTo>
                    <a:pt x="20" y="0"/>
                  </a:lnTo>
                  <a:lnTo>
                    <a:pt x="22" y="2"/>
                  </a:lnTo>
                  <a:lnTo>
                    <a:pt x="30" y="12"/>
                  </a:lnTo>
                  <a:lnTo>
                    <a:pt x="30"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2" name="Freeform 341">
              <a:extLst>
                <a:ext uri="{FF2B5EF4-FFF2-40B4-BE49-F238E27FC236}">
                  <a16:creationId xmlns:a16="http://schemas.microsoft.com/office/drawing/2014/main" id="{BF7CEF4A-46C5-3641-A1BA-142B196FC3BA}"/>
                </a:ext>
              </a:extLst>
            </p:cNvPr>
            <p:cNvSpPr>
              <a:spLocks/>
            </p:cNvSpPr>
            <p:nvPr/>
          </p:nvSpPr>
          <p:spPr bwMode="auto">
            <a:xfrm>
              <a:off x="5005388" y="5030788"/>
              <a:ext cx="25400" cy="34925"/>
            </a:xfrm>
            <a:custGeom>
              <a:avLst/>
              <a:gdLst/>
              <a:ahLst/>
              <a:cxnLst>
                <a:cxn ang="0">
                  <a:pos x="16" y="16"/>
                </a:cxn>
                <a:cxn ang="0">
                  <a:pos x="16" y="2"/>
                </a:cxn>
                <a:cxn ang="0">
                  <a:pos x="14" y="4"/>
                </a:cxn>
                <a:cxn ang="0">
                  <a:pos x="8" y="0"/>
                </a:cxn>
                <a:cxn ang="0">
                  <a:pos x="4" y="2"/>
                </a:cxn>
                <a:cxn ang="0">
                  <a:pos x="0" y="14"/>
                </a:cxn>
                <a:cxn ang="0">
                  <a:pos x="2" y="20"/>
                </a:cxn>
                <a:cxn ang="0">
                  <a:pos x="8" y="22"/>
                </a:cxn>
                <a:cxn ang="0">
                  <a:pos x="12" y="22"/>
                </a:cxn>
                <a:cxn ang="0">
                  <a:pos x="16" y="16"/>
                </a:cxn>
                <a:cxn ang="0">
                  <a:pos x="16" y="16"/>
                </a:cxn>
              </a:cxnLst>
              <a:rect l="0" t="0" r="r" b="b"/>
              <a:pathLst>
                <a:path w="16" h="22">
                  <a:moveTo>
                    <a:pt x="16" y="16"/>
                  </a:moveTo>
                  <a:lnTo>
                    <a:pt x="16" y="2"/>
                  </a:lnTo>
                  <a:lnTo>
                    <a:pt x="14" y="4"/>
                  </a:lnTo>
                  <a:lnTo>
                    <a:pt x="8" y="0"/>
                  </a:lnTo>
                  <a:lnTo>
                    <a:pt x="4" y="2"/>
                  </a:lnTo>
                  <a:lnTo>
                    <a:pt x="0" y="14"/>
                  </a:lnTo>
                  <a:lnTo>
                    <a:pt x="2" y="20"/>
                  </a:lnTo>
                  <a:lnTo>
                    <a:pt x="8" y="22"/>
                  </a:lnTo>
                  <a:lnTo>
                    <a:pt x="12" y="22"/>
                  </a:lnTo>
                  <a:lnTo>
                    <a:pt x="16" y="16"/>
                  </a:lnTo>
                  <a:lnTo>
                    <a:pt x="16"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3" name="Freeform 342">
              <a:extLst>
                <a:ext uri="{FF2B5EF4-FFF2-40B4-BE49-F238E27FC236}">
                  <a16:creationId xmlns:a16="http://schemas.microsoft.com/office/drawing/2014/main" id="{B50E4357-776E-7346-8FD5-470EBBFE1FC5}"/>
                </a:ext>
              </a:extLst>
            </p:cNvPr>
            <p:cNvSpPr>
              <a:spLocks/>
            </p:cNvSpPr>
            <p:nvPr/>
          </p:nvSpPr>
          <p:spPr bwMode="auto">
            <a:xfrm>
              <a:off x="4167188" y="4240213"/>
              <a:ext cx="130175" cy="136525"/>
            </a:xfrm>
            <a:custGeom>
              <a:avLst/>
              <a:gdLst/>
              <a:ahLst/>
              <a:cxnLst>
                <a:cxn ang="0">
                  <a:pos x="6" y="10"/>
                </a:cxn>
                <a:cxn ang="0">
                  <a:pos x="10" y="18"/>
                </a:cxn>
                <a:cxn ang="0">
                  <a:pos x="12" y="24"/>
                </a:cxn>
                <a:cxn ang="0">
                  <a:pos x="10" y="26"/>
                </a:cxn>
                <a:cxn ang="0">
                  <a:pos x="8" y="30"/>
                </a:cxn>
                <a:cxn ang="0">
                  <a:pos x="4" y="34"/>
                </a:cxn>
                <a:cxn ang="0">
                  <a:pos x="8" y="36"/>
                </a:cxn>
                <a:cxn ang="0">
                  <a:pos x="2" y="44"/>
                </a:cxn>
                <a:cxn ang="0">
                  <a:pos x="4" y="48"/>
                </a:cxn>
                <a:cxn ang="0">
                  <a:pos x="0" y="58"/>
                </a:cxn>
                <a:cxn ang="0">
                  <a:pos x="12" y="64"/>
                </a:cxn>
                <a:cxn ang="0">
                  <a:pos x="16" y="72"/>
                </a:cxn>
                <a:cxn ang="0">
                  <a:pos x="14" y="86"/>
                </a:cxn>
                <a:cxn ang="0">
                  <a:pos x="34" y="80"/>
                </a:cxn>
                <a:cxn ang="0">
                  <a:pos x="64" y="74"/>
                </a:cxn>
                <a:cxn ang="0">
                  <a:pos x="76" y="74"/>
                </a:cxn>
                <a:cxn ang="0">
                  <a:pos x="78" y="68"/>
                </a:cxn>
                <a:cxn ang="0">
                  <a:pos x="72" y="56"/>
                </a:cxn>
                <a:cxn ang="0">
                  <a:pos x="76" y="48"/>
                </a:cxn>
                <a:cxn ang="0">
                  <a:pos x="82" y="34"/>
                </a:cxn>
                <a:cxn ang="0">
                  <a:pos x="78" y="22"/>
                </a:cxn>
                <a:cxn ang="0">
                  <a:pos x="80" y="16"/>
                </a:cxn>
                <a:cxn ang="0">
                  <a:pos x="72" y="10"/>
                </a:cxn>
                <a:cxn ang="0">
                  <a:pos x="66" y="10"/>
                </a:cxn>
                <a:cxn ang="0">
                  <a:pos x="56" y="14"/>
                </a:cxn>
                <a:cxn ang="0">
                  <a:pos x="52" y="14"/>
                </a:cxn>
                <a:cxn ang="0">
                  <a:pos x="46" y="6"/>
                </a:cxn>
                <a:cxn ang="0">
                  <a:pos x="40" y="4"/>
                </a:cxn>
                <a:cxn ang="0">
                  <a:pos x="34" y="6"/>
                </a:cxn>
                <a:cxn ang="0">
                  <a:pos x="32" y="0"/>
                </a:cxn>
                <a:cxn ang="0">
                  <a:pos x="28" y="2"/>
                </a:cxn>
                <a:cxn ang="0">
                  <a:pos x="26" y="4"/>
                </a:cxn>
                <a:cxn ang="0">
                  <a:pos x="20" y="8"/>
                </a:cxn>
                <a:cxn ang="0">
                  <a:pos x="16" y="6"/>
                </a:cxn>
                <a:cxn ang="0">
                  <a:pos x="8" y="8"/>
                </a:cxn>
              </a:cxnLst>
              <a:rect l="0" t="0" r="r" b="b"/>
              <a:pathLst>
                <a:path w="82" h="86">
                  <a:moveTo>
                    <a:pt x="8" y="8"/>
                  </a:moveTo>
                  <a:lnTo>
                    <a:pt x="6" y="10"/>
                  </a:lnTo>
                  <a:lnTo>
                    <a:pt x="6" y="16"/>
                  </a:lnTo>
                  <a:lnTo>
                    <a:pt x="10" y="18"/>
                  </a:lnTo>
                  <a:lnTo>
                    <a:pt x="10" y="22"/>
                  </a:lnTo>
                  <a:lnTo>
                    <a:pt x="12" y="24"/>
                  </a:lnTo>
                  <a:lnTo>
                    <a:pt x="8" y="26"/>
                  </a:lnTo>
                  <a:lnTo>
                    <a:pt x="10" y="26"/>
                  </a:lnTo>
                  <a:lnTo>
                    <a:pt x="12" y="32"/>
                  </a:lnTo>
                  <a:lnTo>
                    <a:pt x="8" y="30"/>
                  </a:lnTo>
                  <a:lnTo>
                    <a:pt x="4" y="30"/>
                  </a:lnTo>
                  <a:lnTo>
                    <a:pt x="4" y="34"/>
                  </a:lnTo>
                  <a:lnTo>
                    <a:pt x="8" y="34"/>
                  </a:lnTo>
                  <a:lnTo>
                    <a:pt x="8" y="36"/>
                  </a:lnTo>
                  <a:lnTo>
                    <a:pt x="6" y="42"/>
                  </a:lnTo>
                  <a:lnTo>
                    <a:pt x="2" y="44"/>
                  </a:lnTo>
                  <a:lnTo>
                    <a:pt x="2" y="46"/>
                  </a:lnTo>
                  <a:lnTo>
                    <a:pt x="4" y="48"/>
                  </a:lnTo>
                  <a:lnTo>
                    <a:pt x="4" y="52"/>
                  </a:lnTo>
                  <a:lnTo>
                    <a:pt x="0" y="58"/>
                  </a:lnTo>
                  <a:lnTo>
                    <a:pt x="8" y="60"/>
                  </a:lnTo>
                  <a:lnTo>
                    <a:pt x="12" y="64"/>
                  </a:lnTo>
                  <a:lnTo>
                    <a:pt x="16" y="66"/>
                  </a:lnTo>
                  <a:lnTo>
                    <a:pt x="16" y="72"/>
                  </a:lnTo>
                  <a:lnTo>
                    <a:pt x="14" y="76"/>
                  </a:lnTo>
                  <a:lnTo>
                    <a:pt x="14" y="86"/>
                  </a:lnTo>
                  <a:lnTo>
                    <a:pt x="18" y="86"/>
                  </a:lnTo>
                  <a:lnTo>
                    <a:pt x="34" y="80"/>
                  </a:lnTo>
                  <a:lnTo>
                    <a:pt x="52" y="76"/>
                  </a:lnTo>
                  <a:lnTo>
                    <a:pt x="64" y="74"/>
                  </a:lnTo>
                  <a:lnTo>
                    <a:pt x="74" y="76"/>
                  </a:lnTo>
                  <a:lnTo>
                    <a:pt x="76" y="74"/>
                  </a:lnTo>
                  <a:lnTo>
                    <a:pt x="80" y="76"/>
                  </a:lnTo>
                  <a:lnTo>
                    <a:pt x="78" y="68"/>
                  </a:lnTo>
                  <a:lnTo>
                    <a:pt x="76" y="66"/>
                  </a:lnTo>
                  <a:lnTo>
                    <a:pt x="72" y="56"/>
                  </a:lnTo>
                  <a:lnTo>
                    <a:pt x="72" y="52"/>
                  </a:lnTo>
                  <a:lnTo>
                    <a:pt x="76" y="48"/>
                  </a:lnTo>
                  <a:lnTo>
                    <a:pt x="78" y="36"/>
                  </a:lnTo>
                  <a:lnTo>
                    <a:pt x="82" y="34"/>
                  </a:lnTo>
                  <a:lnTo>
                    <a:pt x="80" y="22"/>
                  </a:lnTo>
                  <a:lnTo>
                    <a:pt x="78" y="22"/>
                  </a:lnTo>
                  <a:lnTo>
                    <a:pt x="80" y="20"/>
                  </a:lnTo>
                  <a:lnTo>
                    <a:pt x="80" y="16"/>
                  </a:lnTo>
                  <a:lnTo>
                    <a:pt x="76" y="16"/>
                  </a:lnTo>
                  <a:lnTo>
                    <a:pt x="72" y="10"/>
                  </a:lnTo>
                  <a:lnTo>
                    <a:pt x="72" y="12"/>
                  </a:lnTo>
                  <a:lnTo>
                    <a:pt x="66" y="10"/>
                  </a:lnTo>
                  <a:lnTo>
                    <a:pt x="58" y="12"/>
                  </a:lnTo>
                  <a:lnTo>
                    <a:pt x="56" y="14"/>
                  </a:lnTo>
                  <a:lnTo>
                    <a:pt x="54" y="12"/>
                  </a:lnTo>
                  <a:lnTo>
                    <a:pt x="52" y="14"/>
                  </a:lnTo>
                  <a:lnTo>
                    <a:pt x="48" y="12"/>
                  </a:lnTo>
                  <a:lnTo>
                    <a:pt x="46" y="6"/>
                  </a:lnTo>
                  <a:lnTo>
                    <a:pt x="42" y="6"/>
                  </a:lnTo>
                  <a:lnTo>
                    <a:pt x="40" y="4"/>
                  </a:lnTo>
                  <a:lnTo>
                    <a:pt x="38" y="4"/>
                  </a:lnTo>
                  <a:lnTo>
                    <a:pt x="34" y="6"/>
                  </a:lnTo>
                  <a:lnTo>
                    <a:pt x="32" y="6"/>
                  </a:lnTo>
                  <a:lnTo>
                    <a:pt x="32" y="0"/>
                  </a:lnTo>
                  <a:lnTo>
                    <a:pt x="30" y="0"/>
                  </a:lnTo>
                  <a:lnTo>
                    <a:pt x="28" y="2"/>
                  </a:lnTo>
                  <a:lnTo>
                    <a:pt x="26" y="0"/>
                  </a:lnTo>
                  <a:lnTo>
                    <a:pt x="26" y="4"/>
                  </a:lnTo>
                  <a:lnTo>
                    <a:pt x="22" y="6"/>
                  </a:lnTo>
                  <a:lnTo>
                    <a:pt x="20" y="8"/>
                  </a:lnTo>
                  <a:lnTo>
                    <a:pt x="18" y="6"/>
                  </a:lnTo>
                  <a:lnTo>
                    <a:pt x="16" y="6"/>
                  </a:lnTo>
                  <a:lnTo>
                    <a:pt x="14" y="4"/>
                  </a:lnTo>
                  <a:lnTo>
                    <a:pt x="8" y="8"/>
                  </a:lnTo>
                  <a:lnTo>
                    <a:pt x="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4" name="Freeform 343">
              <a:extLst>
                <a:ext uri="{FF2B5EF4-FFF2-40B4-BE49-F238E27FC236}">
                  <a16:creationId xmlns:a16="http://schemas.microsoft.com/office/drawing/2014/main" id="{0784A5BE-C971-6E48-93B1-4750F328F433}"/>
                </a:ext>
              </a:extLst>
            </p:cNvPr>
            <p:cNvSpPr>
              <a:spLocks/>
            </p:cNvSpPr>
            <p:nvPr/>
          </p:nvSpPr>
          <p:spPr bwMode="auto">
            <a:xfrm>
              <a:off x="4364038" y="4205288"/>
              <a:ext cx="66675" cy="130175"/>
            </a:xfrm>
            <a:custGeom>
              <a:avLst/>
              <a:gdLst/>
              <a:ahLst/>
              <a:cxnLst>
                <a:cxn ang="0">
                  <a:pos x="18" y="82"/>
                </a:cxn>
                <a:cxn ang="0">
                  <a:pos x="16" y="82"/>
                </a:cxn>
                <a:cxn ang="0">
                  <a:pos x="14" y="78"/>
                </a:cxn>
                <a:cxn ang="0">
                  <a:pos x="14" y="70"/>
                </a:cxn>
                <a:cxn ang="0">
                  <a:pos x="14" y="50"/>
                </a:cxn>
                <a:cxn ang="0">
                  <a:pos x="8" y="34"/>
                </a:cxn>
                <a:cxn ang="0">
                  <a:pos x="6" y="30"/>
                </a:cxn>
                <a:cxn ang="0">
                  <a:pos x="0" y="28"/>
                </a:cxn>
                <a:cxn ang="0">
                  <a:pos x="2" y="18"/>
                </a:cxn>
                <a:cxn ang="0">
                  <a:pos x="10" y="12"/>
                </a:cxn>
                <a:cxn ang="0">
                  <a:pos x="18" y="12"/>
                </a:cxn>
                <a:cxn ang="0">
                  <a:pos x="22" y="6"/>
                </a:cxn>
                <a:cxn ang="0">
                  <a:pos x="24" y="4"/>
                </a:cxn>
                <a:cxn ang="0">
                  <a:pos x="22" y="2"/>
                </a:cxn>
                <a:cxn ang="0">
                  <a:pos x="28" y="0"/>
                </a:cxn>
                <a:cxn ang="0">
                  <a:pos x="38" y="8"/>
                </a:cxn>
                <a:cxn ang="0">
                  <a:pos x="38" y="12"/>
                </a:cxn>
                <a:cxn ang="0">
                  <a:pos x="40" y="18"/>
                </a:cxn>
                <a:cxn ang="0">
                  <a:pos x="42" y="26"/>
                </a:cxn>
                <a:cxn ang="0">
                  <a:pos x="38" y="28"/>
                </a:cxn>
                <a:cxn ang="0">
                  <a:pos x="40" y="30"/>
                </a:cxn>
                <a:cxn ang="0">
                  <a:pos x="38" y="34"/>
                </a:cxn>
                <a:cxn ang="0">
                  <a:pos x="34" y="38"/>
                </a:cxn>
                <a:cxn ang="0">
                  <a:pos x="32" y="44"/>
                </a:cxn>
                <a:cxn ang="0">
                  <a:pos x="28" y="52"/>
                </a:cxn>
                <a:cxn ang="0">
                  <a:pos x="26" y="72"/>
                </a:cxn>
                <a:cxn ang="0">
                  <a:pos x="28" y="82"/>
                </a:cxn>
                <a:cxn ang="0">
                  <a:pos x="18" y="82"/>
                </a:cxn>
                <a:cxn ang="0">
                  <a:pos x="18" y="82"/>
                </a:cxn>
              </a:cxnLst>
              <a:rect l="0" t="0" r="r" b="b"/>
              <a:pathLst>
                <a:path w="42" h="82">
                  <a:moveTo>
                    <a:pt x="18" y="82"/>
                  </a:moveTo>
                  <a:lnTo>
                    <a:pt x="16" y="82"/>
                  </a:lnTo>
                  <a:lnTo>
                    <a:pt x="14" y="78"/>
                  </a:lnTo>
                  <a:lnTo>
                    <a:pt x="14" y="70"/>
                  </a:lnTo>
                  <a:lnTo>
                    <a:pt x="14" y="50"/>
                  </a:lnTo>
                  <a:lnTo>
                    <a:pt x="8" y="34"/>
                  </a:lnTo>
                  <a:lnTo>
                    <a:pt x="6" y="30"/>
                  </a:lnTo>
                  <a:lnTo>
                    <a:pt x="0" y="28"/>
                  </a:lnTo>
                  <a:lnTo>
                    <a:pt x="2" y="18"/>
                  </a:lnTo>
                  <a:lnTo>
                    <a:pt x="10" y="12"/>
                  </a:lnTo>
                  <a:lnTo>
                    <a:pt x="18" y="12"/>
                  </a:lnTo>
                  <a:lnTo>
                    <a:pt x="22" y="6"/>
                  </a:lnTo>
                  <a:lnTo>
                    <a:pt x="24" y="4"/>
                  </a:lnTo>
                  <a:lnTo>
                    <a:pt x="22" y="2"/>
                  </a:lnTo>
                  <a:lnTo>
                    <a:pt x="28" y="0"/>
                  </a:lnTo>
                  <a:lnTo>
                    <a:pt x="38" y="8"/>
                  </a:lnTo>
                  <a:lnTo>
                    <a:pt x="38" y="12"/>
                  </a:lnTo>
                  <a:lnTo>
                    <a:pt x="40" y="18"/>
                  </a:lnTo>
                  <a:lnTo>
                    <a:pt x="42" y="26"/>
                  </a:lnTo>
                  <a:lnTo>
                    <a:pt x="38" y="28"/>
                  </a:lnTo>
                  <a:lnTo>
                    <a:pt x="40" y="30"/>
                  </a:lnTo>
                  <a:lnTo>
                    <a:pt x="38" y="34"/>
                  </a:lnTo>
                  <a:lnTo>
                    <a:pt x="34" y="38"/>
                  </a:lnTo>
                  <a:lnTo>
                    <a:pt x="32" y="44"/>
                  </a:lnTo>
                  <a:lnTo>
                    <a:pt x="28" y="52"/>
                  </a:lnTo>
                  <a:lnTo>
                    <a:pt x="26" y="72"/>
                  </a:lnTo>
                  <a:lnTo>
                    <a:pt x="28" y="82"/>
                  </a:lnTo>
                  <a:lnTo>
                    <a:pt x="18" y="82"/>
                  </a:lnTo>
                  <a:lnTo>
                    <a:pt x="18" y="8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5" name="Freeform 344">
              <a:extLst>
                <a:ext uri="{FF2B5EF4-FFF2-40B4-BE49-F238E27FC236}">
                  <a16:creationId xmlns:a16="http://schemas.microsoft.com/office/drawing/2014/main" id="{0174DC3D-1910-A54B-ABF0-149B935DA7DE}"/>
                </a:ext>
              </a:extLst>
            </p:cNvPr>
            <p:cNvSpPr>
              <a:spLocks/>
            </p:cNvSpPr>
            <p:nvPr/>
          </p:nvSpPr>
          <p:spPr bwMode="auto">
            <a:xfrm>
              <a:off x="4106863" y="4287838"/>
              <a:ext cx="85725" cy="88900"/>
            </a:xfrm>
            <a:custGeom>
              <a:avLst/>
              <a:gdLst/>
              <a:ahLst/>
              <a:cxnLst>
                <a:cxn ang="0">
                  <a:pos x="0" y="20"/>
                </a:cxn>
                <a:cxn ang="0">
                  <a:pos x="2" y="16"/>
                </a:cxn>
                <a:cxn ang="0">
                  <a:pos x="12" y="10"/>
                </a:cxn>
                <a:cxn ang="0">
                  <a:pos x="12" y="6"/>
                </a:cxn>
                <a:cxn ang="0">
                  <a:pos x="16" y="4"/>
                </a:cxn>
                <a:cxn ang="0">
                  <a:pos x="14" y="2"/>
                </a:cxn>
                <a:cxn ang="0">
                  <a:pos x="18" y="0"/>
                </a:cxn>
                <a:cxn ang="0">
                  <a:pos x="20" y="0"/>
                </a:cxn>
                <a:cxn ang="0">
                  <a:pos x="22" y="0"/>
                </a:cxn>
                <a:cxn ang="0">
                  <a:pos x="26" y="2"/>
                </a:cxn>
                <a:cxn ang="0">
                  <a:pos x="28" y="10"/>
                </a:cxn>
                <a:cxn ang="0">
                  <a:pos x="26" y="16"/>
                </a:cxn>
                <a:cxn ang="0">
                  <a:pos x="28" y="14"/>
                </a:cxn>
                <a:cxn ang="0">
                  <a:pos x="32" y="18"/>
                </a:cxn>
                <a:cxn ang="0">
                  <a:pos x="34" y="16"/>
                </a:cxn>
                <a:cxn ang="0">
                  <a:pos x="36" y="12"/>
                </a:cxn>
                <a:cxn ang="0">
                  <a:pos x="40" y="14"/>
                </a:cxn>
                <a:cxn ang="0">
                  <a:pos x="40" y="16"/>
                </a:cxn>
                <a:cxn ang="0">
                  <a:pos x="42" y="18"/>
                </a:cxn>
                <a:cxn ang="0">
                  <a:pos x="42" y="22"/>
                </a:cxn>
                <a:cxn ang="0">
                  <a:pos x="38" y="28"/>
                </a:cxn>
                <a:cxn ang="0">
                  <a:pos x="46" y="30"/>
                </a:cxn>
                <a:cxn ang="0">
                  <a:pos x="50" y="34"/>
                </a:cxn>
                <a:cxn ang="0">
                  <a:pos x="54" y="36"/>
                </a:cxn>
                <a:cxn ang="0">
                  <a:pos x="54" y="42"/>
                </a:cxn>
                <a:cxn ang="0">
                  <a:pos x="52" y="46"/>
                </a:cxn>
                <a:cxn ang="0">
                  <a:pos x="52" y="56"/>
                </a:cxn>
                <a:cxn ang="0">
                  <a:pos x="40" y="52"/>
                </a:cxn>
                <a:cxn ang="0">
                  <a:pos x="28" y="46"/>
                </a:cxn>
                <a:cxn ang="0">
                  <a:pos x="14" y="32"/>
                </a:cxn>
                <a:cxn ang="0">
                  <a:pos x="8" y="30"/>
                </a:cxn>
                <a:cxn ang="0">
                  <a:pos x="0" y="20"/>
                </a:cxn>
                <a:cxn ang="0">
                  <a:pos x="0" y="20"/>
                </a:cxn>
              </a:cxnLst>
              <a:rect l="0" t="0" r="r" b="b"/>
              <a:pathLst>
                <a:path w="54" h="56">
                  <a:moveTo>
                    <a:pt x="0" y="20"/>
                  </a:moveTo>
                  <a:lnTo>
                    <a:pt x="2" y="16"/>
                  </a:lnTo>
                  <a:lnTo>
                    <a:pt x="12" y="10"/>
                  </a:lnTo>
                  <a:lnTo>
                    <a:pt x="12" y="6"/>
                  </a:lnTo>
                  <a:lnTo>
                    <a:pt x="16" y="4"/>
                  </a:lnTo>
                  <a:lnTo>
                    <a:pt x="14" y="2"/>
                  </a:lnTo>
                  <a:lnTo>
                    <a:pt x="18" y="0"/>
                  </a:lnTo>
                  <a:lnTo>
                    <a:pt x="20" y="0"/>
                  </a:lnTo>
                  <a:lnTo>
                    <a:pt x="22" y="0"/>
                  </a:lnTo>
                  <a:lnTo>
                    <a:pt x="26" y="2"/>
                  </a:lnTo>
                  <a:lnTo>
                    <a:pt x="28" y="10"/>
                  </a:lnTo>
                  <a:lnTo>
                    <a:pt x="26" y="16"/>
                  </a:lnTo>
                  <a:lnTo>
                    <a:pt x="28" y="14"/>
                  </a:lnTo>
                  <a:lnTo>
                    <a:pt x="32" y="18"/>
                  </a:lnTo>
                  <a:lnTo>
                    <a:pt x="34" y="16"/>
                  </a:lnTo>
                  <a:lnTo>
                    <a:pt x="36" y="12"/>
                  </a:lnTo>
                  <a:lnTo>
                    <a:pt x="40" y="14"/>
                  </a:lnTo>
                  <a:lnTo>
                    <a:pt x="40" y="16"/>
                  </a:lnTo>
                  <a:lnTo>
                    <a:pt x="42" y="18"/>
                  </a:lnTo>
                  <a:lnTo>
                    <a:pt x="42" y="22"/>
                  </a:lnTo>
                  <a:lnTo>
                    <a:pt x="38" y="28"/>
                  </a:lnTo>
                  <a:lnTo>
                    <a:pt x="46" y="30"/>
                  </a:lnTo>
                  <a:lnTo>
                    <a:pt x="50" y="34"/>
                  </a:lnTo>
                  <a:lnTo>
                    <a:pt x="54" y="36"/>
                  </a:lnTo>
                  <a:lnTo>
                    <a:pt x="54" y="42"/>
                  </a:lnTo>
                  <a:lnTo>
                    <a:pt x="52" y="46"/>
                  </a:lnTo>
                  <a:lnTo>
                    <a:pt x="52" y="56"/>
                  </a:lnTo>
                  <a:lnTo>
                    <a:pt x="40" y="52"/>
                  </a:lnTo>
                  <a:lnTo>
                    <a:pt x="28" y="46"/>
                  </a:lnTo>
                  <a:lnTo>
                    <a:pt x="14" y="32"/>
                  </a:lnTo>
                  <a:lnTo>
                    <a:pt x="8" y="30"/>
                  </a:lnTo>
                  <a:lnTo>
                    <a:pt x="0" y="20"/>
                  </a:lnTo>
                  <a:lnTo>
                    <a:pt x="0"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6" name="Freeform 345">
              <a:extLst>
                <a:ext uri="{FF2B5EF4-FFF2-40B4-BE49-F238E27FC236}">
                  <a16:creationId xmlns:a16="http://schemas.microsoft.com/office/drawing/2014/main" id="{76471C26-255C-D14A-9D88-6819474F1B2A}"/>
                </a:ext>
              </a:extLst>
            </p:cNvPr>
            <p:cNvSpPr>
              <a:spLocks/>
            </p:cNvSpPr>
            <p:nvPr/>
          </p:nvSpPr>
          <p:spPr bwMode="auto">
            <a:xfrm>
              <a:off x="4348163" y="4233863"/>
              <a:ext cx="44450" cy="107950"/>
            </a:xfrm>
            <a:custGeom>
              <a:avLst/>
              <a:gdLst/>
              <a:ahLst/>
              <a:cxnLst>
                <a:cxn ang="0">
                  <a:pos x="28" y="64"/>
                </a:cxn>
                <a:cxn ang="0">
                  <a:pos x="18" y="68"/>
                </a:cxn>
                <a:cxn ang="0">
                  <a:pos x="12" y="62"/>
                </a:cxn>
                <a:cxn ang="0">
                  <a:pos x="10" y="58"/>
                </a:cxn>
                <a:cxn ang="0">
                  <a:pos x="8" y="24"/>
                </a:cxn>
                <a:cxn ang="0">
                  <a:pos x="6" y="12"/>
                </a:cxn>
                <a:cxn ang="0">
                  <a:pos x="0" y="6"/>
                </a:cxn>
                <a:cxn ang="0">
                  <a:pos x="2" y="2"/>
                </a:cxn>
                <a:cxn ang="0">
                  <a:pos x="0" y="2"/>
                </a:cxn>
                <a:cxn ang="0">
                  <a:pos x="0" y="0"/>
                </a:cxn>
                <a:cxn ang="0">
                  <a:pos x="4" y="2"/>
                </a:cxn>
                <a:cxn ang="0">
                  <a:pos x="8" y="2"/>
                </a:cxn>
                <a:cxn ang="0">
                  <a:pos x="12" y="0"/>
                </a:cxn>
                <a:cxn ang="0">
                  <a:pos x="10" y="10"/>
                </a:cxn>
                <a:cxn ang="0">
                  <a:pos x="16" y="12"/>
                </a:cxn>
                <a:cxn ang="0">
                  <a:pos x="18" y="16"/>
                </a:cxn>
                <a:cxn ang="0">
                  <a:pos x="24" y="32"/>
                </a:cxn>
                <a:cxn ang="0">
                  <a:pos x="24" y="52"/>
                </a:cxn>
                <a:cxn ang="0">
                  <a:pos x="24" y="60"/>
                </a:cxn>
                <a:cxn ang="0">
                  <a:pos x="26" y="64"/>
                </a:cxn>
                <a:cxn ang="0">
                  <a:pos x="28" y="64"/>
                </a:cxn>
                <a:cxn ang="0">
                  <a:pos x="28" y="64"/>
                </a:cxn>
              </a:cxnLst>
              <a:rect l="0" t="0" r="r" b="b"/>
              <a:pathLst>
                <a:path w="28" h="68">
                  <a:moveTo>
                    <a:pt x="28" y="64"/>
                  </a:moveTo>
                  <a:lnTo>
                    <a:pt x="18" y="68"/>
                  </a:lnTo>
                  <a:lnTo>
                    <a:pt x="12" y="62"/>
                  </a:lnTo>
                  <a:lnTo>
                    <a:pt x="10" y="58"/>
                  </a:lnTo>
                  <a:lnTo>
                    <a:pt x="8" y="24"/>
                  </a:lnTo>
                  <a:lnTo>
                    <a:pt x="6" y="12"/>
                  </a:lnTo>
                  <a:lnTo>
                    <a:pt x="0" y="6"/>
                  </a:lnTo>
                  <a:lnTo>
                    <a:pt x="2" y="2"/>
                  </a:lnTo>
                  <a:lnTo>
                    <a:pt x="0" y="2"/>
                  </a:lnTo>
                  <a:lnTo>
                    <a:pt x="0" y="0"/>
                  </a:lnTo>
                  <a:lnTo>
                    <a:pt x="4" y="2"/>
                  </a:lnTo>
                  <a:lnTo>
                    <a:pt x="8" y="2"/>
                  </a:lnTo>
                  <a:lnTo>
                    <a:pt x="12" y="0"/>
                  </a:lnTo>
                  <a:lnTo>
                    <a:pt x="10" y="10"/>
                  </a:lnTo>
                  <a:lnTo>
                    <a:pt x="16" y="12"/>
                  </a:lnTo>
                  <a:lnTo>
                    <a:pt x="18" y="16"/>
                  </a:lnTo>
                  <a:lnTo>
                    <a:pt x="24" y="32"/>
                  </a:lnTo>
                  <a:lnTo>
                    <a:pt x="24" y="52"/>
                  </a:lnTo>
                  <a:lnTo>
                    <a:pt x="24" y="60"/>
                  </a:lnTo>
                  <a:lnTo>
                    <a:pt x="26" y="64"/>
                  </a:lnTo>
                  <a:lnTo>
                    <a:pt x="28" y="64"/>
                  </a:lnTo>
                  <a:lnTo>
                    <a:pt x="28" y="6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7" name="Freeform 346">
              <a:extLst>
                <a:ext uri="{FF2B5EF4-FFF2-40B4-BE49-F238E27FC236}">
                  <a16:creationId xmlns:a16="http://schemas.microsoft.com/office/drawing/2014/main" id="{D84D9E90-56AF-5D44-AFEE-301A9255A99B}"/>
                </a:ext>
              </a:extLst>
            </p:cNvPr>
            <p:cNvSpPr>
              <a:spLocks/>
            </p:cNvSpPr>
            <p:nvPr/>
          </p:nvSpPr>
          <p:spPr bwMode="auto">
            <a:xfrm>
              <a:off x="4030663" y="4195763"/>
              <a:ext cx="155575" cy="120650"/>
            </a:xfrm>
            <a:custGeom>
              <a:avLst/>
              <a:gdLst/>
              <a:ahLst/>
              <a:cxnLst>
                <a:cxn ang="0">
                  <a:pos x="26" y="2"/>
                </a:cxn>
                <a:cxn ang="0">
                  <a:pos x="28" y="4"/>
                </a:cxn>
                <a:cxn ang="0">
                  <a:pos x="50" y="4"/>
                </a:cxn>
                <a:cxn ang="0">
                  <a:pos x="48" y="10"/>
                </a:cxn>
                <a:cxn ang="0">
                  <a:pos x="54" y="8"/>
                </a:cxn>
                <a:cxn ang="0">
                  <a:pos x="64" y="8"/>
                </a:cxn>
                <a:cxn ang="0">
                  <a:pos x="72" y="8"/>
                </a:cxn>
                <a:cxn ang="0">
                  <a:pos x="76" y="4"/>
                </a:cxn>
                <a:cxn ang="0">
                  <a:pos x="80" y="8"/>
                </a:cxn>
                <a:cxn ang="0">
                  <a:pos x="84" y="10"/>
                </a:cxn>
                <a:cxn ang="0">
                  <a:pos x="84" y="14"/>
                </a:cxn>
                <a:cxn ang="0">
                  <a:pos x="88" y="18"/>
                </a:cxn>
                <a:cxn ang="0">
                  <a:pos x="86" y="24"/>
                </a:cxn>
                <a:cxn ang="0">
                  <a:pos x="88" y="24"/>
                </a:cxn>
                <a:cxn ang="0">
                  <a:pos x="90" y="30"/>
                </a:cxn>
                <a:cxn ang="0">
                  <a:pos x="92" y="38"/>
                </a:cxn>
                <a:cxn ang="0">
                  <a:pos x="96" y="46"/>
                </a:cxn>
                <a:cxn ang="0">
                  <a:pos x="98" y="52"/>
                </a:cxn>
                <a:cxn ang="0">
                  <a:pos x="96" y="54"/>
                </a:cxn>
                <a:cxn ang="0">
                  <a:pos x="94" y="58"/>
                </a:cxn>
                <a:cxn ang="0">
                  <a:pos x="90" y="62"/>
                </a:cxn>
                <a:cxn ang="0">
                  <a:pos x="94" y="64"/>
                </a:cxn>
                <a:cxn ang="0">
                  <a:pos x="88" y="72"/>
                </a:cxn>
                <a:cxn ang="0">
                  <a:pos x="82" y="74"/>
                </a:cxn>
                <a:cxn ang="0">
                  <a:pos x="76" y="72"/>
                </a:cxn>
                <a:cxn ang="0">
                  <a:pos x="76" y="68"/>
                </a:cxn>
                <a:cxn ang="0">
                  <a:pos x="70" y="58"/>
                </a:cxn>
                <a:cxn ang="0">
                  <a:pos x="66" y="58"/>
                </a:cxn>
                <a:cxn ang="0">
                  <a:pos x="62" y="58"/>
                </a:cxn>
                <a:cxn ang="0">
                  <a:pos x="58" y="56"/>
                </a:cxn>
                <a:cxn ang="0">
                  <a:pos x="60" y="52"/>
                </a:cxn>
                <a:cxn ang="0">
                  <a:pos x="58" y="46"/>
                </a:cxn>
                <a:cxn ang="0">
                  <a:pos x="56" y="42"/>
                </a:cxn>
                <a:cxn ang="0">
                  <a:pos x="34" y="40"/>
                </a:cxn>
                <a:cxn ang="0">
                  <a:pos x="28" y="50"/>
                </a:cxn>
                <a:cxn ang="0">
                  <a:pos x="18" y="44"/>
                </a:cxn>
                <a:cxn ang="0">
                  <a:pos x="8" y="36"/>
                </a:cxn>
                <a:cxn ang="0">
                  <a:pos x="4" y="28"/>
                </a:cxn>
                <a:cxn ang="0">
                  <a:pos x="0" y="28"/>
                </a:cxn>
                <a:cxn ang="0">
                  <a:pos x="2" y="24"/>
                </a:cxn>
                <a:cxn ang="0">
                  <a:pos x="18" y="14"/>
                </a:cxn>
                <a:cxn ang="0">
                  <a:pos x="16" y="8"/>
                </a:cxn>
                <a:cxn ang="0">
                  <a:pos x="18" y="0"/>
                </a:cxn>
              </a:cxnLst>
              <a:rect l="0" t="0" r="r" b="b"/>
              <a:pathLst>
                <a:path w="98" h="76">
                  <a:moveTo>
                    <a:pt x="18" y="0"/>
                  </a:moveTo>
                  <a:lnTo>
                    <a:pt x="26" y="2"/>
                  </a:lnTo>
                  <a:lnTo>
                    <a:pt x="26" y="4"/>
                  </a:lnTo>
                  <a:lnTo>
                    <a:pt x="28" y="4"/>
                  </a:lnTo>
                  <a:lnTo>
                    <a:pt x="36" y="6"/>
                  </a:lnTo>
                  <a:lnTo>
                    <a:pt x="50" y="4"/>
                  </a:lnTo>
                  <a:lnTo>
                    <a:pt x="48" y="8"/>
                  </a:lnTo>
                  <a:lnTo>
                    <a:pt x="48" y="10"/>
                  </a:lnTo>
                  <a:lnTo>
                    <a:pt x="52" y="10"/>
                  </a:lnTo>
                  <a:lnTo>
                    <a:pt x="54" y="8"/>
                  </a:lnTo>
                  <a:lnTo>
                    <a:pt x="58" y="12"/>
                  </a:lnTo>
                  <a:lnTo>
                    <a:pt x="64" y="8"/>
                  </a:lnTo>
                  <a:lnTo>
                    <a:pt x="72" y="10"/>
                  </a:lnTo>
                  <a:lnTo>
                    <a:pt x="72" y="8"/>
                  </a:lnTo>
                  <a:lnTo>
                    <a:pt x="76" y="6"/>
                  </a:lnTo>
                  <a:lnTo>
                    <a:pt x="76" y="4"/>
                  </a:lnTo>
                  <a:lnTo>
                    <a:pt x="80" y="4"/>
                  </a:lnTo>
                  <a:lnTo>
                    <a:pt x="80" y="8"/>
                  </a:lnTo>
                  <a:lnTo>
                    <a:pt x="82" y="8"/>
                  </a:lnTo>
                  <a:lnTo>
                    <a:pt x="84" y="10"/>
                  </a:lnTo>
                  <a:lnTo>
                    <a:pt x="84" y="16"/>
                  </a:lnTo>
                  <a:lnTo>
                    <a:pt x="84" y="14"/>
                  </a:lnTo>
                  <a:lnTo>
                    <a:pt x="86" y="18"/>
                  </a:lnTo>
                  <a:lnTo>
                    <a:pt x="88" y="18"/>
                  </a:lnTo>
                  <a:lnTo>
                    <a:pt x="90" y="20"/>
                  </a:lnTo>
                  <a:lnTo>
                    <a:pt x="86" y="24"/>
                  </a:lnTo>
                  <a:lnTo>
                    <a:pt x="86" y="26"/>
                  </a:lnTo>
                  <a:lnTo>
                    <a:pt x="88" y="24"/>
                  </a:lnTo>
                  <a:lnTo>
                    <a:pt x="90" y="24"/>
                  </a:lnTo>
                  <a:lnTo>
                    <a:pt x="90" y="30"/>
                  </a:lnTo>
                  <a:lnTo>
                    <a:pt x="94" y="36"/>
                  </a:lnTo>
                  <a:lnTo>
                    <a:pt x="92" y="38"/>
                  </a:lnTo>
                  <a:lnTo>
                    <a:pt x="92" y="44"/>
                  </a:lnTo>
                  <a:lnTo>
                    <a:pt x="96" y="46"/>
                  </a:lnTo>
                  <a:lnTo>
                    <a:pt x="96" y="50"/>
                  </a:lnTo>
                  <a:lnTo>
                    <a:pt x="98" y="52"/>
                  </a:lnTo>
                  <a:lnTo>
                    <a:pt x="94" y="54"/>
                  </a:lnTo>
                  <a:lnTo>
                    <a:pt x="96" y="54"/>
                  </a:lnTo>
                  <a:lnTo>
                    <a:pt x="98" y="60"/>
                  </a:lnTo>
                  <a:lnTo>
                    <a:pt x="94" y="58"/>
                  </a:lnTo>
                  <a:lnTo>
                    <a:pt x="90" y="58"/>
                  </a:lnTo>
                  <a:lnTo>
                    <a:pt x="90" y="62"/>
                  </a:lnTo>
                  <a:lnTo>
                    <a:pt x="94" y="62"/>
                  </a:lnTo>
                  <a:lnTo>
                    <a:pt x="94" y="64"/>
                  </a:lnTo>
                  <a:lnTo>
                    <a:pt x="92" y="70"/>
                  </a:lnTo>
                  <a:lnTo>
                    <a:pt x="88" y="72"/>
                  </a:lnTo>
                  <a:lnTo>
                    <a:pt x="84" y="70"/>
                  </a:lnTo>
                  <a:lnTo>
                    <a:pt x="82" y="74"/>
                  </a:lnTo>
                  <a:lnTo>
                    <a:pt x="80" y="76"/>
                  </a:lnTo>
                  <a:lnTo>
                    <a:pt x="76" y="72"/>
                  </a:lnTo>
                  <a:lnTo>
                    <a:pt x="74" y="74"/>
                  </a:lnTo>
                  <a:lnTo>
                    <a:pt x="76" y="68"/>
                  </a:lnTo>
                  <a:lnTo>
                    <a:pt x="74" y="60"/>
                  </a:lnTo>
                  <a:lnTo>
                    <a:pt x="70" y="58"/>
                  </a:lnTo>
                  <a:lnTo>
                    <a:pt x="68" y="58"/>
                  </a:lnTo>
                  <a:lnTo>
                    <a:pt x="66" y="58"/>
                  </a:lnTo>
                  <a:lnTo>
                    <a:pt x="62" y="60"/>
                  </a:lnTo>
                  <a:lnTo>
                    <a:pt x="62" y="58"/>
                  </a:lnTo>
                  <a:lnTo>
                    <a:pt x="58" y="60"/>
                  </a:lnTo>
                  <a:lnTo>
                    <a:pt x="58" y="56"/>
                  </a:lnTo>
                  <a:lnTo>
                    <a:pt x="60" y="56"/>
                  </a:lnTo>
                  <a:lnTo>
                    <a:pt x="60" y="52"/>
                  </a:lnTo>
                  <a:lnTo>
                    <a:pt x="58" y="50"/>
                  </a:lnTo>
                  <a:lnTo>
                    <a:pt x="58" y="46"/>
                  </a:lnTo>
                  <a:lnTo>
                    <a:pt x="56" y="46"/>
                  </a:lnTo>
                  <a:lnTo>
                    <a:pt x="56" y="42"/>
                  </a:lnTo>
                  <a:lnTo>
                    <a:pt x="50" y="38"/>
                  </a:lnTo>
                  <a:lnTo>
                    <a:pt x="34" y="40"/>
                  </a:lnTo>
                  <a:lnTo>
                    <a:pt x="34" y="44"/>
                  </a:lnTo>
                  <a:lnTo>
                    <a:pt x="28" y="50"/>
                  </a:lnTo>
                  <a:lnTo>
                    <a:pt x="24" y="50"/>
                  </a:lnTo>
                  <a:lnTo>
                    <a:pt x="18" y="44"/>
                  </a:lnTo>
                  <a:lnTo>
                    <a:pt x="16" y="40"/>
                  </a:lnTo>
                  <a:lnTo>
                    <a:pt x="8" y="36"/>
                  </a:lnTo>
                  <a:lnTo>
                    <a:pt x="6" y="30"/>
                  </a:lnTo>
                  <a:lnTo>
                    <a:pt x="4" y="28"/>
                  </a:lnTo>
                  <a:lnTo>
                    <a:pt x="4" y="26"/>
                  </a:lnTo>
                  <a:lnTo>
                    <a:pt x="0" y="28"/>
                  </a:lnTo>
                  <a:lnTo>
                    <a:pt x="0" y="24"/>
                  </a:lnTo>
                  <a:lnTo>
                    <a:pt x="2" y="24"/>
                  </a:lnTo>
                  <a:lnTo>
                    <a:pt x="6" y="18"/>
                  </a:lnTo>
                  <a:lnTo>
                    <a:pt x="18" y="14"/>
                  </a:lnTo>
                  <a:lnTo>
                    <a:pt x="18" y="10"/>
                  </a:lnTo>
                  <a:lnTo>
                    <a:pt x="16" y="8"/>
                  </a:lnTo>
                  <a:lnTo>
                    <a:pt x="18" y="6"/>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8" name="Freeform 347">
              <a:extLst>
                <a:ext uri="{FF2B5EF4-FFF2-40B4-BE49-F238E27FC236}">
                  <a16:creationId xmlns:a16="http://schemas.microsoft.com/office/drawing/2014/main" id="{32669B00-5FB2-EC4B-A840-4279C75616A2}"/>
                </a:ext>
              </a:extLst>
            </p:cNvPr>
            <p:cNvSpPr>
              <a:spLocks/>
            </p:cNvSpPr>
            <p:nvPr/>
          </p:nvSpPr>
          <p:spPr bwMode="auto">
            <a:xfrm>
              <a:off x="4281488" y="4233863"/>
              <a:ext cx="95250" cy="136525"/>
            </a:xfrm>
            <a:custGeom>
              <a:avLst/>
              <a:gdLst/>
              <a:ahLst/>
              <a:cxnLst>
                <a:cxn ang="0">
                  <a:pos x="60" y="68"/>
                </a:cxn>
                <a:cxn ang="0">
                  <a:pos x="54" y="62"/>
                </a:cxn>
                <a:cxn ang="0">
                  <a:pos x="52" y="58"/>
                </a:cxn>
                <a:cxn ang="0">
                  <a:pos x="50" y="24"/>
                </a:cxn>
                <a:cxn ang="0">
                  <a:pos x="48" y="12"/>
                </a:cxn>
                <a:cxn ang="0">
                  <a:pos x="42" y="6"/>
                </a:cxn>
                <a:cxn ang="0">
                  <a:pos x="44" y="2"/>
                </a:cxn>
                <a:cxn ang="0">
                  <a:pos x="42" y="2"/>
                </a:cxn>
                <a:cxn ang="0">
                  <a:pos x="42" y="0"/>
                </a:cxn>
                <a:cxn ang="0">
                  <a:pos x="32" y="2"/>
                </a:cxn>
                <a:cxn ang="0">
                  <a:pos x="6" y="0"/>
                </a:cxn>
                <a:cxn ang="0">
                  <a:pos x="4" y="4"/>
                </a:cxn>
                <a:cxn ang="0">
                  <a:pos x="6" y="10"/>
                </a:cxn>
                <a:cxn ang="0">
                  <a:pos x="8" y="20"/>
                </a:cxn>
                <a:cxn ang="0">
                  <a:pos x="8" y="24"/>
                </a:cxn>
                <a:cxn ang="0">
                  <a:pos x="6" y="26"/>
                </a:cxn>
                <a:cxn ang="0">
                  <a:pos x="8" y="26"/>
                </a:cxn>
                <a:cxn ang="0">
                  <a:pos x="10" y="38"/>
                </a:cxn>
                <a:cxn ang="0">
                  <a:pos x="6" y="40"/>
                </a:cxn>
                <a:cxn ang="0">
                  <a:pos x="4" y="52"/>
                </a:cxn>
                <a:cxn ang="0">
                  <a:pos x="0" y="56"/>
                </a:cxn>
                <a:cxn ang="0">
                  <a:pos x="0" y="60"/>
                </a:cxn>
                <a:cxn ang="0">
                  <a:pos x="4" y="70"/>
                </a:cxn>
                <a:cxn ang="0">
                  <a:pos x="6" y="72"/>
                </a:cxn>
                <a:cxn ang="0">
                  <a:pos x="8" y="80"/>
                </a:cxn>
                <a:cxn ang="0">
                  <a:pos x="4" y="78"/>
                </a:cxn>
                <a:cxn ang="0">
                  <a:pos x="2" y="80"/>
                </a:cxn>
                <a:cxn ang="0">
                  <a:pos x="16" y="86"/>
                </a:cxn>
                <a:cxn ang="0">
                  <a:pos x="24" y="82"/>
                </a:cxn>
                <a:cxn ang="0">
                  <a:pos x="34" y="78"/>
                </a:cxn>
                <a:cxn ang="0">
                  <a:pos x="46" y="72"/>
                </a:cxn>
                <a:cxn ang="0">
                  <a:pos x="46" y="72"/>
                </a:cxn>
                <a:cxn ang="0">
                  <a:pos x="56" y="72"/>
                </a:cxn>
                <a:cxn ang="0">
                  <a:pos x="60" y="68"/>
                </a:cxn>
                <a:cxn ang="0">
                  <a:pos x="60" y="68"/>
                </a:cxn>
              </a:cxnLst>
              <a:rect l="0" t="0" r="r" b="b"/>
              <a:pathLst>
                <a:path w="60" h="86">
                  <a:moveTo>
                    <a:pt x="60" y="68"/>
                  </a:moveTo>
                  <a:lnTo>
                    <a:pt x="54" y="62"/>
                  </a:lnTo>
                  <a:lnTo>
                    <a:pt x="52" y="58"/>
                  </a:lnTo>
                  <a:lnTo>
                    <a:pt x="50" y="24"/>
                  </a:lnTo>
                  <a:lnTo>
                    <a:pt x="48" y="12"/>
                  </a:lnTo>
                  <a:lnTo>
                    <a:pt x="42" y="6"/>
                  </a:lnTo>
                  <a:lnTo>
                    <a:pt x="44" y="2"/>
                  </a:lnTo>
                  <a:lnTo>
                    <a:pt x="42" y="2"/>
                  </a:lnTo>
                  <a:lnTo>
                    <a:pt x="42" y="0"/>
                  </a:lnTo>
                  <a:lnTo>
                    <a:pt x="32" y="2"/>
                  </a:lnTo>
                  <a:lnTo>
                    <a:pt x="6" y="0"/>
                  </a:lnTo>
                  <a:lnTo>
                    <a:pt x="4" y="4"/>
                  </a:lnTo>
                  <a:lnTo>
                    <a:pt x="6" y="10"/>
                  </a:lnTo>
                  <a:lnTo>
                    <a:pt x="8" y="20"/>
                  </a:lnTo>
                  <a:lnTo>
                    <a:pt x="8" y="24"/>
                  </a:lnTo>
                  <a:lnTo>
                    <a:pt x="6" y="26"/>
                  </a:lnTo>
                  <a:lnTo>
                    <a:pt x="8" y="26"/>
                  </a:lnTo>
                  <a:lnTo>
                    <a:pt x="10" y="38"/>
                  </a:lnTo>
                  <a:lnTo>
                    <a:pt x="6" y="40"/>
                  </a:lnTo>
                  <a:lnTo>
                    <a:pt x="4" y="52"/>
                  </a:lnTo>
                  <a:lnTo>
                    <a:pt x="0" y="56"/>
                  </a:lnTo>
                  <a:lnTo>
                    <a:pt x="0" y="60"/>
                  </a:lnTo>
                  <a:lnTo>
                    <a:pt x="4" y="70"/>
                  </a:lnTo>
                  <a:lnTo>
                    <a:pt x="6" y="72"/>
                  </a:lnTo>
                  <a:lnTo>
                    <a:pt x="8" y="80"/>
                  </a:lnTo>
                  <a:lnTo>
                    <a:pt x="4" y="78"/>
                  </a:lnTo>
                  <a:lnTo>
                    <a:pt x="2" y="80"/>
                  </a:lnTo>
                  <a:lnTo>
                    <a:pt x="16" y="86"/>
                  </a:lnTo>
                  <a:lnTo>
                    <a:pt x="24" y="82"/>
                  </a:lnTo>
                  <a:lnTo>
                    <a:pt x="34" y="78"/>
                  </a:lnTo>
                  <a:lnTo>
                    <a:pt x="46" y="72"/>
                  </a:lnTo>
                  <a:lnTo>
                    <a:pt x="46" y="72"/>
                  </a:lnTo>
                  <a:lnTo>
                    <a:pt x="56" y="72"/>
                  </a:lnTo>
                  <a:lnTo>
                    <a:pt x="60" y="68"/>
                  </a:lnTo>
                  <a:lnTo>
                    <a:pt x="60" y="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49" name="Freeform 348">
              <a:extLst>
                <a:ext uri="{FF2B5EF4-FFF2-40B4-BE49-F238E27FC236}">
                  <a16:creationId xmlns:a16="http://schemas.microsoft.com/office/drawing/2014/main" id="{E651D4E0-0EDE-6B4D-9BEA-46521D3C7494}"/>
                </a:ext>
              </a:extLst>
            </p:cNvPr>
            <p:cNvSpPr>
              <a:spLocks/>
            </p:cNvSpPr>
            <p:nvPr/>
          </p:nvSpPr>
          <p:spPr bwMode="auto">
            <a:xfrm>
              <a:off x="3992563" y="4173538"/>
              <a:ext cx="63500" cy="15875"/>
            </a:xfrm>
            <a:custGeom>
              <a:avLst/>
              <a:gdLst/>
              <a:ahLst/>
              <a:cxnLst>
                <a:cxn ang="0">
                  <a:pos x="4" y="2"/>
                </a:cxn>
                <a:cxn ang="0">
                  <a:pos x="18" y="2"/>
                </a:cxn>
                <a:cxn ang="0">
                  <a:pos x="20" y="0"/>
                </a:cxn>
                <a:cxn ang="0">
                  <a:pos x="24" y="0"/>
                </a:cxn>
                <a:cxn ang="0">
                  <a:pos x="32" y="4"/>
                </a:cxn>
                <a:cxn ang="0">
                  <a:pos x="40" y="4"/>
                </a:cxn>
                <a:cxn ang="0">
                  <a:pos x="40" y="6"/>
                </a:cxn>
                <a:cxn ang="0">
                  <a:pos x="36" y="8"/>
                </a:cxn>
                <a:cxn ang="0">
                  <a:pos x="22" y="4"/>
                </a:cxn>
                <a:cxn ang="0">
                  <a:pos x="20" y="6"/>
                </a:cxn>
                <a:cxn ang="0">
                  <a:pos x="14" y="6"/>
                </a:cxn>
                <a:cxn ang="0">
                  <a:pos x="14" y="8"/>
                </a:cxn>
                <a:cxn ang="0">
                  <a:pos x="2" y="8"/>
                </a:cxn>
                <a:cxn ang="0">
                  <a:pos x="0" y="10"/>
                </a:cxn>
                <a:cxn ang="0">
                  <a:pos x="0" y="6"/>
                </a:cxn>
                <a:cxn ang="0">
                  <a:pos x="4" y="4"/>
                </a:cxn>
                <a:cxn ang="0">
                  <a:pos x="4" y="2"/>
                </a:cxn>
                <a:cxn ang="0">
                  <a:pos x="4" y="2"/>
                </a:cxn>
              </a:cxnLst>
              <a:rect l="0" t="0" r="r" b="b"/>
              <a:pathLst>
                <a:path w="40" h="10">
                  <a:moveTo>
                    <a:pt x="4" y="2"/>
                  </a:moveTo>
                  <a:lnTo>
                    <a:pt x="18" y="2"/>
                  </a:lnTo>
                  <a:lnTo>
                    <a:pt x="20" y="0"/>
                  </a:lnTo>
                  <a:lnTo>
                    <a:pt x="24" y="0"/>
                  </a:lnTo>
                  <a:lnTo>
                    <a:pt x="32" y="4"/>
                  </a:lnTo>
                  <a:lnTo>
                    <a:pt x="40" y="4"/>
                  </a:lnTo>
                  <a:lnTo>
                    <a:pt x="40" y="6"/>
                  </a:lnTo>
                  <a:lnTo>
                    <a:pt x="36" y="8"/>
                  </a:lnTo>
                  <a:lnTo>
                    <a:pt x="22" y="4"/>
                  </a:lnTo>
                  <a:lnTo>
                    <a:pt x="20" y="6"/>
                  </a:lnTo>
                  <a:lnTo>
                    <a:pt x="14" y="6"/>
                  </a:lnTo>
                  <a:lnTo>
                    <a:pt x="14" y="8"/>
                  </a:lnTo>
                  <a:lnTo>
                    <a:pt x="2" y="8"/>
                  </a:lnTo>
                  <a:lnTo>
                    <a:pt x="0" y="10"/>
                  </a:lnTo>
                  <a:lnTo>
                    <a:pt x="0" y="6"/>
                  </a:lnTo>
                  <a:lnTo>
                    <a:pt x="4"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0" name="Freeform 349">
              <a:extLst>
                <a:ext uri="{FF2B5EF4-FFF2-40B4-BE49-F238E27FC236}">
                  <a16:creationId xmlns:a16="http://schemas.microsoft.com/office/drawing/2014/main" id="{B454B73E-E785-2246-965E-FC6B2E2B14C8}"/>
                </a:ext>
              </a:extLst>
            </p:cNvPr>
            <p:cNvSpPr>
              <a:spLocks/>
            </p:cNvSpPr>
            <p:nvPr/>
          </p:nvSpPr>
          <p:spPr bwMode="auto">
            <a:xfrm>
              <a:off x="3992563" y="4195763"/>
              <a:ext cx="66675" cy="38100"/>
            </a:xfrm>
            <a:custGeom>
              <a:avLst/>
              <a:gdLst/>
              <a:ahLst/>
              <a:cxnLst>
                <a:cxn ang="0">
                  <a:pos x="24" y="24"/>
                </a:cxn>
                <a:cxn ang="0">
                  <a:pos x="26" y="24"/>
                </a:cxn>
                <a:cxn ang="0">
                  <a:pos x="30" y="18"/>
                </a:cxn>
                <a:cxn ang="0">
                  <a:pos x="42" y="14"/>
                </a:cxn>
                <a:cxn ang="0">
                  <a:pos x="42" y="10"/>
                </a:cxn>
                <a:cxn ang="0">
                  <a:pos x="40" y="8"/>
                </a:cxn>
                <a:cxn ang="0">
                  <a:pos x="42" y="6"/>
                </a:cxn>
                <a:cxn ang="0">
                  <a:pos x="42" y="0"/>
                </a:cxn>
                <a:cxn ang="0">
                  <a:pos x="22" y="2"/>
                </a:cxn>
                <a:cxn ang="0">
                  <a:pos x="14" y="4"/>
                </a:cxn>
                <a:cxn ang="0">
                  <a:pos x="8" y="4"/>
                </a:cxn>
                <a:cxn ang="0">
                  <a:pos x="4" y="6"/>
                </a:cxn>
                <a:cxn ang="0">
                  <a:pos x="0" y="4"/>
                </a:cxn>
                <a:cxn ang="0">
                  <a:pos x="2" y="8"/>
                </a:cxn>
                <a:cxn ang="0">
                  <a:pos x="6" y="10"/>
                </a:cxn>
                <a:cxn ang="0">
                  <a:pos x="8" y="12"/>
                </a:cxn>
                <a:cxn ang="0">
                  <a:pos x="12" y="12"/>
                </a:cxn>
                <a:cxn ang="0">
                  <a:pos x="14" y="16"/>
                </a:cxn>
                <a:cxn ang="0">
                  <a:pos x="26" y="12"/>
                </a:cxn>
                <a:cxn ang="0">
                  <a:pos x="26" y="14"/>
                </a:cxn>
                <a:cxn ang="0">
                  <a:pos x="18" y="16"/>
                </a:cxn>
                <a:cxn ang="0">
                  <a:pos x="20" y="22"/>
                </a:cxn>
                <a:cxn ang="0">
                  <a:pos x="20" y="24"/>
                </a:cxn>
                <a:cxn ang="0">
                  <a:pos x="24" y="24"/>
                </a:cxn>
                <a:cxn ang="0">
                  <a:pos x="24" y="24"/>
                </a:cxn>
                <a:cxn ang="0">
                  <a:pos x="24" y="24"/>
                </a:cxn>
              </a:cxnLst>
              <a:rect l="0" t="0" r="r" b="b"/>
              <a:pathLst>
                <a:path w="42" h="24">
                  <a:moveTo>
                    <a:pt x="24" y="24"/>
                  </a:moveTo>
                  <a:lnTo>
                    <a:pt x="26" y="24"/>
                  </a:lnTo>
                  <a:lnTo>
                    <a:pt x="30" y="18"/>
                  </a:lnTo>
                  <a:lnTo>
                    <a:pt x="42" y="14"/>
                  </a:lnTo>
                  <a:lnTo>
                    <a:pt x="42" y="10"/>
                  </a:lnTo>
                  <a:lnTo>
                    <a:pt x="40" y="8"/>
                  </a:lnTo>
                  <a:lnTo>
                    <a:pt x="42" y="6"/>
                  </a:lnTo>
                  <a:lnTo>
                    <a:pt x="42" y="0"/>
                  </a:lnTo>
                  <a:lnTo>
                    <a:pt x="22" y="2"/>
                  </a:lnTo>
                  <a:lnTo>
                    <a:pt x="14" y="4"/>
                  </a:lnTo>
                  <a:lnTo>
                    <a:pt x="8" y="4"/>
                  </a:lnTo>
                  <a:lnTo>
                    <a:pt x="4" y="6"/>
                  </a:lnTo>
                  <a:lnTo>
                    <a:pt x="0" y="4"/>
                  </a:lnTo>
                  <a:lnTo>
                    <a:pt x="2" y="8"/>
                  </a:lnTo>
                  <a:lnTo>
                    <a:pt x="6" y="10"/>
                  </a:lnTo>
                  <a:lnTo>
                    <a:pt x="8" y="12"/>
                  </a:lnTo>
                  <a:lnTo>
                    <a:pt x="12" y="12"/>
                  </a:lnTo>
                  <a:lnTo>
                    <a:pt x="14" y="16"/>
                  </a:lnTo>
                  <a:lnTo>
                    <a:pt x="26" y="12"/>
                  </a:lnTo>
                  <a:lnTo>
                    <a:pt x="26" y="14"/>
                  </a:lnTo>
                  <a:lnTo>
                    <a:pt x="18" y="16"/>
                  </a:lnTo>
                  <a:lnTo>
                    <a:pt x="20" y="22"/>
                  </a:lnTo>
                  <a:lnTo>
                    <a:pt x="20" y="24"/>
                  </a:lnTo>
                  <a:lnTo>
                    <a:pt x="24" y="24"/>
                  </a:lnTo>
                  <a:lnTo>
                    <a:pt x="24" y="24"/>
                  </a:lnTo>
                  <a:lnTo>
                    <a:pt x="24"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1" name="Freeform 350">
              <a:extLst>
                <a:ext uri="{FF2B5EF4-FFF2-40B4-BE49-F238E27FC236}">
                  <a16:creationId xmlns:a16="http://schemas.microsoft.com/office/drawing/2014/main" id="{F1AE57DC-1AD1-504C-BB4D-6D6C78799133}"/>
                </a:ext>
              </a:extLst>
            </p:cNvPr>
            <p:cNvSpPr>
              <a:spLocks/>
            </p:cNvSpPr>
            <p:nvPr/>
          </p:nvSpPr>
          <p:spPr bwMode="auto">
            <a:xfrm>
              <a:off x="4068763" y="4256088"/>
              <a:ext cx="63500" cy="63500"/>
            </a:xfrm>
            <a:custGeom>
              <a:avLst/>
              <a:gdLst/>
              <a:ahLst/>
              <a:cxnLst>
                <a:cxn ang="0">
                  <a:pos x="24" y="40"/>
                </a:cxn>
                <a:cxn ang="0">
                  <a:pos x="26" y="36"/>
                </a:cxn>
                <a:cxn ang="0">
                  <a:pos x="36" y="30"/>
                </a:cxn>
                <a:cxn ang="0">
                  <a:pos x="36" y="26"/>
                </a:cxn>
                <a:cxn ang="0">
                  <a:pos x="40" y="24"/>
                </a:cxn>
                <a:cxn ang="0">
                  <a:pos x="38" y="22"/>
                </a:cxn>
                <a:cxn ang="0">
                  <a:pos x="38" y="20"/>
                </a:cxn>
                <a:cxn ang="0">
                  <a:pos x="34" y="22"/>
                </a:cxn>
                <a:cxn ang="0">
                  <a:pos x="34" y="18"/>
                </a:cxn>
                <a:cxn ang="0">
                  <a:pos x="36" y="18"/>
                </a:cxn>
                <a:cxn ang="0">
                  <a:pos x="36" y="14"/>
                </a:cxn>
                <a:cxn ang="0">
                  <a:pos x="34" y="12"/>
                </a:cxn>
                <a:cxn ang="0">
                  <a:pos x="34" y="8"/>
                </a:cxn>
                <a:cxn ang="0">
                  <a:pos x="32" y="8"/>
                </a:cxn>
                <a:cxn ang="0">
                  <a:pos x="32" y="4"/>
                </a:cxn>
                <a:cxn ang="0">
                  <a:pos x="26" y="0"/>
                </a:cxn>
                <a:cxn ang="0">
                  <a:pos x="10" y="2"/>
                </a:cxn>
                <a:cxn ang="0">
                  <a:pos x="10" y="6"/>
                </a:cxn>
                <a:cxn ang="0">
                  <a:pos x="4" y="12"/>
                </a:cxn>
                <a:cxn ang="0">
                  <a:pos x="0" y="12"/>
                </a:cxn>
                <a:cxn ang="0">
                  <a:pos x="0" y="20"/>
                </a:cxn>
                <a:cxn ang="0">
                  <a:pos x="2" y="20"/>
                </a:cxn>
                <a:cxn ang="0">
                  <a:pos x="0" y="20"/>
                </a:cxn>
                <a:cxn ang="0">
                  <a:pos x="0" y="22"/>
                </a:cxn>
                <a:cxn ang="0">
                  <a:pos x="4" y="26"/>
                </a:cxn>
                <a:cxn ang="0">
                  <a:pos x="4" y="28"/>
                </a:cxn>
                <a:cxn ang="0">
                  <a:pos x="10" y="32"/>
                </a:cxn>
                <a:cxn ang="0">
                  <a:pos x="12" y="36"/>
                </a:cxn>
                <a:cxn ang="0">
                  <a:pos x="24" y="40"/>
                </a:cxn>
                <a:cxn ang="0">
                  <a:pos x="24" y="40"/>
                </a:cxn>
              </a:cxnLst>
              <a:rect l="0" t="0" r="r" b="b"/>
              <a:pathLst>
                <a:path w="40" h="40">
                  <a:moveTo>
                    <a:pt x="24" y="40"/>
                  </a:moveTo>
                  <a:lnTo>
                    <a:pt x="26" y="36"/>
                  </a:lnTo>
                  <a:lnTo>
                    <a:pt x="36" y="30"/>
                  </a:lnTo>
                  <a:lnTo>
                    <a:pt x="36" y="26"/>
                  </a:lnTo>
                  <a:lnTo>
                    <a:pt x="40" y="24"/>
                  </a:lnTo>
                  <a:lnTo>
                    <a:pt x="38" y="22"/>
                  </a:lnTo>
                  <a:lnTo>
                    <a:pt x="38" y="20"/>
                  </a:lnTo>
                  <a:lnTo>
                    <a:pt x="34" y="22"/>
                  </a:lnTo>
                  <a:lnTo>
                    <a:pt x="34" y="18"/>
                  </a:lnTo>
                  <a:lnTo>
                    <a:pt x="36" y="18"/>
                  </a:lnTo>
                  <a:lnTo>
                    <a:pt x="36" y="14"/>
                  </a:lnTo>
                  <a:lnTo>
                    <a:pt x="34" y="12"/>
                  </a:lnTo>
                  <a:lnTo>
                    <a:pt x="34" y="8"/>
                  </a:lnTo>
                  <a:lnTo>
                    <a:pt x="32" y="8"/>
                  </a:lnTo>
                  <a:lnTo>
                    <a:pt x="32" y="4"/>
                  </a:lnTo>
                  <a:lnTo>
                    <a:pt x="26" y="0"/>
                  </a:lnTo>
                  <a:lnTo>
                    <a:pt x="10" y="2"/>
                  </a:lnTo>
                  <a:lnTo>
                    <a:pt x="10" y="6"/>
                  </a:lnTo>
                  <a:lnTo>
                    <a:pt x="4" y="12"/>
                  </a:lnTo>
                  <a:lnTo>
                    <a:pt x="0" y="12"/>
                  </a:lnTo>
                  <a:lnTo>
                    <a:pt x="0" y="20"/>
                  </a:lnTo>
                  <a:lnTo>
                    <a:pt x="2" y="20"/>
                  </a:lnTo>
                  <a:lnTo>
                    <a:pt x="0" y="20"/>
                  </a:lnTo>
                  <a:lnTo>
                    <a:pt x="0" y="22"/>
                  </a:lnTo>
                  <a:lnTo>
                    <a:pt x="4" y="26"/>
                  </a:lnTo>
                  <a:lnTo>
                    <a:pt x="4" y="28"/>
                  </a:lnTo>
                  <a:lnTo>
                    <a:pt x="10" y="32"/>
                  </a:lnTo>
                  <a:lnTo>
                    <a:pt x="12" y="36"/>
                  </a:lnTo>
                  <a:lnTo>
                    <a:pt x="24" y="40"/>
                  </a:lnTo>
                  <a:lnTo>
                    <a:pt x="24"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2" name="Freeform 351">
              <a:extLst>
                <a:ext uri="{FF2B5EF4-FFF2-40B4-BE49-F238E27FC236}">
                  <a16:creationId xmlns:a16="http://schemas.microsoft.com/office/drawing/2014/main" id="{6CFB499A-AF0E-2747-B57D-6D2FBD9398AD}"/>
                </a:ext>
              </a:extLst>
            </p:cNvPr>
            <p:cNvSpPr>
              <a:spLocks/>
            </p:cNvSpPr>
            <p:nvPr/>
          </p:nvSpPr>
          <p:spPr bwMode="auto">
            <a:xfrm>
              <a:off x="3976688" y="4110038"/>
              <a:ext cx="133350" cy="95250"/>
            </a:xfrm>
            <a:custGeom>
              <a:avLst/>
              <a:gdLst/>
              <a:ahLst/>
              <a:cxnLst>
                <a:cxn ang="0">
                  <a:pos x="10" y="58"/>
                </a:cxn>
                <a:cxn ang="0">
                  <a:pos x="10" y="50"/>
                </a:cxn>
                <a:cxn ang="0">
                  <a:pos x="12" y="48"/>
                </a:cxn>
                <a:cxn ang="0">
                  <a:pos x="24" y="48"/>
                </a:cxn>
                <a:cxn ang="0">
                  <a:pos x="24" y="46"/>
                </a:cxn>
                <a:cxn ang="0">
                  <a:pos x="30" y="46"/>
                </a:cxn>
                <a:cxn ang="0">
                  <a:pos x="32" y="44"/>
                </a:cxn>
                <a:cxn ang="0">
                  <a:pos x="46" y="48"/>
                </a:cxn>
                <a:cxn ang="0">
                  <a:pos x="50" y="46"/>
                </a:cxn>
                <a:cxn ang="0">
                  <a:pos x="50" y="44"/>
                </a:cxn>
                <a:cxn ang="0">
                  <a:pos x="42" y="44"/>
                </a:cxn>
                <a:cxn ang="0">
                  <a:pos x="34" y="40"/>
                </a:cxn>
                <a:cxn ang="0">
                  <a:pos x="30" y="40"/>
                </a:cxn>
                <a:cxn ang="0">
                  <a:pos x="28" y="42"/>
                </a:cxn>
                <a:cxn ang="0">
                  <a:pos x="14" y="42"/>
                </a:cxn>
                <a:cxn ang="0">
                  <a:pos x="4" y="28"/>
                </a:cxn>
                <a:cxn ang="0">
                  <a:pos x="2" y="28"/>
                </a:cxn>
                <a:cxn ang="0">
                  <a:pos x="0" y="26"/>
                </a:cxn>
                <a:cxn ang="0">
                  <a:pos x="4" y="26"/>
                </a:cxn>
                <a:cxn ang="0">
                  <a:pos x="8" y="22"/>
                </a:cxn>
                <a:cxn ang="0">
                  <a:pos x="14" y="14"/>
                </a:cxn>
                <a:cxn ang="0">
                  <a:pos x="14" y="8"/>
                </a:cxn>
                <a:cxn ang="0">
                  <a:pos x="16" y="2"/>
                </a:cxn>
                <a:cxn ang="0">
                  <a:pos x="24" y="2"/>
                </a:cxn>
                <a:cxn ang="0">
                  <a:pos x="32" y="0"/>
                </a:cxn>
                <a:cxn ang="0">
                  <a:pos x="42" y="0"/>
                </a:cxn>
                <a:cxn ang="0">
                  <a:pos x="50" y="8"/>
                </a:cxn>
                <a:cxn ang="0">
                  <a:pos x="54" y="8"/>
                </a:cxn>
                <a:cxn ang="0">
                  <a:pos x="58" y="14"/>
                </a:cxn>
                <a:cxn ang="0">
                  <a:pos x="62" y="16"/>
                </a:cxn>
                <a:cxn ang="0">
                  <a:pos x="64" y="20"/>
                </a:cxn>
                <a:cxn ang="0">
                  <a:pos x="62" y="20"/>
                </a:cxn>
                <a:cxn ang="0">
                  <a:pos x="72" y="26"/>
                </a:cxn>
                <a:cxn ang="0">
                  <a:pos x="72" y="32"/>
                </a:cxn>
                <a:cxn ang="0">
                  <a:pos x="74" y="34"/>
                </a:cxn>
                <a:cxn ang="0">
                  <a:pos x="76" y="38"/>
                </a:cxn>
                <a:cxn ang="0">
                  <a:pos x="74" y="42"/>
                </a:cxn>
                <a:cxn ang="0">
                  <a:pos x="76" y="46"/>
                </a:cxn>
                <a:cxn ang="0">
                  <a:pos x="80" y="46"/>
                </a:cxn>
                <a:cxn ang="0">
                  <a:pos x="84" y="52"/>
                </a:cxn>
                <a:cxn ang="0">
                  <a:pos x="84" y="58"/>
                </a:cxn>
                <a:cxn ang="0">
                  <a:pos x="70" y="60"/>
                </a:cxn>
                <a:cxn ang="0">
                  <a:pos x="62" y="58"/>
                </a:cxn>
                <a:cxn ang="0">
                  <a:pos x="60" y="58"/>
                </a:cxn>
                <a:cxn ang="0">
                  <a:pos x="60" y="56"/>
                </a:cxn>
                <a:cxn ang="0">
                  <a:pos x="52" y="54"/>
                </a:cxn>
                <a:cxn ang="0">
                  <a:pos x="32" y="56"/>
                </a:cxn>
                <a:cxn ang="0">
                  <a:pos x="24" y="58"/>
                </a:cxn>
                <a:cxn ang="0">
                  <a:pos x="18" y="58"/>
                </a:cxn>
                <a:cxn ang="0">
                  <a:pos x="14" y="60"/>
                </a:cxn>
                <a:cxn ang="0">
                  <a:pos x="10" y="58"/>
                </a:cxn>
                <a:cxn ang="0">
                  <a:pos x="10" y="58"/>
                </a:cxn>
              </a:cxnLst>
              <a:rect l="0" t="0" r="r" b="b"/>
              <a:pathLst>
                <a:path w="84" h="60">
                  <a:moveTo>
                    <a:pt x="10" y="58"/>
                  </a:moveTo>
                  <a:lnTo>
                    <a:pt x="10" y="50"/>
                  </a:lnTo>
                  <a:lnTo>
                    <a:pt x="12" y="48"/>
                  </a:lnTo>
                  <a:lnTo>
                    <a:pt x="24" y="48"/>
                  </a:lnTo>
                  <a:lnTo>
                    <a:pt x="24" y="46"/>
                  </a:lnTo>
                  <a:lnTo>
                    <a:pt x="30" y="46"/>
                  </a:lnTo>
                  <a:lnTo>
                    <a:pt x="32" y="44"/>
                  </a:lnTo>
                  <a:lnTo>
                    <a:pt x="46" y="48"/>
                  </a:lnTo>
                  <a:lnTo>
                    <a:pt x="50" y="46"/>
                  </a:lnTo>
                  <a:lnTo>
                    <a:pt x="50" y="44"/>
                  </a:lnTo>
                  <a:lnTo>
                    <a:pt x="42" y="44"/>
                  </a:lnTo>
                  <a:lnTo>
                    <a:pt x="34" y="40"/>
                  </a:lnTo>
                  <a:lnTo>
                    <a:pt x="30" y="40"/>
                  </a:lnTo>
                  <a:lnTo>
                    <a:pt x="28" y="42"/>
                  </a:lnTo>
                  <a:lnTo>
                    <a:pt x="14" y="42"/>
                  </a:lnTo>
                  <a:lnTo>
                    <a:pt x="4" y="28"/>
                  </a:lnTo>
                  <a:lnTo>
                    <a:pt x="2" y="28"/>
                  </a:lnTo>
                  <a:lnTo>
                    <a:pt x="0" y="26"/>
                  </a:lnTo>
                  <a:lnTo>
                    <a:pt x="4" y="26"/>
                  </a:lnTo>
                  <a:lnTo>
                    <a:pt x="8" y="22"/>
                  </a:lnTo>
                  <a:lnTo>
                    <a:pt x="14" y="14"/>
                  </a:lnTo>
                  <a:lnTo>
                    <a:pt x="14" y="8"/>
                  </a:lnTo>
                  <a:lnTo>
                    <a:pt x="16" y="2"/>
                  </a:lnTo>
                  <a:lnTo>
                    <a:pt x="24" y="2"/>
                  </a:lnTo>
                  <a:lnTo>
                    <a:pt x="32" y="0"/>
                  </a:lnTo>
                  <a:lnTo>
                    <a:pt x="42" y="0"/>
                  </a:lnTo>
                  <a:lnTo>
                    <a:pt x="50" y="8"/>
                  </a:lnTo>
                  <a:lnTo>
                    <a:pt x="54" y="8"/>
                  </a:lnTo>
                  <a:lnTo>
                    <a:pt x="58" y="14"/>
                  </a:lnTo>
                  <a:lnTo>
                    <a:pt x="62" y="16"/>
                  </a:lnTo>
                  <a:lnTo>
                    <a:pt x="64" y="20"/>
                  </a:lnTo>
                  <a:lnTo>
                    <a:pt x="62" y="20"/>
                  </a:lnTo>
                  <a:lnTo>
                    <a:pt x="72" y="26"/>
                  </a:lnTo>
                  <a:lnTo>
                    <a:pt x="72" y="32"/>
                  </a:lnTo>
                  <a:lnTo>
                    <a:pt x="74" y="34"/>
                  </a:lnTo>
                  <a:lnTo>
                    <a:pt x="76" y="38"/>
                  </a:lnTo>
                  <a:lnTo>
                    <a:pt x="74" y="42"/>
                  </a:lnTo>
                  <a:lnTo>
                    <a:pt x="76" y="46"/>
                  </a:lnTo>
                  <a:lnTo>
                    <a:pt x="80" y="46"/>
                  </a:lnTo>
                  <a:lnTo>
                    <a:pt x="84" y="52"/>
                  </a:lnTo>
                  <a:lnTo>
                    <a:pt x="84" y="58"/>
                  </a:lnTo>
                  <a:lnTo>
                    <a:pt x="70" y="60"/>
                  </a:lnTo>
                  <a:lnTo>
                    <a:pt x="62" y="58"/>
                  </a:lnTo>
                  <a:lnTo>
                    <a:pt x="60" y="58"/>
                  </a:lnTo>
                  <a:lnTo>
                    <a:pt x="60" y="56"/>
                  </a:lnTo>
                  <a:lnTo>
                    <a:pt x="52" y="54"/>
                  </a:lnTo>
                  <a:lnTo>
                    <a:pt x="32" y="56"/>
                  </a:lnTo>
                  <a:lnTo>
                    <a:pt x="24" y="58"/>
                  </a:lnTo>
                  <a:lnTo>
                    <a:pt x="18" y="58"/>
                  </a:lnTo>
                  <a:lnTo>
                    <a:pt x="14" y="60"/>
                  </a:lnTo>
                  <a:lnTo>
                    <a:pt x="10" y="58"/>
                  </a:lnTo>
                  <a:lnTo>
                    <a:pt x="10" y="5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3" name="Freeform 352">
              <a:extLst>
                <a:ext uri="{FF2B5EF4-FFF2-40B4-BE49-F238E27FC236}">
                  <a16:creationId xmlns:a16="http://schemas.microsoft.com/office/drawing/2014/main" id="{5AD9FCAE-7709-E04F-9EF1-9823EB5C2254}"/>
                </a:ext>
              </a:extLst>
            </p:cNvPr>
            <p:cNvSpPr>
              <a:spLocks/>
            </p:cNvSpPr>
            <p:nvPr/>
          </p:nvSpPr>
          <p:spPr bwMode="auto">
            <a:xfrm>
              <a:off x="4132263" y="3062288"/>
              <a:ext cx="88900" cy="133350"/>
            </a:xfrm>
            <a:custGeom>
              <a:avLst/>
              <a:gdLst/>
              <a:ahLst/>
              <a:cxnLst>
                <a:cxn ang="0">
                  <a:pos x="56" y="28"/>
                </a:cxn>
                <a:cxn ang="0">
                  <a:pos x="54" y="22"/>
                </a:cxn>
                <a:cxn ang="0">
                  <a:pos x="50" y="18"/>
                </a:cxn>
                <a:cxn ang="0">
                  <a:pos x="42" y="20"/>
                </a:cxn>
                <a:cxn ang="0">
                  <a:pos x="38" y="26"/>
                </a:cxn>
                <a:cxn ang="0">
                  <a:pos x="36" y="24"/>
                </a:cxn>
                <a:cxn ang="0">
                  <a:pos x="34" y="20"/>
                </a:cxn>
                <a:cxn ang="0">
                  <a:pos x="30" y="16"/>
                </a:cxn>
                <a:cxn ang="0">
                  <a:pos x="32" y="14"/>
                </a:cxn>
                <a:cxn ang="0">
                  <a:pos x="32" y="12"/>
                </a:cxn>
                <a:cxn ang="0">
                  <a:pos x="36" y="12"/>
                </a:cxn>
                <a:cxn ang="0">
                  <a:pos x="38" y="6"/>
                </a:cxn>
                <a:cxn ang="0">
                  <a:pos x="36" y="0"/>
                </a:cxn>
                <a:cxn ang="0">
                  <a:pos x="30" y="2"/>
                </a:cxn>
                <a:cxn ang="0">
                  <a:pos x="22" y="12"/>
                </a:cxn>
                <a:cxn ang="0">
                  <a:pos x="28" y="14"/>
                </a:cxn>
                <a:cxn ang="0">
                  <a:pos x="28" y="16"/>
                </a:cxn>
                <a:cxn ang="0">
                  <a:pos x="24" y="20"/>
                </a:cxn>
                <a:cxn ang="0">
                  <a:pos x="24" y="22"/>
                </a:cxn>
                <a:cxn ang="0">
                  <a:pos x="8" y="20"/>
                </a:cxn>
                <a:cxn ang="0">
                  <a:pos x="6" y="26"/>
                </a:cxn>
                <a:cxn ang="0">
                  <a:pos x="6" y="28"/>
                </a:cxn>
                <a:cxn ang="0">
                  <a:pos x="2" y="28"/>
                </a:cxn>
                <a:cxn ang="0">
                  <a:pos x="10" y="32"/>
                </a:cxn>
                <a:cxn ang="0">
                  <a:pos x="4" y="38"/>
                </a:cxn>
                <a:cxn ang="0">
                  <a:pos x="6" y="44"/>
                </a:cxn>
                <a:cxn ang="0">
                  <a:pos x="18" y="46"/>
                </a:cxn>
                <a:cxn ang="0">
                  <a:pos x="12" y="50"/>
                </a:cxn>
                <a:cxn ang="0">
                  <a:pos x="12" y="56"/>
                </a:cxn>
                <a:cxn ang="0">
                  <a:pos x="8" y="60"/>
                </a:cxn>
                <a:cxn ang="0">
                  <a:pos x="16" y="58"/>
                </a:cxn>
                <a:cxn ang="0">
                  <a:pos x="20" y="54"/>
                </a:cxn>
                <a:cxn ang="0">
                  <a:pos x="20" y="58"/>
                </a:cxn>
                <a:cxn ang="0">
                  <a:pos x="22" y="58"/>
                </a:cxn>
                <a:cxn ang="0">
                  <a:pos x="10" y="60"/>
                </a:cxn>
                <a:cxn ang="0">
                  <a:pos x="6" y="68"/>
                </a:cxn>
                <a:cxn ang="0">
                  <a:pos x="0" y="68"/>
                </a:cxn>
                <a:cxn ang="0">
                  <a:pos x="0" y="70"/>
                </a:cxn>
                <a:cxn ang="0">
                  <a:pos x="6" y="72"/>
                </a:cxn>
                <a:cxn ang="0">
                  <a:pos x="0" y="76"/>
                </a:cxn>
                <a:cxn ang="0">
                  <a:pos x="8" y="76"/>
                </a:cxn>
                <a:cxn ang="0">
                  <a:pos x="4" y="82"/>
                </a:cxn>
                <a:cxn ang="0">
                  <a:pos x="10" y="78"/>
                </a:cxn>
                <a:cxn ang="0">
                  <a:pos x="10" y="82"/>
                </a:cxn>
                <a:cxn ang="0">
                  <a:pos x="8" y="82"/>
                </a:cxn>
                <a:cxn ang="0">
                  <a:pos x="8" y="84"/>
                </a:cxn>
                <a:cxn ang="0">
                  <a:pos x="14" y="84"/>
                </a:cxn>
                <a:cxn ang="0">
                  <a:pos x="24" y="80"/>
                </a:cxn>
                <a:cxn ang="0">
                  <a:pos x="26" y="78"/>
                </a:cxn>
                <a:cxn ang="0">
                  <a:pos x="26" y="74"/>
                </a:cxn>
                <a:cxn ang="0">
                  <a:pos x="28" y="76"/>
                </a:cxn>
                <a:cxn ang="0">
                  <a:pos x="34" y="74"/>
                </a:cxn>
                <a:cxn ang="0">
                  <a:pos x="36" y="70"/>
                </a:cxn>
                <a:cxn ang="0">
                  <a:pos x="52" y="68"/>
                </a:cxn>
                <a:cxn ang="0">
                  <a:pos x="52" y="64"/>
                </a:cxn>
                <a:cxn ang="0">
                  <a:pos x="56" y="52"/>
                </a:cxn>
                <a:cxn ang="0">
                  <a:pos x="56" y="42"/>
                </a:cxn>
                <a:cxn ang="0">
                  <a:pos x="56" y="38"/>
                </a:cxn>
                <a:cxn ang="0">
                  <a:pos x="54" y="30"/>
                </a:cxn>
                <a:cxn ang="0">
                  <a:pos x="56" y="28"/>
                </a:cxn>
                <a:cxn ang="0">
                  <a:pos x="56" y="28"/>
                </a:cxn>
              </a:cxnLst>
              <a:rect l="0" t="0" r="r" b="b"/>
              <a:pathLst>
                <a:path w="56" h="84">
                  <a:moveTo>
                    <a:pt x="56" y="28"/>
                  </a:moveTo>
                  <a:lnTo>
                    <a:pt x="54" y="22"/>
                  </a:lnTo>
                  <a:lnTo>
                    <a:pt x="50" y="18"/>
                  </a:lnTo>
                  <a:lnTo>
                    <a:pt x="42" y="20"/>
                  </a:lnTo>
                  <a:lnTo>
                    <a:pt x="38" y="26"/>
                  </a:lnTo>
                  <a:lnTo>
                    <a:pt x="36" y="24"/>
                  </a:lnTo>
                  <a:lnTo>
                    <a:pt x="34" y="20"/>
                  </a:lnTo>
                  <a:lnTo>
                    <a:pt x="30" y="16"/>
                  </a:lnTo>
                  <a:lnTo>
                    <a:pt x="32" y="14"/>
                  </a:lnTo>
                  <a:lnTo>
                    <a:pt x="32" y="12"/>
                  </a:lnTo>
                  <a:lnTo>
                    <a:pt x="36" y="12"/>
                  </a:lnTo>
                  <a:lnTo>
                    <a:pt x="38" y="6"/>
                  </a:lnTo>
                  <a:lnTo>
                    <a:pt x="36" y="0"/>
                  </a:lnTo>
                  <a:lnTo>
                    <a:pt x="30" y="2"/>
                  </a:lnTo>
                  <a:lnTo>
                    <a:pt x="22" y="12"/>
                  </a:lnTo>
                  <a:lnTo>
                    <a:pt x="28" y="14"/>
                  </a:lnTo>
                  <a:lnTo>
                    <a:pt x="28" y="16"/>
                  </a:lnTo>
                  <a:lnTo>
                    <a:pt x="24" y="20"/>
                  </a:lnTo>
                  <a:lnTo>
                    <a:pt x="24" y="22"/>
                  </a:lnTo>
                  <a:lnTo>
                    <a:pt x="8" y="20"/>
                  </a:lnTo>
                  <a:lnTo>
                    <a:pt x="6" y="26"/>
                  </a:lnTo>
                  <a:lnTo>
                    <a:pt x="6" y="28"/>
                  </a:lnTo>
                  <a:lnTo>
                    <a:pt x="2" y="28"/>
                  </a:lnTo>
                  <a:lnTo>
                    <a:pt x="10" y="32"/>
                  </a:lnTo>
                  <a:lnTo>
                    <a:pt x="4" y="38"/>
                  </a:lnTo>
                  <a:lnTo>
                    <a:pt x="6" y="44"/>
                  </a:lnTo>
                  <a:lnTo>
                    <a:pt x="18" y="46"/>
                  </a:lnTo>
                  <a:lnTo>
                    <a:pt x="12" y="50"/>
                  </a:lnTo>
                  <a:lnTo>
                    <a:pt x="12" y="56"/>
                  </a:lnTo>
                  <a:lnTo>
                    <a:pt x="8" y="60"/>
                  </a:lnTo>
                  <a:lnTo>
                    <a:pt x="16" y="58"/>
                  </a:lnTo>
                  <a:lnTo>
                    <a:pt x="20" y="54"/>
                  </a:lnTo>
                  <a:lnTo>
                    <a:pt x="20" y="58"/>
                  </a:lnTo>
                  <a:lnTo>
                    <a:pt x="22" y="58"/>
                  </a:lnTo>
                  <a:lnTo>
                    <a:pt x="10" y="60"/>
                  </a:lnTo>
                  <a:lnTo>
                    <a:pt x="6" y="68"/>
                  </a:lnTo>
                  <a:lnTo>
                    <a:pt x="0" y="68"/>
                  </a:lnTo>
                  <a:lnTo>
                    <a:pt x="0" y="70"/>
                  </a:lnTo>
                  <a:lnTo>
                    <a:pt x="6" y="72"/>
                  </a:lnTo>
                  <a:lnTo>
                    <a:pt x="0" y="76"/>
                  </a:lnTo>
                  <a:lnTo>
                    <a:pt x="8" y="76"/>
                  </a:lnTo>
                  <a:lnTo>
                    <a:pt x="4" y="82"/>
                  </a:lnTo>
                  <a:lnTo>
                    <a:pt x="10" y="78"/>
                  </a:lnTo>
                  <a:lnTo>
                    <a:pt x="10" y="82"/>
                  </a:lnTo>
                  <a:lnTo>
                    <a:pt x="8" y="82"/>
                  </a:lnTo>
                  <a:lnTo>
                    <a:pt x="8" y="84"/>
                  </a:lnTo>
                  <a:lnTo>
                    <a:pt x="14" y="84"/>
                  </a:lnTo>
                  <a:lnTo>
                    <a:pt x="24" y="80"/>
                  </a:lnTo>
                  <a:lnTo>
                    <a:pt x="26" y="78"/>
                  </a:lnTo>
                  <a:lnTo>
                    <a:pt x="26" y="74"/>
                  </a:lnTo>
                  <a:lnTo>
                    <a:pt x="28" y="76"/>
                  </a:lnTo>
                  <a:lnTo>
                    <a:pt x="34" y="74"/>
                  </a:lnTo>
                  <a:lnTo>
                    <a:pt x="36" y="70"/>
                  </a:lnTo>
                  <a:lnTo>
                    <a:pt x="52" y="68"/>
                  </a:lnTo>
                  <a:lnTo>
                    <a:pt x="52" y="64"/>
                  </a:lnTo>
                  <a:lnTo>
                    <a:pt x="56" y="52"/>
                  </a:lnTo>
                  <a:lnTo>
                    <a:pt x="56" y="42"/>
                  </a:lnTo>
                  <a:lnTo>
                    <a:pt x="56" y="38"/>
                  </a:lnTo>
                  <a:lnTo>
                    <a:pt x="54" y="30"/>
                  </a:lnTo>
                  <a:lnTo>
                    <a:pt x="56" y="28"/>
                  </a:lnTo>
                  <a:lnTo>
                    <a:pt x="56"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4" name="Freeform 353">
              <a:extLst>
                <a:ext uri="{FF2B5EF4-FFF2-40B4-BE49-F238E27FC236}">
                  <a16:creationId xmlns:a16="http://schemas.microsoft.com/office/drawing/2014/main" id="{6DB7E6D1-2498-F54A-87AD-666E232924A1}"/>
                </a:ext>
              </a:extLst>
            </p:cNvPr>
            <p:cNvSpPr>
              <a:spLocks/>
            </p:cNvSpPr>
            <p:nvPr/>
          </p:nvSpPr>
          <p:spPr bwMode="auto">
            <a:xfrm>
              <a:off x="2767013" y="4040188"/>
              <a:ext cx="60325" cy="41275"/>
            </a:xfrm>
            <a:custGeom>
              <a:avLst/>
              <a:gdLst/>
              <a:ahLst/>
              <a:cxnLst>
                <a:cxn ang="0">
                  <a:pos x="36" y="26"/>
                </a:cxn>
                <a:cxn ang="0">
                  <a:pos x="36" y="22"/>
                </a:cxn>
                <a:cxn ang="0">
                  <a:pos x="34" y="18"/>
                </a:cxn>
                <a:cxn ang="0">
                  <a:pos x="36" y="16"/>
                </a:cxn>
                <a:cxn ang="0">
                  <a:pos x="38" y="10"/>
                </a:cxn>
                <a:cxn ang="0">
                  <a:pos x="36" y="0"/>
                </a:cxn>
                <a:cxn ang="0">
                  <a:pos x="28" y="2"/>
                </a:cxn>
                <a:cxn ang="0">
                  <a:pos x="20" y="0"/>
                </a:cxn>
                <a:cxn ang="0">
                  <a:pos x="14" y="2"/>
                </a:cxn>
                <a:cxn ang="0">
                  <a:pos x="14" y="4"/>
                </a:cxn>
                <a:cxn ang="0">
                  <a:pos x="22" y="4"/>
                </a:cxn>
                <a:cxn ang="0">
                  <a:pos x="22" y="14"/>
                </a:cxn>
                <a:cxn ang="0">
                  <a:pos x="28" y="16"/>
                </a:cxn>
                <a:cxn ang="0">
                  <a:pos x="26" y="18"/>
                </a:cxn>
                <a:cxn ang="0">
                  <a:pos x="16" y="20"/>
                </a:cxn>
                <a:cxn ang="0">
                  <a:pos x="0" y="18"/>
                </a:cxn>
                <a:cxn ang="0">
                  <a:pos x="0" y="20"/>
                </a:cxn>
                <a:cxn ang="0">
                  <a:pos x="8" y="26"/>
                </a:cxn>
                <a:cxn ang="0">
                  <a:pos x="12" y="22"/>
                </a:cxn>
                <a:cxn ang="0">
                  <a:pos x="22" y="24"/>
                </a:cxn>
                <a:cxn ang="0">
                  <a:pos x="30" y="24"/>
                </a:cxn>
                <a:cxn ang="0">
                  <a:pos x="36" y="26"/>
                </a:cxn>
                <a:cxn ang="0">
                  <a:pos x="36" y="26"/>
                </a:cxn>
              </a:cxnLst>
              <a:rect l="0" t="0" r="r" b="b"/>
              <a:pathLst>
                <a:path w="38" h="26">
                  <a:moveTo>
                    <a:pt x="36" y="26"/>
                  </a:moveTo>
                  <a:lnTo>
                    <a:pt x="36" y="22"/>
                  </a:lnTo>
                  <a:lnTo>
                    <a:pt x="34" y="18"/>
                  </a:lnTo>
                  <a:lnTo>
                    <a:pt x="36" y="16"/>
                  </a:lnTo>
                  <a:lnTo>
                    <a:pt x="38" y="10"/>
                  </a:lnTo>
                  <a:lnTo>
                    <a:pt x="36" y="0"/>
                  </a:lnTo>
                  <a:lnTo>
                    <a:pt x="28" y="2"/>
                  </a:lnTo>
                  <a:lnTo>
                    <a:pt x="20" y="0"/>
                  </a:lnTo>
                  <a:lnTo>
                    <a:pt x="14" y="2"/>
                  </a:lnTo>
                  <a:lnTo>
                    <a:pt x="14" y="4"/>
                  </a:lnTo>
                  <a:lnTo>
                    <a:pt x="22" y="4"/>
                  </a:lnTo>
                  <a:lnTo>
                    <a:pt x="22" y="14"/>
                  </a:lnTo>
                  <a:lnTo>
                    <a:pt x="28" y="16"/>
                  </a:lnTo>
                  <a:lnTo>
                    <a:pt x="26" y="18"/>
                  </a:lnTo>
                  <a:lnTo>
                    <a:pt x="16" y="20"/>
                  </a:lnTo>
                  <a:lnTo>
                    <a:pt x="0" y="18"/>
                  </a:lnTo>
                  <a:lnTo>
                    <a:pt x="0" y="20"/>
                  </a:lnTo>
                  <a:lnTo>
                    <a:pt x="8" y="26"/>
                  </a:lnTo>
                  <a:lnTo>
                    <a:pt x="12" y="22"/>
                  </a:lnTo>
                  <a:lnTo>
                    <a:pt x="22" y="24"/>
                  </a:lnTo>
                  <a:lnTo>
                    <a:pt x="30" y="24"/>
                  </a:lnTo>
                  <a:lnTo>
                    <a:pt x="36" y="26"/>
                  </a:lnTo>
                  <a:lnTo>
                    <a:pt x="36"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5" name="Freeform 354">
              <a:extLst>
                <a:ext uri="{FF2B5EF4-FFF2-40B4-BE49-F238E27FC236}">
                  <a16:creationId xmlns:a16="http://schemas.microsoft.com/office/drawing/2014/main" id="{AD15A316-76D9-FC4C-90B8-BC74F2BF5DF8}"/>
                </a:ext>
              </a:extLst>
            </p:cNvPr>
            <p:cNvSpPr>
              <a:spLocks/>
            </p:cNvSpPr>
            <p:nvPr/>
          </p:nvSpPr>
          <p:spPr bwMode="auto">
            <a:xfrm>
              <a:off x="2820988" y="4040188"/>
              <a:ext cx="73025" cy="50800"/>
            </a:xfrm>
            <a:custGeom>
              <a:avLst/>
              <a:gdLst/>
              <a:ahLst/>
              <a:cxnLst>
                <a:cxn ang="0">
                  <a:pos x="2" y="26"/>
                </a:cxn>
                <a:cxn ang="0">
                  <a:pos x="2" y="30"/>
                </a:cxn>
                <a:cxn ang="0">
                  <a:pos x="6" y="32"/>
                </a:cxn>
                <a:cxn ang="0">
                  <a:pos x="14" y="20"/>
                </a:cxn>
                <a:cxn ang="0">
                  <a:pos x="16" y="22"/>
                </a:cxn>
                <a:cxn ang="0">
                  <a:pos x="18" y="24"/>
                </a:cxn>
                <a:cxn ang="0">
                  <a:pos x="26" y="20"/>
                </a:cxn>
                <a:cxn ang="0">
                  <a:pos x="30" y="20"/>
                </a:cxn>
                <a:cxn ang="0">
                  <a:pos x="44" y="22"/>
                </a:cxn>
                <a:cxn ang="0">
                  <a:pos x="46" y="18"/>
                </a:cxn>
                <a:cxn ang="0">
                  <a:pos x="40" y="12"/>
                </a:cxn>
                <a:cxn ang="0">
                  <a:pos x="32" y="10"/>
                </a:cxn>
                <a:cxn ang="0">
                  <a:pos x="36" y="10"/>
                </a:cxn>
                <a:cxn ang="0">
                  <a:pos x="36" y="8"/>
                </a:cxn>
                <a:cxn ang="0">
                  <a:pos x="28" y="8"/>
                </a:cxn>
                <a:cxn ang="0">
                  <a:pos x="26" y="4"/>
                </a:cxn>
                <a:cxn ang="0">
                  <a:pos x="16" y="0"/>
                </a:cxn>
                <a:cxn ang="0">
                  <a:pos x="2" y="0"/>
                </a:cxn>
                <a:cxn ang="0">
                  <a:pos x="2" y="0"/>
                </a:cxn>
                <a:cxn ang="0">
                  <a:pos x="4" y="10"/>
                </a:cxn>
                <a:cxn ang="0">
                  <a:pos x="2" y="16"/>
                </a:cxn>
                <a:cxn ang="0">
                  <a:pos x="0" y="18"/>
                </a:cxn>
                <a:cxn ang="0">
                  <a:pos x="2" y="22"/>
                </a:cxn>
                <a:cxn ang="0">
                  <a:pos x="2" y="26"/>
                </a:cxn>
                <a:cxn ang="0">
                  <a:pos x="2" y="26"/>
                </a:cxn>
              </a:cxnLst>
              <a:rect l="0" t="0" r="r" b="b"/>
              <a:pathLst>
                <a:path w="46" h="32">
                  <a:moveTo>
                    <a:pt x="2" y="26"/>
                  </a:moveTo>
                  <a:lnTo>
                    <a:pt x="2" y="30"/>
                  </a:lnTo>
                  <a:lnTo>
                    <a:pt x="6" y="32"/>
                  </a:lnTo>
                  <a:lnTo>
                    <a:pt x="14" y="20"/>
                  </a:lnTo>
                  <a:lnTo>
                    <a:pt x="16" y="22"/>
                  </a:lnTo>
                  <a:lnTo>
                    <a:pt x="18" y="24"/>
                  </a:lnTo>
                  <a:lnTo>
                    <a:pt x="26" y="20"/>
                  </a:lnTo>
                  <a:lnTo>
                    <a:pt x="30" y="20"/>
                  </a:lnTo>
                  <a:lnTo>
                    <a:pt x="44" y="22"/>
                  </a:lnTo>
                  <a:lnTo>
                    <a:pt x="46" y="18"/>
                  </a:lnTo>
                  <a:lnTo>
                    <a:pt x="40" y="12"/>
                  </a:lnTo>
                  <a:lnTo>
                    <a:pt x="32" y="10"/>
                  </a:lnTo>
                  <a:lnTo>
                    <a:pt x="36" y="10"/>
                  </a:lnTo>
                  <a:lnTo>
                    <a:pt x="36" y="8"/>
                  </a:lnTo>
                  <a:lnTo>
                    <a:pt x="28" y="8"/>
                  </a:lnTo>
                  <a:lnTo>
                    <a:pt x="26" y="4"/>
                  </a:lnTo>
                  <a:lnTo>
                    <a:pt x="16" y="0"/>
                  </a:lnTo>
                  <a:lnTo>
                    <a:pt x="2" y="0"/>
                  </a:lnTo>
                  <a:lnTo>
                    <a:pt x="2" y="0"/>
                  </a:lnTo>
                  <a:lnTo>
                    <a:pt x="4" y="10"/>
                  </a:lnTo>
                  <a:lnTo>
                    <a:pt x="2" y="16"/>
                  </a:lnTo>
                  <a:lnTo>
                    <a:pt x="0" y="18"/>
                  </a:lnTo>
                  <a:lnTo>
                    <a:pt x="2" y="22"/>
                  </a:lnTo>
                  <a:lnTo>
                    <a:pt x="2" y="26"/>
                  </a:lnTo>
                  <a:lnTo>
                    <a:pt x="2"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6" name="Freeform 355">
              <a:extLst>
                <a:ext uri="{FF2B5EF4-FFF2-40B4-BE49-F238E27FC236}">
                  <a16:creationId xmlns:a16="http://schemas.microsoft.com/office/drawing/2014/main" id="{EAD1B7EA-82E0-664C-839B-83D22CE1A560}"/>
                </a:ext>
              </a:extLst>
            </p:cNvPr>
            <p:cNvSpPr>
              <a:spLocks/>
            </p:cNvSpPr>
            <p:nvPr/>
          </p:nvSpPr>
          <p:spPr bwMode="auto">
            <a:xfrm>
              <a:off x="2586038" y="4265613"/>
              <a:ext cx="120650" cy="50800"/>
            </a:xfrm>
            <a:custGeom>
              <a:avLst/>
              <a:gdLst/>
              <a:ahLst/>
              <a:cxnLst>
                <a:cxn ang="0">
                  <a:pos x="68" y="30"/>
                </a:cxn>
                <a:cxn ang="0">
                  <a:pos x="70" y="26"/>
                </a:cxn>
                <a:cxn ang="0">
                  <a:pos x="72" y="26"/>
                </a:cxn>
                <a:cxn ang="0">
                  <a:pos x="76" y="22"/>
                </a:cxn>
                <a:cxn ang="0">
                  <a:pos x="74" y="16"/>
                </a:cxn>
                <a:cxn ang="0">
                  <a:pos x="74" y="12"/>
                </a:cxn>
                <a:cxn ang="0">
                  <a:pos x="64" y="4"/>
                </a:cxn>
                <a:cxn ang="0">
                  <a:pos x="50" y="0"/>
                </a:cxn>
                <a:cxn ang="0">
                  <a:pos x="44" y="0"/>
                </a:cxn>
                <a:cxn ang="0">
                  <a:pos x="42" y="6"/>
                </a:cxn>
                <a:cxn ang="0">
                  <a:pos x="40" y="6"/>
                </a:cxn>
                <a:cxn ang="0">
                  <a:pos x="40" y="4"/>
                </a:cxn>
                <a:cxn ang="0">
                  <a:pos x="38" y="4"/>
                </a:cxn>
                <a:cxn ang="0">
                  <a:pos x="24" y="10"/>
                </a:cxn>
                <a:cxn ang="0">
                  <a:pos x="16" y="8"/>
                </a:cxn>
                <a:cxn ang="0">
                  <a:pos x="10" y="8"/>
                </a:cxn>
                <a:cxn ang="0">
                  <a:pos x="8" y="2"/>
                </a:cxn>
                <a:cxn ang="0">
                  <a:pos x="4" y="0"/>
                </a:cxn>
                <a:cxn ang="0">
                  <a:pos x="2" y="0"/>
                </a:cxn>
                <a:cxn ang="0">
                  <a:pos x="0" y="2"/>
                </a:cxn>
                <a:cxn ang="0">
                  <a:pos x="0" y="6"/>
                </a:cxn>
                <a:cxn ang="0">
                  <a:pos x="4" y="8"/>
                </a:cxn>
                <a:cxn ang="0">
                  <a:pos x="2" y="14"/>
                </a:cxn>
                <a:cxn ang="0">
                  <a:pos x="0" y="16"/>
                </a:cxn>
                <a:cxn ang="0">
                  <a:pos x="0" y="20"/>
                </a:cxn>
                <a:cxn ang="0">
                  <a:pos x="2" y="16"/>
                </a:cxn>
                <a:cxn ang="0">
                  <a:pos x="16" y="20"/>
                </a:cxn>
                <a:cxn ang="0">
                  <a:pos x="22" y="26"/>
                </a:cxn>
                <a:cxn ang="0">
                  <a:pos x="26" y="24"/>
                </a:cxn>
                <a:cxn ang="0">
                  <a:pos x="28" y="32"/>
                </a:cxn>
                <a:cxn ang="0">
                  <a:pos x="32" y="32"/>
                </a:cxn>
                <a:cxn ang="0">
                  <a:pos x="38" y="28"/>
                </a:cxn>
                <a:cxn ang="0">
                  <a:pos x="34" y="22"/>
                </a:cxn>
                <a:cxn ang="0">
                  <a:pos x="34" y="20"/>
                </a:cxn>
                <a:cxn ang="0">
                  <a:pos x="40" y="16"/>
                </a:cxn>
                <a:cxn ang="0">
                  <a:pos x="46" y="10"/>
                </a:cxn>
                <a:cxn ang="0">
                  <a:pos x="50" y="8"/>
                </a:cxn>
                <a:cxn ang="0">
                  <a:pos x="58" y="12"/>
                </a:cxn>
                <a:cxn ang="0">
                  <a:pos x="60" y="16"/>
                </a:cxn>
                <a:cxn ang="0">
                  <a:pos x="64" y="14"/>
                </a:cxn>
                <a:cxn ang="0">
                  <a:pos x="66" y="16"/>
                </a:cxn>
                <a:cxn ang="0">
                  <a:pos x="62" y="18"/>
                </a:cxn>
                <a:cxn ang="0">
                  <a:pos x="62" y="22"/>
                </a:cxn>
                <a:cxn ang="0">
                  <a:pos x="64" y="26"/>
                </a:cxn>
                <a:cxn ang="0">
                  <a:pos x="68" y="30"/>
                </a:cxn>
                <a:cxn ang="0">
                  <a:pos x="68" y="30"/>
                </a:cxn>
              </a:cxnLst>
              <a:rect l="0" t="0" r="r" b="b"/>
              <a:pathLst>
                <a:path w="76" h="32">
                  <a:moveTo>
                    <a:pt x="68" y="30"/>
                  </a:moveTo>
                  <a:lnTo>
                    <a:pt x="70" y="26"/>
                  </a:lnTo>
                  <a:lnTo>
                    <a:pt x="72" y="26"/>
                  </a:lnTo>
                  <a:lnTo>
                    <a:pt x="76" y="22"/>
                  </a:lnTo>
                  <a:lnTo>
                    <a:pt x="74" y="16"/>
                  </a:lnTo>
                  <a:lnTo>
                    <a:pt x="74" y="12"/>
                  </a:lnTo>
                  <a:lnTo>
                    <a:pt x="64" y="4"/>
                  </a:lnTo>
                  <a:lnTo>
                    <a:pt x="50" y="0"/>
                  </a:lnTo>
                  <a:lnTo>
                    <a:pt x="44" y="0"/>
                  </a:lnTo>
                  <a:lnTo>
                    <a:pt x="42" y="6"/>
                  </a:lnTo>
                  <a:lnTo>
                    <a:pt x="40" y="6"/>
                  </a:lnTo>
                  <a:lnTo>
                    <a:pt x="40" y="4"/>
                  </a:lnTo>
                  <a:lnTo>
                    <a:pt x="38" y="4"/>
                  </a:lnTo>
                  <a:lnTo>
                    <a:pt x="24" y="10"/>
                  </a:lnTo>
                  <a:lnTo>
                    <a:pt x="16" y="8"/>
                  </a:lnTo>
                  <a:lnTo>
                    <a:pt x="10" y="8"/>
                  </a:lnTo>
                  <a:lnTo>
                    <a:pt x="8" y="2"/>
                  </a:lnTo>
                  <a:lnTo>
                    <a:pt x="4" y="0"/>
                  </a:lnTo>
                  <a:lnTo>
                    <a:pt x="2" y="0"/>
                  </a:lnTo>
                  <a:lnTo>
                    <a:pt x="0" y="2"/>
                  </a:lnTo>
                  <a:lnTo>
                    <a:pt x="0" y="6"/>
                  </a:lnTo>
                  <a:lnTo>
                    <a:pt x="4" y="8"/>
                  </a:lnTo>
                  <a:lnTo>
                    <a:pt x="2" y="14"/>
                  </a:lnTo>
                  <a:lnTo>
                    <a:pt x="0" y="16"/>
                  </a:lnTo>
                  <a:lnTo>
                    <a:pt x="0" y="20"/>
                  </a:lnTo>
                  <a:lnTo>
                    <a:pt x="2" y="16"/>
                  </a:lnTo>
                  <a:lnTo>
                    <a:pt x="16" y="20"/>
                  </a:lnTo>
                  <a:lnTo>
                    <a:pt x="22" y="26"/>
                  </a:lnTo>
                  <a:lnTo>
                    <a:pt x="26" y="24"/>
                  </a:lnTo>
                  <a:lnTo>
                    <a:pt x="28" y="32"/>
                  </a:lnTo>
                  <a:lnTo>
                    <a:pt x="32" y="32"/>
                  </a:lnTo>
                  <a:lnTo>
                    <a:pt x="38" y="28"/>
                  </a:lnTo>
                  <a:lnTo>
                    <a:pt x="34" y="22"/>
                  </a:lnTo>
                  <a:lnTo>
                    <a:pt x="34" y="20"/>
                  </a:lnTo>
                  <a:lnTo>
                    <a:pt x="40" y="16"/>
                  </a:lnTo>
                  <a:lnTo>
                    <a:pt x="46" y="10"/>
                  </a:lnTo>
                  <a:lnTo>
                    <a:pt x="50" y="8"/>
                  </a:lnTo>
                  <a:lnTo>
                    <a:pt x="58" y="12"/>
                  </a:lnTo>
                  <a:lnTo>
                    <a:pt x="60" y="16"/>
                  </a:lnTo>
                  <a:lnTo>
                    <a:pt x="64" y="14"/>
                  </a:lnTo>
                  <a:lnTo>
                    <a:pt x="66" y="16"/>
                  </a:lnTo>
                  <a:lnTo>
                    <a:pt x="62" y="18"/>
                  </a:lnTo>
                  <a:lnTo>
                    <a:pt x="62" y="22"/>
                  </a:lnTo>
                  <a:lnTo>
                    <a:pt x="64" y="26"/>
                  </a:lnTo>
                  <a:lnTo>
                    <a:pt x="68" y="30"/>
                  </a:lnTo>
                  <a:lnTo>
                    <a:pt x="68"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7" name="Freeform 356">
              <a:extLst>
                <a:ext uri="{FF2B5EF4-FFF2-40B4-BE49-F238E27FC236}">
                  <a16:creationId xmlns:a16="http://schemas.microsoft.com/office/drawing/2014/main" id="{72304B26-D5DF-F14C-87A5-6CE36538B1B6}"/>
                </a:ext>
              </a:extLst>
            </p:cNvPr>
            <p:cNvSpPr>
              <a:spLocks/>
            </p:cNvSpPr>
            <p:nvPr/>
          </p:nvSpPr>
          <p:spPr bwMode="auto">
            <a:xfrm>
              <a:off x="2433638" y="4160838"/>
              <a:ext cx="50800" cy="25400"/>
            </a:xfrm>
            <a:custGeom>
              <a:avLst/>
              <a:gdLst/>
              <a:ahLst/>
              <a:cxnLst>
                <a:cxn ang="0">
                  <a:pos x="0" y="10"/>
                </a:cxn>
                <a:cxn ang="0">
                  <a:pos x="2" y="6"/>
                </a:cxn>
                <a:cxn ang="0">
                  <a:pos x="8" y="4"/>
                </a:cxn>
                <a:cxn ang="0">
                  <a:pos x="8" y="0"/>
                </a:cxn>
                <a:cxn ang="0">
                  <a:pos x="14" y="0"/>
                </a:cxn>
                <a:cxn ang="0">
                  <a:pos x="22" y="8"/>
                </a:cxn>
                <a:cxn ang="0">
                  <a:pos x="26" y="6"/>
                </a:cxn>
                <a:cxn ang="0">
                  <a:pos x="30" y="8"/>
                </a:cxn>
                <a:cxn ang="0">
                  <a:pos x="30" y="10"/>
                </a:cxn>
                <a:cxn ang="0">
                  <a:pos x="32" y="14"/>
                </a:cxn>
                <a:cxn ang="0">
                  <a:pos x="26" y="16"/>
                </a:cxn>
                <a:cxn ang="0">
                  <a:pos x="20" y="16"/>
                </a:cxn>
                <a:cxn ang="0">
                  <a:pos x="6" y="12"/>
                </a:cxn>
                <a:cxn ang="0">
                  <a:pos x="0" y="10"/>
                </a:cxn>
                <a:cxn ang="0">
                  <a:pos x="0" y="10"/>
                </a:cxn>
              </a:cxnLst>
              <a:rect l="0" t="0" r="r" b="b"/>
              <a:pathLst>
                <a:path w="32" h="16">
                  <a:moveTo>
                    <a:pt x="0" y="10"/>
                  </a:moveTo>
                  <a:lnTo>
                    <a:pt x="2" y="6"/>
                  </a:lnTo>
                  <a:lnTo>
                    <a:pt x="8" y="4"/>
                  </a:lnTo>
                  <a:lnTo>
                    <a:pt x="8" y="0"/>
                  </a:lnTo>
                  <a:lnTo>
                    <a:pt x="14" y="0"/>
                  </a:lnTo>
                  <a:lnTo>
                    <a:pt x="22" y="8"/>
                  </a:lnTo>
                  <a:lnTo>
                    <a:pt x="26" y="6"/>
                  </a:lnTo>
                  <a:lnTo>
                    <a:pt x="30" y="8"/>
                  </a:lnTo>
                  <a:lnTo>
                    <a:pt x="30" y="10"/>
                  </a:lnTo>
                  <a:lnTo>
                    <a:pt x="32" y="14"/>
                  </a:lnTo>
                  <a:lnTo>
                    <a:pt x="26" y="16"/>
                  </a:lnTo>
                  <a:lnTo>
                    <a:pt x="20" y="16"/>
                  </a:lnTo>
                  <a:lnTo>
                    <a:pt x="6" y="12"/>
                  </a:lnTo>
                  <a:lnTo>
                    <a:pt x="0" y="10"/>
                  </a:lnTo>
                  <a:lnTo>
                    <a:pt x="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8" name="Freeform 357">
              <a:extLst>
                <a:ext uri="{FF2B5EF4-FFF2-40B4-BE49-F238E27FC236}">
                  <a16:creationId xmlns:a16="http://schemas.microsoft.com/office/drawing/2014/main" id="{0D3FB6FC-DA54-1C42-BB8B-6520C4CA9C77}"/>
                </a:ext>
              </a:extLst>
            </p:cNvPr>
            <p:cNvSpPr>
              <a:spLocks/>
            </p:cNvSpPr>
            <p:nvPr/>
          </p:nvSpPr>
          <p:spPr bwMode="auto">
            <a:xfrm>
              <a:off x="2446338" y="4125913"/>
              <a:ext cx="133350" cy="66675"/>
            </a:xfrm>
            <a:custGeom>
              <a:avLst/>
              <a:gdLst/>
              <a:ahLst/>
              <a:cxnLst>
                <a:cxn ang="0">
                  <a:pos x="84" y="14"/>
                </a:cxn>
                <a:cxn ang="0">
                  <a:pos x="80" y="14"/>
                </a:cxn>
                <a:cxn ang="0">
                  <a:pos x="70" y="20"/>
                </a:cxn>
                <a:cxn ang="0">
                  <a:pos x="66" y="18"/>
                </a:cxn>
                <a:cxn ang="0">
                  <a:pos x="62" y="16"/>
                </a:cxn>
                <a:cxn ang="0">
                  <a:pos x="58" y="24"/>
                </a:cxn>
                <a:cxn ang="0">
                  <a:pos x="56" y="24"/>
                </a:cxn>
                <a:cxn ang="0">
                  <a:pos x="50" y="30"/>
                </a:cxn>
                <a:cxn ang="0">
                  <a:pos x="46" y="28"/>
                </a:cxn>
                <a:cxn ang="0">
                  <a:pos x="42" y="32"/>
                </a:cxn>
                <a:cxn ang="0">
                  <a:pos x="38" y="32"/>
                </a:cxn>
                <a:cxn ang="0">
                  <a:pos x="36" y="36"/>
                </a:cxn>
                <a:cxn ang="0">
                  <a:pos x="34" y="40"/>
                </a:cxn>
                <a:cxn ang="0">
                  <a:pos x="28" y="42"/>
                </a:cxn>
                <a:cxn ang="0">
                  <a:pos x="26" y="36"/>
                </a:cxn>
                <a:cxn ang="0">
                  <a:pos x="24" y="36"/>
                </a:cxn>
                <a:cxn ang="0">
                  <a:pos x="22" y="32"/>
                </a:cxn>
                <a:cxn ang="0">
                  <a:pos x="22" y="30"/>
                </a:cxn>
                <a:cxn ang="0">
                  <a:pos x="18" y="28"/>
                </a:cxn>
                <a:cxn ang="0">
                  <a:pos x="14" y="30"/>
                </a:cxn>
                <a:cxn ang="0">
                  <a:pos x="6" y="22"/>
                </a:cxn>
                <a:cxn ang="0">
                  <a:pos x="0" y="22"/>
                </a:cxn>
                <a:cxn ang="0">
                  <a:pos x="4" y="18"/>
                </a:cxn>
                <a:cxn ang="0">
                  <a:pos x="4" y="14"/>
                </a:cxn>
                <a:cxn ang="0">
                  <a:pos x="14" y="6"/>
                </a:cxn>
                <a:cxn ang="0">
                  <a:pos x="16" y="4"/>
                </a:cxn>
                <a:cxn ang="0">
                  <a:pos x="24" y="2"/>
                </a:cxn>
                <a:cxn ang="0">
                  <a:pos x="36" y="4"/>
                </a:cxn>
                <a:cxn ang="0">
                  <a:pos x="50" y="0"/>
                </a:cxn>
                <a:cxn ang="0">
                  <a:pos x="52" y="2"/>
                </a:cxn>
                <a:cxn ang="0">
                  <a:pos x="60" y="2"/>
                </a:cxn>
                <a:cxn ang="0">
                  <a:pos x="72" y="4"/>
                </a:cxn>
                <a:cxn ang="0">
                  <a:pos x="80" y="10"/>
                </a:cxn>
                <a:cxn ang="0">
                  <a:pos x="84" y="14"/>
                </a:cxn>
                <a:cxn ang="0">
                  <a:pos x="84" y="14"/>
                </a:cxn>
              </a:cxnLst>
              <a:rect l="0" t="0" r="r" b="b"/>
              <a:pathLst>
                <a:path w="84" h="42">
                  <a:moveTo>
                    <a:pt x="84" y="14"/>
                  </a:moveTo>
                  <a:lnTo>
                    <a:pt x="80" y="14"/>
                  </a:lnTo>
                  <a:lnTo>
                    <a:pt x="70" y="20"/>
                  </a:lnTo>
                  <a:lnTo>
                    <a:pt x="66" y="18"/>
                  </a:lnTo>
                  <a:lnTo>
                    <a:pt x="62" y="16"/>
                  </a:lnTo>
                  <a:lnTo>
                    <a:pt x="58" y="24"/>
                  </a:lnTo>
                  <a:lnTo>
                    <a:pt x="56" y="24"/>
                  </a:lnTo>
                  <a:lnTo>
                    <a:pt x="50" y="30"/>
                  </a:lnTo>
                  <a:lnTo>
                    <a:pt x="46" y="28"/>
                  </a:lnTo>
                  <a:lnTo>
                    <a:pt x="42" y="32"/>
                  </a:lnTo>
                  <a:lnTo>
                    <a:pt x="38" y="32"/>
                  </a:lnTo>
                  <a:lnTo>
                    <a:pt x="36" y="36"/>
                  </a:lnTo>
                  <a:lnTo>
                    <a:pt x="34" y="40"/>
                  </a:lnTo>
                  <a:lnTo>
                    <a:pt x="28" y="42"/>
                  </a:lnTo>
                  <a:lnTo>
                    <a:pt x="26" y="36"/>
                  </a:lnTo>
                  <a:lnTo>
                    <a:pt x="24" y="36"/>
                  </a:lnTo>
                  <a:lnTo>
                    <a:pt x="22" y="32"/>
                  </a:lnTo>
                  <a:lnTo>
                    <a:pt x="22" y="30"/>
                  </a:lnTo>
                  <a:lnTo>
                    <a:pt x="18" y="28"/>
                  </a:lnTo>
                  <a:lnTo>
                    <a:pt x="14" y="30"/>
                  </a:lnTo>
                  <a:lnTo>
                    <a:pt x="6" y="22"/>
                  </a:lnTo>
                  <a:lnTo>
                    <a:pt x="0" y="22"/>
                  </a:lnTo>
                  <a:lnTo>
                    <a:pt x="4" y="18"/>
                  </a:lnTo>
                  <a:lnTo>
                    <a:pt x="4" y="14"/>
                  </a:lnTo>
                  <a:lnTo>
                    <a:pt x="14" y="6"/>
                  </a:lnTo>
                  <a:lnTo>
                    <a:pt x="16" y="4"/>
                  </a:lnTo>
                  <a:lnTo>
                    <a:pt x="24" y="2"/>
                  </a:lnTo>
                  <a:lnTo>
                    <a:pt x="36" y="4"/>
                  </a:lnTo>
                  <a:lnTo>
                    <a:pt x="50" y="0"/>
                  </a:lnTo>
                  <a:lnTo>
                    <a:pt x="52" y="2"/>
                  </a:lnTo>
                  <a:lnTo>
                    <a:pt x="60" y="2"/>
                  </a:lnTo>
                  <a:lnTo>
                    <a:pt x="72" y="4"/>
                  </a:lnTo>
                  <a:lnTo>
                    <a:pt x="80" y="10"/>
                  </a:lnTo>
                  <a:lnTo>
                    <a:pt x="84" y="14"/>
                  </a:lnTo>
                  <a:lnTo>
                    <a:pt x="8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59" name="Freeform 358">
              <a:extLst>
                <a:ext uri="{FF2B5EF4-FFF2-40B4-BE49-F238E27FC236}">
                  <a16:creationId xmlns:a16="http://schemas.microsoft.com/office/drawing/2014/main" id="{C997971A-8F79-7845-910B-95A4D4A1858F}"/>
                </a:ext>
              </a:extLst>
            </p:cNvPr>
            <p:cNvSpPr>
              <a:spLocks/>
            </p:cNvSpPr>
            <p:nvPr/>
          </p:nvSpPr>
          <p:spPr bwMode="auto">
            <a:xfrm>
              <a:off x="2522538" y="4230688"/>
              <a:ext cx="69850" cy="60325"/>
            </a:xfrm>
            <a:custGeom>
              <a:avLst/>
              <a:gdLst/>
              <a:ahLst/>
              <a:cxnLst>
                <a:cxn ang="0">
                  <a:pos x="40" y="38"/>
                </a:cxn>
                <a:cxn ang="0">
                  <a:pos x="42" y="36"/>
                </a:cxn>
                <a:cxn ang="0">
                  <a:pos x="44" y="30"/>
                </a:cxn>
                <a:cxn ang="0">
                  <a:pos x="40" y="28"/>
                </a:cxn>
                <a:cxn ang="0">
                  <a:pos x="40" y="24"/>
                </a:cxn>
                <a:cxn ang="0">
                  <a:pos x="42" y="22"/>
                </a:cxn>
                <a:cxn ang="0">
                  <a:pos x="44" y="22"/>
                </a:cxn>
                <a:cxn ang="0">
                  <a:pos x="36" y="14"/>
                </a:cxn>
                <a:cxn ang="0">
                  <a:pos x="30" y="4"/>
                </a:cxn>
                <a:cxn ang="0">
                  <a:pos x="24" y="6"/>
                </a:cxn>
                <a:cxn ang="0">
                  <a:pos x="18" y="2"/>
                </a:cxn>
                <a:cxn ang="0">
                  <a:pos x="12" y="4"/>
                </a:cxn>
                <a:cxn ang="0">
                  <a:pos x="4" y="0"/>
                </a:cxn>
                <a:cxn ang="0">
                  <a:pos x="2" y="2"/>
                </a:cxn>
                <a:cxn ang="0">
                  <a:pos x="0" y="10"/>
                </a:cxn>
                <a:cxn ang="0">
                  <a:pos x="4" y="16"/>
                </a:cxn>
                <a:cxn ang="0">
                  <a:pos x="12" y="22"/>
                </a:cxn>
                <a:cxn ang="0">
                  <a:pos x="12" y="18"/>
                </a:cxn>
                <a:cxn ang="0">
                  <a:pos x="10" y="16"/>
                </a:cxn>
                <a:cxn ang="0">
                  <a:pos x="14" y="16"/>
                </a:cxn>
                <a:cxn ang="0">
                  <a:pos x="20" y="22"/>
                </a:cxn>
                <a:cxn ang="0">
                  <a:pos x="30" y="28"/>
                </a:cxn>
                <a:cxn ang="0">
                  <a:pos x="30" y="36"/>
                </a:cxn>
                <a:cxn ang="0">
                  <a:pos x="34" y="38"/>
                </a:cxn>
                <a:cxn ang="0">
                  <a:pos x="34" y="34"/>
                </a:cxn>
                <a:cxn ang="0">
                  <a:pos x="36" y="34"/>
                </a:cxn>
                <a:cxn ang="0">
                  <a:pos x="40" y="38"/>
                </a:cxn>
                <a:cxn ang="0">
                  <a:pos x="40" y="38"/>
                </a:cxn>
              </a:cxnLst>
              <a:rect l="0" t="0" r="r" b="b"/>
              <a:pathLst>
                <a:path w="44" h="38">
                  <a:moveTo>
                    <a:pt x="40" y="38"/>
                  </a:moveTo>
                  <a:lnTo>
                    <a:pt x="42" y="36"/>
                  </a:lnTo>
                  <a:lnTo>
                    <a:pt x="44" y="30"/>
                  </a:lnTo>
                  <a:lnTo>
                    <a:pt x="40" y="28"/>
                  </a:lnTo>
                  <a:lnTo>
                    <a:pt x="40" y="24"/>
                  </a:lnTo>
                  <a:lnTo>
                    <a:pt x="42" y="22"/>
                  </a:lnTo>
                  <a:lnTo>
                    <a:pt x="44" y="22"/>
                  </a:lnTo>
                  <a:lnTo>
                    <a:pt x="36" y="14"/>
                  </a:lnTo>
                  <a:lnTo>
                    <a:pt x="30" y="4"/>
                  </a:lnTo>
                  <a:lnTo>
                    <a:pt x="24" y="6"/>
                  </a:lnTo>
                  <a:lnTo>
                    <a:pt x="18" y="2"/>
                  </a:lnTo>
                  <a:lnTo>
                    <a:pt x="12" y="4"/>
                  </a:lnTo>
                  <a:lnTo>
                    <a:pt x="4" y="0"/>
                  </a:lnTo>
                  <a:lnTo>
                    <a:pt x="2" y="2"/>
                  </a:lnTo>
                  <a:lnTo>
                    <a:pt x="0" y="10"/>
                  </a:lnTo>
                  <a:lnTo>
                    <a:pt x="4" y="16"/>
                  </a:lnTo>
                  <a:lnTo>
                    <a:pt x="12" y="22"/>
                  </a:lnTo>
                  <a:lnTo>
                    <a:pt x="12" y="18"/>
                  </a:lnTo>
                  <a:lnTo>
                    <a:pt x="10" y="16"/>
                  </a:lnTo>
                  <a:lnTo>
                    <a:pt x="14" y="16"/>
                  </a:lnTo>
                  <a:lnTo>
                    <a:pt x="20" y="22"/>
                  </a:lnTo>
                  <a:lnTo>
                    <a:pt x="30" y="28"/>
                  </a:lnTo>
                  <a:lnTo>
                    <a:pt x="30" y="36"/>
                  </a:lnTo>
                  <a:lnTo>
                    <a:pt x="34" y="38"/>
                  </a:lnTo>
                  <a:lnTo>
                    <a:pt x="34" y="34"/>
                  </a:lnTo>
                  <a:lnTo>
                    <a:pt x="36" y="34"/>
                  </a:lnTo>
                  <a:lnTo>
                    <a:pt x="40" y="38"/>
                  </a:lnTo>
                  <a:lnTo>
                    <a:pt x="40" y="3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0" name="Freeform 359">
              <a:extLst>
                <a:ext uri="{FF2B5EF4-FFF2-40B4-BE49-F238E27FC236}">
                  <a16:creationId xmlns:a16="http://schemas.microsoft.com/office/drawing/2014/main" id="{0A4D8E90-C331-4043-A1EB-724A58C5CC89}"/>
                </a:ext>
              </a:extLst>
            </p:cNvPr>
            <p:cNvSpPr>
              <a:spLocks/>
            </p:cNvSpPr>
            <p:nvPr/>
          </p:nvSpPr>
          <p:spPr bwMode="auto">
            <a:xfrm>
              <a:off x="2452688" y="4071938"/>
              <a:ext cx="22225" cy="57150"/>
            </a:xfrm>
            <a:custGeom>
              <a:avLst/>
              <a:gdLst/>
              <a:ahLst/>
              <a:cxnLst>
                <a:cxn ang="0">
                  <a:pos x="4" y="36"/>
                </a:cxn>
                <a:cxn ang="0">
                  <a:pos x="0" y="34"/>
                </a:cxn>
                <a:cxn ang="0">
                  <a:pos x="0" y="8"/>
                </a:cxn>
                <a:cxn ang="0">
                  <a:pos x="4" y="8"/>
                </a:cxn>
                <a:cxn ang="0">
                  <a:pos x="8" y="0"/>
                </a:cxn>
                <a:cxn ang="0">
                  <a:pos x="10" y="0"/>
                </a:cxn>
                <a:cxn ang="0">
                  <a:pos x="14" y="2"/>
                </a:cxn>
                <a:cxn ang="0">
                  <a:pos x="12" y="10"/>
                </a:cxn>
                <a:cxn ang="0">
                  <a:pos x="12" y="22"/>
                </a:cxn>
                <a:cxn ang="0">
                  <a:pos x="10" y="26"/>
                </a:cxn>
                <a:cxn ang="0">
                  <a:pos x="4" y="32"/>
                </a:cxn>
                <a:cxn ang="0">
                  <a:pos x="4" y="36"/>
                </a:cxn>
                <a:cxn ang="0">
                  <a:pos x="4" y="36"/>
                </a:cxn>
              </a:cxnLst>
              <a:rect l="0" t="0" r="r" b="b"/>
              <a:pathLst>
                <a:path w="14" h="36">
                  <a:moveTo>
                    <a:pt x="4" y="36"/>
                  </a:moveTo>
                  <a:lnTo>
                    <a:pt x="0" y="34"/>
                  </a:lnTo>
                  <a:lnTo>
                    <a:pt x="0" y="8"/>
                  </a:lnTo>
                  <a:lnTo>
                    <a:pt x="4" y="8"/>
                  </a:lnTo>
                  <a:lnTo>
                    <a:pt x="8" y="0"/>
                  </a:lnTo>
                  <a:lnTo>
                    <a:pt x="10" y="0"/>
                  </a:lnTo>
                  <a:lnTo>
                    <a:pt x="14" y="2"/>
                  </a:lnTo>
                  <a:lnTo>
                    <a:pt x="12" y="10"/>
                  </a:lnTo>
                  <a:lnTo>
                    <a:pt x="12" y="22"/>
                  </a:lnTo>
                  <a:lnTo>
                    <a:pt x="10" y="26"/>
                  </a:lnTo>
                  <a:lnTo>
                    <a:pt x="4" y="32"/>
                  </a:lnTo>
                  <a:lnTo>
                    <a:pt x="4" y="36"/>
                  </a:lnTo>
                  <a:lnTo>
                    <a:pt x="4" y="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1" name="Freeform 360">
              <a:extLst>
                <a:ext uri="{FF2B5EF4-FFF2-40B4-BE49-F238E27FC236}">
                  <a16:creationId xmlns:a16="http://schemas.microsoft.com/office/drawing/2014/main" id="{4833F2AD-529C-164B-A93B-3547ABEA84F6}"/>
                </a:ext>
              </a:extLst>
            </p:cNvPr>
            <p:cNvSpPr>
              <a:spLocks/>
            </p:cNvSpPr>
            <p:nvPr/>
          </p:nvSpPr>
          <p:spPr bwMode="auto">
            <a:xfrm>
              <a:off x="2789238" y="4208463"/>
              <a:ext cx="288925" cy="244475"/>
            </a:xfrm>
            <a:custGeom>
              <a:avLst/>
              <a:gdLst/>
              <a:ahLst/>
              <a:cxnLst>
                <a:cxn ang="0">
                  <a:pos x="20" y="10"/>
                </a:cxn>
                <a:cxn ang="0">
                  <a:pos x="24" y="24"/>
                </a:cxn>
                <a:cxn ang="0">
                  <a:pos x="20" y="34"/>
                </a:cxn>
                <a:cxn ang="0">
                  <a:pos x="24" y="44"/>
                </a:cxn>
                <a:cxn ang="0">
                  <a:pos x="32" y="40"/>
                </a:cxn>
                <a:cxn ang="0">
                  <a:pos x="26" y="26"/>
                </a:cxn>
                <a:cxn ang="0">
                  <a:pos x="34" y="14"/>
                </a:cxn>
                <a:cxn ang="0">
                  <a:pos x="48" y="8"/>
                </a:cxn>
                <a:cxn ang="0">
                  <a:pos x="44" y="2"/>
                </a:cxn>
                <a:cxn ang="0">
                  <a:pos x="48" y="2"/>
                </a:cxn>
                <a:cxn ang="0">
                  <a:pos x="68" y="14"/>
                </a:cxn>
                <a:cxn ang="0">
                  <a:pos x="72" y="24"/>
                </a:cxn>
                <a:cxn ang="0">
                  <a:pos x="104" y="28"/>
                </a:cxn>
                <a:cxn ang="0">
                  <a:pos x="118" y="28"/>
                </a:cxn>
                <a:cxn ang="0">
                  <a:pos x="128" y="24"/>
                </a:cxn>
                <a:cxn ang="0">
                  <a:pos x="122" y="22"/>
                </a:cxn>
                <a:cxn ang="0">
                  <a:pos x="152" y="22"/>
                </a:cxn>
                <a:cxn ang="0">
                  <a:pos x="140" y="24"/>
                </a:cxn>
                <a:cxn ang="0">
                  <a:pos x="144" y="28"/>
                </a:cxn>
                <a:cxn ang="0">
                  <a:pos x="156" y="34"/>
                </a:cxn>
                <a:cxn ang="0">
                  <a:pos x="170" y="48"/>
                </a:cxn>
                <a:cxn ang="0">
                  <a:pos x="166" y="52"/>
                </a:cxn>
                <a:cxn ang="0">
                  <a:pos x="176" y="50"/>
                </a:cxn>
                <a:cxn ang="0">
                  <a:pos x="182" y="56"/>
                </a:cxn>
                <a:cxn ang="0">
                  <a:pos x="168" y="68"/>
                </a:cxn>
                <a:cxn ang="0">
                  <a:pos x="166" y="74"/>
                </a:cxn>
                <a:cxn ang="0">
                  <a:pos x="162" y="82"/>
                </a:cxn>
                <a:cxn ang="0">
                  <a:pos x="172" y="96"/>
                </a:cxn>
                <a:cxn ang="0">
                  <a:pos x="166" y="104"/>
                </a:cxn>
                <a:cxn ang="0">
                  <a:pos x="156" y="108"/>
                </a:cxn>
                <a:cxn ang="0">
                  <a:pos x="140" y="112"/>
                </a:cxn>
                <a:cxn ang="0">
                  <a:pos x="124" y="108"/>
                </a:cxn>
                <a:cxn ang="0">
                  <a:pos x="116" y="112"/>
                </a:cxn>
                <a:cxn ang="0">
                  <a:pos x="122" y="122"/>
                </a:cxn>
                <a:cxn ang="0">
                  <a:pos x="134" y="132"/>
                </a:cxn>
                <a:cxn ang="0">
                  <a:pos x="126" y="138"/>
                </a:cxn>
                <a:cxn ang="0">
                  <a:pos x="108" y="150"/>
                </a:cxn>
                <a:cxn ang="0">
                  <a:pos x="94" y="154"/>
                </a:cxn>
                <a:cxn ang="0">
                  <a:pos x="82" y="134"/>
                </a:cxn>
                <a:cxn ang="0">
                  <a:pos x="82" y="120"/>
                </a:cxn>
                <a:cxn ang="0">
                  <a:pos x="76" y="110"/>
                </a:cxn>
                <a:cxn ang="0">
                  <a:pos x="76" y="94"/>
                </a:cxn>
                <a:cxn ang="0">
                  <a:pos x="78" y="82"/>
                </a:cxn>
                <a:cxn ang="0">
                  <a:pos x="68" y="84"/>
                </a:cxn>
                <a:cxn ang="0">
                  <a:pos x="54" y="82"/>
                </a:cxn>
                <a:cxn ang="0">
                  <a:pos x="38" y="68"/>
                </a:cxn>
                <a:cxn ang="0">
                  <a:pos x="18" y="68"/>
                </a:cxn>
                <a:cxn ang="0">
                  <a:pos x="14" y="54"/>
                </a:cxn>
                <a:cxn ang="0">
                  <a:pos x="6" y="42"/>
                </a:cxn>
                <a:cxn ang="0">
                  <a:pos x="4" y="34"/>
                </a:cxn>
                <a:cxn ang="0">
                  <a:pos x="10" y="18"/>
                </a:cxn>
                <a:cxn ang="0">
                  <a:pos x="28" y="6"/>
                </a:cxn>
              </a:cxnLst>
              <a:rect l="0" t="0" r="r" b="b"/>
              <a:pathLst>
                <a:path w="182" h="154">
                  <a:moveTo>
                    <a:pt x="28" y="6"/>
                  </a:moveTo>
                  <a:lnTo>
                    <a:pt x="20" y="10"/>
                  </a:lnTo>
                  <a:lnTo>
                    <a:pt x="24" y="20"/>
                  </a:lnTo>
                  <a:lnTo>
                    <a:pt x="24" y="24"/>
                  </a:lnTo>
                  <a:lnTo>
                    <a:pt x="18" y="30"/>
                  </a:lnTo>
                  <a:lnTo>
                    <a:pt x="20" y="34"/>
                  </a:lnTo>
                  <a:lnTo>
                    <a:pt x="22" y="38"/>
                  </a:lnTo>
                  <a:lnTo>
                    <a:pt x="24" y="44"/>
                  </a:lnTo>
                  <a:lnTo>
                    <a:pt x="28" y="42"/>
                  </a:lnTo>
                  <a:lnTo>
                    <a:pt x="32" y="40"/>
                  </a:lnTo>
                  <a:lnTo>
                    <a:pt x="32" y="34"/>
                  </a:lnTo>
                  <a:lnTo>
                    <a:pt x="26" y="26"/>
                  </a:lnTo>
                  <a:lnTo>
                    <a:pt x="26" y="20"/>
                  </a:lnTo>
                  <a:lnTo>
                    <a:pt x="34" y="14"/>
                  </a:lnTo>
                  <a:lnTo>
                    <a:pt x="48" y="10"/>
                  </a:lnTo>
                  <a:lnTo>
                    <a:pt x="48" y="8"/>
                  </a:lnTo>
                  <a:lnTo>
                    <a:pt x="42" y="6"/>
                  </a:lnTo>
                  <a:lnTo>
                    <a:pt x="44" y="2"/>
                  </a:lnTo>
                  <a:lnTo>
                    <a:pt x="46" y="0"/>
                  </a:lnTo>
                  <a:lnTo>
                    <a:pt x="48" y="2"/>
                  </a:lnTo>
                  <a:lnTo>
                    <a:pt x="52" y="10"/>
                  </a:lnTo>
                  <a:lnTo>
                    <a:pt x="68" y="14"/>
                  </a:lnTo>
                  <a:lnTo>
                    <a:pt x="70" y="22"/>
                  </a:lnTo>
                  <a:lnTo>
                    <a:pt x="72" y="24"/>
                  </a:lnTo>
                  <a:lnTo>
                    <a:pt x="98" y="22"/>
                  </a:lnTo>
                  <a:lnTo>
                    <a:pt x="104" y="28"/>
                  </a:lnTo>
                  <a:lnTo>
                    <a:pt x="110" y="28"/>
                  </a:lnTo>
                  <a:lnTo>
                    <a:pt x="118" y="28"/>
                  </a:lnTo>
                  <a:lnTo>
                    <a:pt x="122" y="24"/>
                  </a:lnTo>
                  <a:lnTo>
                    <a:pt x="128" y="24"/>
                  </a:lnTo>
                  <a:lnTo>
                    <a:pt x="130" y="22"/>
                  </a:lnTo>
                  <a:lnTo>
                    <a:pt x="122" y="22"/>
                  </a:lnTo>
                  <a:lnTo>
                    <a:pt x="124" y="22"/>
                  </a:lnTo>
                  <a:lnTo>
                    <a:pt x="152" y="22"/>
                  </a:lnTo>
                  <a:lnTo>
                    <a:pt x="148" y="24"/>
                  </a:lnTo>
                  <a:lnTo>
                    <a:pt x="140" y="24"/>
                  </a:lnTo>
                  <a:lnTo>
                    <a:pt x="140" y="26"/>
                  </a:lnTo>
                  <a:lnTo>
                    <a:pt x="144" y="28"/>
                  </a:lnTo>
                  <a:lnTo>
                    <a:pt x="148" y="34"/>
                  </a:lnTo>
                  <a:lnTo>
                    <a:pt x="156" y="34"/>
                  </a:lnTo>
                  <a:lnTo>
                    <a:pt x="166" y="40"/>
                  </a:lnTo>
                  <a:lnTo>
                    <a:pt x="170" y="48"/>
                  </a:lnTo>
                  <a:lnTo>
                    <a:pt x="166" y="50"/>
                  </a:lnTo>
                  <a:lnTo>
                    <a:pt x="166" y="52"/>
                  </a:lnTo>
                  <a:lnTo>
                    <a:pt x="172" y="52"/>
                  </a:lnTo>
                  <a:lnTo>
                    <a:pt x="176" y="50"/>
                  </a:lnTo>
                  <a:lnTo>
                    <a:pt x="182" y="54"/>
                  </a:lnTo>
                  <a:lnTo>
                    <a:pt x="182" y="56"/>
                  </a:lnTo>
                  <a:lnTo>
                    <a:pt x="168" y="62"/>
                  </a:lnTo>
                  <a:lnTo>
                    <a:pt x="168" y="68"/>
                  </a:lnTo>
                  <a:lnTo>
                    <a:pt x="174" y="70"/>
                  </a:lnTo>
                  <a:lnTo>
                    <a:pt x="166" y="74"/>
                  </a:lnTo>
                  <a:lnTo>
                    <a:pt x="166" y="78"/>
                  </a:lnTo>
                  <a:lnTo>
                    <a:pt x="162" y="82"/>
                  </a:lnTo>
                  <a:lnTo>
                    <a:pt x="162" y="84"/>
                  </a:lnTo>
                  <a:lnTo>
                    <a:pt x="172" y="96"/>
                  </a:lnTo>
                  <a:lnTo>
                    <a:pt x="172" y="98"/>
                  </a:lnTo>
                  <a:lnTo>
                    <a:pt x="166" y="104"/>
                  </a:lnTo>
                  <a:lnTo>
                    <a:pt x="162" y="104"/>
                  </a:lnTo>
                  <a:lnTo>
                    <a:pt x="156" y="108"/>
                  </a:lnTo>
                  <a:lnTo>
                    <a:pt x="144" y="110"/>
                  </a:lnTo>
                  <a:lnTo>
                    <a:pt x="140" y="112"/>
                  </a:lnTo>
                  <a:lnTo>
                    <a:pt x="134" y="112"/>
                  </a:lnTo>
                  <a:lnTo>
                    <a:pt x="124" y="108"/>
                  </a:lnTo>
                  <a:lnTo>
                    <a:pt x="116" y="106"/>
                  </a:lnTo>
                  <a:lnTo>
                    <a:pt x="116" y="112"/>
                  </a:lnTo>
                  <a:lnTo>
                    <a:pt x="122" y="116"/>
                  </a:lnTo>
                  <a:lnTo>
                    <a:pt x="122" y="122"/>
                  </a:lnTo>
                  <a:lnTo>
                    <a:pt x="124" y="132"/>
                  </a:lnTo>
                  <a:lnTo>
                    <a:pt x="134" y="132"/>
                  </a:lnTo>
                  <a:lnTo>
                    <a:pt x="134" y="134"/>
                  </a:lnTo>
                  <a:lnTo>
                    <a:pt x="126" y="138"/>
                  </a:lnTo>
                  <a:lnTo>
                    <a:pt x="122" y="144"/>
                  </a:lnTo>
                  <a:lnTo>
                    <a:pt x="108" y="150"/>
                  </a:lnTo>
                  <a:lnTo>
                    <a:pt x="104" y="154"/>
                  </a:lnTo>
                  <a:lnTo>
                    <a:pt x="94" y="154"/>
                  </a:lnTo>
                  <a:lnTo>
                    <a:pt x="88" y="146"/>
                  </a:lnTo>
                  <a:lnTo>
                    <a:pt x="82" y="134"/>
                  </a:lnTo>
                  <a:lnTo>
                    <a:pt x="76" y="128"/>
                  </a:lnTo>
                  <a:lnTo>
                    <a:pt x="82" y="120"/>
                  </a:lnTo>
                  <a:lnTo>
                    <a:pt x="80" y="114"/>
                  </a:lnTo>
                  <a:lnTo>
                    <a:pt x="76" y="110"/>
                  </a:lnTo>
                  <a:lnTo>
                    <a:pt x="74" y="102"/>
                  </a:lnTo>
                  <a:lnTo>
                    <a:pt x="76" y="94"/>
                  </a:lnTo>
                  <a:lnTo>
                    <a:pt x="80" y="84"/>
                  </a:lnTo>
                  <a:lnTo>
                    <a:pt x="78" y="82"/>
                  </a:lnTo>
                  <a:lnTo>
                    <a:pt x="76" y="80"/>
                  </a:lnTo>
                  <a:lnTo>
                    <a:pt x="68" y="84"/>
                  </a:lnTo>
                  <a:lnTo>
                    <a:pt x="60" y="82"/>
                  </a:lnTo>
                  <a:lnTo>
                    <a:pt x="54" y="82"/>
                  </a:lnTo>
                  <a:lnTo>
                    <a:pt x="44" y="72"/>
                  </a:lnTo>
                  <a:lnTo>
                    <a:pt x="38" y="68"/>
                  </a:lnTo>
                  <a:lnTo>
                    <a:pt x="26" y="70"/>
                  </a:lnTo>
                  <a:lnTo>
                    <a:pt x="18" y="68"/>
                  </a:lnTo>
                  <a:lnTo>
                    <a:pt x="14" y="64"/>
                  </a:lnTo>
                  <a:lnTo>
                    <a:pt x="14" y="54"/>
                  </a:lnTo>
                  <a:lnTo>
                    <a:pt x="8" y="48"/>
                  </a:lnTo>
                  <a:lnTo>
                    <a:pt x="6" y="42"/>
                  </a:lnTo>
                  <a:lnTo>
                    <a:pt x="0" y="42"/>
                  </a:lnTo>
                  <a:lnTo>
                    <a:pt x="4" y="34"/>
                  </a:lnTo>
                  <a:lnTo>
                    <a:pt x="8" y="24"/>
                  </a:lnTo>
                  <a:lnTo>
                    <a:pt x="10" y="18"/>
                  </a:lnTo>
                  <a:lnTo>
                    <a:pt x="20" y="8"/>
                  </a:lnTo>
                  <a:lnTo>
                    <a:pt x="28" y="6"/>
                  </a:lnTo>
                  <a:lnTo>
                    <a:pt x="2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2" name="Freeform 361">
              <a:extLst>
                <a:ext uri="{FF2B5EF4-FFF2-40B4-BE49-F238E27FC236}">
                  <a16:creationId xmlns:a16="http://schemas.microsoft.com/office/drawing/2014/main" id="{8E567CCB-A056-8547-A3B8-5903DF87728B}"/>
                </a:ext>
              </a:extLst>
            </p:cNvPr>
            <p:cNvSpPr>
              <a:spLocks/>
            </p:cNvSpPr>
            <p:nvPr/>
          </p:nvSpPr>
          <p:spPr bwMode="auto">
            <a:xfrm>
              <a:off x="3113088" y="4344988"/>
              <a:ext cx="88900" cy="85725"/>
            </a:xfrm>
            <a:custGeom>
              <a:avLst/>
              <a:gdLst/>
              <a:ahLst/>
              <a:cxnLst>
                <a:cxn ang="0">
                  <a:pos x="50" y="48"/>
                </a:cxn>
                <a:cxn ang="0">
                  <a:pos x="44" y="44"/>
                </a:cxn>
                <a:cxn ang="0">
                  <a:pos x="38" y="46"/>
                </a:cxn>
                <a:cxn ang="0">
                  <a:pos x="32" y="46"/>
                </a:cxn>
                <a:cxn ang="0">
                  <a:pos x="32" y="46"/>
                </a:cxn>
                <a:cxn ang="0">
                  <a:pos x="30" y="54"/>
                </a:cxn>
                <a:cxn ang="0">
                  <a:pos x="24" y="52"/>
                </a:cxn>
                <a:cxn ang="0">
                  <a:pos x="16" y="46"/>
                </a:cxn>
                <a:cxn ang="0">
                  <a:pos x="12" y="34"/>
                </a:cxn>
                <a:cxn ang="0">
                  <a:pos x="8" y="34"/>
                </a:cxn>
                <a:cxn ang="0">
                  <a:pos x="0" y="24"/>
                </a:cxn>
                <a:cxn ang="0">
                  <a:pos x="4" y="14"/>
                </a:cxn>
                <a:cxn ang="0">
                  <a:pos x="10" y="12"/>
                </a:cxn>
                <a:cxn ang="0">
                  <a:pos x="12" y="8"/>
                </a:cxn>
                <a:cxn ang="0">
                  <a:pos x="12" y="6"/>
                </a:cxn>
                <a:cxn ang="0">
                  <a:pos x="16" y="0"/>
                </a:cxn>
                <a:cxn ang="0">
                  <a:pos x="18" y="0"/>
                </a:cxn>
                <a:cxn ang="0">
                  <a:pos x="24" y="0"/>
                </a:cxn>
                <a:cxn ang="0">
                  <a:pos x="44" y="0"/>
                </a:cxn>
                <a:cxn ang="0">
                  <a:pos x="56" y="2"/>
                </a:cxn>
                <a:cxn ang="0">
                  <a:pos x="56" y="4"/>
                </a:cxn>
                <a:cxn ang="0">
                  <a:pos x="52" y="12"/>
                </a:cxn>
                <a:cxn ang="0">
                  <a:pos x="52" y="22"/>
                </a:cxn>
                <a:cxn ang="0">
                  <a:pos x="56" y="30"/>
                </a:cxn>
                <a:cxn ang="0">
                  <a:pos x="54" y="44"/>
                </a:cxn>
                <a:cxn ang="0">
                  <a:pos x="50" y="48"/>
                </a:cxn>
                <a:cxn ang="0">
                  <a:pos x="50" y="48"/>
                </a:cxn>
              </a:cxnLst>
              <a:rect l="0" t="0" r="r" b="b"/>
              <a:pathLst>
                <a:path w="56" h="54">
                  <a:moveTo>
                    <a:pt x="50" y="48"/>
                  </a:moveTo>
                  <a:lnTo>
                    <a:pt x="44" y="44"/>
                  </a:lnTo>
                  <a:lnTo>
                    <a:pt x="38" y="46"/>
                  </a:lnTo>
                  <a:lnTo>
                    <a:pt x="32" y="46"/>
                  </a:lnTo>
                  <a:lnTo>
                    <a:pt x="32" y="46"/>
                  </a:lnTo>
                  <a:lnTo>
                    <a:pt x="30" y="54"/>
                  </a:lnTo>
                  <a:lnTo>
                    <a:pt x="24" y="52"/>
                  </a:lnTo>
                  <a:lnTo>
                    <a:pt x="16" y="46"/>
                  </a:lnTo>
                  <a:lnTo>
                    <a:pt x="12" y="34"/>
                  </a:lnTo>
                  <a:lnTo>
                    <a:pt x="8" y="34"/>
                  </a:lnTo>
                  <a:lnTo>
                    <a:pt x="0" y="24"/>
                  </a:lnTo>
                  <a:lnTo>
                    <a:pt x="4" y="14"/>
                  </a:lnTo>
                  <a:lnTo>
                    <a:pt x="10" y="12"/>
                  </a:lnTo>
                  <a:lnTo>
                    <a:pt x="12" y="8"/>
                  </a:lnTo>
                  <a:lnTo>
                    <a:pt x="12" y="6"/>
                  </a:lnTo>
                  <a:lnTo>
                    <a:pt x="16" y="0"/>
                  </a:lnTo>
                  <a:lnTo>
                    <a:pt x="18" y="0"/>
                  </a:lnTo>
                  <a:lnTo>
                    <a:pt x="24" y="0"/>
                  </a:lnTo>
                  <a:lnTo>
                    <a:pt x="44" y="0"/>
                  </a:lnTo>
                  <a:lnTo>
                    <a:pt x="56" y="2"/>
                  </a:lnTo>
                  <a:lnTo>
                    <a:pt x="56" y="4"/>
                  </a:lnTo>
                  <a:lnTo>
                    <a:pt x="52" y="12"/>
                  </a:lnTo>
                  <a:lnTo>
                    <a:pt x="52" y="22"/>
                  </a:lnTo>
                  <a:lnTo>
                    <a:pt x="56" y="30"/>
                  </a:lnTo>
                  <a:lnTo>
                    <a:pt x="54" y="44"/>
                  </a:lnTo>
                  <a:lnTo>
                    <a:pt x="50" y="48"/>
                  </a:lnTo>
                  <a:lnTo>
                    <a:pt x="50"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3" name="Freeform 362">
              <a:extLst>
                <a:ext uri="{FF2B5EF4-FFF2-40B4-BE49-F238E27FC236}">
                  <a16:creationId xmlns:a16="http://schemas.microsoft.com/office/drawing/2014/main" id="{EC19D150-7460-5B4A-BE0C-1C8791BB10E4}"/>
                </a:ext>
              </a:extLst>
            </p:cNvPr>
            <p:cNvSpPr>
              <a:spLocks/>
            </p:cNvSpPr>
            <p:nvPr/>
          </p:nvSpPr>
          <p:spPr bwMode="auto">
            <a:xfrm>
              <a:off x="3046413" y="4294188"/>
              <a:ext cx="104775" cy="149225"/>
            </a:xfrm>
            <a:custGeom>
              <a:avLst/>
              <a:gdLst/>
              <a:ahLst/>
              <a:cxnLst>
                <a:cxn ang="0">
                  <a:pos x="66" y="84"/>
                </a:cxn>
                <a:cxn ang="0">
                  <a:pos x="60" y="84"/>
                </a:cxn>
                <a:cxn ang="0">
                  <a:pos x="56" y="84"/>
                </a:cxn>
                <a:cxn ang="0">
                  <a:pos x="50" y="88"/>
                </a:cxn>
                <a:cxn ang="0">
                  <a:pos x="40" y="90"/>
                </a:cxn>
                <a:cxn ang="0">
                  <a:pos x="36" y="94"/>
                </a:cxn>
                <a:cxn ang="0">
                  <a:pos x="30" y="92"/>
                </a:cxn>
                <a:cxn ang="0">
                  <a:pos x="26" y="90"/>
                </a:cxn>
                <a:cxn ang="0">
                  <a:pos x="22" y="86"/>
                </a:cxn>
                <a:cxn ang="0">
                  <a:pos x="22" y="80"/>
                </a:cxn>
                <a:cxn ang="0">
                  <a:pos x="20" y="76"/>
                </a:cxn>
                <a:cxn ang="0">
                  <a:pos x="22" y="62"/>
                </a:cxn>
                <a:cxn ang="0">
                  <a:pos x="24" y="58"/>
                </a:cxn>
                <a:cxn ang="0">
                  <a:pos x="22" y="50"/>
                </a:cxn>
                <a:cxn ang="0">
                  <a:pos x="18" y="50"/>
                </a:cxn>
                <a:cxn ang="0">
                  <a:pos x="18" y="44"/>
                </a:cxn>
                <a:cxn ang="0">
                  <a:pos x="16" y="40"/>
                </a:cxn>
                <a:cxn ang="0">
                  <a:pos x="10" y="42"/>
                </a:cxn>
                <a:cxn ang="0">
                  <a:pos x="0" y="30"/>
                </a:cxn>
                <a:cxn ang="0">
                  <a:pos x="0" y="28"/>
                </a:cxn>
                <a:cxn ang="0">
                  <a:pos x="4" y="24"/>
                </a:cxn>
                <a:cxn ang="0">
                  <a:pos x="4" y="20"/>
                </a:cxn>
                <a:cxn ang="0">
                  <a:pos x="12" y="16"/>
                </a:cxn>
                <a:cxn ang="0">
                  <a:pos x="6" y="14"/>
                </a:cxn>
                <a:cxn ang="0">
                  <a:pos x="6" y="8"/>
                </a:cxn>
                <a:cxn ang="0">
                  <a:pos x="20" y="2"/>
                </a:cxn>
                <a:cxn ang="0">
                  <a:pos x="20" y="0"/>
                </a:cxn>
                <a:cxn ang="0">
                  <a:pos x="24" y="0"/>
                </a:cxn>
                <a:cxn ang="0">
                  <a:pos x="34" y="10"/>
                </a:cxn>
                <a:cxn ang="0">
                  <a:pos x="36" y="12"/>
                </a:cxn>
                <a:cxn ang="0">
                  <a:pos x="38" y="20"/>
                </a:cxn>
                <a:cxn ang="0">
                  <a:pos x="38" y="20"/>
                </a:cxn>
                <a:cxn ang="0">
                  <a:pos x="44" y="20"/>
                </a:cxn>
                <a:cxn ang="0">
                  <a:pos x="48" y="22"/>
                </a:cxn>
                <a:cxn ang="0">
                  <a:pos x="54" y="28"/>
                </a:cxn>
                <a:cxn ang="0">
                  <a:pos x="58" y="32"/>
                </a:cxn>
                <a:cxn ang="0">
                  <a:pos x="54" y="38"/>
                </a:cxn>
                <a:cxn ang="0">
                  <a:pos x="54" y="40"/>
                </a:cxn>
                <a:cxn ang="0">
                  <a:pos x="52" y="44"/>
                </a:cxn>
                <a:cxn ang="0">
                  <a:pos x="46" y="46"/>
                </a:cxn>
                <a:cxn ang="0">
                  <a:pos x="42" y="56"/>
                </a:cxn>
                <a:cxn ang="0">
                  <a:pos x="50" y="66"/>
                </a:cxn>
                <a:cxn ang="0">
                  <a:pos x="54" y="66"/>
                </a:cxn>
                <a:cxn ang="0">
                  <a:pos x="58" y="78"/>
                </a:cxn>
                <a:cxn ang="0">
                  <a:pos x="66" y="84"/>
                </a:cxn>
                <a:cxn ang="0">
                  <a:pos x="66" y="84"/>
                </a:cxn>
              </a:cxnLst>
              <a:rect l="0" t="0" r="r" b="b"/>
              <a:pathLst>
                <a:path w="66" h="94">
                  <a:moveTo>
                    <a:pt x="66" y="84"/>
                  </a:moveTo>
                  <a:lnTo>
                    <a:pt x="60" y="84"/>
                  </a:lnTo>
                  <a:lnTo>
                    <a:pt x="56" y="84"/>
                  </a:lnTo>
                  <a:lnTo>
                    <a:pt x="50" y="88"/>
                  </a:lnTo>
                  <a:lnTo>
                    <a:pt x="40" y="90"/>
                  </a:lnTo>
                  <a:lnTo>
                    <a:pt x="36" y="94"/>
                  </a:lnTo>
                  <a:lnTo>
                    <a:pt x="30" y="92"/>
                  </a:lnTo>
                  <a:lnTo>
                    <a:pt x="26" y="90"/>
                  </a:lnTo>
                  <a:lnTo>
                    <a:pt x="22" y="86"/>
                  </a:lnTo>
                  <a:lnTo>
                    <a:pt x="22" y="80"/>
                  </a:lnTo>
                  <a:lnTo>
                    <a:pt x="20" y="76"/>
                  </a:lnTo>
                  <a:lnTo>
                    <a:pt x="22" y="62"/>
                  </a:lnTo>
                  <a:lnTo>
                    <a:pt x="24" y="58"/>
                  </a:lnTo>
                  <a:lnTo>
                    <a:pt x="22" y="50"/>
                  </a:lnTo>
                  <a:lnTo>
                    <a:pt x="18" y="50"/>
                  </a:lnTo>
                  <a:lnTo>
                    <a:pt x="18" y="44"/>
                  </a:lnTo>
                  <a:lnTo>
                    <a:pt x="16" y="40"/>
                  </a:lnTo>
                  <a:lnTo>
                    <a:pt x="10" y="42"/>
                  </a:lnTo>
                  <a:lnTo>
                    <a:pt x="0" y="30"/>
                  </a:lnTo>
                  <a:lnTo>
                    <a:pt x="0" y="28"/>
                  </a:lnTo>
                  <a:lnTo>
                    <a:pt x="4" y="24"/>
                  </a:lnTo>
                  <a:lnTo>
                    <a:pt x="4" y="20"/>
                  </a:lnTo>
                  <a:lnTo>
                    <a:pt x="12" y="16"/>
                  </a:lnTo>
                  <a:lnTo>
                    <a:pt x="6" y="14"/>
                  </a:lnTo>
                  <a:lnTo>
                    <a:pt x="6" y="8"/>
                  </a:lnTo>
                  <a:lnTo>
                    <a:pt x="20" y="2"/>
                  </a:lnTo>
                  <a:lnTo>
                    <a:pt x="20" y="0"/>
                  </a:lnTo>
                  <a:lnTo>
                    <a:pt x="24" y="0"/>
                  </a:lnTo>
                  <a:lnTo>
                    <a:pt x="34" y="10"/>
                  </a:lnTo>
                  <a:lnTo>
                    <a:pt x="36" y="12"/>
                  </a:lnTo>
                  <a:lnTo>
                    <a:pt x="38" y="20"/>
                  </a:lnTo>
                  <a:lnTo>
                    <a:pt x="38" y="20"/>
                  </a:lnTo>
                  <a:lnTo>
                    <a:pt x="44" y="20"/>
                  </a:lnTo>
                  <a:lnTo>
                    <a:pt x="48" y="22"/>
                  </a:lnTo>
                  <a:lnTo>
                    <a:pt x="54" y="28"/>
                  </a:lnTo>
                  <a:lnTo>
                    <a:pt x="58" y="32"/>
                  </a:lnTo>
                  <a:lnTo>
                    <a:pt x="54" y="38"/>
                  </a:lnTo>
                  <a:lnTo>
                    <a:pt x="54" y="40"/>
                  </a:lnTo>
                  <a:lnTo>
                    <a:pt x="52" y="44"/>
                  </a:lnTo>
                  <a:lnTo>
                    <a:pt x="46" y="46"/>
                  </a:lnTo>
                  <a:lnTo>
                    <a:pt x="42" y="56"/>
                  </a:lnTo>
                  <a:lnTo>
                    <a:pt x="50" y="66"/>
                  </a:lnTo>
                  <a:lnTo>
                    <a:pt x="54" y="66"/>
                  </a:lnTo>
                  <a:lnTo>
                    <a:pt x="58" y="78"/>
                  </a:lnTo>
                  <a:lnTo>
                    <a:pt x="66" y="84"/>
                  </a:lnTo>
                  <a:lnTo>
                    <a:pt x="66" y="8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4" name="Freeform 363">
              <a:extLst>
                <a:ext uri="{FF2B5EF4-FFF2-40B4-BE49-F238E27FC236}">
                  <a16:creationId xmlns:a16="http://schemas.microsoft.com/office/drawing/2014/main" id="{6AA70D55-6660-FB4D-BDAD-47E89B95C07C}"/>
                </a:ext>
              </a:extLst>
            </p:cNvPr>
            <p:cNvSpPr>
              <a:spLocks/>
            </p:cNvSpPr>
            <p:nvPr/>
          </p:nvSpPr>
          <p:spPr bwMode="auto">
            <a:xfrm>
              <a:off x="3014663" y="4881563"/>
              <a:ext cx="180975" cy="190500"/>
            </a:xfrm>
            <a:custGeom>
              <a:avLst/>
              <a:gdLst/>
              <a:ahLst/>
              <a:cxnLst>
                <a:cxn ang="0">
                  <a:pos x="0" y="44"/>
                </a:cxn>
                <a:cxn ang="0">
                  <a:pos x="6" y="32"/>
                </a:cxn>
                <a:cxn ang="0">
                  <a:pos x="6" y="22"/>
                </a:cxn>
                <a:cxn ang="0">
                  <a:pos x="10" y="14"/>
                </a:cxn>
                <a:cxn ang="0">
                  <a:pos x="12" y="8"/>
                </a:cxn>
                <a:cxn ang="0">
                  <a:pos x="38" y="0"/>
                </a:cxn>
                <a:cxn ang="0">
                  <a:pos x="50" y="0"/>
                </a:cxn>
                <a:cxn ang="0">
                  <a:pos x="56" y="4"/>
                </a:cxn>
                <a:cxn ang="0">
                  <a:pos x="64" y="14"/>
                </a:cxn>
                <a:cxn ang="0">
                  <a:pos x="62" y="14"/>
                </a:cxn>
                <a:cxn ang="0">
                  <a:pos x="64" y="18"/>
                </a:cxn>
                <a:cxn ang="0">
                  <a:pos x="64" y="38"/>
                </a:cxn>
                <a:cxn ang="0">
                  <a:pos x="66" y="40"/>
                </a:cxn>
                <a:cxn ang="0">
                  <a:pos x="76" y="44"/>
                </a:cxn>
                <a:cxn ang="0">
                  <a:pos x="86" y="42"/>
                </a:cxn>
                <a:cxn ang="0">
                  <a:pos x="94" y="44"/>
                </a:cxn>
                <a:cxn ang="0">
                  <a:pos x="96" y="48"/>
                </a:cxn>
                <a:cxn ang="0">
                  <a:pos x="96" y="64"/>
                </a:cxn>
                <a:cxn ang="0">
                  <a:pos x="98" y="66"/>
                </a:cxn>
                <a:cxn ang="0">
                  <a:pos x="102" y="68"/>
                </a:cxn>
                <a:cxn ang="0">
                  <a:pos x="110" y="66"/>
                </a:cxn>
                <a:cxn ang="0">
                  <a:pos x="112" y="68"/>
                </a:cxn>
                <a:cxn ang="0">
                  <a:pos x="114" y="76"/>
                </a:cxn>
                <a:cxn ang="0">
                  <a:pos x="110" y="92"/>
                </a:cxn>
                <a:cxn ang="0">
                  <a:pos x="108" y="106"/>
                </a:cxn>
                <a:cxn ang="0">
                  <a:pos x="96" y="118"/>
                </a:cxn>
                <a:cxn ang="0">
                  <a:pos x="80" y="120"/>
                </a:cxn>
                <a:cxn ang="0">
                  <a:pos x="72" y="116"/>
                </a:cxn>
                <a:cxn ang="0">
                  <a:pos x="58" y="116"/>
                </a:cxn>
                <a:cxn ang="0">
                  <a:pos x="58" y="112"/>
                </a:cxn>
                <a:cxn ang="0">
                  <a:pos x="60" y="108"/>
                </a:cxn>
                <a:cxn ang="0">
                  <a:pos x="68" y="94"/>
                </a:cxn>
                <a:cxn ang="0">
                  <a:pos x="66" y="88"/>
                </a:cxn>
                <a:cxn ang="0">
                  <a:pos x="56" y="80"/>
                </a:cxn>
                <a:cxn ang="0">
                  <a:pos x="42" y="72"/>
                </a:cxn>
                <a:cxn ang="0">
                  <a:pos x="26" y="68"/>
                </a:cxn>
                <a:cxn ang="0">
                  <a:pos x="22" y="64"/>
                </a:cxn>
                <a:cxn ang="0">
                  <a:pos x="14" y="56"/>
                </a:cxn>
                <a:cxn ang="0">
                  <a:pos x="4" y="46"/>
                </a:cxn>
                <a:cxn ang="0">
                  <a:pos x="0" y="44"/>
                </a:cxn>
                <a:cxn ang="0">
                  <a:pos x="0" y="44"/>
                </a:cxn>
              </a:cxnLst>
              <a:rect l="0" t="0" r="r" b="b"/>
              <a:pathLst>
                <a:path w="114" h="120">
                  <a:moveTo>
                    <a:pt x="0" y="44"/>
                  </a:moveTo>
                  <a:lnTo>
                    <a:pt x="6" y="32"/>
                  </a:lnTo>
                  <a:lnTo>
                    <a:pt x="6" y="22"/>
                  </a:lnTo>
                  <a:lnTo>
                    <a:pt x="10" y="14"/>
                  </a:lnTo>
                  <a:lnTo>
                    <a:pt x="12" y="8"/>
                  </a:lnTo>
                  <a:lnTo>
                    <a:pt x="38" y="0"/>
                  </a:lnTo>
                  <a:lnTo>
                    <a:pt x="50" y="0"/>
                  </a:lnTo>
                  <a:lnTo>
                    <a:pt x="56" y="4"/>
                  </a:lnTo>
                  <a:lnTo>
                    <a:pt x="64" y="14"/>
                  </a:lnTo>
                  <a:lnTo>
                    <a:pt x="62" y="14"/>
                  </a:lnTo>
                  <a:lnTo>
                    <a:pt x="64" y="18"/>
                  </a:lnTo>
                  <a:lnTo>
                    <a:pt x="64" y="38"/>
                  </a:lnTo>
                  <a:lnTo>
                    <a:pt x="66" y="40"/>
                  </a:lnTo>
                  <a:lnTo>
                    <a:pt x="76" y="44"/>
                  </a:lnTo>
                  <a:lnTo>
                    <a:pt x="86" y="42"/>
                  </a:lnTo>
                  <a:lnTo>
                    <a:pt x="94" y="44"/>
                  </a:lnTo>
                  <a:lnTo>
                    <a:pt x="96" y="48"/>
                  </a:lnTo>
                  <a:lnTo>
                    <a:pt x="96" y="64"/>
                  </a:lnTo>
                  <a:lnTo>
                    <a:pt x="98" y="66"/>
                  </a:lnTo>
                  <a:lnTo>
                    <a:pt x="102" y="68"/>
                  </a:lnTo>
                  <a:lnTo>
                    <a:pt x="110" y="66"/>
                  </a:lnTo>
                  <a:lnTo>
                    <a:pt x="112" y="68"/>
                  </a:lnTo>
                  <a:lnTo>
                    <a:pt x="114" y="76"/>
                  </a:lnTo>
                  <a:lnTo>
                    <a:pt x="110" y="92"/>
                  </a:lnTo>
                  <a:lnTo>
                    <a:pt x="108" y="106"/>
                  </a:lnTo>
                  <a:lnTo>
                    <a:pt x="96" y="118"/>
                  </a:lnTo>
                  <a:lnTo>
                    <a:pt x="80" y="120"/>
                  </a:lnTo>
                  <a:lnTo>
                    <a:pt x="72" y="116"/>
                  </a:lnTo>
                  <a:lnTo>
                    <a:pt x="58" y="116"/>
                  </a:lnTo>
                  <a:lnTo>
                    <a:pt x="58" y="112"/>
                  </a:lnTo>
                  <a:lnTo>
                    <a:pt x="60" y="108"/>
                  </a:lnTo>
                  <a:lnTo>
                    <a:pt x="68" y="94"/>
                  </a:lnTo>
                  <a:lnTo>
                    <a:pt x="66" y="88"/>
                  </a:lnTo>
                  <a:lnTo>
                    <a:pt x="56" y="80"/>
                  </a:lnTo>
                  <a:lnTo>
                    <a:pt x="42" y="72"/>
                  </a:lnTo>
                  <a:lnTo>
                    <a:pt x="26" y="68"/>
                  </a:lnTo>
                  <a:lnTo>
                    <a:pt x="22" y="64"/>
                  </a:lnTo>
                  <a:lnTo>
                    <a:pt x="14" y="56"/>
                  </a:lnTo>
                  <a:lnTo>
                    <a:pt x="4" y="46"/>
                  </a:lnTo>
                  <a:lnTo>
                    <a:pt x="0" y="44"/>
                  </a:lnTo>
                  <a:lnTo>
                    <a:pt x="0" y="4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5" name="Freeform 364">
              <a:extLst>
                <a:ext uri="{FF2B5EF4-FFF2-40B4-BE49-F238E27FC236}">
                  <a16:creationId xmlns:a16="http://schemas.microsoft.com/office/drawing/2014/main" id="{1F43DDD9-FF04-D248-9E8E-D7CDEBCA4880}"/>
                </a:ext>
              </a:extLst>
            </p:cNvPr>
            <p:cNvSpPr>
              <a:spLocks/>
            </p:cNvSpPr>
            <p:nvPr/>
          </p:nvSpPr>
          <p:spPr bwMode="auto">
            <a:xfrm>
              <a:off x="3192463" y="4351338"/>
              <a:ext cx="60325" cy="76200"/>
            </a:xfrm>
            <a:custGeom>
              <a:avLst/>
              <a:gdLst/>
              <a:ahLst/>
              <a:cxnLst>
                <a:cxn ang="0">
                  <a:pos x="38" y="20"/>
                </a:cxn>
                <a:cxn ang="0">
                  <a:pos x="38" y="18"/>
                </a:cxn>
                <a:cxn ang="0">
                  <a:pos x="36" y="14"/>
                </a:cxn>
                <a:cxn ang="0">
                  <a:pos x="24" y="6"/>
                </a:cxn>
                <a:cxn ang="0">
                  <a:pos x="10" y="0"/>
                </a:cxn>
                <a:cxn ang="0">
                  <a:pos x="6" y="0"/>
                </a:cxn>
                <a:cxn ang="0">
                  <a:pos x="2" y="8"/>
                </a:cxn>
                <a:cxn ang="0">
                  <a:pos x="2" y="18"/>
                </a:cxn>
                <a:cxn ang="0">
                  <a:pos x="6" y="26"/>
                </a:cxn>
                <a:cxn ang="0">
                  <a:pos x="4" y="40"/>
                </a:cxn>
                <a:cxn ang="0">
                  <a:pos x="0" y="44"/>
                </a:cxn>
                <a:cxn ang="0">
                  <a:pos x="6" y="48"/>
                </a:cxn>
                <a:cxn ang="0">
                  <a:pos x="12" y="46"/>
                </a:cxn>
                <a:cxn ang="0">
                  <a:pos x="20" y="46"/>
                </a:cxn>
                <a:cxn ang="0">
                  <a:pos x="26" y="40"/>
                </a:cxn>
                <a:cxn ang="0">
                  <a:pos x="30" y="32"/>
                </a:cxn>
                <a:cxn ang="0">
                  <a:pos x="38" y="20"/>
                </a:cxn>
                <a:cxn ang="0">
                  <a:pos x="38" y="20"/>
                </a:cxn>
              </a:cxnLst>
              <a:rect l="0" t="0" r="r" b="b"/>
              <a:pathLst>
                <a:path w="38" h="48">
                  <a:moveTo>
                    <a:pt x="38" y="20"/>
                  </a:moveTo>
                  <a:lnTo>
                    <a:pt x="38" y="18"/>
                  </a:lnTo>
                  <a:lnTo>
                    <a:pt x="36" y="14"/>
                  </a:lnTo>
                  <a:lnTo>
                    <a:pt x="24" y="6"/>
                  </a:lnTo>
                  <a:lnTo>
                    <a:pt x="10" y="0"/>
                  </a:lnTo>
                  <a:lnTo>
                    <a:pt x="6" y="0"/>
                  </a:lnTo>
                  <a:lnTo>
                    <a:pt x="2" y="8"/>
                  </a:lnTo>
                  <a:lnTo>
                    <a:pt x="2" y="18"/>
                  </a:lnTo>
                  <a:lnTo>
                    <a:pt x="6" y="26"/>
                  </a:lnTo>
                  <a:lnTo>
                    <a:pt x="4" y="40"/>
                  </a:lnTo>
                  <a:lnTo>
                    <a:pt x="0" y="44"/>
                  </a:lnTo>
                  <a:lnTo>
                    <a:pt x="6" y="48"/>
                  </a:lnTo>
                  <a:lnTo>
                    <a:pt x="12" y="46"/>
                  </a:lnTo>
                  <a:lnTo>
                    <a:pt x="20" y="46"/>
                  </a:lnTo>
                  <a:lnTo>
                    <a:pt x="26" y="40"/>
                  </a:lnTo>
                  <a:lnTo>
                    <a:pt x="30" y="32"/>
                  </a:lnTo>
                  <a:lnTo>
                    <a:pt x="38" y="20"/>
                  </a:lnTo>
                  <a:lnTo>
                    <a:pt x="38"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6" name="Freeform 365">
              <a:extLst>
                <a:ext uri="{FF2B5EF4-FFF2-40B4-BE49-F238E27FC236}">
                  <a16:creationId xmlns:a16="http://schemas.microsoft.com/office/drawing/2014/main" id="{D11F28FE-D35A-244E-A24A-437644B7C227}"/>
                </a:ext>
              </a:extLst>
            </p:cNvPr>
            <p:cNvSpPr>
              <a:spLocks/>
            </p:cNvSpPr>
            <p:nvPr/>
          </p:nvSpPr>
          <p:spPr bwMode="auto">
            <a:xfrm>
              <a:off x="3014663" y="4881563"/>
              <a:ext cx="180975" cy="190500"/>
            </a:xfrm>
            <a:custGeom>
              <a:avLst/>
              <a:gdLst/>
              <a:ahLst/>
              <a:cxnLst>
                <a:cxn ang="0">
                  <a:pos x="64" y="14"/>
                </a:cxn>
                <a:cxn ang="0">
                  <a:pos x="62" y="14"/>
                </a:cxn>
                <a:cxn ang="0">
                  <a:pos x="64" y="18"/>
                </a:cxn>
                <a:cxn ang="0">
                  <a:pos x="64" y="38"/>
                </a:cxn>
                <a:cxn ang="0">
                  <a:pos x="66" y="40"/>
                </a:cxn>
                <a:cxn ang="0">
                  <a:pos x="76" y="44"/>
                </a:cxn>
                <a:cxn ang="0">
                  <a:pos x="86" y="42"/>
                </a:cxn>
                <a:cxn ang="0">
                  <a:pos x="94" y="44"/>
                </a:cxn>
                <a:cxn ang="0">
                  <a:pos x="96" y="48"/>
                </a:cxn>
                <a:cxn ang="0">
                  <a:pos x="96" y="64"/>
                </a:cxn>
                <a:cxn ang="0">
                  <a:pos x="98" y="66"/>
                </a:cxn>
                <a:cxn ang="0">
                  <a:pos x="102" y="68"/>
                </a:cxn>
                <a:cxn ang="0">
                  <a:pos x="110" y="66"/>
                </a:cxn>
                <a:cxn ang="0">
                  <a:pos x="112" y="68"/>
                </a:cxn>
                <a:cxn ang="0">
                  <a:pos x="114" y="76"/>
                </a:cxn>
                <a:cxn ang="0">
                  <a:pos x="110" y="92"/>
                </a:cxn>
                <a:cxn ang="0">
                  <a:pos x="108" y="106"/>
                </a:cxn>
                <a:cxn ang="0">
                  <a:pos x="96" y="118"/>
                </a:cxn>
                <a:cxn ang="0">
                  <a:pos x="80" y="120"/>
                </a:cxn>
                <a:cxn ang="0">
                  <a:pos x="72" y="116"/>
                </a:cxn>
                <a:cxn ang="0">
                  <a:pos x="58" y="116"/>
                </a:cxn>
                <a:cxn ang="0">
                  <a:pos x="58" y="112"/>
                </a:cxn>
                <a:cxn ang="0">
                  <a:pos x="60" y="108"/>
                </a:cxn>
                <a:cxn ang="0">
                  <a:pos x="68" y="94"/>
                </a:cxn>
                <a:cxn ang="0">
                  <a:pos x="66" y="88"/>
                </a:cxn>
                <a:cxn ang="0">
                  <a:pos x="56" y="80"/>
                </a:cxn>
                <a:cxn ang="0">
                  <a:pos x="42" y="72"/>
                </a:cxn>
                <a:cxn ang="0">
                  <a:pos x="26" y="68"/>
                </a:cxn>
                <a:cxn ang="0">
                  <a:pos x="22" y="64"/>
                </a:cxn>
                <a:cxn ang="0">
                  <a:pos x="14" y="56"/>
                </a:cxn>
                <a:cxn ang="0">
                  <a:pos x="4" y="46"/>
                </a:cxn>
                <a:cxn ang="0">
                  <a:pos x="0" y="44"/>
                </a:cxn>
                <a:cxn ang="0">
                  <a:pos x="6" y="32"/>
                </a:cxn>
                <a:cxn ang="0">
                  <a:pos x="6" y="22"/>
                </a:cxn>
                <a:cxn ang="0">
                  <a:pos x="10" y="14"/>
                </a:cxn>
                <a:cxn ang="0">
                  <a:pos x="12" y="8"/>
                </a:cxn>
                <a:cxn ang="0">
                  <a:pos x="38" y="0"/>
                </a:cxn>
                <a:cxn ang="0">
                  <a:pos x="50" y="0"/>
                </a:cxn>
                <a:cxn ang="0">
                  <a:pos x="56" y="4"/>
                </a:cxn>
                <a:cxn ang="0">
                  <a:pos x="64" y="14"/>
                </a:cxn>
                <a:cxn ang="0">
                  <a:pos x="64" y="14"/>
                </a:cxn>
              </a:cxnLst>
              <a:rect l="0" t="0" r="r" b="b"/>
              <a:pathLst>
                <a:path w="114" h="120">
                  <a:moveTo>
                    <a:pt x="64" y="14"/>
                  </a:moveTo>
                  <a:lnTo>
                    <a:pt x="62" y="14"/>
                  </a:lnTo>
                  <a:lnTo>
                    <a:pt x="64" y="18"/>
                  </a:lnTo>
                  <a:lnTo>
                    <a:pt x="64" y="38"/>
                  </a:lnTo>
                  <a:lnTo>
                    <a:pt x="66" y="40"/>
                  </a:lnTo>
                  <a:lnTo>
                    <a:pt x="76" y="44"/>
                  </a:lnTo>
                  <a:lnTo>
                    <a:pt x="86" y="42"/>
                  </a:lnTo>
                  <a:lnTo>
                    <a:pt x="94" y="44"/>
                  </a:lnTo>
                  <a:lnTo>
                    <a:pt x="96" y="48"/>
                  </a:lnTo>
                  <a:lnTo>
                    <a:pt x="96" y="64"/>
                  </a:lnTo>
                  <a:lnTo>
                    <a:pt x="98" y="66"/>
                  </a:lnTo>
                  <a:lnTo>
                    <a:pt x="102" y="68"/>
                  </a:lnTo>
                  <a:lnTo>
                    <a:pt x="110" y="66"/>
                  </a:lnTo>
                  <a:lnTo>
                    <a:pt x="112" y="68"/>
                  </a:lnTo>
                  <a:lnTo>
                    <a:pt x="114" y="76"/>
                  </a:lnTo>
                  <a:lnTo>
                    <a:pt x="110" y="92"/>
                  </a:lnTo>
                  <a:lnTo>
                    <a:pt x="108" y="106"/>
                  </a:lnTo>
                  <a:lnTo>
                    <a:pt x="96" y="118"/>
                  </a:lnTo>
                  <a:lnTo>
                    <a:pt x="80" y="120"/>
                  </a:lnTo>
                  <a:lnTo>
                    <a:pt x="72" y="116"/>
                  </a:lnTo>
                  <a:lnTo>
                    <a:pt x="58" y="116"/>
                  </a:lnTo>
                  <a:lnTo>
                    <a:pt x="58" y="112"/>
                  </a:lnTo>
                  <a:lnTo>
                    <a:pt x="60" y="108"/>
                  </a:lnTo>
                  <a:lnTo>
                    <a:pt x="68" y="94"/>
                  </a:lnTo>
                  <a:lnTo>
                    <a:pt x="66" y="88"/>
                  </a:lnTo>
                  <a:lnTo>
                    <a:pt x="56" y="80"/>
                  </a:lnTo>
                  <a:lnTo>
                    <a:pt x="42" y="72"/>
                  </a:lnTo>
                  <a:lnTo>
                    <a:pt x="26" y="68"/>
                  </a:lnTo>
                  <a:lnTo>
                    <a:pt x="22" y="64"/>
                  </a:lnTo>
                  <a:lnTo>
                    <a:pt x="14" y="56"/>
                  </a:lnTo>
                  <a:lnTo>
                    <a:pt x="4" y="46"/>
                  </a:lnTo>
                  <a:lnTo>
                    <a:pt x="0" y="44"/>
                  </a:lnTo>
                  <a:lnTo>
                    <a:pt x="6" y="32"/>
                  </a:lnTo>
                  <a:lnTo>
                    <a:pt x="6" y="22"/>
                  </a:lnTo>
                  <a:lnTo>
                    <a:pt x="10" y="14"/>
                  </a:lnTo>
                  <a:lnTo>
                    <a:pt x="12" y="8"/>
                  </a:lnTo>
                  <a:lnTo>
                    <a:pt x="38" y="0"/>
                  </a:lnTo>
                  <a:lnTo>
                    <a:pt x="50" y="0"/>
                  </a:lnTo>
                  <a:lnTo>
                    <a:pt x="56" y="4"/>
                  </a:lnTo>
                  <a:lnTo>
                    <a:pt x="64" y="14"/>
                  </a:lnTo>
                  <a:lnTo>
                    <a:pt x="6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7" name="Freeform 366">
              <a:extLst>
                <a:ext uri="{FF2B5EF4-FFF2-40B4-BE49-F238E27FC236}">
                  <a16:creationId xmlns:a16="http://schemas.microsoft.com/office/drawing/2014/main" id="{A15DA411-22D0-5145-81E7-5E061D81AD3A}"/>
                </a:ext>
              </a:extLst>
            </p:cNvPr>
            <p:cNvSpPr>
              <a:spLocks/>
            </p:cNvSpPr>
            <p:nvPr/>
          </p:nvSpPr>
          <p:spPr bwMode="auto">
            <a:xfrm>
              <a:off x="2890838" y="5783263"/>
              <a:ext cx="73025" cy="85725"/>
            </a:xfrm>
            <a:custGeom>
              <a:avLst/>
              <a:gdLst/>
              <a:ahLst/>
              <a:cxnLst>
                <a:cxn ang="0">
                  <a:pos x="0" y="50"/>
                </a:cxn>
                <a:cxn ang="0">
                  <a:pos x="0" y="0"/>
                </a:cxn>
                <a:cxn ang="0">
                  <a:pos x="6" y="10"/>
                </a:cxn>
                <a:cxn ang="0">
                  <a:pos x="4" y="10"/>
                </a:cxn>
                <a:cxn ang="0">
                  <a:pos x="2" y="12"/>
                </a:cxn>
                <a:cxn ang="0">
                  <a:pos x="10" y="24"/>
                </a:cxn>
                <a:cxn ang="0">
                  <a:pos x="34" y="44"/>
                </a:cxn>
                <a:cxn ang="0">
                  <a:pos x="46" y="48"/>
                </a:cxn>
                <a:cxn ang="0">
                  <a:pos x="46" y="52"/>
                </a:cxn>
                <a:cxn ang="0">
                  <a:pos x="42" y="52"/>
                </a:cxn>
                <a:cxn ang="0">
                  <a:pos x="38" y="52"/>
                </a:cxn>
                <a:cxn ang="0">
                  <a:pos x="30" y="54"/>
                </a:cxn>
                <a:cxn ang="0">
                  <a:pos x="8" y="48"/>
                </a:cxn>
                <a:cxn ang="0">
                  <a:pos x="0" y="50"/>
                </a:cxn>
                <a:cxn ang="0">
                  <a:pos x="0" y="50"/>
                </a:cxn>
              </a:cxnLst>
              <a:rect l="0" t="0" r="r" b="b"/>
              <a:pathLst>
                <a:path w="46" h="54">
                  <a:moveTo>
                    <a:pt x="0" y="50"/>
                  </a:moveTo>
                  <a:lnTo>
                    <a:pt x="0" y="0"/>
                  </a:lnTo>
                  <a:lnTo>
                    <a:pt x="6" y="10"/>
                  </a:lnTo>
                  <a:lnTo>
                    <a:pt x="4" y="10"/>
                  </a:lnTo>
                  <a:lnTo>
                    <a:pt x="2" y="12"/>
                  </a:lnTo>
                  <a:lnTo>
                    <a:pt x="10" y="24"/>
                  </a:lnTo>
                  <a:lnTo>
                    <a:pt x="34" y="44"/>
                  </a:lnTo>
                  <a:lnTo>
                    <a:pt x="46" y="48"/>
                  </a:lnTo>
                  <a:lnTo>
                    <a:pt x="46" y="52"/>
                  </a:lnTo>
                  <a:lnTo>
                    <a:pt x="42" y="52"/>
                  </a:lnTo>
                  <a:lnTo>
                    <a:pt x="38" y="52"/>
                  </a:lnTo>
                  <a:lnTo>
                    <a:pt x="30" y="54"/>
                  </a:lnTo>
                  <a:lnTo>
                    <a:pt x="8" y="48"/>
                  </a:lnTo>
                  <a:lnTo>
                    <a:pt x="0" y="50"/>
                  </a:lnTo>
                  <a:lnTo>
                    <a:pt x="0"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8" name="Freeform 367">
              <a:extLst>
                <a:ext uri="{FF2B5EF4-FFF2-40B4-BE49-F238E27FC236}">
                  <a16:creationId xmlns:a16="http://schemas.microsoft.com/office/drawing/2014/main" id="{9DB0CC2C-5627-6346-82C5-5C7779439CBE}"/>
                </a:ext>
              </a:extLst>
            </p:cNvPr>
            <p:cNvSpPr>
              <a:spLocks/>
            </p:cNvSpPr>
            <p:nvPr/>
          </p:nvSpPr>
          <p:spPr bwMode="auto">
            <a:xfrm>
              <a:off x="2741613" y="4846638"/>
              <a:ext cx="180975" cy="977900"/>
            </a:xfrm>
            <a:custGeom>
              <a:avLst/>
              <a:gdLst/>
              <a:ahLst/>
              <a:cxnLst>
                <a:cxn ang="0">
                  <a:pos x="94" y="24"/>
                </a:cxn>
                <a:cxn ang="0">
                  <a:pos x="94" y="38"/>
                </a:cxn>
                <a:cxn ang="0">
                  <a:pos x="106" y="76"/>
                </a:cxn>
                <a:cxn ang="0">
                  <a:pos x="96" y="98"/>
                </a:cxn>
                <a:cxn ang="0">
                  <a:pos x="98" y="134"/>
                </a:cxn>
                <a:cxn ang="0">
                  <a:pos x="76" y="170"/>
                </a:cxn>
                <a:cxn ang="0">
                  <a:pos x="70" y="210"/>
                </a:cxn>
                <a:cxn ang="0">
                  <a:pos x="76" y="234"/>
                </a:cxn>
                <a:cxn ang="0">
                  <a:pos x="68" y="264"/>
                </a:cxn>
                <a:cxn ang="0">
                  <a:pos x="60" y="308"/>
                </a:cxn>
                <a:cxn ang="0">
                  <a:pos x="50" y="368"/>
                </a:cxn>
                <a:cxn ang="0">
                  <a:pos x="48" y="398"/>
                </a:cxn>
                <a:cxn ang="0">
                  <a:pos x="50" y="424"/>
                </a:cxn>
                <a:cxn ang="0">
                  <a:pos x="50" y="430"/>
                </a:cxn>
                <a:cxn ang="0">
                  <a:pos x="52" y="466"/>
                </a:cxn>
                <a:cxn ang="0">
                  <a:pos x="42" y="510"/>
                </a:cxn>
                <a:cxn ang="0">
                  <a:pos x="36" y="548"/>
                </a:cxn>
                <a:cxn ang="0">
                  <a:pos x="78" y="578"/>
                </a:cxn>
                <a:cxn ang="0">
                  <a:pos x="82" y="582"/>
                </a:cxn>
                <a:cxn ang="0">
                  <a:pos x="54" y="616"/>
                </a:cxn>
                <a:cxn ang="0">
                  <a:pos x="48" y="608"/>
                </a:cxn>
                <a:cxn ang="0">
                  <a:pos x="48" y="588"/>
                </a:cxn>
                <a:cxn ang="0">
                  <a:pos x="42" y="582"/>
                </a:cxn>
                <a:cxn ang="0">
                  <a:pos x="40" y="570"/>
                </a:cxn>
                <a:cxn ang="0">
                  <a:pos x="34" y="576"/>
                </a:cxn>
                <a:cxn ang="0">
                  <a:pos x="28" y="568"/>
                </a:cxn>
                <a:cxn ang="0">
                  <a:pos x="26" y="552"/>
                </a:cxn>
                <a:cxn ang="0">
                  <a:pos x="24" y="544"/>
                </a:cxn>
                <a:cxn ang="0">
                  <a:pos x="18" y="528"/>
                </a:cxn>
                <a:cxn ang="0">
                  <a:pos x="22" y="518"/>
                </a:cxn>
                <a:cxn ang="0">
                  <a:pos x="20" y="508"/>
                </a:cxn>
                <a:cxn ang="0">
                  <a:pos x="24" y="500"/>
                </a:cxn>
                <a:cxn ang="0">
                  <a:pos x="20" y="498"/>
                </a:cxn>
                <a:cxn ang="0">
                  <a:pos x="24" y="488"/>
                </a:cxn>
                <a:cxn ang="0">
                  <a:pos x="16" y="482"/>
                </a:cxn>
                <a:cxn ang="0">
                  <a:pos x="18" y="468"/>
                </a:cxn>
                <a:cxn ang="0">
                  <a:pos x="2" y="468"/>
                </a:cxn>
                <a:cxn ang="0">
                  <a:pos x="0" y="470"/>
                </a:cxn>
                <a:cxn ang="0">
                  <a:pos x="8" y="456"/>
                </a:cxn>
                <a:cxn ang="0">
                  <a:pos x="20" y="460"/>
                </a:cxn>
                <a:cxn ang="0">
                  <a:pos x="30" y="458"/>
                </a:cxn>
                <a:cxn ang="0">
                  <a:pos x="30" y="448"/>
                </a:cxn>
                <a:cxn ang="0">
                  <a:pos x="32" y="442"/>
                </a:cxn>
                <a:cxn ang="0">
                  <a:pos x="38" y="442"/>
                </a:cxn>
                <a:cxn ang="0">
                  <a:pos x="40" y="430"/>
                </a:cxn>
                <a:cxn ang="0">
                  <a:pos x="36" y="406"/>
                </a:cxn>
                <a:cxn ang="0">
                  <a:pos x="42" y="390"/>
                </a:cxn>
                <a:cxn ang="0">
                  <a:pos x="44" y="388"/>
                </a:cxn>
                <a:cxn ang="0">
                  <a:pos x="44" y="374"/>
                </a:cxn>
                <a:cxn ang="0">
                  <a:pos x="30" y="376"/>
                </a:cxn>
                <a:cxn ang="0">
                  <a:pos x="28" y="342"/>
                </a:cxn>
                <a:cxn ang="0">
                  <a:pos x="28" y="312"/>
                </a:cxn>
                <a:cxn ang="0">
                  <a:pos x="32" y="296"/>
                </a:cxn>
                <a:cxn ang="0">
                  <a:pos x="46" y="262"/>
                </a:cxn>
                <a:cxn ang="0">
                  <a:pos x="54" y="226"/>
                </a:cxn>
                <a:cxn ang="0">
                  <a:pos x="56" y="184"/>
                </a:cxn>
                <a:cxn ang="0">
                  <a:pos x="58" y="162"/>
                </a:cxn>
                <a:cxn ang="0">
                  <a:pos x="64" y="134"/>
                </a:cxn>
                <a:cxn ang="0">
                  <a:pos x="68" y="82"/>
                </a:cxn>
                <a:cxn ang="0">
                  <a:pos x="72" y="34"/>
                </a:cxn>
                <a:cxn ang="0">
                  <a:pos x="80" y="0"/>
                </a:cxn>
              </a:cxnLst>
              <a:rect l="0" t="0" r="r" b="b"/>
              <a:pathLst>
                <a:path w="114" h="616">
                  <a:moveTo>
                    <a:pt x="80" y="0"/>
                  </a:moveTo>
                  <a:lnTo>
                    <a:pt x="86" y="6"/>
                  </a:lnTo>
                  <a:lnTo>
                    <a:pt x="88" y="18"/>
                  </a:lnTo>
                  <a:lnTo>
                    <a:pt x="94" y="24"/>
                  </a:lnTo>
                  <a:lnTo>
                    <a:pt x="94" y="30"/>
                  </a:lnTo>
                  <a:lnTo>
                    <a:pt x="92" y="32"/>
                  </a:lnTo>
                  <a:lnTo>
                    <a:pt x="90" y="36"/>
                  </a:lnTo>
                  <a:lnTo>
                    <a:pt x="94" y="38"/>
                  </a:lnTo>
                  <a:lnTo>
                    <a:pt x="94" y="42"/>
                  </a:lnTo>
                  <a:lnTo>
                    <a:pt x="98" y="46"/>
                  </a:lnTo>
                  <a:lnTo>
                    <a:pt x="102" y="74"/>
                  </a:lnTo>
                  <a:lnTo>
                    <a:pt x="106" y="76"/>
                  </a:lnTo>
                  <a:lnTo>
                    <a:pt x="112" y="74"/>
                  </a:lnTo>
                  <a:lnTo>
                    <a:pt x="114" y="80"/>
                  </a:lnTo>
                  <a:lnTo>
                    <a:pt x="112" y="92"/>
                  </a:lnTo>
                  <a:lnTo>
                    <a:pt x="96" y="98"/>
                  </a:lnTo>
                  <a:lnTo>
                    <a:pt x="96" y="106"/>
                  </a:lnTo>
                  <a:lnTo>
                    <a:pt x="94" y="110"/>
                  </a:lnTo>
                  <a:lnTo>
                    <a:pt x="94" y="114"/>
                  </a:lnTo>
                  <a:lnTo>
                    <a:pt x="98" y="134"/>
                  </a:lnTo>
                  <a:lnTo>
                    <a:pt x="90" y="138"/>
                  </a:lnTo>
                  <a:lnTo>
                    <a:pt x="88" y="146"/>
                  </a:lnTo>
                  <a:lnTo>
                    <a:pt x="82" y="152"/>
                  </a:lnTo>
                  <a:lnTo>
                    <a:pt x="76" y="170"/>
                  </a:lnTo>
                  <a:lnTo>
                    <a:pt x="76" y="184"/>
                  </a:lnTo>
                  <a:lnTo>
                    <a:pt x="68" y="200"/>
                  </a:lnTo>
                  <a:lnTo>
                    <a:pt x="68" y="208"/>
                  </a:lnTo>
                  <a:lnTo>
                    <a:pt x="70" y="210"/>
                  </a:lnTo>
                  <a:lnTo>
                    <a:pt x="70" y="216"/>
                  </a:lnTo>
                  <a:lnTo>
                    <a:pt x="74" y="224"/>
                  </a:lnTo>
                  <a:lnTo>
                    <a:pt x="74" y="230"/>
                  </a:lnTo>
                  <a:lnTo>
                    <a:pt x="76" y="234"/>
                  </a:lnTo>
                  <a:lnTo>
                    <a:pt x="76" y="246"/>
                  </a:lnTo>
                  <a:lnTo>
                    <a:pt x="72" y="254"/>
                  </a:lnTo>
                  <a:lnTo>
                    <a:pt x="70" y="262"/>
                  </a:lnTo>
                  <a:lnTo>
                    <a:pt x="68" y="264"/>
                  </a:lnTo>
                  <a:lnTo>
                    <a:pt x="68" y="278"/>
                  </a:lnTo>
                  <a:lnTo>
                    <a:pt x="62" y="286"/>
                  </a:lnTo>
                  <a:lnTo>
                    <a:pt x="60" y="288"/>
                  </a:lnTo>
                  <a:lnTo>
                    <a:pt x="60" y="308"/>
                  </a:lnTo>
                  <a:lnTo>
                    <a:pt x="62" y="320"/>
                  </a:lnTo>
                  <a:lnTo>
                    <a:pt x="56" y="326"/>
                  </a:lnTo>
                  <a:lnTo>
                    <a:pt x="52" y="346"/>
                  </a:lnTo>
                  <a:lnTo>
                    <a:pt x="50" y="368"/>
                  </a:lnTo>
                  <a:lnTo>
                    <a:pt x="52" y="374"/>
                  </a:lnTo>
                  <a:lnTo>
                    <a:pt x="52" y="378"/>
                  </a:lnTo>
                  <a:lnTo>
                    <a:pt x="48" y="388"/>
                  </a:lnTo>
                  <a:lnTo>
                    <a:pt x="48" y="398"/>
                  </a:lnTo>
                  <a:lnTo>
                    <a:pt x="50" y="400"/>
                  </a:lnTo>
                  <a:lnTo>
                    <a:pt x="50" y="408"/>
                  </a:lnTo>
                  <a:lnTo>
                    <a:pt x="52" y="414"/>
                  </a:lnTo>
                  <a:lnTo>
                    <a:pt x="50" y="424"/>
                  </a:lnTo>
                  <a:lnTo>
                    <a:pt x="56" y="424"/>
                  </a:lnTo>
                  <a:lnTo>
                    <a:pt x="58" y="428"/>
                  </a:lnTo>
                  <a:lnTo>
                    <a:pt x="56" y="430"/>
                  </a:lnTo>
                  <a:lnTo>
                    <a:pt x="50" y="430"/>
                  </a:lnTo>
                  <a:lnTo>
                    <a:pt x="50" y="434"/>
                  </a:lnTo>
                  <a:lnTo>
                    <a:pt x="56" y="438"/>
                  </a:lnTo>
                  <a:lnTo>
                    <a:pt x="54" y="444"/>
                  </a:lnTo>
                  <a:lnTo>
                    <a:pt x="52" y="466"/>
                  </a:lnTo>
                  <a:lnTo>
                    <a:pt x="50" y="476"/>
                  </a:lnTo>
                  <a:lnTo>
                    <a:pt x="44" y="486"/>
                  </a:lnTo>
                  <a:lnTo>
                    <a:pt x="44" y="500"/>
                  </a:lnTo>
                  <a:lnTo>
                    <a:pt x="42" y="510"/>
                  </a:lnTo>
                  <a:lnTo>
                    <a:pt x="32" y="524"/>
                  </a:lnTo>
                  <a:lnTo>
                    <a:pt x="30" y="538"/>
                  </a:lnTo>
                  <a:lnTo>
                    <a:pt x="32" y="552"/>
                  </a:lnTo>
                  <a:lnTo>
                    <a:pt x="36" y="548"/>
                  </a:lnTo>
                  <a:lnTo>
                    <a:pt x="44" y="548"/>
                  </a:lnTo>
                  <a:lnTo>
                    <a:pt x="44" y="570"/>
                  </a:lnTo>
                  <a:lnTo>
                    <a:pt x="48" y="576"/>
                  </a:lnTo>
                  <a:lnTo>
                    <a:pt x="78" y="578"/>
                  </a:lnTo>
                  <a:lnTo>
                    <a:pt x="98" y="582"/>
                  </a:lnTo>
                  <a:lnTo>
                    <a:pt x="96" y="584"/>
                  </a:lnTo>
                  <a:lnTo>
                    <a:pt x="86" y="584"/>
                  </a:lnTo>
                  <a:lnTo>
                    <a:pt x="82" y="582"/>
                  </a:lnTo>
                  <a:lnTo>
                    <a:pt x="80" y="586"/>
                  </a:lnTo>
                  <a:lnTo>
                    <a:pt x="64" y="592"/>
                  </a:lnTo>
                  <a:lnTo>
                    <a:pt x="62" y="616"/>
                  </a:lnTo>
                  <a:lnTo>
                    <a:pt x="54" y="616"/>
                  </a:lnTo>
                  <a:lnTo>
                    <a:pt x="46" y="610"/>
                  </a:lnTo>
                  <a:lnTo>
                    <a:pt x="44" y="606"/>
                  </a:lnTo>
                  <a:lnTo>
                    <a:pt x="46" y="604"/>
                  </a:lnTo>
                  <a:lnTo>
                    <a:pt x="48" y="608"/>
                  </a:lnTo>
                  <a:lnTo>
                    <a:pt x="58" y="602"/>
                  </a:lnTo>
                  <a:lnTo>
                    <a:pt x="60" y="596"/>
                  </a:lnTo>
                  <a:lnTo>
                    <a:pt x="56" y="588"/>
                  </a:lnTo>
                  <a:lnTo>
                    <a:pt x="48" y="588"/>
                  </a:lnTo>
                  <a:lnTo>
                    <a:pt x="42" y="590"/>
                  </a:lnTo>
                  <a:lnTo>
                    <a:pt x="42" y="588"/>
                  </a:lnTo>
                  <a:lnTo>
                    <a:pt x="38" y="588"/>
                  </a:lnTo>
                  <a:lnTo>
                    <a:pt x="42" y="582"/>
                  </a:lnTo>
                  <a:lnTo>
                    <a:pt x="40" y="576"/>
                  </a:lnTo>
                  <a:lnTo>
                    <a:pt x="42" y="576"/>
                  </a:lnTo>
                  <a:lnTo>
                    <a:pt x="42" y="572"/>
                  </a:lnTo>
                  <a:lnTo>
                    <a:pt x="40" y="570"/>
                  </a:lnTo>
                  <a:lnTo>
                    <a:pt x="40" y="572"/>
                  </a:lnTo>
                  <a:lnTo>
                    <a:pt x="34" y="570"/>
                  </a:lnTo>
                  <a:lnTo>
                    <a:pt x="36" y="574"/>
                  </a:lnTo>
                  <a:lnTo>
                    <a:pt x="34" y="576"/>
                  </a:lnTo>
                  <a:lnTo>
                    <a:pt x="30" y="568"/>
                  </a:lnTo>
                  <a:lnTo>
                    <a:pt x="32" y="578"/>
                  </a:lnTo>
                  <a:lnTo>
                    <a:pt x="30" y="576"/>
                  </a:lnTo>
                  <a:lnTo>
                    <a:pt x="28" y="568"/>
                  </a:lnTo>
                  <a:lnTo>
                    <a:pt x="26" y="564"/>
                  </a:lnTo>
                  <a:lnTo>
                    <a:pt x="20" y="556"/>
                  </a:lnTo>
                  <a:lnTo>
                    <a:pt x="20" y="552"/>
                  </a:lnTo>
                  <a:lnTo>
                    <a:pt x="26" y="552"/>
                  </a:lnTo>
                  <a:lnTo>
                    <a:pt x="26" y="548"/>
                  </a:lnTo>
                  <a:lnTo>
                    <a:pt x="22" y="548"/>
                  </a:lnTo>
                  <a:lnTo>
                    <a:pt x="20" y="546"/>
                  </a:lnTo>
                  <a:lnTo>
                    <a:pt x="24" y="544"/>
                  </a:lnTo>
                  <a:lnTo>
                    <a:pt x="18" y="542"/>
                  </a:lnTo>
                  <a:lnTo>
                    <a:pt x="14" y="538"/>
                  </a:lnTo>
                  <a:lnTo>
                    <a:pt x="18" y="534"/>
                  </a:lnTo>
                  <a:lnTo>
                    <a:pt x="18" y="528"/>
                  </a:lnTo>
                  <a:lnTo>
                    <a:pt x="24" y="526"/>
                  </a:lnTo>
                  <a:lnTo>
                    <a:pt x="22" y="522"/>
                  </a:lnTo>
                  <a:lnTo>
                    <a:pt x="24" y="516"/>
                  </a:lnTo>
                  <a:lnTo>
                    <a:pt x="22" y="518"/>
                  </a:lnTo>
                  <a:lnTo>
                    <a:pt x="20" y="522"/>
                  </a:lnTo>
                  <a:lnTo>
                    <a:pt x="18" y="522"/>
                  </a:lnTo>
                  <a:lnTo>
                    <a:pt x="18" y="508"/>
                  </a:lnTo>
                  <a:lnTo>
                    <a:pt x="20" y="508"/>
                  </a:lnTo>
                  <a:lnTo>
                    <a:pt x="18" y="506"/>
                  </a:lnTo>
                  <a:lnTo>
                    <a:pt x="18" y="504"/>
                  </a:lnTo>
                  <a:lnTo>
                    <a:pt x="26" y="504"/>
                  </a:lnTo>
                  <a:lnTo>
                    <a:pt x="24" y="500"/>
                  </a:lnTo>
                  <a:lnTo>
                    <a:pt x="18" y="502"/>
                  </a:lnTo>
                  <a:lnTo>
                    <a:pt x="16" y="492"/>
                  </a:lnTo>
                  <a:lnTo>
                    <a:pt x="18" y="492"/>
                  </a:lnTo>
                  <a:lnTo>
                    <a:pt x="20" y="498"/>
                  </a:lnTo>
                  <a:lnTo>
                    <a:pt x="20" y="494"/>
                  </a:lnTo>
                  <a:lnTo>
                    <a:pt x="28" y="496"/>
                  </a:lnTo>
                  <a:lnTo>
                    <a:pt x="26" y="488"/>
                  </a:lnTo>
                  <a:lnTo>
                    <a:pt x="24" y="488"/>
                  </a:lnTo>
                  <a:lnTo>
                    <a:pt x="20" y="488"/>
                  </a:lnTo>
                  <a:lnTo>
                    <a:pt x="20" y="486"/>
                  </a:lnTo>
                  <a:lnTo>
                    <a:pt x="22" y="484"/>
                  </a:lnTo>
                  <a:lnTo>
                    <a:pt x="16" y="482"/>
                  </a:lnTo>
                  <a:lnTo>
                    <a:pt x="22" y="478"/>
                  </a:lnTo>
                  <a:lnTo>
                    <a:pt x="20" y="476"/>
                  </a:lnTo>
                  <a:lnTo>
                    <a:pt x="22" y="474"/>
                  </a:lnTo>
                  <a:lnTo>
                    <a:pt x="18" y="468"/>
                  </a:lnTo>
                  <a:lnTo>
                    <a:pt x="16" y="468"/>
                  </a:lnTo>
                  <a:lnTo>
                    <a:pt x="12" y="470"/>
                  </a:lnTo>
                  <a:lnTo>
                    <a:pt x="6" y="466"/>
                  </a:lnTo>
                  <a:lnTo>
                    <a:pt x="2" y="468"/>
                  </a:lnTo>
                  <a:lnTo>
                    <a:pt x="4" y="470"/>
                  </a:lnTo>
                  <a:lnTo>
                    <a:pt x="4" y="472"/>
                  </a:lnTo>
                  <a:lnTo>
                    <a:pt x="2" y="472"/>
                  </a:lnTo>
                  <a:lnTo>
                    <a:pt x="0" y="470"/>
                  </a:lnTo>
                  <a:lnTo>
                    <a:pt x="2" y="464"/>
                  </a:lnTo>
                  <a:lnTo>
                    <a:pt x="12" y="458"/>
                  </a:lnTo>
                  <a:lnTo>
                    <a:pt x="12" y="456"/>
                  </a:lnTo>
                  <a:lnTo>
                    <a:pt x="8" y="456"/>
                  </a:lnTo>
                  <a:lnTo>
                    <a:pt x="8" y="452"/>
                  </a:lnTo>
                  <a:lnTo>
                    <a:pt x="18" y="452"/>
                  </a:lnTo>
                  <a:lnTo>
                    <a:pt x="22" y="456"/>
                  </a:lnTo>
                  <a:lnTo>
                    <a:pt x="20" y="460"/>
                  </a:lnTo>
                  <a:lnTo>
                    <a:pt x="22" y="462"/>
                  </a:lnTo>
                  <a:lnTo>
                    <a:pt x="24" y="458"/>
                  </a:lnTo>
                  <a:lnTo>
                    <a:pt x="24" y="464"/>
                  </a:lnTo>
                  <a:lnTo>
                    <a:pt x="30" y="458"/>
                  </a:lnTo>
                  <a:lnTo>
                    <a:pt x="28" y="458"/>
                  </a:lnTo>
                  <a:lnTo>
                    <a:pt x="28" y="452"/>
                  </a:lnTo>
                  <a:lnTo>
                    <a:pt x="32" y="450"/>
                  </a:lnTo>
                  <a:lnTo>
                    <a:pt x="30" y="448"/>
                  </a:lnTo>
                  <a:lnTo>
                    <a:pt x="32" y="446"/>
                  </a:lnTo>
                  <a:lnTo>
                    <a:pt x="28" y="446"/>
                  </a:lnTo>
                  <a:lnTo>
                    <a:pt x="28" y="444"/>
                  </a:lnTo>
                  <a:lnTo>
                    <a:pt x="32" y="442"/>
                  </a:lnTo>
                  <a:lnTo>
                    <a:pt x="34" y="442"/>
                  </a:lnTo>
                  <a:lnTo>
                    <a:pt x="36" y="444"/>
                  </a:lnTo>
                  <a:lnTo>
                    <a:pt x="38" y="444"/>
                  </a:lnTo>
                  <a:lnTo>
                    <a:pt x="38" y="442"/>
                  </a:lnTo>
                  <a:lnTo>
                    <a:pt x="30" y="440"/>
                  </a:lnTo>
                  <a:lnTo>
                    <a:pt x="30" y="436"/>
                  </a:lnTo>
                  <a:lnTo>
                    <a:pt x="36" y="434"/>
                  </a:lnTo>
                  <a:lnTo>
                    <a:pt x="40" y="430"/>
                  </a:lnTo>
                  <a:lnTo>
                    <a:pt x="38" y="424"/>
                  </a:lnTo>
                  <a:lnTo>
                    <a:pt x="32" y="418"/>
                  </a:lnTo>
                  <a:lnTo>
                    <a:pt x="36" y="412"/>
                  </a:lnTo>
                  <a:lnTo>
                    <a:pt x="36" y="406"/>
                  </a:lnTo>
                  <a:lnTo>
                    <a:pt x="38" y="398"/>
                  </a:lnTo>
                  <a:lnTo>
                    <a:pt x="38" y="392"/>
                  </a:lnTo>
                  <a:lnTo>
                    <a:pt x="40" y="390"/>
                  </a:lnTo>
                  <a:lnTo>
                    <a:pt x="42" y="390"/>
                  </a:lnTo>
                  <a:lnTo>
                    <a:pt x="38" y="386"/>
                  </a:lnTo>
                  <a:lnTo>
                    <a:pt x="40" y="384"/>
                  </a:lnTo>
                  <a:lnTo>
                    <a:pt x="42" y="384"/>
                  </a:lnTo>
                  <a:lnTo>
                    <a:pt x="44" y="388"/>
                  </a:lnTo>
                  <a:lnTo>
                    <a:pt x="42" y="380"/>
                  </a:lnTo>
                  <a:lnTo>
                    <a:pt x="38" y="380"/>
                  </a:lnTo>
                  <a:lnTo>
                    <a:pt x="40" y="376"/>
                  </a:lnTo>
                  <a:lnTo>
                    <a:pt x="44" y="374"/>
                  </a:lnTo>
                  <a:lnTo>
                    <a:pt x="40" y="374"/>
                  </a:lnTo>
                  <a:lnTo>
                    <a:pt x="36" y="372"/>
                  </a:lnTo>
                  <a:lnTo>
                    <a:pt x="32" y="374"/>
                  </a:lnTo>
                  <a:lnTo>
                    <a:pt x="30" y="376"/>
                  </a:lnTo>
                  <a:lnTo>
                    <a:pt x="26" y="374"/>
                  </a:lnTo>
                  <a:lnTo>
                    <a:pt x="24" y="370"/>
                  </a:lnTo>
                  <a:lnTo>
                    <a:pt x="26" y="342"/>
                  </a:lnTo>
                  <a:lnTo>
                    <a:pt x="28" y="342"/>
                  </a:lnTo>
                  <a:lnTo>
                    <a:pt x="30" y="336"/>
                  </a:lnTo>
                  <a:lnTo>
                    <a:pt x="30" y="328"/>
                  </a:lnTo>
                  <a:lnTo>
                    <a:pt x="28" y="320"/>
                  </a:lnTo>
                  <a:lnTo>
                    <a:pt x="28" y="312"/>
                  </a:lnTo>
                  <a:lnTo>
                    <a:pt x="26" y="306"/>
                  </a:lnTo>
                  <a:lnTo>
                    <a:pt x="26" y="298"/>
                  </a:lnTo>
                  <a:lnTo>
                    <a:pt x="28" y="296"/>
                  </a:lnTo>
                  <a:lnTo>
                    <a:pt x="32" y="296"/>
                  </a:lnTo>
                  <a:lnTo>
                    <a:pt x="32" y="288"/>
                  </a:lnTo>
                  <a:lnTo>
                    <a:pt x="36" y="288"/>
                  </a:lnTo>
                  <a:lnTo>
                    <a:pt x="42" y="268"/>
                  </a:lnTo>
                  <a:lnTo>
                    <a:pt x="46" y="262"/>
                  </a:lnTo>
                  <a:lnTo>
                    <a:pt x="50" y="242"/>
                  </a:lnTo>
                  <a:lnTo>
                    <a:pt x="52" y="240"/>
                  </a:lnTo>
                  <a:lnTo>
                    <a:pt x="52" y="230"/>
                  </a:lnTo>
                  <a:lnTo>
                    <a:pt x="54" y="226"/>
                  </a:lnTo>
                  <a:lnTo>
                    <a:pt x="54" y="220"/>
                  </a:lnTo>
                  <a:lnTo>
                    <a:pt x="52" y="192"/>
                  </a:lnTo>
                  <a:lnTo>
                    <a:pt x="52" y="186"/>
                  </a:lnTo>
                  <a:lnTo>
                    <a:pt x="56" y="184"/>
                  </a:lnTo>
                  <a:lnTo>
                    <a:pt x="56" y="180"/>
                  </a:lnTo>
                  <a:lnTo>
                    <a:pt x="54" y="168"/>
                  </a:lnTo>
                  <a:lnTo>
                    <a:pt x="54" y="164"/>
                  </a:lnTo>
                  <a:lnTo>
                    <a:pt x="58" y="162"/>
                  </a:lnTo>
                  <a:lnTo>
                    <a:pt x="60" y="146"/>
                  </a:lnTo>
                  <a:lnTo>
                    <a:pt x="62" y="144"/>
                  </a:lnTo>
                  <a:lnTo>
                    <a:pt x="62" y="138"/>
                  </a:lnTo>
                  <a:lnTo>
                    <a:pt x="64" y="134"/>
                  </a:lnTo>
                  <a:lnTo>
                    <a:pt x="64" y="118"/>
                  </a:lnTo>
                  <a:lnTo>
                    <a:pt x="68" y="110"/>
                  </a:lnTo>
                  <a:lnTo>
                    <a:pt x="68" y="84"/>
                  </a:lnTo>
                  <a:lnTo>
                    <a:pt x="68" y="82"/>
                  </a:lnTo>
                  <a:lnTo>
                    <a:pt x="70" y="74"/>
                  </a:lnTo>
                  <a:lnTo>
                    <a:pt x="74" y="56"/>
                  </a:lnTo>
                  <a:lnTo>
                    <a:pt x="72" y="46"/>
                  </a:lnTo>
                  <a:lnTo>
                    <a:pt x="72" y="34"/>
                  </a:lnTo>
                  <a:lnTo>
                    <a:pt x="68" y="8"/>
                  </a:lnTo>
                  <a:lnTo>
                    <a:pt x="70" y="6"/>
                  </a:lnTo>
                  <a:lnTo>
                    <a:pt x="76" y="6"/>
                  </a:lnTo>
                  <a:lnTo>
                    <a:pt x="80" y="0"/>
                  </a:lnTo>
                  <a:lnTo>
                    <a:pt x="8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69" name="Freeform 368">
              <a:extLst>
                <a:ext uri="{FF2B5EF4-FFF2-40B4-BE49-F238E27FC236}">
                  <a16:creationId xmlns:a16="http://schemas.microsoft.com/office/drawing/2014/main" id="{407F102C-DFF3-0340-B68C-17EBED24EF04}"/>
                </a:ext>
              </a:extLst>
            </p:cNvPr>
            <p:cNvSpPr>
              <a:spLocks/>
            </p:cNvSpPr>
            <p:nvPr/>
          </p:nvSpPr>
          <p:spPr bwMode="auto">
            <a:xfrm>
              <a:off x="2833688" y="5776913"/>
              <a:ext cx="57150" cy="92075"/>
            </a:xfrm>
            <a:custGeom>
              <a:avLst/>
              <a:gdLst/>
              <a:ahLst/>
              <a:cxnLst>
                <a:cxn ang="0">
                  <a:pos x="36" y="54"/>
                </a:cxn>
                <a:cxn ang="0">
                  <a:pos x="30" y="58"/>
                </a:cxn>
                <a:cxn ang="0">
                  <a:pos x="24" y="54"/>
                </a:cxn>
                <a:cxn ang="0">
                  <a:pos x="6" y="54"/>
                </a:cxn>
                <a:cxn ang="0">
                  <a:pos x="4" y="52"/>
                </a:cxn>
                <a:cxn ang="0">
                  <a:pos x="6" y="50"/>
                </a:cxn>
                <a:cxn ang="0">
                  <a:pos x="0" y="50"/>
                </a:cxn>
                <a:cxn ang="0">
                  <a:pos x="0" y="46"/>
                </a:cxn>
                <a:cxn ang="0">
                  <a:pos x="8" y="42"/>
                </a:cxn>
                <a:cxn ang="0">
                  <a:pos x="4" y="36"/>
                </a:cxn>
                <a:cxn ang="0">
                  <a:pos x="14" y="44"/>
                </a:cxn>
                <a:cxn ang="0">
                  <a:pos x="18" y="44"/>
                </a:cxn>
                <a:cxn ang="0">
                  <a:pos x="14" y="42"/>
                </a:cxn>
                <a:cxn ang="0">
                  <a:pos x="16" y="40"/>
                </a:cxn>
                <a:cxn ang="0">
                  <a:pos x="18" y="44"/>
                </a:cxn>
                <a:cxn ang="0">
                  <a:pos x="20" y="40"/>
                </a:cxn>
                <a:cxn ang="0">
                  <a:pos x="24" y="44"/>
                </a:cxn>
                <a:cxn ang="0">
                  <a:pos x="26" y="42"/>
                </a:cxn>
                <a:cxn ang="0">
                  <a:pos x="18" y="38"/>
                </a:cxn>
                <a:cxn ang="0">
                  <a:pos x="16" y="30"/>
                </a:cxn>
                <a:cxn ang="0">
                  <a:pos x="26" y="24"/>
                </a:cxn>
                <a:cxn ang="0">
                  <a:pos x="26" y="22"/>
                </a:cxn>
                <a:cxn ang="0">
                  <a:pos x="24" y="20"/>
                </a:cxn>
                <a:cxn ang="0">
                  <a:pos x="16" y="22"/>
                </a:cxn>
                <a:cxn ang="0">
                  <a:pos x="12" y="20"/>
                </a:cxn>
                <a:cxn ang="0">
                  <a:pos x="12" y="12"/>
                </a:cxn>
                <a:cxn ang="0">
                  <a:pos x="16" y="12"/>
                </a:cxn>
                <a:cxn ang="0">
                  <a:pos x="16" y="10"/>
                </a:cxn>
                <a:cxn ang="0">
                  <a:pos x="14" y="8"/>
                </a:cxn>
                <a:cxn ang="0">
                  <a:pos x="12" y="6"/>
                </a:cxn>
                <a:cxn ang="0">
                  <a:pos x="20" y="6"/>
                </a:cxn>
                <a:cxn ang="0">
                  <a:pos x="22" y="2"/>
                </a:cxn>
                <a:cxn ang="0">
                  <a:pos x="26" y="0"/>
                </a:cxn>
                <a:cxn ang="0">
                  <a:pos x="28" y="4"/>
                </a:cxn>
                <a:cxn ang="0">
                  <a:pos x="34" y="2"/>
                </a:cxn>
                <a:cxn ang="0">
                  <a:pos x="36" y="4"/>
                </a:cxn>
                <a:cxn ang="0">
                  <a:pos x="36" y="54"/>
                </a:cxn>
                <a:cxn ang="0">
                  <a:pos x="36" y="54"/>
                </a:cxn>
              </a:cxnLst>
              <a:rect l="0" t="0" r="r" b="b"/>
              <a:pathLst>
                <a:path w="36" h="58">
                  <a:moveTo>
                    <a:pt x="36" y="54"/>
                  </a:moveTo>
                  <a:lnTo>
                    <a:pt x="30" y="58"/>
                  </a:lnTo>
                  <a:lnTo>
                    <a:pt x="24" y="54"/>
                  </a:lnTo>
                  <a:lnTo>
                    <a:pt x="6" y="54"/>
                  </a:lnTo>
                  <a:lnTo>
                    <a:pt x="4" y="52"/>
                  </a:lnTo>
                  <a:lnTo>
                    <a:pt x="6" y="50"/>
                  </a:lnTo>
                  <a:lnTo>
                    <a:pt x="0" y="50"/>
                  </a:lnTo>
                  <a:lnTo>
                    <a:pt x="0" y="46"/>
                  </a:lnTo>
                  <a:lnTo>
                    <a:pt x="8" y="42"/>
                  </a:lnTo>
                  <a:lnTo>
                    <a:pt x="4" y="36"/>
                  </a:lnTo>
                  <a:lnTo>
                    <a:pt x="14" y="44"/>
                  </a:lnTo>
                  <a:lnTo>
                    <a:pt x="18" y="44"/>
                  </a:lnTo>
                  <a:lnTo>
                    <a:pt x="14" y="42"/>
                  </a:lnTo>
                  <a:lnTo>
                    <a:pt x="16" y="40"/>
                  </a:lnTo>
                  <a:lnTo>
                    <a:pt x="18" y="44"/>
                  </a:lnTo>
                  <a:lnTo>
                    <a:pt x="20" y="40"/>
                  </a:lnTo>
                  <a:lnTo>
                    <a:pt x="24" y="44"/>
                  </a:lnTo>
                  <a:lnTo>
                    <a:pt x="26" y="42"/>
                  </a:lnTo>
                  <a:lnTo>
                    <a:pt x="18" y="38"/>
                  </a:lnTo>
                  <a:lnTo>
                    <a:pt x="16" y="30"/>
                  </a:lnTo>
                  <a:lnTo>
                    <a:pt x="26" y="24"/>
                  </a:lnTo>
                  <a:lnTo>
                    <a:pt x="26" y="22"/>
                  </a:lnTo>
                  <a:lnTo>
                    <a:pt x="24" y="20"/>
                  </a:lnTo>
                  <a:lnTo>
                    <a:pt x="16" y="22"/>
                  </a:lnTo>
                  <a:lnTo>
                    <a:pt x="12" y="20"/>
                  </a:lnTo>
                  <a:lnTo>
                    <a:pt x="12" y="12"/>
                  </a:lnTo>
                  <a:lnTo>
                    <a:pt x="16" y="12"/>
                  </a:lnTo>
                  <a:lnTo>
                    <a:pt x="16" y="10"/>
                  </a:lnTo>
                  <a:lnTo>
                    <a:pt x="14" y="8"/>
                  </a:lnTo>
                  <a:lnTo>
                    <a:pt x="12" y="6"/>
                  </a:lnTo>
                  <a:lnTo>
                    <a:pt x="20" y="6"/>
                  </a:lnTo>
                  <a:lnTo>
                    <a:pt x="22" y="2"/>
                  </a:lnTo>
                  <a:lnTo>
                    <a:pt x="26" y="0"/>
                  </a:lnTo>
                  <a:lnTo>
                    <a:pt x="28" y="4"/>
                  </a:lnTo>
                  <a:lnTo>
                    <a:pt x="34" y="2"/>
                  </a:lnTo>
                  <a:lnTo>
                    <a:pt x="36" y="4"/>
                  </a:lnTo>
                  <a:lnTo>
                    <a:pt x="36" y="54"/>
                  </a:lnTo>
                  <a:lnTo>
                    <a:pt x="36" y="5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0" name="Freeform 369">
              <a:extLst>
                <a:ext uri="{FF2B5EF4-FFF2-40B4-BE49-F238E27FC236}">
                  <a16:creationId xmlns:a16="http://schemas.microsoft.com/office/drawing/2014/main" id="{40D8A5C2-9480-D948-AEF2-7BB064079632}"/>
                </a:ext>
              </a:extLst>
            </p:cNvPr>
            <p:cNvSpPr>
              <a:spLocks/>
            </p:cNvSpPr>
            <p:nvPr/>
          </p:nvSpPr>
          <p:spPr bwMode="auto">
            <a:xfrm>
              <a:off x="4913313" y="3290888"/>
              <a:ext cx="73025" cy="92075"/>
            </a:xfrm>
            <a:custGeom>
              <a:avLst/>
              <a:gdLst/>
              <a:ahLst/>
              <a:cxnLst>
                <a:cxn ang="0">
                  <a:pos x="22" y="50"/>
                </a:cxn>
                <a:cxn ang="0">
                  <a:pos x="22" y="58"/>
                </a:cxn>
                <a:cxn ang="0">
                  <a:pos x="26" y="58"/>
                </a:cxn>
                <a:cxn ang="0">
                  <a:pos x="26" y="54"/>
                </a:cxn>
                <a:cxn ang="0">
                  <a:pos x="32" y="48"/>
                </a:cxn>
                <a:cxn ang="0">
                  <a:pos x="32" y="40"/>
                </a:cxn>
                <a:cxn ang="0">
                  <a:pos x="44" y="40"/>
                </a:cxn>
                <a:cxn ang="0">
                  <a:pos x="46" y="32"/>
                </a:cxn>
                <a:cxn ang="0">
                  <a:pos x="40" y="30"/>
                </a:cxn>
                <a:cxn ang="0">
                  <a:pos x="38" y="22"/>
                </a:cxn>
                <a:cxn ang="0">
                  <a:pos x="34" y="18"/>
                </a:cxn>
                <a:cxn ang="0">
                  <a:pos x="34" y="10"/>
                </a:cxn>
                <a:cxn ang="0">
                  <a:pos x="34" y="8"/>
                </a:cxn>
                <a:cxn ang="0">
                  <a:pos x="22" y="6"/>
                </a:cxn>
                <a:cxn ang="0">
                  <a:pos x="12" y="0"/>
                </a:cxn>
                <a:cxn ang="0">
                  <a:pos x="4" y="2"/>
                </a:cxn>
                <a:cxn ang="0">
                  <a:pos x="0" y="6"/>
                </a:cxn>
                <a:cxn ang="0">
                  <a:pos x="2" y="6"/>
                </a:cxn>
                <a:cxn ang="0">
                  <a:pos x="10" y="14"/>
                </a:cxn>
                <a:cxn ang="0">
                  <a:pos x="12" y="18"/>
                </a:cxn>
                <a:cxn ang="0">
                  <a:pos x="20" y="34"/>
                </a:cxn>
                <a:cxn ang="0">
                  <a:pos x="22" y="50"/>
                </a:cxn>
                <a:cxn ang="0">
                  <a:pos x="22" y="50"/>
                </a:cxn>
              </a:cxnLst>
              <a:rect l="0" t="0" r="r" b="b"/>
              <a:pathLst>
                <a:path w="46" h="58">
                  <a:moveTo>
                    <a:pt x="22" y="50"/>
                  </a:moveTo>
                  <a:lnTo>
                    <a:pt x="22" y="58"/>
                  </a:lnTo>
                  <a:lnTo>
                    <a:pt x="26" y="58"/>
                  </a:lnTo>
                  <a:lnTo>
                    <a:pt x="26" y="54"/>
                  </a:lnTo>
                  <a:lnTo>
                    <a:pt x="32" y="48"/>
                  </a:lnTo>
                  <a:lnTo>
                    <a:pt x="32" y="40"/>
                  </a:lnTo>
                  <a:lnTo>
                    <a:pt x="44" y="40"/>
                  </a:lnTo>
                  <a:lnTo>
                    <a:pt x="46" y="32"/>
                  </a:lnTo>
                  <a:lnTo>
                    <a:pt x="40" y="30"/>
                  </a:lnTo>
                  <a:lnTo>
                    <a:pt x="38" y="22"/>
                  </a:lnTo>
                  <a:lnTo>
                    <a:pt x="34" y="18"/>
                  </a:lnTo>
                  <a:lnTo>
                    <a:pt x="34" y="10"/>
                  </a:lnTo>
                  <a:lnTo>
                    <a:pt x="34" y="8"/>
                  </a:lnTo>
                  <a:lnTo>
                    <a:pt x="22" y="6"/>
                  </a:lnTo>
                  <a:lnTo>
                    <a:pt x="12" y="0"/>
                  </a:lnTo>
                  <a:lnTo>
                    <a:pt x="4" y="2"/>
                  </a:lnTo>
                  <a:lnTo>
                    <a:pt x="0" y="6"/>
                  </a:lnTo>
                  <a:lnTo>
                    <a:pt x="2" y="6"/>
                  </a:lnTo>
                  <a:lnTo>
                    <a:pt x="10" y="14"/>
                  </a:lnTo>
                  <a:lnTo>
                    <a:pt x="12" y="18"/>
                  </a:lnTo>
                  <a:lnTo>
                    <a:pt x="20" y="34"/>
                  </a:lnTo>
                  <a:lnTo>
                    <a:pt x="22" y="50"/>
                  </a:lnTo>
                  <a:lnTo>
                    <a:pt x="22"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1" name="Freeform 370">
              <a:extLst>
                <a:ext uri="{FF2B5EF4-FFF2-40B4-BE49-F238E27FC236}">
                  <a16:creationId xmlns:a16="http://schemas.microsoft.com/office/drawing/2014/main" id="{9B527439-A595-8C4D-9B8D-ED5EB0D4B0A5}"/>
                </a:ext>
              </a:extLst>
            </p:cNvPr>
            <p:cNvSpPr>
              <a:spLocks/>
            </p:cNvSpPr>
            <p:nvPr/>
          </p:nvSpPr>
          <p:spPr bwMode="auto">
            <a:xfrm>
              <a:off x="4779963" y="3300413"/>
              <a:ext cx="200025" cy="139700"/>
            </a:xfrm>
            <a:custGeom>
              <a:avLst/>
              <a:gdLst/>
              <a:ahLst/>
              <a:cxnLst>
                <a:cxn ang="0">
                  <a:pos x="104" y="28"/>
                </a:cxn>
                <a:cxn ang="0">
                  <a:pos x="96" y="12"/>
                </a:cxn>
                <a:cxn ang="0">
                  <a:pos x="94" y="8"/>
                </a:cxn>
                <a:cxn ang="0">
                  <a:pos x="86" y="0"/>
                </a:cxn>
                <a:cxn ang="0">
                  <a:pos x="84" y="0"/>
                </a:cxn>
                <a:cxn ang="0">
                  <a:pos x="62" y="8"/>
                </a:cxn>
                <a:cxn ang="0">
                  <a:pos x="58" y="4"/>
                </a:cxn>
                <a:cxn ang="0">
                  <a:pos x="34" y="6"/>
                </a:cxn>
                <a:cxn ang="0">
                  <a:pos x="24" y="14"/>
                </a:cxn>
                <a:cxn ang="0">
                  <a:pos x="20" y="20"/>
                </a:cxn>
                <a:cxn ang="0">
                  <a:pos x="12" y="38"/>
                </a:cxn>
                <a:cxn ang="0">
                  <a:pos x="0" y="42"/>
                </a:cxn>
                <a:cxn ang="0">
                  <a:pos x="6" y="46"/>
                </a:cxn>
                <a:cxn ang="0">
                  <a:pos x="10" y="58"/>
                </a:cxn>
                <a:cxn ang="0">
                  <a:pos x="16" y="60"/>
                </a:cxn>
                <a:cxn ang="0">
                  <a:pos x="16" y="66"/>
                </a:cxn>
                <a:cxn ang="0">
                  <a:pos x="26" y="70"/>
                </a:cxn>
                <a:cxn ang="0">
                  <a:pos x="30" y="68"/>
                </a:cxn>
                <a:cxn ang="0">
                  <a:pos x="32" y="72"/>
                </a:cxn>
                <a:cxn ang="0">
                  <a:pos x="28" y="74"/>
                </a:cxn>
                <a:cxn ang="0">
                  <a:pos x="30" y="78"/>
                </a:cxn>
                <a:cxn ang="0">
                  <a:pos x="34" y="78"/>
                </a:cxn>
                <a:cxn ang="0">
                  <a:pos x="36" y="80"/>
                </a:cxn>
                <a:cxn ang="0">
                  <a:pos x="34" y="84"/>
                </a:cxn>
                <a:cxn ang="0">
                  <a:pos x="38" y="86"/>
                </a:cxn>
                <a:cxn ang="0">
                  <a:pos x="70" y="88"/>
                </a:cxn>
                <a:cxn ang="0">
                  <a:pos x="90" y="80"/>
                </a:cxn>
                <a:cxn ang="0">
                  <a:pos x="94" y="80"/>
                </a:cxn>
                <a:cxn ang="0">
                  <a:pos x="104" y="82"/>
                </a:cxn>
                <a:cxn ang="0">
                  <a:pos x="108" y="86"/>
                </a:cxn>
                <a:cxn ang="0">
                  <a:pos x="112" y="86"/>
                </a:cxn>
                <a:cxn ang="0">
                  <a:pos x="112" y="76"/>
                </a:cxn>
                <a:cxn ang="0">
                  <a:pos x="116" y="64"/>
                </a:cxn>
                <a:cxn ang="0">
                  <a:pos x="118" y="64"/>
                </a:cxn>
                <a:cxn ang="0">
                  <a:pos x="118" y="66"/>
                </a:cxn>
                <a:cxn ang="0">
                  <a:pos x="114" y="72"/>
                </a:cxn>
                <a:cxn ang="0">
                  <a:pos x="116" y="74"/>
                </a:cxn>
                <a:cxn ang="0">
                  <a:pos x="124" y="66"/>
                </a:cxn>
                <a:cxn ang="0">
                  <a:pos x="126" y="66"/>
                </a:cxn>
                <a:cxn ang="0">
                  <a:pos x="126" y="62"/>
                </a:cxn>
                <a:cxn ang="0">
                  <a:pos x="126" y="56"/>
                </a:cxn>
                <a:cxn ang="0">
                  <a:pos x="122" y="54"/>
                </a:cxn>
                <a:cxn ang="0">
                  <a:pos x="112" y="58"/>
                </a:cxn>
                <a:cxn ang="0">
                  <a:pos x="108" y="54"/>
                </a:cxn>
                <a:cxn ang="0">
                  <a:pos x="106" y="54"/>
                </a:cxn>
                <a:cxn ang="0">
                  <a:pos x="106" y="52"/>
                </a:cxn>
                <a:cxn ang="0">
                  <a:pos x="106" y="44"/>
                </a:cxn>
                <a:cxn ang="0">
                  <a:pos x="104" y="28"/>
                </a:cxn>
                <a:cxn ang="0">
                  <a:pos x="104" y="28"/>
                </a:cxn>
              </a:cxnLst>
              <a:rect l="0" t="0" r="r" b="b"/>
              <a:pathLst>
                <a:path w="126" h="88">
                  <a:moveTo>
                    <a:pt x="104" y="28"/>
                  </a:moveTo>
                  <a:lnTo>
                    <a:pt x="96" y="12"/>
                  </a:lnTo>
                  <a:lnTo>
                    <a:pt x="94" y="8"/>
                  </a:lnTo>
                  <a:lnTo>
                    <a:pt x="86" y="0"/>
                  </a:lnTo>
                  <a:lnTo>
                    <a:pt x="84" y="0"/>
                  </a:lnTo>
                  <a:lnTo>
                    <a:pt x="62" y="8"/>
                  </a:lnTo>
                  <a:lnTo>
                    <a:pt x="58" y="4"/>
                  </a:lnTo>
                  <a:lnTo>
                    <a:pt x="34" y="6"/>
                  </a:lnTo>
                  <a:lnTo>
                    <a:pt x="24" y="14"/>
                  </a:lnTo>
                  <a:lnTo>
                    <a:pt x="20" y="20"/>
                  </a:lnTo>
                  <a:lnTo>
                    <a:pt x="12" y="38"/>
                  </a:lnTo>
                  <a:lnTo>
                    <a:pt x="0" y="42"/>
                  </a:lnTo>
                  <a:lnTo>
                    <a:pt x="6" y="46"/>
                  </a:lnTo>
                  <a:lnTo>
                    <a:pt x="10" y="58"/>
                  </a:lnTo>
                  <a:lnTo>
                    <a:pt x="16" y="60"/>
                  </a:lnTo>
                  <a:lnTo>
                    <a:pt x="16" y="66"/>
                  </a:lnTo>
                  <a:lnTo>
                    <a:pt x="26" y="70"/>
                  </a:lnTo>
                  <a:lnTo>
                    <a:pt x="30" y="68"/>
                  </a:lnTo>
                  <a:lnTo>
                    <a:pt x="32" y="72"/>
                  </a:lnTo>
                  <a:lnTo>
                    <a:pt x="28" y="74"/>
                  </a:lnTo>
                  <a:lnTo>
                    <a:pt x="30" y="78"/>
                  </a:lnTo>
                  <a:lnTo>
                    <a:pt x="34" y="78"/>
                  </a:lnTo>
                  <a:lnTo>
                    <a:pt x="36" y="80"/>
                  </a:lnTo>
                  <a:lnTo>
                    <a:pt x="34" y="84"/>
                  </a:lnTo>
                  <a:lnTo>
                    <a:pt x="38" y="86"/>
                  </a:lnTo>
                  <a:lnTo>
                    <a:pt x="70" y="88"/>
                  </a:lnTo>
                  <a:lnTo>
                    <a:pt x="90" y="80"/>
                  </a:lnTo>
                  <a:lnTo>
                    <a:pt x="94" y="80"/>
                  </a:lnTo>
                  <a:lnTo>
                    <a:pt x="104" y="82"/>
                  </a:lnTo>
                  <a:lnTo>
                    <a:pt x="108" y="86"/>
                  </a:lnTo>
                  <a:lnTo>
                    <a:pt x="112" y="86"/>
                  </a:lnTo>
                  <a:lnTo>
                    <a:pt x="112" y="76"/>
                  </a:lnTo>
                  <a:lnTo>
                    <a:pt x="116" y="64"/>
                  </a:lnTo>
                  <a:lnTo>
                    <a:pt x="118" y="64"/>
                  </a:lnTo>
                  <a:lnTo>
                    <a:pt x="118" y="66"/>
                  </a:lnTo>
                  <a:lnTo>
                    <a:pt x="114" y="72"/>
                  </a:lnTo>
                  <a:lnTo>
                    <a:pt x="116" y="74"/>
                  </a:lnTo>
                  <a:lnTo>
                    <a:pt x="124" y="66"/>
                  </a:lnTo>
                  <a:lnTo>
                    <a:pt x="126" y="66"/>
                  </a:lnTo>
                  <a:lnTo>
                    <a:pt x="126" y="62"/>
                  </a:lnTo>
                  <a:lnTo>
                    <a:pt x="126" y="56"/>
                  </a:lnTo>
                  <a:lnTo>
                    <a:pt x="122" y="54"/>
                  </a:lnTo>
                  <a:lnTo>
                    <a:pt x="112" y="58"/>
                  </a:lnTo>
                  <a:lnTo>
                    <a:pt x="108" y="54"/>
                  </a:lnTo>
                  <a:lnTo>
                    <a:pt x="106" y="54"/>
                  </a:lnTo>
                  <a:lnTo>
                    <a:pt x="106" y="52"/>
                  </a:lnTo>
                  <a:lnTo>
                    <a:pt x="106" y="44"/>
                  </a:lnTo>
                  <a:lnTo>
                    <a:pt x="104" y="28"/>
                  </a:lnTo>
                  <a:lnTo>
                    <a:pt x="104"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2" name="Freeform 371">
              <a:extLst>
                <a:ext uri="{FF2B5EF4-FFF2-40B4-BE49-F238E27FC236}">
                  <a16:creationId xmlns:a16="http://schemas.microsoft.com/office/drawing/2014/main" id="{F08E739B-6F5B-A743-AFDB-B5DC1C07A5D9}"/>
                </a:ext>
              </a:extLst>
            </p:cNvPr>
            <p:cNvSpPr>
              <a:spLocks/>
            </p:cNvSpPr>
            <p:nvPr/>
          </p:nvSpPr>
          <p:spPr bwMode="auto">
            <a:xfrm>
              <a:off x="4179888" y="3059113"/>
              <a:ext cx="53975" cy="47625"/>
            </a:xfrm>
            <a:custGeom>
              <a:avLst/>
              <a:gdLst/>
              <a:ahLst/>
              <a:cxnLst>
                <a:cxn ang="0">
                  <a:pos x="26" y="30"/>
                </a:cxn>
                <a:cxn ang="0">
                  <a:pos x="28" y="28"/>
                </a:cxn>
                <a:cxn ang="0">
                  <a:pos x="30" y="26"/>
                </a:cxn>
                <a:cxn ang="0">
                  <a:pos x="32" y="24"/>
                </a:cxn>
                <a:cxn ang="0">
                  <a:pos x="34" y="24"/>
                </a:cxn>
                <a:cxn ang="0">
                  <a:pos x="32" y="18"/>
                </a:cxn>
                <a:cxn ang="0">
                  <a:pos x="34" y="22"/>
                </a:cxn>
                <a:cxn ang="0">
                  <a:pos x="34" y="18"/>
                </a:cxn>
                <a:cxn ang="0">
                  <a:pos x="32" y="16"/>
                </a:cxn>
                <a:cxn ang="0">
                  <a:pos x="28" y="16"/>
                </a:cxn>
                <a:cxn ang="0">
                  <a:pos x="30" y="14"/>
                </a:cxn>
                <a:cxn ang="0">
                  <a:pos x="30" y="8"/>
                </a:cxn>
                <a:cxn ang="0">
                  <a:pos x="26" y="4"/>
                </a:cxn>
                <a:cxn ang="0">
                  <a:pos x="22" y="2"/>
                </a:cxn>
                <a:cxn ang="0">
                  <a:pos x="12" y="6"/>
                </a:cxn>
                <a:cxn ang="0">
                  <a:pos x="12" y="4"/>
                </a:cxn>
                <a:cxn ang="0">
                  <a:pos x="14" y="2"/>
                </a:cxn>
                <a:cxn ang="0">
                  <a:pos x="12" y="0"/>
                </a:cxn>
                <a:cxn ang="0">
                  <a:pos x="10" y="0"/>
                </a:cxn>
                <a:cxn ang="0">
                  <a:pos x="8" y="2"/>
                </a:cxn>
                <a:cxn ang="0">
                  <a:pos x="8" y="8"/>
                </a:cxn>
                <a:cxn ang="0">
                  <a:pos x="8" y="8"/>
                </a:cxn>
                <a:cxn ang="0">
                  <a:pos x="6" y="14"/>
                </a:cxn>
                <a:cxn ang="0">
                  <a:pos x="2" y="14"/>
                </a:cxn>
                <a:cxn ang="0">
                  <a:pos x="2" y="16"/>
                </a:cxn>
                <a:cxn ang="0">
                  <a:pos x="0" y="18"/>
                </a:cxn>
                <a:cxn ang="0">
                  <a:pos x="4" y="22"/>
                </a:cxn>
                <a:cxn ang="0">
                  <a:pos x="6" y="26"/>
                </a:cxn>
                <a:cxn ang="0">
                  <a:pos x="8" y="28"/>
                </a:cxn>
                <a:cxn ang="0">
                  <a:pos x="12" y="22"/>
                </a:cxn>
                <a:cxn ang="0">
                  <a:pos x="20" y="20"/>
                </a:cxn>
                <a:cxn ang="0">
                  <a:pos x="24" y="24"/>
                </a:cxn>
                <a:cxn ang="0">
                  <a:pos x="26" y="30"/>
                </a:cxn>
                <a:cxn ang="0">
                  <a:pos x="26" y="30"/>
                </a:cxn>
              </a:cxnLst>
              <a:rect l="0" t="0" r="r" b="b"/>
              <a:pathLst>
                <a:path w="34" h="30">
                  <a:moveTo>
                    <a:pt x="26" y="30"/>
                  </a:moveTo>
                  <a:lnTo>
                    <a:pt x="28" y="28"/>
                  </a:lnTo>
                  <a:lnTo>
                    <a:pt x="30" y="26"/>
                  </a:lnTo>
                  <a:lnTo>
                    <a:pt x="32" y="24"/>
                  </a:lnTo>
                  <a:lnTo>
                    <a:pt x="34" y="24"/>
                  </a:lnTo>
                  <a:lnTo>
                    <a:pt x="32" y="18"/>
                  </a:lnTo>
                  <a:lnTo>
                    <a:pt x="34" y="22"/>
                  </a:lnTo>
                  <a:lnTo>
                    <a:pt x="34" y="18"/>
                  </a:lnTo>
                  <a:lnTo>
                    <a:pt x="32" y="16"/>
                  </a:lnTo>
                  <a:lnTo>
                    <a:pt x="28" y="16"/>
                  </a:lnTo>
                  <a:lnTo>
                    <a:pt x="30" y="14"/>
                  </a:lnTo>
                  <a:lnTo>
                    <a:pt x="30" y="8"/>
                  </a:lnTo>
                  <a:lnTo>
                    <a:pt x="26" y="4"/>
                  </a:lnTo>
                  <a:lnTo>
                    <a:pt x="22" y="2"/>
                  </a:lnTo>
                  <a:lnTo>
                    <a:pt x="12" y="6"/>
                  </a:lnTo>
                  <a:lnTo>
                    <a:pt x="12" y="4"/>
                  </a:lnTo>
                  <a:lnTo>
                    <a:pt x="14" y="2"/>
                  </a:lnTo>
                  <a:lnTo>
                    <a:pt x="12" y="0"/>
                  </a:lnTo>
                  <a:lnTo>
                    <a:pt x="10" y="0"/>
                  </a:lnTo>
                  <a:lnTo>
                    <a:pt x="8" y="2"/>
                  </a:lnTo>
                  <a:lnTo>
                    <a:pt x="8" y="8"/>
                  </a:lnTo>
                  <a:lnTo>
                    <a:pt x="8" y="8"/>
                  </a:lnTo>
                  <a:lnTo>
                    <a:pt x="6" y="14"/>
                  </a:lnTo>
                  <a:lnTo>
                    <a:pt x="2" y="14"/>
                  </a:lnTo>
                  <a:lnTo>
                    <a:pt x="2" y="16"/>
                  </a:lnTo>
                  <a:lnTo>
                    <a:pt x="0" y="18"/>
                  </a:lnTo>
                  <a:lnTo>
                    <a:pt x="4" y="22"/>
                  </a:lnTo>
                  <a:lnTo>
                    <a:pt x="6" y="26"/>
                  </a:lnTo>
                  <a:lnTo>
                    <a:pt x="8" y="28"/>
                  </a:lnTo>
                  <a:lnTo>
                    <a:pt x="12" y="22"/>
                  </a:lnTo>
                  <a:lnTo>
                    <a:pt x="20" y="20"/>
                  </a:lnTo>
                  <a:lnTo>
                    <a:pt x="24" y="24"/>
                  </a:lnTo>
                  <a:lnTo>
                    <a:pt x="26" y="30"/>
                  </a:lnTo>
                  <a:lnTo>
                    <a:pt x="26"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3" name="Freeform 372">
              <a:extLst>
                <a:ext uri="{FF2B5EF4-FFF2-40B4-BE49-F238E27FC236}">
                  <a16:creationId xmlns:a16="http://schemas.microsoft.com/office/drawing/2014/main" id="{9A632F08-03A8-5B4B-941E-A20AD71A323F}"/>
                </a:ext>
              </a:extLst>
            </p:cNvPr>
            <p:cNvSpPr>
              <a:spLocks/>
            </p:cNvSpPr>
            <p:nvPr/>
          </p:nvSpPr>
          <p:spPr bwMode="auto">
            <a:xfrm>
              <a:off x="4545013" y="3725863"/>
              <a:ext cx="336550" cy="323850"/>
            </a:xfrm>
            <a:custGeom>
              <a:avLst/>
              <a:gdLst/>
              <a:ahLst/>
              <a:cxnLst>
                <a:cxn ang="0">
                  <a:pos x="186" y="196"/>
                </a:cxn>
                <a:cxn ang="0">
                  <a:pos x="158" y="182"/>
                </a:cxn>
                <a:cxn ang="0">
                  <a:pos x="132" y="168"/>
                </a:cxn>
                <a:cxn ang="0">
                  <a:pos x="106" y="154"/>
                </a:cxn>
                <a:cxn ang="0">
                  <a:pos x="78" y="152"/>
                </a:cxn>
                <a:cxn ang="0">
                  <a:pos x="72" y="150"/>
                </a:cxn>
                <a:cxn ang="0">
                  <a:pos x="34" y="146"/>
                </a:cxn>
                <a:cxn ang="0">
                  <a:pos x="20" y="130"/>
                </a:cxn>
                <a:cxn ang="0">
                  <a:pos x="10" y="126"/>
                </a:cxn>
                <a:cxn ang="0">
                  <a:pos x="0" y="106"/>
                </a:cxn>
                <a:cxn ang="0">
                  <a:pos x="6" y="102"/>
                </a:cxn>
                <a:cxn ang="0">
                  <a:pos x="4" y="60"/>
                </a:cxn>
                <a:cxn ang="0">
                  <a:pos x="0" y="46"/>
                </a:cxn>
                <a:cxn ang="0">
                  <a:pos x="8" y="42"/>
                </a:cxn>
                <a:cxn ang="0">
                  <a:pos x="10" y="28"/>
                </a:cxn>
                <a:cxn ang="0">
                  <a:pos x="28" y="12"/>
                </a:cxn>
                <a:cxn ang="0">
                  <a:pos x="28" y="0"/>
                </a:cxn>
                <a:cxn ang="0">
                  <a:pos x="50" y="4"/>
                </a:cxn>
                <a:cxn ang="0">
                  <a:pos x="78" y="12"/>
                </a:cxn>
                <a:cxn ang="0">
                  <a:pos x="80" y="20"/>
                </a:cxn>
                <a:cxn ang="0">
                  <a:pos x="90" y="30"/>
                </a:cxn>
                <a:cxn ang="0">
                  <a:pos x="120" y="38"/>
                </a:cxn>
                <a:cxn ang="0">
                  <a:pos x="128" y="44"/>
                </a:cxn>
                <a:cxn ang="0">
                  <a:pos x="142" y="38"/>
                </a:cxn>
                <a:cxn ang="0">
                  <a:pos x="142" y="24"/>
                </a:cxn>
                <a:cxn ang="0">
                  <a:pos x="156" y="6"/>
                </a:cxn>
                <a:cxn ang="0">
                  <a:pos x="182" y="8"/>
                </a:cxn>
                <a:cxn ang="0">
                  <a:pos x="184" y="12"/>
                </a:cxn>
                <a:cxn ang="0">
                  <a:pos x="194" y="16"/>
                </a:cxn>
                <a:cxn ang="0">
                  <a:pos x="212" y="24"/>
                </a:cxn>
                <a:cxn ang="0">
                  <a:pos x="208" y="28"/>
                </a:cxn>
                <a:cxn ang="0">
                  <a:pos x="206" y="48"/>
                </a:cxn>
                <a:cxn ang="0">
                  <a:pos x="208" y="56"/>
                </a:cxn>
                <a:cxn ang="0">
                  <a:pos x="212" y="64"/>
                </a:cxn>
                <a:cxn ang="0">
                  <a:pos x="212" y="90"/>
                </a:cxn>
                <a:cxn ang="0">
                  <a:pos x="212" y="116"/>
                </a:cxn>
                <a:cxn ang="0">
                  <a:pos x="212" y="142"/>
                </a:cxn>
                <a:cxn ang="0">
                  <a:pos x="212" y="168"/>
                </a:cxn>
                <a:cxn ang="0">
                  <a:pos x="212" y="196"/>
                </a:cxn>
                <a:cxn ang="0">
                  <a:pos x="198" y="204"/>
                </a:cxn>
              </a:cxnLst>
              <a:rect l="0" t="0" r="r" b="b"/>
              <a:pathLst>
                <a:path w="212" h="204">
                  <a:moveTo>
                    <a:pt x="198" y="204"/>
                  </a:moveTo>
                  <a:lnTo>
                    <a:pt x="186" y="196"/>
                  </a:lnTo>
                  <a:lnTo>
                    <a:pt x="172" y="190"/>
                  </a:lnTo>
                  <a:lnTo>
                    <a:pt x="158" y="182"/>
                  </a:lnTo>
                  <a:lnTo>
                    <a:pt x="146" y="176"/>
                  </a:lnTo>
                  <a:lnTo>
                    <a:pt x="132" y="168"/>
                  </a:lnTo>
                  <a:lnTo>
                    <a:pt x="118" y="162"/>
                  </a:lnTo>
                  <a:lnTo>
                    <a:pt x="106" y="154"/>
                  </a:lnTo>
                  <a:lnTo>
                    <a:pt x="92" y="148"/>
                  </a:lnTo>
                  <a:lnTo>
                    <a:pt x="78" y="152"/>
                  </a:lnTo>
                  <a:lnTo>
                    <a:pt x="74" y="154"/>
                  </a:lnTo>
                  <a:lnTo>
                    <a:pt x="72" y="150"/>
                  </a:lnTo>
                  <a:lnTo>
                    <a:pt x="64" y="146"/>
                  </a:lnTo>
                  <a:lnTo>
                    <a:pt x="34" y="146"/>
                  </a:lnTo>
                  <a:lnTo>
                    <a:pt x="28" y="134"/>
                  </a:lnTo>
                  <a:lnTo>
                    <a:pt x="20" y="130"/>
                  </a:lnTo>
                  <a:lnTo>
                    <a:pt x="14" y="130"/>
                  </a:lnTo>
                  <a:lnTo>
                    <a:pt x="10" y="126"/>
                  </a:lnTo>
                  <a:lnTo>
                    <a:pt x="8" y="118"/>
                  </a:lnTo>
                  <a:lnTo>
                    <a:pt x="0" y="106"/>
                  </a:lnTo>
                  <a:lnTo>
                    <a:pt x="2" y="104"/>
                  </a:lnTo>
                  <a:lnTo>
                    <a:pt x="6" y="102"/>
                  </a:lnTo>
                  <a:lnTo>
                    <a:pt x="8" y="82"/>
                  </a:lnTo>
                  <a:lnTo>
                    <a:pt x="4" y="60"/>
                  </a:lnTo>
                  <a:lnTo>
                    <a:pt x="0" y="50"/>
                  </a:lnTo>
                  <a:lnTo>
                    <a:pt x="0" y="46"/>
                  </a:lnTo>
                  <a:lnTo>
                    <a:pt x="2" y="44"/>
                  </a:lnTo>
                  <a:lnTo>
                    <a:pt x="8" y="42"/>
                  </a:lnTo>
                  <a:lnTo>
                    <a:pt x="12" y="38"/>
                  </a:lnTo>
                  <a:lnTo>
                    <a:pt x="10" y="28"/>
                  </a:lnTo>
                  <a:lnTo>
                    <a:pt x="12" y="24"/>
                  </a:lnTo>
                  <a:lnTo>
                    <a:pt x="28" y="12"/>
                  </a:lnTo>
                  <a:lnTo>
                    <a:pt x="28" y="10"/>
                  </a:lnTo>
                  <a:lnTo>
                    <a:pt x="28" y="0"/>
                  </a:lnTo>
                  <a:lnTo>
                    <a:pt x="40" y="6"/>
                  </a:lnTo>
                  <a:lnTo>
                    <a:pt x="50" y="4"/>
                  </a:lnTo>
                  <a:lnTo>
                    <a:pt x="60" y="6"/>
                  </a:lnTo>
                  <a:lnTo>
                    <a:pt x="78" y="12"/>
                  </a:lnTo>
                  <a:lnTo>
                    <a:pt x="80" y="14"/>
                  </a:lnTo>
                  <a:lnTo>
                    <a:pt x="80" y="20"/>
                  </a:lnTo>
                  <a:lnTo>
                    <a:pt x="86" y="28"/>
                  </a:lnTo>
                  <a:lnTo>
                    <a:pt x="90" y="30"/>
                  </a:lnTo>
                  <a:lnTo>
                    <a:pt x="112" y="34"/>
                  </a:lnTo>
                  <a:lnTo>
                    <a:pt x="120" y="38"/>
                  </a:lnTo>
                  <a:lnTo>
                    <a:pt x="124" y="44"/>
                  </a:lnTo>
                  <a:lnTo>
                    <a:pt x="128" y="44"/>
                  </a:lnTo>
                  <a:lnTo>
                    <a:pt x="136" y="42"/>
                  </a:lnTo>
                  <a:lnTo>
                    <a:pt x="142" y="38"/>
                  </a:lnTo>
                  <a:lnTo>
                    <a:pt x="144" y="32"/>
                  </a:lnTo>
                  <a:lnTo>
                    <a:pt x="142" y="24"/>
                  </a:lnTo>
                  <a:lnTo>
                    <a:pt x="142" y="16"/>
                  </a:lnTo>
                  <a:lnTo>
                    <a:pt x="156" y="6"/>
                  </a:lnTo>
                  <a:lnTo>
                    <a:pt x="170" y="4"/>
                  </a:lnTo>
                  <a:lnTo>
                    <a:pt x="182" y="8"/>
                  </a:lnTo>
                  <a:lnTo>
                    <a:pt x="184" y="8"/>
                  </a:lnTo>
                  <a:lnTo>
                    <a:pt x="184" y="12"/>
                  </a:lnTo>
                  <a:lnTo>
                    <a:pt x="186" y="14"/>
                  </a:lnTo>
                  <a:lnTo>
                    <a:pt x="194" y="16"/>
                  </a:lnTo>
                  <a:lnTo>
                    <a:pt x="208" y="18"/>
                  </a:lnTo>
                  <a:lnTo>
                    <a:pt x="212" y="24"/>
                  </a:lnTo>
                  <a:lnTo>
                    <a:pt x="210" y="24"/>
                  </a:lnTo>
                  <a:lnTo>
                    <a:pt x="208" y="28"/>
                  </a:lnTo>
                  <a:lnTo>
                    <a:pt x="210" y="44"/>
                  </a:lnTo>
                  <a:lnTo>
                    <a:pt x="206" y="48"/>
                  </a:lnTo>
                  <a:lnTo>
                    <a:pt x="206" y="52"/>
                  </a:lnTo>
                  <a:lnTo>
                    <a:pt x="208" y="56"/>
                  </a:lnTo>
                  <a:lnTo>
                    <a:pt x="208" y="60"/>
                  </a:lnTo>
                  <a:lnTo>
                    <a:pt x="212" y="64"/>
                  </a:lnTo>
                  <a:lnTo>
                    <a:pt x="212" y="76"/>
                  </a:lnTo>
                  <a:lnTo>
                    <a:pt x="212" y="90"/>
                  </a:lnTo>
                  <a:lnTo>
                    <a:pt x="212" y="104"/>
                  </a:lnTo>
                  <a:lnTo>
                    <a:pt x="212" y="116"/>
                  </a:lnTo>
                  <a:lnTo>
                    <a:pt x="212" y="130"/>
                  </a:lnTo>
                  <a:lnTo>
                    <a:pt x="212" y="142"/>
                  </a:lnTo>
                  <a:lnTo>
                    <a:pt x="212" y="156"/>
                  </a:lnTo>
                  <a:lnTo>
                    <a:pt x="212" y="168"/>
                  </a:lnTo>
                  <a:lnTo>
                    <a:pt x="212" y="180"/>
                  </a:lnTo>
                  <a:lnTo>
                    <a:pt x="212" y="196"/>
                  </a:lnTo>
                  <a:lnTo>
                    <a:pt x="198" y="196"/>
                  </a:lnTo>
                  <a:lnTo>
                    <a:pt x="198" y="204"/>
                  </a:lnTo>
                  <a:lnTo>
                    <a:pt x="198" y="20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4" name="Freeform 373">
              <a:extLst>
                <a:ext uri="{FF2B5EF4-FFF2-40B4-BE49-F238E27FC236}">
                  <a16:creationId xmlns:a16="http://schemas.microsoft.com/office/drawing/2014/main" id="{0BBD9F1C-F149-6D44-BED7-9ED170302247}"/>
                </a:ext>
              </a:extLst>
            </p:cNvPr>
            <p:cNvSpPr>
              <a:spLocks/>
            </p:cNvSpPr>
            <p:nvPr/>
          </p:nvSpPr>
          <p:spPr bwMode="auto">
            <a:xfrm>
              <a:off x="4633913" y="3960813"/>
              <a:ext cx="225425" cy="349250"/>
            </a:xfrm>
            <a:custGeom>
              <a:avLst/>
              <a:gdLst/>
              <a:ahLst/>
              <a:cxnLst>
                <a:cxn ang="0">
                  <a:pos x="142" y="68"/>
                </a:cxn>
                <a:cxn ang="0">
                  <a:pos x="142" y="94"/>
                </a:cxn>
                <a:cxn ang="0">
                  <a:pos x="128" y="108"/>
                </a:cxn>
                <a:cxn ang="0">
                  <a:pos x="120" y="124"/>
                </a:cxn>
                <a:cxn ang="0">
                  <a:pos x="116" y="134"/>
                </a:cxn>
                <a:cxn ang="0">
                  <a:pos x="114" y="146"/>
                </a:cxn>
                <a:cxn ang="0">
                  <a:pos x="120" y="148"/>
                </a:cxn>
                <a:cxn ang="0">
                  <a:pos x="128" y="168"/>
                </a:cxn>
                <a:cxn ang="0">
                  <a:pos x="126" y="172"/>
                </a:cxn>
                <a:cxn ang="0">
                  <a:pos x="112" y="178"/>
                </a:cxn>
                <a:cxn ang="0">
                  <a:pos x="102" y="190"/>
                </a:cxn>
                <a:cxn ang="0">
                  <a:pos x="96" y="194"/>
                </a:cxn>
                <a:cxn ang="0">
                  <a:pos x="76" y="200"/>
                </a:cxn>
                <a:cxn ang="0">
                  <a:pos x="76" y="206"/>
                </a:cxn>
                <a:cxn ang="0">
                  <a:pos x="60" y="214"/>
                </a:cxn>
                <a:cxn ang="0">
                  <a:pos x="42" y="216"/>
                </a:cxn>
                <a:cxn ang="0">
                  <a:pos x="34" y="220"/>
                </a:cxn>
                <a:cxn ang="0">
                  <a:pos x="22" y="204"/>
                </a:cxn>
                <a:cxn ang="0">
                  <a:pos x="12" y="198"/>
                </a:cxn>
                <a:cxn ang="0">
                  <a:pos x="10" y="188"/>
                </a:cxn>
                <a:cxn ang="0">
                  <a:pos x="24" y="188"/>
                </a:cxn>
                <a:cxn ang="0">
                  <a:pos x="24" y="182"/>
                </a:cxn>
                <a:cxn ang="0">
                  <a:pos x="20" y="160"/>
                </a:cxn>
                <a:cxn ang="0">
                  <a:pos x="14" y="146"/>
                </a:cxn>
                <a:cxn ang="0">
                  <a:pos x="10" y="144"/>
                </a:cxn>
                <a:cxn ang="0">
                  <a:pos x="0" y="126"/>
                </a:cxn>
                <a:cxn ang="0">
                  <a:pos x="2" y="122"/>
                </a:cxn>
                <a:cxn ang="0">
                  <a:pos x="26" y="92"/>
                </a:cxn>
                <a:cxn ang="0">
                  <a:pos x="32" y="48"/>
                </a:cxn>
                <a:cxn ang="0">
                  <a:pos x="26" y="36"/>
                </a:cxn>
                <a:cxn ang="0">
                  <a:pos x="22" y="4"/>
                </a:cxn>
                <a:cxn ang="0">
                  <a:pos x="50" y="6"/>
                </a:cxn>
                <a:cxn ang="0">
                  <a:pos x="76" y="20"/>
                </a:cxn>
                <a:cxn ang="0">
                  <a:pos x="102" y="34"/>
                </a:cxn>
                <a:cxn ang="0">
                  <a:pos x="130" y="48"/>
                </a:cxn>
                <a:cxn ang="0">
                  <a:pos x="142" y="56"/>
                </a:cxn>
              </a:cxnLst>
              <a:rect l="0" t="0" r="r" b="b"/>
              <a:pathLst>
                <a:path w="142" h="220">
                  <a:moveTo>
                    <a:pt x="142" y="56"/>
                  </a:moveTo>
                  <a:lnTo>
                    <a:pt x="142" y="68"/>
                  </a:lnTo>
                  <a:lnTo>
                    <a:pt x="142" y="82"/>
                  </a:lnTo>
                  <a:lnTo>
                    <a:pt x="142" y="94"/>
                  </a:lnTo>
                  <a:lnTo>
                    <a:pt x="142" y="108"/>
                  </a:lnTo>
                  <a:lnTo>
                    <a:pt x="128" y="108"/>
                  </a:lnTo>
                  <a:lnTo>
                    <a:pt x="126" y="116"/>
                  </a:lnTo>
                  <a:lnTo>
                    <a:pt x="120" y="124"/>
                  </a:lnTo>
                  <a:lnTo>
                    <a:pt x="120" y="130"/>
                  </a:lnTo>
                  <a:lnTo>
                    <a:pt x="116" y="134"/>
                  </a:lnTo>
                  <a:lnTo>
                    <a:pt x="116" y="140"/>
                  </a:lnTo>
                  <a:lnTo>
                    <a:pt x="114" y="146"/>
                  </a:lnTo>
                  <a:lnTo>
                    <a:pt x="114" y="150"/>
                  </a:lnTo>
                  <a:lnTo>
                    <a:pt x="120" y="148"/>
                  </a:lnTo>
                  <a:lnTo>
                    <a:pt x="120" y="156"/>
                  </a:lnTo>
                  <a:lnTo>
                    <a:pt x="128" y="168"/>
                  </a:lnTo>
                  <a:lnTo>
                    <a:pt x="128" y="170"/>
                  </a:lnTo>
                  <a:lnTo>
                    <a:pt x="126" y="172"/>
                  </a:lnTo>
                  <a:lnTo>
                    <a:pt x="114" y="174"/>
                  </a:lnTo>
                  <a:lnTo>
                    <a:pt x="112" y="178"/>
                  </a:lnTo>
                  <a:lnTo>
                    <a:pt x="112" y="182"/>
                  </a:lnTo>
                  <a:lnTo>
                    <a:pt x="102" y="190"/>
                  </a:lnTo>
                  <a:lnTo>
                    <a:pt x="102" y="194"/>
                  </a:lnTo>
                  <a:lnTo>
                    <a:pt x="96" y="194"/>
                  </a:lnTo>
                  <a:lnTo>
                    <a:pt x="94" y="198"/>
                  </a:lnTo>
                  <a:lnTo>
                    <a:pt x="76" y="200"/>
                  </a:lnTo>
                  <a:lnTo>
                    <a:pt x="74" y="202"/>
                  </a:lnTo>
                  <a:lnTo>
                    <a:pt x="76" y="206"/>
                  </a:lnTo>
                  <a:lnTo>
                    <a:pt x="70" y="212"/>
                  </a:lnTo>
                  <a:lnTo>
                    <a:pt x="60" y="214"/>
                  </a:lnTo>
                  <a:lnTo>
                    <a:pt x="46" y="220"/>
                  </a:lnTo>
                  <a:lnTo>
                    <a:pt x="42" y="216"/>
                  </a:lnTo>
                  <a:lnTo>
                    <a:pt x="40" y="218"/>
                  </a:lnTo>
                  <a:lnTo>
                    <a:pt x="34" y="220"/>
                  </a:lnTo>
                  <a:lnTo>
                    <a:pt x="26" y="220"/>
                  </a:lnTo>
                  <a:lnTo>
                    <a:pt x="22" y="204"/>
                  </a:lnTo>
                  <a:lnTo>
                    <a:pt x="18" y="202"/>
                  </a:lnTo>
                  <a:lnTo>
                    <a:pt x="12" y="198"/>
                  </a:lnTo>
                  <a:lnTo>
                    <a:pt x="8" y="192"/>
                  </a:lnTo>
                  <a:lnTo>
                    <a:pt x="10" y="188"/>
                  </a:lnTo>
                  <a:lnTo>
                    <a:pt x="12" y="186"/>
                  </a:lnTo>
                  <a:lnTo>
                    <a:pt x="24" y="188"/>
                  </a:lnTo>
                  <a:lnTo>
                    <a:pt x="26" y="186"/>
                  </a:lnTo>
                  <a:lnTo>
                    <a:pt x="24" y="182"/>
                  </a:lnTo>
                  <a:lnTo>
                    <a:pt x="18" y="172"/>
                  </a:lnTo>
                  <a:lnTo>
                    <a:pt x="20" y="160"/>
                  </a:lnTo>
                  <a:lnTo>
                    <a:pt x="16" y="148"/>
                  </a:lnTo>
                  <a:lnTo>
                    <a:pt x="14" y="146"/>
                  </a:lnTo>
                  <a:lnTo>
                    <a:pt x="12" y="144"/>
                  </a:lnTo>
                  <a:lnTo>
                    <a:pt x="10" y="144"/>
                  </a:lnTo>
                  <a:lnTo>
                    <a:pt x="2" y="134"/>
                  </a:lnTo>
                  <a:lnTo>
                    <a:pt x="0" y="126"/>
                  </a:lnTo>
                  <a:lnTo>
                    <a:pt x="0" y="124"/>
                  </a:lnTo>
                  <a:lnTo>
                    <a:pt x="2" y="122"/>
                  </a:lnTo>
                  <a:lnTo>
                    <a:pt x="4" y="116"/>
                  </a:lnTo>
                  <a:lnTo>
                    <a:pt x="26" y="92"/>
                  </a:lnTo>
                  <a:lnTo>
                    <a:pt x="28" y="68"/>
                  </a:lnTo>
                  <a:lnTo>
                    <a:pt x="32" y="48"/>
                  </a:lnTo>
                  <a:lnTo>
                    <a:pt x="34" y="42"/>
                  </a:lnTo>
                  <a:lnTo>
                    <a:pt x="26" y="36"/>
                  </a:lnTo>
                  <a:lnTo>
                    <a:pt x="22" y="26"/>
                  </a:lnTo>
                  <a:lnTo>
                    <a:pt x="22" y="4"/>
                  </a:lnTo>
                  <a:lnTo>
                    <a:pt x="36" y="0"/>
                  </a:lnTo>
                  <a:lnTo>
                    <a:pt x="50" y="6"/>
                  </a:lnTo>
                  <a:lnTo>
                    <a:pt x="62" y="14"/>
                  </a:lnTo>
                  <a:lnTo>
                    <a:pt x="76" y="20"/>
                  </a:lnTo>
                  <a:lnTo>
                    <a:pt x="90" y="28"/>
                  </a:lnTo>
                  <a:lnTo>
                    <a:pt x="102" y="34"/>
                  </a:lnTo>
                  <a:lnTo>
                    <a:pt x="116" y="42"/>
                  </a:lnTo>
                  <a:lnTo>
                    <a:pt x="130" y="48"/>
                  </a:lnTo>
                  <a:lnTo>
                    <a:pt x="142" y="56"/>
                  </a:lnTo>
                  <a:lnTo>
                    <a:pt x="142"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5" name="Freeform 374">
              <a:extLst>
                <a:ext uri="{FF2B5EF4-FFF2-40B4-BE49-F238E27FC236}">
                  <a16:creationId xmlns:a16="http://schemas.microsoft.com/office/drawing/2014/main" id="{E37D334A-7489-3643-9C1A-F8366B048588}"/>
                </a:ext>
              </a:extLst>
            </p:cNvPr>
            <p:cNvSpPr>
              <a:spLocks/>
            </p:cNvSpPr>
            <p:nvPr/>
          </p:nvSpPr>
          <p:spPr bwMode="auto">
            <a:xfrm>
              <a:off x="4075113" y="3656013"/>
              <a:ext cx="254000" cy="203200"/>
            </a:xfrm>
            <a:custGeom>
              <a:avLst/>
              <a:gdLst/>
              <a:ahLst/>
              <a:cxnLst>
                <a:cxn ang="0">
                  <a:pos x="44" y="128"/>
                </a:cxn>
                <a:cxn ang="0">
                  <a:pos x="14" y="128"/>
                </a:cxn>
                <a:cxn ang="0">
                  <a:pos x="0" y="124"/>
                </a:cxn>
                <a:cxn ang="0">
                  <a:pos x="24" y="114"/>
                </a:cxn>
                <a:cxn ang="0">
                  <a:pos x="40" y="100"/>
                </a:cxn>
                <a:cxn ang="0">
                  <a:pos x="44" y="88"/>
                </a:cxn>
                <a:cxn ang="0">
                  <a:pos x="42" y="72"/>
                </a:cxn>
                <a:cxn ang="0">
                  <a:pos x="50" y="62"/>
                </a:cxn>
                <a:cxn ang="0">
                  <a:pos x="62" y="42"/>
                </a:cxn>
                <a:cxn ang="0">
                  <a:pos x="84" y="28"/>
                </a:cxn>
                <a:cxn ang="0">
                  <a:pos x="96" y="2"/>
                </a:cxn>
                <a:cxn ang="0">
                  <a:pos x="108" y="8"/>
                </a:cxn>
                <a:cxn ang="0">
                  <a:pos x="134" y="8"/>
                </a:cxn>
                <a:cxn ang="0">
                  <a:pos x="142" y="12"/>
                </a:cxn>
                <a:cxn ang="0">
                  <a:pos x="146" y="14"/>
                </a:cxn>
                <a:cxn ang="0">
                  <a:pos x="150" y="18"/>
                </a:cxn>
                <a:cxn ang="0">
                  <a:pos x="150" y="22"/>
                </a:cxn>
                <a:cxn ang="0">
                  <a:pos x="150" y="28"/>
                </a:cxn>
                <a:cxn ang="0">
                  <a:pos x="152" y="36"/>
                </a:cxn>
                <a:cxn ang="0">
                  <a:pos x="152" y="46"/>
                </a:cxn>
                <a:cxn ang="0">
                  <a:pos x="160" y="52"/>
                </a:cxn>
                <a:cxn ang="0">
                  <a:pos x="158" y="60"/>
                </a:cxn>
                <a:cxn ang="0">
                  <a:pos x="134" y="64"/>
                </a:cxn>
                <a:cxn ang="0">
                  <a:pos x="122" y="70"/>
                </a:cxn>
                <a:cxn ang="0">
                  <a:pos x="122" y="74"/>
                </a:cxn>
                <a:cxn ang="0">
                  <a:pos x="124" y="78"/>
                </a:cxn>
                <a:cxn ang="0">
                  <a:pos x="104" y="90"/>
                </a:cxn>
                <a:cxn ang="0">
                  <a:pos x="86" y="94"/>
                </a:cxn>
                <a:cxn ang="0">
                  <a:pos x="78" y="98"/>
                </a:cxn>
                <a:cxn ang="0">
                  <a:pos x="70" y="102"/>
                </a:cxn>
                <a:cxn ang="0">
                  <a:pos x="58" y="110"/>
                </a:cxn>
                <a:cxn ang="0">
                  <a:pos x="58" y="128"/>
                </a:cxn>
              </a:cxnLst>
              <a:rect l="0" t="0" r="r" b="b"/>
              <a:pathLst>
                <a:path w="160" h="128">
                  <a:moveTo>
                    <a:pt x="58" y="128"/>
                  </a:moveTo>
                  <a:lnTo>
                    <a:pt x="44" y="128"/>
                  </a:lnTo>
                  <a:lnTo>
                    <a:pt x="28" y="128"/>
                  </a:lnTo>
                  <a:lnTo>
                    <a:pt x="14" y="128"/>
                  </a:lnTo>
                  <a:lnTo>
                    <a:pt x="0" y="128"/>
                  </a:lnTo>
                  <a:lnTo>
                    <a:pt x="0" y="124"/>
                  </a:lnTo>
                  <a:lnTo>
                    <a:pt x="18" y="120"/>
                  </a:lnTo>
                  <a:lnTo>
                    <a:pt x="24" y="114"/>
                  </a:lnTo>
                  <a:lnTo>
                    <a:pt x="36" y="106"/>
                  </a:lnTo>
                  <a:lnTo>
                    <a:pt x="40" y="100"/>
                  </a:lnTo>
                  <a:lnTo>
                    <a:pt x="44" y="92"/>
                  </a:lnTo>
                  <a:lnTo>
                    <a:pt x="44" y="88"/>
                  </a:lnTo>
                  <a:lnTo>
                    <a:pt x="42" y="82"/>
                  </a:lnTo>
                  <a:lnTo>
                    <a:pt x="42" y="72"/>
                  </a:lnTo>
                  <a:lnTo>
                    <a:pt x="46" y="64"/>
                  </a:lnTo>
                  <a:lnTo>
                    <a:pt x="50" y="62"/>
                  </a:lnTo>
                  <a:lnTo>
                    <a:pt x="52" y="54"/>
                  </a:lnTo>
                  <a:lnTo>
                    <a:pt x="62" y="42"/>
                  </a:lnTo>
                  <a:lnTo>
                    <a:pt x="76" y="36"/>
                  </a:lnTo>
                  <a:lnTo>
                    <a:pt x="84" y="28"/>
                  </a:lnTo>
                  <a:lnTo>
                    <a:pt x="88" y="20"/>
                  </a:lnTo>
                  <a:lnTo>
                    <a:pt x="96" y="2"/>
                  </a:lnTo>
                  <a:lnTo>
                    <a:pt x="102" y="0"/>
                  </a:lnTo>
                  <a:lnTo>
                    <a:pt x="108" y="8"/>
                  </a:lnTo>
                  <a:lnTo>
                    <a:pt x="116" y="12"/>
                  </a:lnTo>
                  <a:lnTo>
                    <a:pt x="134" y="8"/>
                  </a:lnTo>
                  <a:lnTo>
                    <a:pt x="140" y="12"/>
                  </a:lnTo>
                  <a:lnTo>
                    <a:pt x="142" y="12"/>
                  </a:lnTo>
                  <a:lnTo>
                    <a:pt x="146" y="12"/>
                  </a:lnTo>
                  <a:lnTo>
                    <a:pt x="146" y="14"/>
                  </a:lnTo>
                  <a:lnTo>
                    <a:pt x="146" y="16"/>
                  </a:lnTo>
                  <a:lnTo>
                    <a:pt x="150" y="18"/>
                  </a:lnTo>
                  <a:lnTo>
                    <a:pt x="148" y="18"/>
                  </a:lnTo>
                  <a:lnTo>
                    <a:pt x="150" y="22"/>
                  </a:lnTo>
                  <a:lnTo>
                    <a:pt x="150" y="22"/>
                  </a:lnTo>
                  <a:lnTo>
                    <a:pt x="150" y="28"/>
                  </a:lnTo>
                  <a:lnTo>
                    <a:pt x="150" y="34"/>
                  </a:lnTo>
                  <a:lnTo>
                    <a:pt x="152" y="36"/>
                  </a:lnTo>
                  <a:lnTo>
                    <a:pt x="152" y="40"/>
                  </a:lnTo>
                  <a:lnTo>
                    <a:pt x="152" y="46"/>
                  </a:lnTo>
                  <a:lnTo>
                    <a:pt x="154" y="50"/>
                  </a:lnTo>
                  <a:lnTo>
                    <a:pt x="160" y="52"/>
                  </a:lnTo>
                  <a:lnTo>
                    <a:pt x="156" y="56"/>
                  </a:lnTo>
                  <a:lnTo>
                    <a:pt x="158" y="60"/>
                  </a:lnTo>
                  <a:lnTo>
                    <a:pt x="134" y="60"/>
                  </a:lnTo>
                  <a:lnTo>
                    <a:pt x="134" y="64"/>
                  </a:lnTo>
                  <a:lnTo>
                    <a:pt x="122" y="66"/>
                  </a:lnTo>
                  <a:lnTo>
                    <a:pt x="122" y="70"/>
                  </a:lnTo>
                  <a:lnTo>
                    <a:pt x="124" y="70"/>
                  </a:lnTo>
                  <a:lnTo>
                    <a:pt x="122" y="74"/>
                  </a:lnTo>
                  <a:lnTo>
                    <a:pt x="126" y="76"/>
                  </a:lnTo>
                  <a:lnTo>
                    <a:pt x="124" y="78"/>
                  </a:lnTo>
                  <a:lnTo>
                    <a:pt x="108" y="84"/>
                  </a:lnTo>
                  <a:lnTo>
                    <a:pt x="104" y="90"/>
                  </a:lnTo>
                  <a:lnTo>
                    <a:pt x="98" y="94"/>
                  </a:lnTo>
                  <a:lnTo>
                    <a:pt x="86" y="94"/>
                  </a:lnTo>
                  <a:lnTo>
                    <a:pt x="84" y="98"/>
                  </a:lnTo>
                  <a:lnTo>
                    <a:pt x="78" y="98"/>
                  </a:lnTo>
                  <a:lnTo>
                    <a:pt x="72" y="102"/>
                  </a:lnTo>
                  <a:lnTo>
                    <a:pt x="70" y="102"/>
                  </a:lnTo>
                  <a:lnTo>
                    <a:pt x="64" y="106"/>
                  </a:lnTo>
                  <a:lnTo>
                    <a:pt x="58" y="110"/>
                  </a:lnTo>
                  <a:lnTo>
                    <a:pt x="58" y="128"/>
                  </a:lnTo>
                  <a:lnTo>
                    <a:pt x="58" y="1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6" name="Freeform 375">
              <a:extLst>
                <a:ext uri="{FF2B5EF4-FFF2-40B4-BE49-F238E27FC236}">
                  <a16:creationId xmlns:a16="http://schemas.microsoft.com/office/drawing/2014/main" id="{D6C2DEEB-8B45-884D-B5CD-7BC4F2296047}"/>
                </a:ext>
              </a:extLst>
            </p:cNvPr>
            <p:cNvSpPr>
              <a:spLocks/>
            </p:cNvSpPr>
            <p:nvPr/>
          </p:nvSpPr>
          <p:spPr bwMode="auto">
            <a:xfrm>
              <a:off x="3989388" y="3868738"/>
              <a:ext cx="257175" cy="282575"/>
            </a:xfrm>
            <a:custGeom>
              <a:avLst/>
              <a:gdLst/>
              <a:ahLst/>
              <a:cxnLst>
                <a:cxn ang="0">
                  <a:pos x="108" y="168"/>
                </a:cxn>
                <a:cxn ang="0">
                  <a:pos x="138" y="168"/>
                </a:cxn>
                <a:cxn ang="0">
                  <a:pos x="156" y="158"/>
                </a:cxn>
                <a:cxn ang="0">
                  <a:pos x="148" y="142"/>
                </a:cxn>
                <a:cxn ang="0">
                  <a:pos x="146" y="112"/>
                </a:cxn>
                <a:cxn ang="0">
                  <a:pos x="142" y="80"/>
                </a:cxn>
                <a:cxn ang="0">
                  <a:pos x="140" y="50"/>
                </a:cxn>
                <a:cxn ang="0">
                  <a:pos x="150" y="34"/>
                </a:cxn>
                <a:cxn ang="0">
                  <a:pos x="150" y="26"/>
                </a:cxn>
                <a:cxn ang="0">
                  <a:pos x="124" y="8"/>
                </a:cxn>
                <a:cxn ang="0">
                  <a:pos x="112" y="18"/>
                </a:cxn>
                <a:cxn ang="0">
                  <a:pos x="90" y="18"/>
                </a:cxn>
                <a:cxn ang="0">
                  <a:pos x="70" y="18"/>
                </a:cxn>
                <a:cxn ang="0">
                  <a:pos x="68" y="42"/>
                </a:cxn>
                <a:cxn ang="0">
                  <a:pos x="56" y="58"/>
                </a:cxn>
                <a:cxn ang="0">
                  <a:pos x="54" y="74"/>
                </a:cxn>
                <a:cxn ang="0">
                  <a:pos x="42" y="86"/>
                </a:cxn>
                <a:cxn ang="0">
                  <a:pos x="16" y="86"/>
                </a:cxn>
                <a:cxn ang="0">
                  <a:pos x="0" y="92"/>
                </a:cxn>
                <a:cxn ang="0">
                  <a:pos x="6" y="96"/>
                </a:cxn>
                <a:cxn ang="0">
                  <a:pos x="10" y="102"/>
                </a:cxn>
                <a:cxn ang="0">
                  <a:pos x="10" y="108"/>
                </a:cxn>
                <a:cxn ang="0">
                  <a:pos x="12" y="120"/>
                </a:cxn>
                <a:cxn ang="0">
                  <a:pos x="12" y="138"/>
                </a:cxn>
                <a:cxn ang="0">
                  <a:pos x="8" y="154"/>
                </a:cxn>
                <a:cxn ang="0">
                  <a:pos x="24" y="152"/>
                </a:cxn>
                <a:cxn ang="0">
                  <a:pos x="42" y="160"/>
                </a:cxn>
                <a:cxn ang="0">
                  <a:pos x="50" y="166"/>
                </a:cxn>
                <a:cxn ang="0">
                  <a:pos x="56" y="172"/>
                </a:cxn>
                <a:cxn ang="0">
                  <a:pos x="64" y="178"/>
                </a:cxn>
                <a:cxn ang="0">
                  <a:pos x="74" y="164"/>
                </a:cxn>
                <a:cxn ang="0">
                  <a:pos x="82" y="172"/>
                </a:cxn>
                <a:cxn ang="0">
                  <a:pos x="92" y="168"/>
                </a:cxn>
              </a:cxnLst>
              <a:rect l="0" t="0" r="r" b="b"/>
              <a:pathLst>
                <a:path w="162" h="178">
                  <a:moveTo>
                    <a:pt x="92" y="168"/>
                  </a:moveTo>
                  <a:lnTo>
                    <a:pt x="108" y="168"/>
                  </a:lnTo>
                  <a:lnTo>
                    <a:pt x="122" y="168"/>
                  </a:lnTo>
                  <a:lnTo>
                    <a:pt x="138" y="168"/>
                  </a:lnTo>
                  <a:lnTo>
                    <a:pt x="152" y="170"/>
                  </a:lnTo>
                  <a:lnTo>
                    <a:pt x="156" y="158"/>
                  </a:lnTo>
                  <a:lnTo>
                    <a:pt x="150" y="156"/>
                  </a:lnTo>
                  <a:lnTo>
                    <a:pt x="148" y="142"/>
                  </a:lnTo>
                  <a:lnTo>
                    <a:pt x="148" y="126"/>
                  </a:lnTo>
                  <a:lnTo>
                    <a:pt x="146" y="112"/>
                  </a:lnTo>
                  <a:lnTo>
                    <a:pt x="144" y="96"/>
                  </a:lnTo>
                  <a:lnTo>
                    <a:pt x="142" y="80"/>
                  </a:lnTo>
                  <a:lnTo>
                    <a:pt x="142" y="66"/>
                  </a:lnTo>
                  <a:lnTo>
                    <a:pt x="140" y="50"/>
                  </a:lnTo>
                  <a:lnTo>
                    <a:pt x="138" y="34"/>
                  </a:lnTo>
                  <a:lnTo>
                    <a:pt x="150" y="34"/>
                  </a:lnTo>
                  <a:lnTo>
                    <a:pt x="162" y="34"/>
                  </a:lnTo>
                  <a:lnTo>
                    <a:pt x="150" y="26"/>
                  </a:lnTo>
                  <a:lnTo>
                    <a:pt x="138" y="18"/>
                  </a:lnTo>
                  <a:lnTo>
                    <a:pt x="124" y="8"/>
                  </a:lnTo>
                  <a:lnTo>
                    <a:pt x="112" y="0"/>
                  </a:lnTo>
                  <a:lnTo>
                    <a:pt x="112" y="18"/>
                  </a:lnTo>
                  <a:lnTo>
                    <a:pt x="100" y="18"/>
                  </a:lnTo>
                  <a:lnTo>
                    <a:pt x="90" y="18"/>
                  </a:lnTo>
                  <a:lnTo>
                    <a:pt x="80" y="18"/>
                  </a:lnTo>
                  <a:lnTo>
                    <a:pt x="70" y="18"/>
                  </a:lnTo>
                  <a:lnTo>
                    <a:pt x="68" y="30"/>
                  </a:lnTo>
                  <a:lnTo>
                    <a:pt x="68" y="42"/>
                  </a:lnTo>
                  <a:lnTo>
                    <a:pt x="68" y="56"/>
                  </a:lnTo>
                  <a:lnTo>
                    <a:pt x="56" y="58"/>
                  </a:lnTo>
                  <a:lnTo>
                    <a:pt x="52" y="64"/>
                  </a:lnTo>
                  <a:lnTo>
                    <a:pt x="54" y="74"/>
                  </a:lnTo>
                  <a:lnTo>
                    <a:pt x="54" y="86"/>
                  </a:lnTo>
                  <a:lnTo>
                    <a:pt x="42" y="86"/>
                  </a:lnTo>
                  <a:lnTo>
                    <a:pt x="30" y="86"/>
                  </a:lnTo>
                  <a:lnTo>
                    <a:pt x="16" y="86"/>
                  </a:lnTo>
                  <a:lnTo>
                    <a:pt x="4" y="86"/>
                  </a:lnTo>
                  <a:lnTo>
                    <a:pt x="0" y="92"/>
                  </a:lnTo>
                  <a:lnTo>
                    <a:pt x="2" y="90"/>
                  </a:lnTo>
                  <a:lnTo>
                    <a:pt x="6" y="96"/>
                  </a:lnTo>
                  <a:lnTo>
                    <a:pt x="8" y="96"/>
                  </a:lnTo>
                  <a:lnTo>
                    <a:pt x="10" y="102"/>
                  </a:lnTo>
                  <a:lnTo>
                    <a:pt x="10" y="106"/>
                  </a:lnTo>
                  <a:lnTo>
                    <a:pt x="10" y="108"/>
                  </a:lnTo>
                  <a:lnTo>
                    <a:pt x="6" y="114"/>
                  </a:lnTo>
                  <a:lnTo>
                    <a:pt x="12" y="120"/>
                  </a:lnTo>
                  <a:lnTo>
                    <a:pt x="12" y="126"/>
                  </a:lnTo>
                  <a:lnTo>
                    <a:pt x="12" y="138"/>
                  </a:lnTo>
                  <a:lnTo>
                    <a:pt x="6" y="160"/>
                  </a:lnTo>
                  <a:lnTo>
                    <a:pt x="8" y="154"/>
                  </a:lnTo>
                  <a:lnTo>
                    <a:pt x="16" y="154"/>
                  </a:lnTo>
                  <a:lnTo>
                    <a:pt x="24" y="152"/>
                  </a:lnTo>
                  <a:lnTo>
                    <a:pt x="34" y="152"/>
                  </a:lnTo>
                  <a:lnTo>
                    <a:pt x="42" y="160"/>
                  </a:lnTo>
                  <a:lnTo>
                    <a:pt x="46" y="160"/>
                  </a:lnTo>
                  <a:lnTo>
                    <a:pt x="50" y="166"/>
                  </a:lnTo>
                  <a:lnTo>
                    <a:pt x="54" y="168"/>
                  </a:lnTo>
                  <a:lnTo>
                    <a:pt x="56" y="172"/>
                  </a:lnTo>
                  <a:lnTo>
                    <a:pt x="54" y="172"/>
                  </a:lnTo>
                  <a:lnTo>
                    <a:pt x="64" y="178"/>
                  </a:lnTo>
                  <a:lnTo>
                    <a:pt x="70" y="174"/>
                  </a:lnTo>
                  <a:lnTo>
                    <a:pt x="74" y="164"/>
                  </a:lnTo>
                  <a:lnTo>
                    <a:pt x="78" y="164"/>
                  </a:lnTo>
                  <a:lnTo>
                    <a:pt x="82" y="172"/>
                  </a:lnTo>
                  <a:lnTo>
                    <a:pt x="86" y="174"/>
                  </a:lnTo>
                  <a:lnTo>
                    <a:pt x="92" y="168"/>
                  </a:lnTo>
                  <a:lnTo>
                    <a:pt x="92" y="1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7" name="Freeform 376">
              <a:extLst>
                <a:ext uri="{FF2B5EF4-FFF2-40B4-BE49-F238E27FC236}">
                  <a16:creationId xmlns:a16="http://schemas.microsoft.com/office/drawing/2014/main" id="{0545DBD5-6F82-044B-AAB9-7721DE2FA703}"/>
                </a:ext>
              </a:extLst>
            </p:cNvPr>
            <p:cNvSpPr>
              <a:spLocks/>
            </p:cNvSpPr>
            <p:nvPr/>
          </p:nvSpPr>
          <p:spPr bwMode="auto">
            <a:xfrm>
              <a:off x="3989388" y="3859213"/>
              <a:ext cx="177800" cy="155575"/>
            </a:xfrm>
            <a:custGeom>
              <a:avLst/>
              <a:gdLst/>
              <a:ahLst/>
              <a:cxnLst>
                <a:cxn ang="0">
                  <a:pos x="112" y="24"/>
                </a:cxn>
                <a:cxn ang="0">
                  <a:pos x="100" y="24"/>
                </a:cxn>
                <a:cxn ang="0">
                  <a:pos x="90" y="24"/>
                </a:cxn>
                <a:cxn ang="0">
                  <a:pos x="80" y="24"/>
                </a:cxn>
                <a:cxn ang="0">
                  <a:pos x="70" y="24"/>
                </a:cxn>
                <a:cxn ang="0">
                  <a:pos x="68" y="36"/>
                </a:cxn>
                <a:cxn ang="0">
                  <a:pos x="68" y="48"/>
                </a:cxn>
                <a:cxn ang="0">
                  <a:pos x="68" y="62"/>
                </a:cxn>
                <a:cxn ang="0">
                  <a:pos x="56" y="64"/>
                </a:cxn>
                <a:cxn ang="0">
                  <a:pos x="52" y="70"/>
                </a:cxn>
                <a:cxn ang="0">
                  <a:pos x="54" y="80"/>
                </a:cxn>
                <a:cxn ang="0">
                  <a:pos x="54" y="92"/>
                </a:cxn>
                <a:cxn ang="0">
                  <a:pos x="42" y="92"/>
                </a:cxn>
                <a:cxn ang="0">
                  <a:pos x="30" y="92"/>
                </a:cxn>
                <a:cxn ang="0">
                  <a:pos x="16" y="92"/>
                </a:cxn>
                <a:cxn ang="0">
                  <a:pos x="4" y="92"/>
                </a:cxn>
                <a:cxn ang="0">
                  <a:pos x="0" y="98"/>
                </a:cxn>
                <a:cxn ang="0">
                  <a:pos x="2" y="86"/>
                </a:cxn>
                <a:cxn ang="0">
                  <a:pos x="4" y="80"/>
                </a:cxn>
                <a:cxn ang="0">
                  <a:pos x="6" y="78"/>
                </a:cxn>
                <a:cxn ang="0">
                  <a:pos x="12" y="68"/>
                </a:cxn>
                <a:cxn ang="0">
                  <a:pos x="12" y="66"/>
                </a:cxn>
                <a:cxn ang="0">
                  <a:pos x="18" y="56"/>
                </a:cxn>
                <a:cxn ang="0">
                  <a:pos x="30" y="40"/>
                </a:cxn>
                <a:cxn ang="0">
                  <a:pos x="34" y="24"/>
                </a:cxn>
                <a:cxn ang="0">
                  <a:pos x="38" y="18"/>
                </a:cxn>
                <a:cxn ang="0">
                  <a:pos x="46" y="14"/>
                </a:cxn>
                <a:cxn ang="0">
                  <a:pos x="50" y="8"/>
                </a:cxn>
                <a:cxn ang="0">
                  <a:pos x="54" y="0"/>
                </a:cxn>
                <a:cxn ang="0">
                  <a:pos x="68" y="0"/>
                </a:cxn>
                <a:cxn ang="0">
                  <a:pos x="82" y="0"/>
                </a:cxn>
                <a:cxn ang="0">
                  <a:pos x="98" y="0"/>
                </a:cxn>
                <a:cxn ang="0">
                  <a:pos x="112" y="0"/>
                </a:cxn>
                <a:cxn ang="0">
                  <a:pos x="112" y="6"/>
                </a:cxn>
                <a:cxn ang="0">
                  <a:pos x="112" y="24"/>
                </a:cxn>
                <a:cxn ang="0">
                  <a:pos x="112" y="24"/>
                </a:cxn>
              </a:cxnLst>
              <a:rect l="0" t="0" r="r" b="b"/>
              <a:pathLst>
                <a:path w="112" h="98">
                  <a:moveTo>
                    <a:pt x="112" y="24"/>
                  </a:moveTo>
                  <a:lnTo>
                    <a:pt x="100" y="24"/>
                  </a:lnTo>
                  <a:lnTo>
                    <a:pt x="90" y="24"/>
                  </a:lnTo>
                  <a:lnTo>
                    <a:pt x="80" y="24"/>
                  </a:lnTo>
                  <a:lnTo>
                    <a:pt x="70" y="24"/>
                  </a:lnTo>
                  <a:lnTo>
                    <a:pt x="68" y="36"/>
                  </a:lnTo>
                  <a:lnTo>
                    <a:pt x="68" y="48"/>
                  </a:lnTo>
                  <a:lnTo>
                    <a:pt x="68" y="62"/>
                  </a:lnTo>
                  <a:lnTo>
                    <a:pt x="56" y="64"/>
                  </a:lnTo>
                  <a:lnTo>
                    <a:pt x="52" y="70"/>
                  </a:lnTo>
                  <a:lnTo>
                    <a:pt x="54" y="80"/>
                  </a:lnTo>
                  <a:lnTo>
                    <a:pt x="54" y="92"/>
                  </a:lnTo>
                  <a:lnTo>
                    <a:pt x="42" y="92"/>
                  </a:lnTo>
                  <a:lnTo>
                    <a:pt x="30" y="92"/>
                  </a:lnTo>
                  <a:lnTo>
                    <a:pt x="16" y="92"/>
                  </a:lnTo>
                  <a:lnTo>
                    <a:pt x="4" y="92"/>
                  </a:lnTo>
                  <a:lnTo>
                    <a:pt x="0" y="98"/>
                  </a:lnTo>
                  <a:lnTo>
                    <a:pt x="2" y="86"/>
                  </a:lnTo>
                  <a:lnTo>
                    <a:pt x="4" y="80"/>
                  </a:lnTo>
                  <a:lnTo>
                    <a:pt x="6" y="78"/>
                  </a:lnTo>
                  <a:lnTo>
                    <a:pt x="12" y="68"/>
                  </a:lnTo>
                  <a:lnTo>
                    <a:pt x="12" y="66"/>
                  </a:lnTo>
                  <a:lnTo>
                    <a:pt x="18" y="56"/>
                  </a:lnTo>
                  <a:lnTo>
                    <a:pt x="30" y="40"/>
                  </a:lnTo>
                  <a:lnTo>
                    <a:pt x="34" y="24"/>
                  </a:lnTo>
                  <a:lnTo>
                    <a:pt x="38" y="18"/>
                  </a:lnTo>
                  <a:lnTo>
                    <a:pt x="46" y="14"/>
                  </a:lnTo>
                  <a:lnTo>
                    <a:pt x="50" y="8"/>
                  </a:lnTo>
                  <a:lnTo>
                    <a:pt x="54" y="0"/>
                  </a:lnTo>
                  <a:lnTo>
                    <a:pt x="68" y="0"/>
                  </a:lnTo>
                  <a:lnTo>
                    <a:pt x="82" y="0"/>
                  </a:lnTo>
                  <a:lnTo>
                    <a:pt x="98" y="0"/>
                  </a:lnTo>
                  <a:lnTo>
                    <a:pt x="112" y="0"/>
                  </a:lnTo>
                  <a:lnTo>
                    <a:pt x="112" y="6"/>
                  </a:lnTo>
                  <a:lnTo>
                    <a:pt x="112" y="24"/>
                  </a:lnTo>
                  <a:lnTo>
                    <a:pt x="112"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8" name="Freeform 377">
              <a:extLst>
                <a:ext uri="{FF2B5EF4-FFF2-40B4-BE49-F238E27FC236}">
                  <a16:creationId xmlns:a16="http://schemas.microsoft.com/office/drawing/2014/main" id="{C14DC369-1F24-1C4F-904B-F9BA1BF448FB}"/>
                </a:ext>
              </a:extLst>
            </p:cNvPr>
            <p:cNvSpPr>
              <a:spLocks/>
            </p:cNvSpPr>
            <p:nvPr/>
          </p:nvSpPr>
          <p:spPr bwMode="auto">
            <a:xfrm>
              <a:off x="4167188" y="3621088"/>
              <a:ext cx="431800" cy="438150"/>
            </a:xfrm>
            <a:custGeom>
              <a:avLst/>
              <a:gdLst/>
              <a:ahLst/>
              <a:cxnLst>
                <a:cxn ang="0">
                  <a:pos x="12" y="164"/>
                </a:cxn>
                <a:cxn ang="0">
                  <a:pos x="38" y="182"/>
                </a:cxn>
                <a:cxn ang="0">
                  <a:pos x="60" y="196"/>
                </a:cxn>
                <a:cxn ang="0">
                  <a:pos x="80" y="210"/>
                </a:cxn>
                <a:cxn ang="0">
                  <a:pos x="100" y="224"/>
                </a:cxn>
                <a:cxn ang="0">
                  <a:pos x="120" y="238"/>
                </a:cxn>
                <a:cxn ang="0">
                  <a:pos x="130" y="250"/>
                </a:cxn>
                <a:cxn ang="0">
                  <a:pos x="140" y="258"/>
                </a:cxn>
                <a:cxn ang="0">
                  <a:pos x="148" y="260"/>
                </a:cxn>
                <a:cxn ang="0">
                  <a:pos x="158" y="270"/>
                </a:cxn>
                <a:cxn ang="0">
                  <a:pos x="158" y="276"/>
                </a:cxn>
                <a:cxn ang="0">
                  <a:pos x="180" y="272"/>
                </a:cxn>
                <a:cxn ang="0">
                  <a:pos x="198" y="262"/>
                </a:cxn>
                <a:cxn ang="0">
                  <a:pos x="214" y="252"/>
                </a:cxn>
                <a:cxn ang="0">
                  <a:pos x="226" y="242"/>
                </a:cxn>
                <a:cxn ang="0">
                  <a:pos x="240" y="234"/>
                </a:cxn>
                <a:cxn ang="0">
                  <a:pos x="252" y="224"/>
                </a:cxn>
                <a:cxn ang="0">
                  <a:pos x="266" y="216"/>
                </a:cxn>
                <a:cxn ang="0">
                  <a:pos x="266" y="200"/>
                </a:cxn>
                <a:cxn ang="0">
                  <a:pos x="252" y="196"/>
                </a:cxn>
                <a:cxn ang="0">
                  <a:pos x="246" y="184"/>
                </a:cxn>
                <a:cxn ang="0">
                  <a:pos x="240" y="170"/>
                </a:cxn>
                <a:cxn ang="0">
                  <a:pos x="246" y="148"/>
                </a:cxn>
                <a:cxn ang="0">
                  <a:pos x="238" y="116"/>
                </a:cxn>
                <a:cxn ang="0">
                  <a:pos x="240" y="110"/>
                </a:cxn>
                <a:cxn ang="0">
                  <a:pos x="224" y="76"/>
                </a:cxn>
                <a:cxn ang="0">
                  <a:pos x="222" y="66"/>
                </a:cxn>
                <a:cxn ang="0">
                  <a:pos x="214" y="52"/>
                </a:cxn>
                <a:cxn ang="0">
                  <a:pos x="228" y="34"/>
                </a:cxn>
                <a:cxn ang="0">
                  <a:pos x="228" y="12"/>
                </a:cxn>
                <a:cxn ang="0">
                  <a:pos x="232" y="4"/>
                </a:cxn>
                <a:cxn ang="0">
                  <a:pos x="212" y="2"/>
                </a:cxn>
                <a:cxn ang="0">
                  <a:pos x="200" y="0"/>
                </a:cxn>
                <a:cxn ang="0">
                  <a:pos x="186" y="8"/>
                </a:cxn>
                <a:cxn ang="0">
                  <a:pos x="168" y="4"/>
                </a:cxn>
                <a:cxn ang="0">
                  <a:pos x="156" y="6"/>
                </a:cxn>
                <a:cxn ang="0">
                  <a:pos x="132" y="10"/>
                </a:cxn>
                <a:cxn ang="0">
                  <a:pos x="118" y="18"/>
                </a:cxn>
                <a:cxn ang="0">
                  <a:pos x="104" y="24"/>
                </a:cxn>
                <a:cxn ang="0">
                  <a:pos x="88" y="34"/>
                </a:cxn>
                <a:cxn ang="0">
                  <a:pos x="88" y="38"/>
                </a:cxn>
                <a:cxn ang="0">
                  <a:pos x="90" y="40"/>
                </a:cxn>
                <a:cxn ang="0">
                  <a:pos x="92" y="44"/>
                </a:cxn>
                <a:cxn ang="0">
                  <a:pos x="92" y="56"/>
                </a:cxn>
                <a:cxn ang="0">
                  <a:pos x="94" y="62"/>
                </a:cxn>
                <a:cxn ang="0">
                  <a:pos x="96" y="72"/>
                </a:cxn>
                <a:cxn ang="0">
                  <a:pos x="98" y="78"/>
                </a:cxn>
                <a:cxn ang="0">
                  <a:pos x="76" y="82"/>
                </a:cxn>
                <a:cxn ang="0">
                  <a:pos x="64" y="88"/>
                </a:cxn>
                <a:cxn ang="0">
                  <a:pos x="66" y="92"/>
                </a:cxn>
                <a:cxn ang="0">
                  <a:pos x="68" y="98"/>
                </a:cxn>
                <a:cxn ang="0">
                  <a:pos x="50" y="106"/>
                </a:cxn>
                <a:cxn ang="0">
                  <a:pos x="40" y="116"/>
                </a:cxn>
                <a:cxn ang="0">
                  <a:pos x="26" y="120"/>
                </a:cxn>
                <a:cxn ang="0">
                  <a:pos x="14" y="124"/>
                </a:cxn>
                <a:cxn ang="0">
                  <a:pos x="6" y="128"/>
                </a:cxn>
                <a:cxn ang="0">
                  <a:pos x="0" y="150"/>
                </a:cxn>
                <a:cxn ang="0">
                  <a:pos x="0" y="156"/>
                </a:cxn>
              </a:cxnLst>
              <a:rect l="0" t="0" r="r" b="b"/>
              <a:pathLst>
                <a:path w="272" h="276">
                  <a:moveTo>
                    <a:pt x="0" y="156"/>
                  </a:moveTo>
                  <a:lnTo>
                    <a:pt x="12" y="164"/>
                  </a:lnTo>
                  <a:lnTo>
                    <a:pt x="26" y="174"/>
                  </a:lnTo>
                  <a:lnTo>
                    <a:pt x="38" y="182"/>
                  </a:lnTo>
                  <a:lnTo>
                    <a:pt x="50" y="190"/>
                  </a:lnTo>
                  <a:lnTo>
                    <a:pt x="60" y="196"/>
                  </a:lnTo>
                  <a:lnTo>
                    <a:pt x="70" y="204"/>
                  </a:lnTo>
                  <a:lnTo>
                    <a:pt x="80" y="210"/>
                  </a:lnTo>
                  <a:lnTo>
                    <a:pt x="90" y="218"/>
                  </a:lnTo>
                  <a:lnTo>
                    <a:pt x="100" y="224"/>
                  </a:lnTo>
                  <a:lnTo>
                    <a:pt x="110" y="232"/>
                  </a:lnTo>
                  <a:lnTo>
                    <a:pt x="120" y="238"/>
                  </a:lnTo>
                  <a:lnTo>
                    <a:pt x="130" y="244"/>
                  </a:lnTo>
                  <a:lnTo>
                    <a:pt x="130" y="250"/>
                  </a:lnTo>
                  <a:lnTo>
                    <a:pt x="136" y="252"/>
                  </a:lnTo>
                  <a:lnTo>
                    <a:pt x="140" y="258"/>
                  </a:lnTo>
                  <a:lnTo>
                    <a:pt x="144" y="258"/>
                  </a:lnTo>
                  <a:lnTo>
                    <a:pt x="148" y="260"/>
                  </a:lnTo>
                  <a:lnTo>
                    <a:pt x="158" y="264"/>
                  </a:lnTo>
                  <a:lnTo>
                    <a:pt x="158" y="270"/>
                  </a:lnTo>
                  <a:lnTo>
                    <a:pt x="156" y="274"/>
                  </a:lnTo>
                  <a:lnTo>
                    <a:pt x="158" y="276"/>
                  </a:lnTo>
                  <a:lnTo>
                    <a:pt x="170" y="274"/>
                  </a:lnTo>
                  <a:lnTo>
                    <a:pt x="180" y="272"/>
                  </a:lnTo>
                  <a:lnTo>
                    <a:pt x="190" y="268"/>
                  </a:lnTo>
                  <a:lnTo>
                    <a:pt x="198" y="262"/>
                  </a:lnTo>
                  <a:lnTo>
                    <a:pt x="206" y="258"/>
                  </a:lnTo>
                  <a:lnTo>
                    <a:pt x="214" y="252"/>
                  </a:lnTo>
                  <a:lnTo>
                    <a:pt x="220" y="246"/>
                  </a:lnTo>
                  <a:lnTo>
                    <a:pt x="226" y="242"/>
                  </a:lnTo>
                  <a:lnTo>
                    <a:pt x="234" y="238"/>
                  </a:lnTo>
                  <a:lnTo>
                    <a:pt x="240" y="234"/>
                  </a:lnTo>
                  <a:lnTo>
                    <a:pt x="246" y="228"/>
                  </a:lnTo>
                  <a:lnTo>
                    <a:pt x="252" y="224"/>
                  </a:lnTo>
                  <a:lnTo>
                    <a:pt x="258" y="220"/>
                  </a:lnTo>
                  <a:lnTo>
                    <a:pt x="266" y="216"/>
                  </a:lnTo>
                  <a:lnTo>
                    <a:pt x="272" y="212"/>
                  </a:lnTo>
                  <a:lnTo>
                    <a:pt x="266" y="200"/>
                  </a:lnTo>
                  <a:lnTo>
                    <a:pt x="258" y="196"/>
                  </a:lnTo>
                  <a:lnTo>
                    <a:pt x="252" y="196"/>
                  </a:lnTo>
                  <a:lnTo>
                    <a:pt x="248" y="192"/>
                  </a:lnTo>
                  <a:lnTo>
                    <a:pt x="246" y="184"/>
                  </a:lnTo>
                  <a:lnTo>
                    <a:pt x="238" y="172"/>
                  </a:lnTo>
                  <a:lnTo>
                    <a:pt x="240" y="170"/>
                  </a:lnTo>
                  <a:lnTo>
                    <a:pt x="244" y="168"/>
                  </a:lnTo>
                  <a:lnTo>
                    <a:pt x="246" y="148"/>
                  </a:lnTo>
                  <a:lnTo>
                    <a:pt x="242" y="126"/>
                  </a:lnTo>
                  <a:lnTo>
                    <a:pt x="238" y="116"/>
                  </a:lnTo>
                  <a:lnTo>
                    <a:pt x="238" y="112"/>
                  </a:lnTo>
                  <a:lnTo>
                    <a:pt x="240" y="110"/>
                  </a:lnTo>
                  <a:lnTo>
                    <a:pt x="236" y="82"/>
                  </a:lnTo>
                  <a:lnTo>
                    <a:pt x="224" y="76"/>
                  </a:lnTo>
                  <a:lnTo>
                    <a:pt x="224" y="72"/>
                  </a:lnTo>
                  <a:lnTo>
                    <a:pt x="222" y="66"/>
                  </a:lnTo>
                  <a:lnTo>
                    <a:pt x="216" y="64"/>
                  </a:lnTo>
                  <a:lnTo>
                    <a:pt x="214" y="52"/>
                  </a:lnTo>
                  <a:lnTo>
                    <a:pt x="226" y="42"/>
                  </a:lnTo>
                  <a:lnTo>
                    <a:pt x="228" y="34"/>
                  </a:lnTo>
                  <a:lnTo>
                    <a:pt x="226" y="22"/>
                  </a:lnTo>
                  <a:lnTo>
                    <a:pt x="228" y="12"/>
                  </a:lnTo>
                  <a:lnTo>
                    <a:pt x="226" y="10"/>
                  </a:lnTo>
                  <a:lnTo>
                    <a:pt x="232" y="4"/>
                  </a:lnTo>
                  <a:lnTo>
                    <a:pt x="220" y="4"/>
                  </a:lnTo>
                  <a:lnTo>
                    <a:pt x="212" y="2"/>
                  </a:lnTo>
                  <a:lnTo>
                    <a:pt x="208" y="4"/>
                  </a:lnTo>
                  <a:lnTo>
                    <a:pt x="200" y="0"/>
                  </a:lnTo>
                  <a:lnTo>
                    <a:pt x="198" y="4"/>
                  </a:lnTo>
                  <a:lnTo>
                    <a:pt x="186" y="8"/>
                  </a:lnTo>
                  <a:lnTo>
                    <a:pt x="182" y="4"/>
                  </a:lnTo>
                  <a:lnTo>
                    <a:pt x="168" y="4"/>
                  </a:lnTo>
                  <a:lnTo>
                    <a:pt x="162" y="6"/>
                  </a:lnTo>
                  <a:lnTo>
                    <a:pt x="156" y="6"/>
                  </a:lnTo>
                  <a:lnTo>
                    <a:pt x="152" y="10"/>
                  </a:lnTo>
                  <a:lnTo>
                    <a:pt x="132" y="10"/>
                  </a:lnTo>
                  <a:lnTo>
                    <a:pt x="120" y="16"/>
                  </a:lnTo>
                  <a:lnTo>
                    <a:pt x="118" y="18"/>
                  </a:lnTo>
                  <a:lnTo>
                    <a:pt x="116" y="22"/>
                  </a:lnTo>
                  <a:lnTo>
                    <a:pt x="104" y="24"/>
                  </a:lnTo>
                  <a:lnTo>
                    <a:pt x="98" y="30"/>
                  </a:lnTo>
                  <a:lnTo>
                    <a:pt x="88" y="34"/>
                  </a:lnTo>
                  <a:lnTo>
                    <a:pt x="88" y="36"/>
                  </a:lnTo>
                  <a:lnTo>
                    <a:pt x="88" y="38"/>
                  </a:lnTo>
                  <a:lnTo>
                    <a:pt x="92" y="40"/>
                  </a:lnTo>
                  <a:lnTo>
                    <a:pt x="90" y="40"/>
                  </a:lnTo>
                  <a:lnTo>
                    <a:pt x="92" y="44"/>
                  </a:lnTo>
                  <a:lnTo>
                    <a:pt x="92" y="44"/>
                  </a:lnTo>
                  <a:lnTo>
                    <a:pt x="92" y="50"/>
                  </a:lnTo>
                  <a:lnTo>
                    <a:pt x="92" y="56"/>
                  </a:lnTo>
                  <a:lnTo>
                    <a:pt x="94" y="58"/>
                  </a:lnTo>
                  <a:lnTo>
                    <a:pt x="94" y="62"/>
                  </a:lnTo>
                  <a:lnTo>
                    <a:pt x="94" y="68"/>
                  </a:lnTo>
                  <a:lnTo>
                    <a:pt x="96" y="72"/>
                  </a:lnTo>
                  <a:lnTo>
                    <a:pt x="102" y="74"/>
                  </a:lnTo>
                  <a:lnTo>
                    <a:pt x="98" y="78"/>
                  </a:lnTo>
                  <a:lnTo>
                    <a:pt x="100" y="82"/>
                  </a:lnTo>
                  <a:lnTo>
                    <a:pt x="76" y="82"/>
                  </a:lnTo>
                  <a:lnTo>
                    <a:pt x="76" y="86"/>
                  </a:lnTo>
                  <a:lnTo>
                    <a:pt x="64" y="88"/>
                  </a:lnTo>
                  <a:lnTo>
                    <a:pt x="64" y="92"/>
                  </a:lnTo>
                  <a:lnTo>
                    <a:pt x="66" y="92"/>
                  </a:lnTo>
                  <a:lnTo>
                    <a:pt x="64" y="96"/>
                  </a:lnTo>
                  <a:lnTo>
                    <a:pt x="68" y="98"/>
                  </a:lnTo>
                  <a:lnTo>
                    <a:pt x="66" y="100"/>
                  </a:lnTo>
                  <a:lnTo>
                    <a:pt x="50" y="106"/>
                  </a:lnTo>
                  <a:lnTo>
                    <a:pt x="46" y="112"/>
                  </a:lnTo>
                  <a:lnTo>
                    <a:pt x="40" y="116"/>
                  </a:lnTo>
                  <a:lnTo>
                    <a:pt x="28" y="116"/>
                  </a:lnTo>
                  <a:lnTo>
                    <a:pt x="26" y="120"/>
                  </a:lnTo>
                  <a:lnTo>
                    <a:pt x="20" y="120"/>
                  </a:lnTo>
                  <a:lnTo>
                    <a:pt x="14" y="124"/>
                  </a:lnTo>
                  <a:lnTo>
                    <a:pt x="12" y="124"/>
                  </a:lnTo>
                  <a:lnTo>
                    <a:pt x="6" y="128"/>
                  </a:lnTo>
                  <a:lnTo>
                    <a:pt x="0" y="132"/>
                  </a:lnTo>
                  <a:lnTo>
                    <a:pt x="0" y="150"/>
                  </a:lnTo>
                  <a:lnTo>
                    <a:pt x="0" y="156"/>
                  </a:lnTo>
                  <a:lnTo>
                    <a:pt x="0" y="1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79" name="Freeform 378">
              <a:extLst>
                <a:ext uri="{FF2B5EF4-FFF2-40B4-BE49-F238E27FC236}">
                  <a16:creationId xmlns:a16="http://schemas.microsoft.com/office/drawing/2014/main" id="{EFBC6628-129B-6842-B3BE-C91A8ADA2C3D}"/>
                </a:ext>
              </a:extLst>
            </p:cNvPr>
            <p:cNvSpPr>
              <a:spLocks/>
            </p:cNvSpPr>
            <p:nvPr/>
          </p:nvSpPr>
          <p:spPr bwMode="auto">
            <a:xfrm>
              <a:off x="4090988" y="3922713"/>
              <a:ext cx="346075" cy="330200"/>
            </a:xfrm>
            <a:custGeom>
              <a:avLst/>
              <a:gdLst/>
              <a:ahLst/>
              <a:cxnLst>
                <a:cxn ang="0">
                  <a:pos x="44" y="134"/>
                </a:cxn>
                <a:cxn ang="0">
                  <a:pos x="74" y="134"/>
                </a:cxn>
                <a:cxn ang="0">
                  <a:pos x="92" y="124"/>
                </a:cxn>
                <a:cxn ang="0">
                  <a:pos x="84" y="108"/>
                </a:cxn>
                <a:cxn ang="0">
                  <a:pos x="82" y="78"/>
                </a:cxn>
                <a:cxn ang="0">
                  <a:pos x="78" y="46"/>
                </a:cxn>
                <a:cxn ang="0">
                  <a:pos x="76" y="16"/>
                </a:cxn>
                <a:cxn ang="0">
                  <a:pos x="86" y="0"/>
                </a:cxn>
                <a:cxn ang="0">
                  <a:pos x="108" y="6"/>
                </a:cxn>
                <a:cxn ang="0">
                  <a:pos x="128" y="20"/>
                </a:cxn>
                <a:cxn ang="0">
                  <a:pos x="148" y="34"/>
                </a:cxn>
                <a:cxn ang="0">
                  <a:pos x="168" y="48"/>
                </a:cxn>
                <a:cxn ang="0">
                  <a:pos x="178" y="60"/>
                </a:cxn>
                <a:cxn ang="0">
                  <a:pos x="188" y="68"/>
                </a:cxn>
                <a:cxn ang="0">
                  <a:pos x="196" y="70"/>
                </a:cxn>
                <a:cxn ang="0">
                  <a:pos x="206" y="80"/>
                </a:cxn>
                <a:cxn ang="0">
                  <a:pos x="206" y="86"/>
                </a:cxn>
                <a:cxn ang="0">
                  <a:pos x="218" y="94"/>
                </a:cxn>
                <a:cxn ang="0">
                  <a:pos x="218" y="116"/>
                </a:cxn>
                <a:cxn ang="0">
                  <a:pos x="214" y="128"/>
                </a:cxn>
                <a:cxn ang="0">
                  <a:pos x="194" y="136"/>
                </a:cxn>
                <a:cxn ang="0">
                  <a:pos x="174" y="142"/>
                </a:cxn>
                <a:cxn ang="0">
                  <a:pos x="152" y="144"/>
                </a:cxn>
                <a:cxn ang="0">
                  <a:pos x="112" y="166"/>
                </a:cxn>
                <a:cxn ang="0">
                  <a:pos x="96" y="190"/>
                </a:cxn>
                <a:cxn ang="0">
                  <a:pos x="94" y="206"/>
                </a:cxn>
                <a:cxn ang="0">
                  <a:pos x="88" y="204"/>
                </a:cxn>
                <a:cxn ang="0">
                  <a:pos x="82" y="206"/>
                </a:cxn>
                <a:cxn ang="0">
                  <a:pos x="80" y="200"/>
                </a:cxn>
                <a:cxn ang="0">
                  <a:pos x="76" y="202"/>
                </a:cxn>
                <a:cxn ang="0">
                  <a:pos x="74" y="204"/>
                </a:cxn>
                <a:cxn ang="0">
                  <a:pos x="68" y="208"/>
                </a:cxn>
                <a:cxn ang="0">
                  <a:pos x="64" y="206"/>
                </a:cxn>
                <a:cxn ang="0">
                  <a:pos x="56" y="208"/>
                </a:cxn>
                <a:cxn ang="0">
                  <a:pos x="52" y="196"/>
                </a:cxn>
                <a:cxn ang="0">
                  <a:pos x="48" y="198"/>
                </a:cxn>
                <a:cxn ang="0">
                  <a:pos x="52" y="192"/>
                </a:cxn>
                <a:cxn ang="0">
                  <a:pos x="48" y="190"/>
                </a:cxn>
                <a:cxn ang="0">
                  <a:pos x="46" y="188"/>
                </a:cxn>
                <a:cxn ang="0">
                  <a:pos x="44" y="180"/>
                </a:cxn>
                <a:cxn ang="0">
                  <a:pos x="42" y="176"/>
                </a:cxn>
                <a:cxn ang="0">
                  <a:pos x="38" y="178"/>
                </a:cxn>
                <a:cxn ang="0">
                  <a:pos x="34" y="182"/>
                </a:cxn>
                <a:cxn ang="0">
                  <a:pos x="20" y="184"/>
                </a:cxn>
                <a:cxn ang="0">
                  <a:pos x="14" y="182"/>
                </a:cxn>
                <a:cxn ang="0">
                  <a:pos x="10" y="180"/>
                </a:cxn>
                <a:cxn ang="0">
                  <a:pos x="12" y="170"/>
                </a:cxn>
                <a:cxn ang="0">
                  <a:pos x="4" y="164"/>
                </a:cxn>
                <a:cxn ang="0">
                  <a:pos x="4" y="156"/>
                </a:cxn>
                <a:cxn ang="0">
                  <a:pos x="0" y="150"/>
                </a:cxn>
                <a:cxn ang="0">
                  <a:pos x="6" y="140"/>
                </a:cxn>
                <a:cxn ang="0">
                  <a:pos x="14" y="130"/>
                </a:cxn>
                <a:cxn ang="0">
                  <a:pos x="22" y="140"/>
                </a:cxn>
                <a:cxn ang="0">
                  <a:pos x="28" y="134"/>
                </a:cxn>
              </a:cxnLst>
              <a:rect l="0" t="0" r="r" b="b"/>
              <a:pathLst>
                <a:path w="218" h="208">
                  <a:moveTo>
                    <a:pt x="28" y="134"/>
                  </a:moveTo>
                  <a:lnTo>
                    <a:pt x="44" y="134"/>
                  </a:lnTo>
                  <a:lnTo>
                    <a:pt x="58" y="134"/>
                  </a:lnTo>
                  <a:lnTo>
                    <a:pt x="74" y="134"/>
                  </a:lnTo>
                  <a:lnTo>
                    <a:pt x="88" y="136"/>
                  </a:lnTo>
                  <a:lnTo>
                    <a:pt x="92" y="124"/>
                  </a:lnTo>
                  <a:lnTo>
                    <a:pt x="86" y="122"/>
                  </a:lnTo>
                  <a:lnTo>
                    <a:pt x="84" y="108"/>
                  </a:lnTo>
                  <a:lnTo>
                    <a:pt x="84" y="92"/>
                  </a:lnTo>
                  <a:lnTo>
                    <a:pt x="82" y="78"/>
                  </a:lnTo>
                  <a:lnTo>
                    <a:pt x="80" y="62"/>
                  </a:lnTo>
                  <a:lnTo>
                    <a:pt x="78" y="46"/>
                  </a:lnTo>
                  <a:lnTo>
                    <a:pt x="78" y="32"/>
                  </a:lnTo>
                  <a:lnTo>
                    <a:pt x="76" y="16"/>
                  </a:lnTo>
                  <a:lnTo>
                    <a:pt x="74" y="0"/>
                  </a:lnTo>
                  <a:lnTo>
                    <a:pt x="86" y="0"/>
                  </a:lnTo>
                  <a:lnTo>
                    <a:pt x="98" y="0"/>
                  </a:lnTo>
                  <a:lnTo>
                    <a:pt x="108" y="6"/>
                  </a:lnTo>
                  <a:lnTo>
                    <a:pt x="118" y="14"/>
                  </a:lnTo>
                  <a:lnTo>
                    <a:pt x="128" y="20"/>
                  </a:lnTo>
                  <a:lnTo>
                    <a:pt x="138" y="28"/>
                  </a:lnTo>
                  <a:lnTo>
                    <a:pt x="148" y="34"/>
                  </a:lnTo>
                  <a:lnTo>
                    <a:pt x="158" y="42"/>
                  </a:lnTo>
                  <a:lnTo>
                    <a:pt x="168" y="48"/>
                  </a:lnTo>
                  <a:lnTo>
                    <a:pt x="178" y="54"/>
                  </a:lnTo>
                  <a:lnTo>
                    <a:pt x="178" y="60"/>
                  </a:lnTo>
                  <a:lnTo>
                    <a:pt x="184" y="62"/>
                  </a:lnTo>
                  <a:lnTo>
                    <a:pt x="188" y="68"/>
                  </a:lnTo>
                  <a:lnTo>
                    <a:pt x="192" y="68"/>
                  </a:lnTo>
                  <a:lnTo>
                    <a:pt x="196" y="70"/>
                  </a:lnTo>
                  <a:lnTo>
                    <a:pt x="206" y="74"/>
                  </a:lnTo>
                  <a:lnTo>
                    <a:pt x="206" y="80"/>
                  </a:lnTo>
                  <a:lnTo>
                    <a:pt x="204" y="84"/>
                  </a:lnTo>
                  <a:lnTo>
                    <a:pt x="206" y="86"/>
                  </a:lnTo>
                  <a:lnTo>
                    <a:pt x="218" y="84"/>
                  </a:lnTo>
                  <a:lnTo>
                    <a:pt x="218" y="94"/>
                  </a:lnTo>
                  <a:lnTo>
                    <a:pt x="218" y="106"/>
                  </a:lnTo>
                  <a:lnTo>
                    <a:pt x="218" y="116"/>
                  </a:lnTo>
                  <a:lnTo>
                    <a:pt x="218" y="128"/>
                  </a:lnTo>
                  <a:lnTo>
                    <a:pt x="214" y="128"/>
                  </a:lnTo>
                  <a:lnTo>
                    <a:pt x="210" y="136"/>
                  </a:lnTo>
                  <a:lnTo>
                    <a:pt x="194" y="136"/>
                  </a:lnTo>
                  <a:lnTo>
                    <a:pt x="180" y="138"/>
                  </a:lnTo>
                  <a:lnTo>
                    <a:pt x="174" y="142"/>
                  </a:lnTo>
                  <a:lnTo>
                    <a:pt x="166" y="142"/>
                  </a:lnTo>
                  <a:lnTo>
                    <a:pt x="152" y="144"/>
                  </a:lnTo>
                  <a:lnTo>
                    <a:pt x="130" y="160"/>
                  </a:lnTo>
                  <a:lnTo>
                    <a:pt x="112" y="166"/>
                  </a:lnTo>
                  <a:lnTo>
                    <a:pt x="106" y="180"/>
                  </a:lnTo>
                  <a:lnTo>
                    <a:pt x="96" y="190"/>
                  </a:lnTo>
                  <a:lnTo>
                    <a:pt x="94" y="196"/>
                  </a:lnTo>
                  <a:lnTo>
                    <a:pt x="94" y="206"/>
                  </a:lnTo>
                  <a:lnTo>
                    <a:pt x="90" y="206"/>
                  </a:lnTo>
                  <a:lnTo>
                    <a:pt x="88" y="204"/>
                  </a:lnTo>
                  <a:lnTo>
                    <a:pt x="86" y="204"/>
                  </a:lnTo>
                  <a:lnTo>
                    <a:pt x="82" y="206"/>
                  </a:lnTo>
                  <a:lnTo>
                    <a:pt x="80" y="206"/>
                  </a:lnTo>
                  <a:lnTo>
                    <a:pt x="80" y="200"/>
                  </a:lnTo>
                  <a:lnTo>
                    <a:pt x="78" y="200"/>
                  </a:lnTo>
                  <a:lnTo>
                    <a:pt x="76" y="202"/>
                  </a:lnTo>
                  <a:lnTo>
                    <a:pt x="74" y="200"/>
                  </a:lnTo>
                  <a:lnTo>
                    <a:pt x="74" y="204"/>
                  </a:lnTo>
                  <a:lnTo>
                    <a:pt x="70" y="206"/>
                  </a:lnTo>
                  <a:lnTo>
                    <a:pt x="68" y="208"/>
                  </a:lnTo>
                  <a:lnTo>
                    <a:pt x="66" y="206"/>
                  </a:lnTo>
                  <a:lnTo>
                    <a:pt x="64" y="206"/>
                  </a:lnTo>
                  <a:lnTo>
                    <a:pt x="62" y="204"/>
                  </a:lnTo>
                  <a:lnTo>
                    <a:pt x="56" y="208"/>
                  </a:lnTo>
                  <a:lnTo>
                    <a:pt x="52" y="202"/>
                  </a:lnTo>
                  <a:lnTo>
                    <a:pt x="52" y="196"/>
                  </a:lnTo>
                  <a:lnTo>
                    <a:pt x="50" y="196"/>
                  </a:lnTo>
                  <a:lnTo>
                    <a:pt x="48" y="198"/>
                  </a:lnTo>
                  <a:lnTo>
                    <a:pt x="48" y="196"/>
                  </a:lnTo>
                  <a:lnTo>
                    <a:pt x="52" y="192"/>
                  </a:lnTo>
                  <a:lnTo>
                    <a:pt x="50" y="190"/>
                  </a:lnTo>
                  <a:lnTo>
                    <a:pt x="48" y="190"/>
                  </a:lnTo>
                  <a:lnTo>
                    <a:pt x="46" y="186"/>
                  </a:lnTo>
                  <a:lnTo>
                    <a:pt x="46" y="188"/>
                  </a:lnTo>
                  <a:lnTo>
                    <a:pt x="46" y="182"/>
                  </a:lnTo>
                  <a:lnTo>
                    <a:pt x="44" y="180"/>
                  </a:lnTo>
                  <a:lnTo>
                    <a:pt x="42" y="180"/>
                  </a:lnTo>
                  <a:lnTo>
                    <a:pt x="42" y="176"/>
                  </a:lnTo>
                  <a:lnTo>
                    <a:pt x="38" y="176"/>
                  </a:lnTo>
                  <a:lnTo>
                    <a:pt x="38" y="178"/>
                  </a:lnTo>
                  <a:lnTo>
                    <a:pt x="34" y="180"/>
                  </a:lnTo>
                  <a:lnTo>
                    <a:pt x="34" y="182"/>
                  </a:lnTo>
                  <a:lnTo>
                    <a:pt x="26" y="180"/>
                  </a:lnTo>
                  <a:lnTo>
                    <a:pt x="20" y="184"/>
                  </a:lnTo>
                  <a:lnTo>
                    <a:pt x="16" y="180"/>
                  </a:lnTo>
                  <a:lnTo>
                    <a:pt x="14" y="182"/>
                  </a:lnTo>
                  <a:lnTo>
                    <a:pt x="10" y="182"/>
                  </a:lnTo>
                  <a:lnTo>
                    <a:pt x="10" y="180"/>
                  </a:lnTo>
                  <a:lnTo>
                    <a:pt x="12" y="176"/>
                  </a:lnTo>
                  <a:lnTo>
                    <a:pt x="12" y="170"/>
                  </a:lnTo>
                  <a:lnTo>
                    <a:pt x="8" y="164"/>
                  </a:lnTo>
                  <a:lnTo>
                    <a:pt x="4" y="164"/>
                  </a:lnTo>
                  <a:lnTo>
                    <a:pt x="2" y="160"/>
                  </a:lnTo>
                  <a:lnTo>
                    <a:pt x="4" y="156"/>
                  </a:lnTo>
                  <a:lnTo>
                    <a:pt x="2" y="152"/>
                  </a:lnTo>
                  <a:lnTo>
                    <a:pt x="0" y="150"/>
                  </a:lnTo>
                  <a:lnTo>
                    <a:pt x="0" y="144"/>
                  </a:lnTo>
                  <a:lnTo>
                    <a:pt x="6" y="140"/>
                  </a:lnTo>
                  <a:lnTo>
                    <a:pt x="10" y="130"/>
                  </a:lnTo>
                  <a:lnTo>
                    <a:pt x="14" y="130"/>
                  </a:lnTo>
                  <a:lnTo>
                    <a:pt x="18" y="138"/>
                  </a:lnTo>
                  <a:lnTo>
                    <a:pt x="22" y="140"/>
                  </a:lnTo>
                  <a:lnTo>
                    <a:pt x="28" y="134"/>
                  </a:lnTo>
                  <a:lnTo>
                    <a:pt x="28" y="1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0" name="Freeform 379">
              <a:extLst>
                <a:ext uri="{FF2B5EF4-FFF2-40B4-BE49-F238E27FC236}">
                  <a16:creationId xmlns:a16="http://schemas.microsoft.com/office/drawing/2014/main" id="{766456BD-4775-4C47-8B4A-DE291558F199}"/>
                </a:ext>
              </a:extLst>
            </p:cNvPr>
            <p:cNvSpPr>
              <a:spLocks/>
            </p:cNvSpPr>
            <p:nvPr/>
          </p:nvSpPr>
          <p:spPr bwMode="auto">
            <a:xfrm>
              <a:off x="4240213" y="4148138"/>
              <a:ext cx="158750" cy="117475"/>
            </a:xfrm>
            <a:custGeom>
              <a:avLst/>
              <a:gdLst/>
              <a:ahLst/>
              <a:cxnLst>
                <a:cxn ang="0">
                  <a:pos x="34" y="74"/>
                </a:cxn>
                <a:cxn ang="0">
                  <a:pos x="32" y="64"/>
                </a:cxn>
                <a:cxn ang="0">
                  <a:pos x="30" y="58"/>
                </a:cxn>
                <a:cxn ang="0">
                  <a:pos x="32" y="54"/>
                </a:cxn>
                <a:cxn ang="0">
                  <a:pos x="58" y="56"/>
                </a:cxn>
                <a:cxn ang="0">
                  <a:pos x="68" y="54"/>
                </a:cxn>
                <a:cxn ang="0">
                  <a:pos x="72" y="56"/>
                </a:cxn>
                <a:cxn ang="0">
                  <a:pos x="76" y="56"/>
                </a:cxn>
                <a:cxn ang="0">
                  <a:pos x="80" y="54"/>
                </a:cxn>
                <a:cxn ang="0">
                  <a:pos x="88" y="48"/>
                </a:cxn>
                <a:cxn ang="0">
                  <a:pos x="96" y="48"/>
                </a:cxn>
                <a:cxn ang="0">
                  <a:pos x="100" y="42"/>
                </a:cxn>
                <a:cxn ang="0">
                  <a:pos x="96" y="38"/>
                </a:cxn>
                <a:cxn ang="0">
                  <a:pos x="96" y="36"/>
                </a:cxn>
                <a:cxn ang="0">
                  <a:pos x="98" y="34"/>
                </a:cxn>
                <a:cxn ang="0">
                  <a:pos x="98" y="32"/>
                </a:cxn>
                <a:cxn ang="0">
                  <a:pos x="94" y="30"/>
                </a:cxn>
                <a:cxn ang="0">
                  <a:pos x="92" y="32"/>
                </a:cxn>
                <a:cxn ang="0">
                  <a:pos x="86" y="30"/>
                </a:cxn>
                <a:cxn ang="0">
                  <a:pos x="80" y="20"/>
                </a:cxn>
                <a:cxn ang="0">
                  <a:pos x="74" y="14"/>
                </a:cxn>
                <a:cxn ang="0">
                  <a:pos x="72" y="8"/>
                </a:cxn>
                <a:cxn ang="0">
                  <a:pos x="70" y="6"/>
                </a:cxn>
                <a:cxn ang="0">
                  <a:pos x="72" y="0"/>
                </a:cxn>
                <a:cxn ang="0">
                  <a:pos x="58" y="2"/>
                </a:cxn>
                <a:cxn ang="0">
                  <a:pos x="36" y="18"/>
                </a:cxn>
                <a:cxn ang="0">
                  <a:pos x="18" y="24"/>
                </a:cxn>
                <a:cxn ang="0">
                  <a:pos x="12" y="38"/>
                </a:cxn>
                <a:cxn ang="0">
                  <a:pos x="2" y="48"/>
                </a:cxn>
                <a:cxn ang="0">
                  <a:pos x="0" y="54"/>
                </a:cxn>
                <a:cxn ang="0">
                  <a:pos x="0" y="64"/>
                </a:cxn>
                <a:cxn ang="0">
                  <a:pos x="2" y="70"/>
                </a:cxn>
                <a:cxn ang="0">
                  <a:pos x="6" y="72"/>
                </a:cxn>
                <a:cxn ang="0">
                  <a:pos x="8" y="70"/>
                </a:cxn>
                <a:cxn ang="0">
                  <a:pos x="10" y="72"/>
                </a:cxn>
                <a:cxn ang="0">
                  <a:pos x="12" y="70"/>
                </a:cxn>
                <a:cxn ang="0">
                  <a:pos x="20" y="68"/>
                </a:cxn>
                <a:cxn ang="0">
                  <a:pos x="26" y="70"/>
                </a:cxn>
                <a:cxn ang="0">
                  <a:pos x="26" y="68"/>
                </a:cxn>
                <a:cxn ang="0">
                  <a:pos x="30" y="74"/>
                </a:cxn>
                <a:cxn ang="0">
                  <a:pos x="34" y="74"/>
                </a:cxn>
                <a:cxn ang="0">
                  <a:pos x="34" y="74"/>
                </a:cxn>
              </a:cxnLst>
              <a:rect l="0" t="0" r="r" b="b"/>
              <a:pathLst>
                <a:path w="100" h="74">
                  <a:moveTo>
                    <a:pt x="34" y="74"/>
                  </a:moveTo>
                  <a:lnTo>
                    <a:pt x="32" y="64"/>
                  </a:lnTo>
                  <a:lnTo>
                    <a:pt x="30" y="58"/>
                  </a:lnTo>
                  <a:lnTo>
                    <a:pt x="32" y="54"/>
                  </a:lnTo>
                  <a:lnTo>
                    <a:pt x="58" y="56"/>
                  </a:lnTo>
                  <a:lnTo>
                    <a:pt x="68" y="54"/>
                  </a:lnTo>
                  <a:lnTo>
                    <a:pt x="72" y="56"/>
                  </a:lnTo>
                  <a:lnTo>
                    <a:pt x="76" y="56"/>
                  </a:lnTo>
                  <a:lnTo>
                    <a:pt x="80" y="54"/>
                  </a:lnTo>
                  <a:lnTo>
                    <a:pt x="88" y="48"/>
                  </a:lnTo>
                  <a:lnTo>
                    <a:pt x="96" y="48"/>
                  </a:lnTo>
                  <a:lnTo>
                    <a:pt x="100" y="42"/>
                  </a:lnTo>
                  <a:lnTo>
                    <a:pt x="96" y="38"/>
                  </a:lnTo>
                  <a:lnTo>
                    <a:pt x="96" y="36"/>
                  </a:lnTo>
                  <a:lnTo>
                    <a:pt x="98" y="34"/>
                  </a:lnTo>
                  <a:lnTo>
                    <a:pt x="98" y="32"/>
                  </a:lnTo>
                  <a:lnTo>
                    <a:pt x="94" y="30"/>
                  </a:lnTo>
                  <a:lnTo>
                    <a:pt x="92" y="32"/>
                  </a:lnTo>
                  <a:lnTo>
                    <a:pt x="86" y="30"/>
                  </a:lnTo>
                  <a:lnTo>
                    <a:pt x="80" y="20"/>
                  </a:lnTo>
                  <a:lnTo>
                    <a:pt x="74" y="14"/>
                  </a:lnTo>
                  <a:lnTo>
                    <a:pt x="72" y="8"/>
                  </a:lnTo>
                  <a:lnTo>
                    <a:pt x="70" y="6"/>
                  </a:lnTo>
                  <a:lnTo>
                    <a:pt x="72" y="0"/>
                  </a:lnTo>
                  <a:lnTo>
                    <a:pt x="58" y="2"/>
                  </a:lnTo>
                  <a:lnTo>
                    <a:pt x="36" y="18"/>
                  </a:lnTo>
                  <a:lnTo>
                    <a:pt x="18" y="24"/>
                  </a:lnTo>
                  <a:lnTo>
                    <a:pt x="12" y="38"/>
                  </a:lnTo>
                  <a:lnTo>
                    <a:pt x="2" y="48"/>
                  </a:lnTo>
                  <a:lnTo>
                    <a:pt x="0" y="54"/>
                  </a:lnTo>
                  <a:lnTo>
                    <a:pt x="0" y="64"/>
                  </a:lnTo>
                  <a:lnTo>
                    <a:pt x="2" y="70"/>
                  </a:lnTo>
                  <a:lnTo>
                    <a:pt x="6" y="72"/>
                  </a:lnTo>
                  <a:lnTo>
                    <a:pt x="8" y="70"/>
                  </a:lnTo>
                  <a:lnTo>
                    <a:pt x="10" y="72"/>
                  </a:lnTo>
                  <a:lnTo>
                    <a:pt x="12" y="70"/>
                  </a:lnTo>
                  <a:lnTo>
                    <a:pt x="20" y="68"/>
                  </a:lnTo>
                  <a:lnTo>
                    <a:pt x="26" y="70"/>
                  </a:lnTo>
                  <a:lnTo>
                    <a:pt x="26" y="68"/>
                  </a:lnTo>
                  <a:lnTo>
                    <a:pt x="30" y="74"/>
                  </a:lnTo>
                  <a:lnTo>
                    <a:pt x="34" y="74"/>
                  </a:lnTo>
                  <a:lnTo>
                    <a:pt x="34" y="7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1" name="Freeform 380">
              <a:extLst>
                <a:ext uri="{FF2B5EF4-FFF2-40B4-BE49-F238E27FC236}">
                  <a16:creationId xmlns:a16="http://schemas.microsoft.com/office/drawing/2014/main" id="{4FB91233-E419-584D-B593-6592A550C726}"/>
                </a:ext>
              </a:extLst>
            </p:cNvPr>
            <p:cNvSpPr>
              <a:spLocks/>
            </p:cNvSpPr>
            <p:nvPr/>
          </p:nvSpPr>
          <p:spPr bwMode="auto">
            <a:xfrm>
              <a:off x="4983163" y="4383088"/>
              <a:ext cx="111125" cy="114300"/>
            </a:xfrm>
            <a:custGeom>
              <a:avLst/>
              <a:gdLst/>
              <a:ahLst/>
              <a:cxnLst>
                <a:cxn ang="0">
                  <a:pos x="10" y="38"/>
                </a:cxn>
                <a:cxn ang="0">
                  <a:pos x="10" y="40"/>
                </a:cxn>
                <a:cxn ang="0">
                  <a:pos x="12" y="40"/>
                </a:cxn>
                <a:cxn ang="0">
                  <a:pos x="16" y="34"/>
                </a:cxn>
                <a:cxn ang="0">
                  <a:pos x="20" y="32"/>
                </a:cxn>
                <a:cxn ang="0">
                  <a:pos x="22" y="28"/>
                </a:cxn>
                <a:cxn ang="0">
                  <a:pos x="22" y="24"/>
                </a:cxn>
                <a:cxn ang="0">
                  <a:pos x="20" y="24"/>
                </a:cxn>
                <a:cxn ang="0">
                  <a:pos x="16" y="22"/>
                </a:cxn>
                <a:cxn ang="0">
                  <a:pos x="14" y="18"/>
                </a:cxn>
                <a:cxn ang="0">
                  <a:pos x="16" y="6"/>
                </a:cxn>
                <a:cxn ang="0">
                  <a:pos x="18" y="4"/>
                </a:cxn>
                <a:cxn ang="0">
                  <a:pos x="28" y="4"/>
                </a:cxn>
                <a:cxn ang="0">
                  <a:pos x="30" y="6"/>
                </a:cxn>
                <a:cxn ang="0">
                  <a:pos x="40" y="4"/>
                </a:cxn>
                <a:cxn ang="0">
                  <a:pos x="50" y="4"/>
                </a:cxn>
                <a:cxn ang="0">
                  <a:pos x="56" y="0"/>
                </a:cxn>
                <a:cxn ang="0">
                  <a:pos x="60" y="2"/>
                </a:cxn>
                <a:cxn ang="0">
                  <a:pos x="64" y="12"/>
                </a:cxn>
                <a:cxn ang="0">
                  <a:pos x="68" y="16"/>
                </a:cxn>
                <a:cxn ang="0">
                  <a:pos x="70" y="26"/>
                </a:cxn>
                <a:cxn ang="0">
                  <a:pos x="68" y="34"/>
                </a:cxn>
                <a:cxn ang="0">
                  <a:pos x="56" y="50"/>
                </a:cxn>
                <a:cxn ang="0">
                  <a:pos x="56" y="50"/>
                </a:cxn>
                <a:cxn ang="0">
                  <a:pos x="56" y="52"/>
                </a:cxn>
                <a:cxn ang="0">
                  <a:pos x="54" y="50"/>
                </a:cxn>
                <a:cxn ang="0">
                  <a:pos x="52" y="52"/>
                </a:cxn>
                <a:cxn ang="0">
                  <a:pos x="48" y="50"/>
                </a:cxn>
                <a:cxn ang="0">
                  <a:pos x="46" y="50"/>
                </a:cxn>
                <a:cxn ang="0">
                  <a:pos x="44" y="54"/>
                </a:cxn>
                <a:cxn ang="0">
                  <a:pos x="42" y="52"/>
                </a:cxn>
                <a:cxn ang="0">
                  <a:pos x="40" y="52"/>
                </a:cxn>
                <a:cxn ang="0">
                  <a:pos x="38" y="52"/>
                </a:cxn>
                <a:cxn ang="0">
                  <a:pos x="38" y="52"/>
                </a:cxn>
                <a:cxn ang="0">
                  <a:pos x="36" y="54"/>
                </a:cxn>
                <a:cxn ang="0">
                  <a:pos x="34" y="52"/>
                </a:cxn>
                <a:cxn ang="0">
                  <a:pos x="34" y="54"/>
                </a:cxn>
                <a:cxn ang="0">
                  <a:pos x="32" y="56"/>
                </a:cxn>
                <a:cxn ang="0">
                  <a:pos x="28" y="56"/>
                </a:cxn>
                <a:cxn ang="0">
                  <a:pos x="28" y="58"/>
                </a:cxn>
                <a:cxn ang="0">
                  <a:pos x="28" y="58"/>
                </a:cxn>
                <a:cxn ang="0">
                  <a:pos x="26" y="66"/>
                </a:cxn>
                <a:cxn ang="0">
                  <a:pos x="28" y="66"/>
                </a:cxn>
                <a:cxn ang="0">
                  <a:pos x="10" y="68"/>
                </a:cxn>
                <a:cxn ang="0">
                  <a:pos x="6" y="68"/>
                </a:cxn>
                <a:cxn ang="0">
                  <a:pos x="4" y="72"/>
                </a:cxn>
                <a:cxn ang="0">
                  <a:pos x="0" y="70"/>
                </a:cxn>
                <a:cxn ang="0">
                  <a:pos x="0" y="58"/>
                </a:cxn>
                <a:cxn ang="0">
                  <a:pos x="0" y="56"/>
                </a:cxn>
                <a:cxn ang="0">
                  <a:pos x="2" y="48"/>
                </a:cxn>
                <a:cxn ang="0">
                  <a:pos x="10" y="38"/>
                </a:cxn>
                <a:cxn ang="0">
                  <a:pos x="10" y="38"/>
                </a:cxn>
              </a:cxnLst>
              <a:rect l="0" t="0" r="r" b="b"/>
              <a:pathLst>
                <a:path w="70" h="72">
                  <a:moveTo>
                    <a:pt x="10" y="38"/>
                  </a:moveTo>
                  <a:lnTo>
                    <a:pt x="10" y="40"/>
                  </a:lnTo>
                  <a:lnTo>
                    <a:pt x="12" y="40"/>
                  </a:lnTo>
                  <a:lnTo>
                    <a:pt x="16" y="34"/>
                  </a:lnTo>
                  <a:lnTo>
                    <a:pt x="20" y="32"/>
                  </a:lnTo>
                  <a:lnTo>
                    <a:pt x="22" y="28"/>
                  </a:lnTo>
                  <a:lnTo>
                    <a:pt x="22" y="24"/>
                  </a:lnTo>
                  <a:lnTo>
                    <a:pt x="20" y="24"/>
                  </a:lnTo>
                  <a:lnTo>
                    <a:pt x="16" y="22"/>
                  </a:lnTo>
                  <a:lnTo>
                    <a:pt x="14" y="18"/>
                  </a:lnTo>
                  <a:lnTo>
                    <a:pt x="16" y="6"/>
                  </a:lnTo>
                  <a:lnTo>
                    <a:pt x="18" y="4"/>
                  </a:lnTo>
                  <a:lnTo>
                    <a:pt x="28" y="4"/>
                  </a:lnTo>
                  <a:lnTo>
                    <a:pt x="30" y="6"/>
                  </a:lnTo>
                  <a:lnTo>
                    <a:pt x="40" y="4"/>
                  </a:lnTo>
                  <a:lnTo>
                    <a:pt x="50" y="4"/>
                  </a:lnTo>
                  <a:lnTo>
                    <a:pt x="56" y="0"/>
                  </a:lnTo>
                  <a:lnTo>
                    <a:pt x="60" y="2"/>
                  </a:lnTo>
                  <a:lnTo>
                    <a:pt x="64" y="12"/>
                  </a:lnTo>
                  <a:lnTo>
                    <a:pt x="68" y="16"/>
                  </a:lnTo>
                  <a:lnTo>
                    <a:pt x="70" y="26"/>
                  </a:lnTo>
                  <a:lnTo>
                    <a:pt x="68" y="34"/>
                  </a:lnTo>
                  <a:lnTo>
                    <a:pt x="56" y="50"/>
                  </a:lnTo>
                  <a:lnTo>
                    <a:pt x="56" y="50"/>
                  </a:lnTo>
                  <a:lnTo>
                    <a:pt x="56" y="52"/>
                  </a:lnTo>
                  <a:lnTo>
                    <a:pt x="54" y="50"/>
                  </a:lnTo>
                  <a:lnTo>
                    <a:pt x="52" y="52"/>
                  </a:lnTo>
                  <a:lnTo>
                    <a:pt x="48" y="50"/>
                  </a:lnTo>
                  <a:lnTo>
                    <a:pt x="46" y="50"/>
                  </a:lnTo>
                  <a:lnTo>
                    <a:pt x="44" y="54"/>
                  </a:lnTo>
                  <a:lnTo>
                    <a:pt x="42" y="52"/>
                  </a:lnTo>
                  <a:lnTo>
                    <a:pt x="40" y="52"/>
                  </a:lnTo>
                  <a:lnTo>
                    <a:pt x="38" y="52"/>
                  </a:lnTo>
                  <a:lnTo>
                    <a:pt x="38" y="52"/>
                  </a:lnTo>
                  <a:lnTo>
                    <a:pt x="36" y="54"/>
                  </a:lnTo>
                  <a:lnTo>
                    <a:pt x="34" y="52"/>
                  </a:lnTo>
                  <a:lnTo>
                    <a:pt x="34" y="54"/>
                  </a:lnTo>
                  <a:lnTo>
                    <a:pt x="32" y="56"/>
                  </a:lnTo>
                  <a:lnTo>
                    <a:pt x="28" y="56"/>
                  </a:lnTo>
                  <a:lnTo>
                    <a:pt x="28" y="58"/>
                  </a:lnTo>
                  <a:lnTo>
                    <a:pt x="28" y="58"/>
                  </a:lnTo>
                  <a:lnTo>
                    <a:pt x="26" y="66"/>
                  </a:lnTo>
                  <a:lnTo>
                    <a:pt x="28" y="66"/>
                  </a:lnTo>
                  <a:lnTo>
                    <a:pt x="10" y="68"/>
                  </a:lnTo>
                  <a:lnTo>
                    <a:pt x="6" y="68"/>
                  </a:lnTo>
                  <a:lnTo>
                    <a:pt x="4" y="72"/>
                  </a:lnTo>
                  <a:lnTo>
                    <a:pt x="0" y="70"/>
                  </a:lnTo>
                  <a:lnTo>
                    <a:pt x="0" y="58"/>
                  </a:lnTo>
                  <a:lnTo>
                    <a:pt x="0" y="56"/>
                  </a:lnTo>
                  <a:lnTo>
                    <a:pt x="2" y="48"/>
                  </a:lnTo>
                  <a:lnTo>
                    <a:pt x="10" y="38"/>
                  </a:lnTo>
                  <a:lnTo>
                    <a:pt x="10" y="3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2" name="Freeform 381">
              <a:extLst>
                <a:ext uri="{FF2B5EF4-FFF2-40B4-BE49-F238E27FC236}">
                  <a16:creationId xmlns:a16="http://schemas.microsoft.com/office/drawing/2014/main" id="{16B3D19C-C619-E34C-B963-92F5C6EFB3AE}"/>
                </a:ext>
              </a:extLst>
            </p:cNvPr>
            <p:cNvSpPr>
              <a:spLocks/>
            </p:cNvSpPr>
            <p:nvPr/>
          </p:nvSpPr>
          <p:spPr bwMode="auto">
            <a:xfrm>
              <a:off x="4814888" y="3967163"/>
              <a:ext cx="352425" cy="425450"/>
            </a:xfrm>
            <a:custGeom>
              <a:avLst/>
              <a:gdLst/>
              <a:ahLst/>
              <a:cxnLst>
                <a:cxn ang="0">
                  <a:pos x="28" y="64"/>
                </a:cxn>
                <a:cxn ang="0">
                  <a:pos x="28" y="90"/>
                </a:cxn>
                <a:cxn ang="0">
                  <a:pos x="14" y="104"/>
                </a:cxn>
                <a:cxn ang="0">
                  <a:pos x="6" y="120"/>
                </a:cxn>
                <a:cxn ang="0">
                  <a:pos x="2" y="130"/>
                </a:cxn>
                <a:cxn ang="0">
                  <a:pos x="0" y="142"/>
                </a:cxn>
                <a:cxn ang="0">
                  <a:pos x="6" y="144"/>
                </a:cxn>
                <a:cxn ang="0">
                  <a:pos x="14" y="164"/>
                </a:cxn>
                <a:cxn ang="0">
                  <a:pos x="12" y="168"/>
                </a:cxn>
                <a:cxn ang="0">
                  <a:pos x="22" y="186"/>
                </a:cxn>
                <a:cxn ang="0">
                  <a:pos x="24" y="200"/>
                </a:cxn>
                <a:cxn ang="0">
                  <a:pos x="32" y="204"/>
                </a:cxn>
                <a:cxn ang="0">
                  <a:pos x="44" y="208"/>
                </a:cxn>
                <a:cxn ang="0">
                  <a:pos x="58" y="224"/>
                </a:cxn>
                <a:cxn ang="0">
                  <a:pos x="72" y="240"/>
                </a:cxn>
                <a:cxn ang="0">
                  <a:pos x="84" y="256"/>
                </a:cxn>
                <a:cxn ang="0">
                  <a:pos x="92" y="256"/>
                </a:cxn>
                <a:cxn ang="0">
                  <a:pos x="104" y="254"/>
                </a:cxn>
                <a:cxn ang="0">
                  <a:pos x="122" y="268"/>
                </a:cxn>
                <a:cxn ang="0">
                  <a:pos x="134" y="266"/>
                </a:cxn>
                <a:cxn ang="0">
                  <a:pos x="146" y="266"/>
                </a:cxn>
                <a:cxn ang="0">
                  <a:pos x="162" y="262"/>
                </a:cxn>
                <a:cxn ang="0">
                  <a:pos x="186" y="254"/>
                </a:cxn>
                <a:cxn ang="0">
                  <a:pos x="178" y="242"/>
                </a:cxn>
                <a:cxn ang="0">
                  <a:pos x="164" y="222"/>
                </a:cxn>
                <a:cxn ang="0">
                  <a:pos x="148" y="210"/>
                </a:cxn>
                <a:cxn ang="0">
                  <a:pos x="152" y="204"/>
                </a:cxn>
                <a:cxn ang="0">
                  <a:pos x="164" y="200"/>
                </a:cxn>
                <a:cxn ang="0">
                  <a:pos x="166" y="176"/>
                </a:cxn>
                <a:cxn ang="0">
                  <a:pos x="174" y="168"/>
                </a:cxn>
                <a:cxn ang="0">
                  <a:pos x="186" y="146"/>
                </a:cxn>
                <a:cxn ang="0">
                  <a:pos x="196" y="128"/>
                </a:cxn>
                <a:cxn ang="0">
                  <a:pos x="194" y="116"/>
                </a:cxn>
                <a:cxn ang="0">
                  <a:pos x="206" y="84"/>
                </a:cxn>
                <a:cxn ang="0">
                  <a:pos x="220" y="78"/>
                </a:cxn>
                <a:cxn ang="0">
                  <a:pos x="220" y="68"/>
                </a:cxn>
                <a:cxn ang="0">
                  <a:pos x="216" y="64"/>
                </a:cxn>
                <a:cxn ang="0">
                  <a:pos x="206" y="60"/>
                </a:cxn>
                <a:cxn ang="0">
                  <a:pos x="204" y="28"/>
                </a:cxn>
                <a:cxn ang="0">
                  <a:pos x="200" y="16"/>
                </a:cxn>
                <a:cxn ang="0">
                  <a:pos x="186" y="4"/>
                </a:cxn>
                <a:cxn ang="0">
                  <a:pos x="178" y="4"/>
                </a:cxn>
                <a:cxn ang="0">
                  <a:pos x="172" y="10"/>
                </a:cxn>
                <a:cxn ang="0">
                  <a:pos x="162" y="18"/>
                </a:cxn>
                <a:cxn ang="0">
                  <a:pos x="152" y="16"/>
                </a:cxn>
                <a:cxn ang="0">
                  <a:pos x="128" y="16"/>
                </a:cxn>
                <a:cxn ang="0">
                  <a:pos x="126" y="12"/>
                </a:cxn>
                <a:cxn ang="0">
                  <a:pos x="114" y="16"/>
                </a:cxn>
                <a:cxn ang="0">
                  <a:pos x="94" y="16"/>
                </a:cxn>
                <a:cxn ang="0">
                  <a:pos x="74" y="16"/>
                </a:cxn>
                <a:cxn ang="0">
                  <a:pos x="52" y="16"/>
                </a:cxn>
                <a:cxn ang="0">
                  <a:pos x="42" y="28"/>
                </a:cxn>
                <a:cxn ang="0">
                  <a:pos x="28" y="44"/>
                </a:cxn>
                <a:cxn ang="0">
                  <a:pos x="28" y="52"/>
                </a:cxn>
              </a:cxnLst>
              <a:rect l="0" t="0" r="r" b="b"/>
              <a:pathLst>
                <a:path w="222" h="268">
                  <a:moveTo>
                    <a:pt x="28" y="52"/>
                  </a:moveTo>
                  <a:lnTo>
                    <a:pt x="28" y="64"/>
                  </a:lnTo>
                  <a:lnTo>
                    <a:pt x="28" y="78"/>
                  </a:lnTo>
                  <a:lnTo>
                    <a:pt x="28" y="90"/>
                  </a:lnTo>
                  <a:lnTo>
                    <a:pt x="28" y="104"/>
                  </a:lnTo>
                  <a:lnTo>
                    <a:pt x="14" y="104"/>
                  </a:lnTo>
                  <a:lnTo>
                    <a:pt x="12" y="112"/>
                  </a:lnTo>
                  <a:lnTo>
                    <a:pt x="6" y="120"/>
                  </a:lnTo>
                  <a:lnTo>
                    <a:pt x="6" y="126"/>
                  </a:lnTo>
                  <a:lnTo>
                    <a:pt x="2" y="130"/>
                  </a:lnTo>
                  <a:lnTo>
                    <a:pt x="2" y="136"/>
                  </a:lnTo>
                  <a:lnTo>
                    <a:pt x="0" y="142"/>
                  </a:lnTo>
                  <a:lnTo>
                    <a:pt x="0" y="146"/>
                  </a:lnTo>
                  <a:lnTo>
                    <a:pt x="6" y="144"/>
                  </a:lnTo>
                  <a:lnTo>
                    <a:pt x="6" y="152"/>
                  </a:lnTo>
                  <a:lnTo>
                    <a:pt x="14" y="164"/>
                  </a:lnTo>
                  <a:lnTo>
                    <a:pt x="14" y="166"/>
                  </a:lnTo>
                  <a:lnTo>
                    <a:pt x="12" y="168"/>
                  </a:lnTo>
                  <a:lnTo>
                    <a:pt x="22" y="182"/>
                  </a:lnTo>
                  <a:lnTo>
                    <a:pt x="22" y="186"/>
                  </a:lnTo>
                  <a:lnTo>
                    <a:pt x="22" y="196"/>
                  </a:lnTo>
                  <a:lnTo>
                    <a:pt x="24" y="200"/>
                  </a:lnTo>
                  <a:lnTo>
                    <a:pt x="30" y="200"/>
                  </a:lnTo>
                  <a:lnTo>
                    <a:pt x="32" y="204"/>
                  </a:lnTo>
                  <a:lnTo>
                    <a:pt x="40" y="206"/>
                  </a:lnTo>
                  <a:lnTo>
                    <a:pt x="44" y="208"/>
                  </a:lnTo>
                  <a:lnTo>
                    <a:pt x="46" y="214"/>
                  </a:lnTo>
                  <a:lnTo>
                    <a:pt x="58" y="224"/>
                  </a:lnTo>
                  <a:lnTo>
                    <a:pt x="64" y="234"/>
                  </a:lnTo>
                  <a:lnTo>
                    <a:pt x="72" y="240"/>
                  </a:lnTo>
                  <a:lnTo>
                    <a:pt x="76" y="246"/>
                  </a:lnTo>
                  <a:lnTo>
                    <a:pt x="84" y="256"/>
                  </a:lnTo>
                  <a:lnTo>
                    <a:pt x="88" y="258"/>
                  </a:lnTo>
                  <a:lnTo>
                    <a:pt x="92" y="256"/>
                  </a:lnTo>
                  <a:lnTo>
                    <a:pt x="102" y="256"/>
                  </a:lnTo>
                  <a:lnTo>
                    <a:pt x="104" y="254"/>
                  </a:lnTo>
                  <a:lnTo>
                    <a:pt x="120" y="268"/>
                  </a:lnTo>
                  <a:lnTo>
                    <a:pt x="122" y="268"/>
                  </a:lnTo>
                  <a:lnTo>
                    <a:pt x="124" y="266"/>
                  </a:lnTo>
                  <a:lnTo>
                    <a:pt x="134" y="266"/>
                  </a:lnTo>
                  <a:lnTo>
                    <a:pt x="136" y="268"/>
                  </a:lnTo>
                  <a:lnTo>
                    <a:pt x="146" y="266"/>
                  </a:lnTo>
                  <a:lnTo>
                    <a:pt x="156" y="266"/>
                  </a:lnTo>
                  <a:lnTo>
                    <a:pt x="162" y="262"/>
                  </a:lnTo>
                  <a:lnTo>
                    <a:pt x="168" y="254"/>
                  </a:lnTo>
                  <a:lnTo>
                    <a:pt x="186" y="254"/>
                  </a:lnTo>
                  <a:lnTo>
                    <a:pt x="188" y="246"/>
                  </a:lnTo>
                  <a:lnTo>
                    <a:pt x="178" y="242"/>
                  </a:lnTo>
                  <a:lnTo>
                    <a:pt x="172" y="228"/>
                  </a:lnTo>
                  <a:lnTo>
                    <a:pt x="164" y="222"/>
                  </a:lnTo>
                  <a:lnTo>
                    <a:pt x="160" y="214"/>
                  </a:lnTo>
                  <a:lnTo>
                    <a:pt x="148" y="210"/>
                  </a:lnTo>
                  <a:lnTo>
                    <a:pt x="152" y="208"/>
                  </a:lnTo>
                  <a:lnTo>
                    <a:pt x="152" y="204"/>
                  </a:lnTo>
                  <a:lnTo>
                    <a:pt x="160" y="204"/>
                  </a:lnTo>
                  <a:lnTo>
                    <a:pt x="164" y="200"/>
                  </a:lnTo>
                  <a:lnTo>
                    <a:pt x="166" y="176"/>
                  </a:lnTo>
                  <a:lnTo>
                    <a:pt x="166" y="176"/>
                  </a:lnTo>
                  <a:lnTo>
                    <a:pt x="168" y="172"/>
                  </a:lnTo>
                  <a:lnTo>
                    <a:pt x="174" y="168"/>
                  </a:lnTo>
                  <a:lnTo>
                    <a:pt x="176" y="158"/>
                  </a:lnTo>
                  <a:lnTo>
                    <a:pt x="186" y="146"/>
                  </a:lnTo>
                  <a:lnTo>
                    <a:pt x="192" y="142"/>
                  </a:lnTo>
                  <a:lnTo>
                    <a:pt x="196" y="128"/>
                  </a:lnTo>
                  <a:lnTo>
                    <a:pt x="196" y="124"/>
                  </a:lnTo>
                  <a:lnTo>
                    <a:pt x="194" y="116"/>
                  </a:lnTo>
                  <a:lnTo>
                    <a:pt x="202" y="86"/>
                  </a:lnTo>
                  <a:lnTo>
                    <a:pt x="206" y="84"/>
                  </a:lnTo>
                  <a:lnTo>
                    <a:pt x="210" y="82"/>
                  </a:lnTo>
                  <a:lnTo>
                    <a:pt x="220" y="78"/>
                  </a:lnTo>
                  <a:lnTo>
                    <a:pt x="222" y="72"/>
                  </a:lnTo>
                  <a:lnTo>
                    <a:pt x="220" y="68"/>
                  </a:lnTo>
                  <a:lnTo>
                    <a:pt x="218" y="68"/>
                  </a:lnTo>
                  <a:lnTo>
                    <a:pt x="216" y="64"/>
                  </a:lnTo>
                  <a:lnTo>
                    <a:pt x="210" y="62"/>
                  </a:lnTo>
                  <a:lnTo>
                    <a:pt x="206" y="60"/>
                  </a:lnTo>
                  <a:lnTo>
                    <a:pt x="204" y="46"/>
                  </a:lnTo>
                  <a:lnTo>
                    <a:pt x="204" y="28"/>
                  </a:lnTo>
                  <a:lnTo>
                    <a:pt x="200" y="22"/>
                  </a:lnTo>
                  <a:lnTo>
                    <a:pt x="200" y="16"/>
                  </a:lnTo>
                  <a:lnTo>
                    <a:pt x="192" y="8"/>
                  </a:lnTo>
                  <a:lnTo>
                    <a:pt x="186" y="4"/>
                  </a:lnTo>
                  <a:lnTo>
                    <a:pt x="184" y="0"/>
                  </a:lnTo>
                  <a:lnTo>
                    <a:pt x="178" y="4"/>
                  </a:lnTo>
                  <a:lnTo>
                    <a:pt x="174" y="4"/>
                  </a:lnTo>
                  <a:lnTo>
                    <a:pt x="172" y="10"/>
                  </a:lnTo>
                  <a:lnTo>
                    <a:pt x="164" y="12"/>
                  </a:lnTo>
                  <a:lnTo>
                    <a:pt x="162" y="18"/>
                  </a:lnTo>
                  <a:lnTo>
                    <a:pt x="156" y="20"/>
                  </a:lnTo>
                  <a:lnTo>
                    <a:pt x="152" y="16"/>
                  </a:lnTo>
                  <a:lnTo>
                    <a:pt x="140" y="16"/>
                  </a:lnTo>
                  <a:lnTo>
                    <a:pt x="128" y="16"/>
                  </a:lnTo>
                  <a:lnTo>
                    <a:pt x="128" y="14"/>
                  </a:lnTo>
                  <a:lnTo>
                    <a:pt x="126" y="12"/>
                  </a:lnTo>
                  <a:lnTo>
                    <a:pt x="126" y="16"/>
                  </a:lnTo>
                  <a:lnTo>
                    <a:pt x="114" y="16"/>
                  </a:lnTo>
                  <a:lnTo>
                    <a:pt x="104" y="16"/>
                  </a:lnTo>
                  <a:lnTo>
                    <a:pt x="94" y="16"/>
                  </a:lnTo>
                  <a:lnTo>
                    <a:pt x="84" y="16"/>
                  </a:lnTo>
                  <a:lnTo>
                    <a:pt x="74" y="16"/>
                  </a:lnTo>
                  <a:lnTo>
                    <a:pt x="62" y="16"/>
                  </a:lnTo>
                  <a:lnTo>
                    <a:pt x="52" y="16"/>
                  </a:lnTo>
                  <a:lnTo>
                    <a:pt x="42" y="16"/>
                  </a:lnTo>
                  <a:lnTo>
                    <a:pt x="42" y="28"/>
                  </a:lnTo>
                  <a:lnTo>
                    <a:pt x="42" y="44"/>
                  </a:lnTo>
                  <a:lnTo>
                    <a:pt x="28" y="44"/>
                  </a:lnTo>
                  <a:lnTo>
                    <a:pt x="28" y="52"/>
                  </a:lnTo>
                  <a:lnTo>
                    <a:pt x="28" y="5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3" name="Freeform 382">
              <a:extLst>
                <a:ext uri="{FF2B5EF4-FFF2-40B4-BE49-F238E27FC236}">
                  <a16:creationId xmlns:a16="http://schemas.microsoft.com/office/drawing/2014/main" id="{590B22FA-2E49-5044-8807-B4532E0A1406}"/>
                </a:ext>
              </a:extLst>
            </p:cNvPr>
            <p:cNvSpPr>
              <a:spLocks/>
            </p:cNvSpPr>
            <p:nvPr/>
          </p:nvSpPr>
          <p:spPr bwMode="auto">
            <a:xfrm>
              <a:off x="5221288" y="4214813"/>
              <a:ext cx="219075" cy="288925"/>
            </a:xfrm>
            <a:custGeom>
              <a:avLst/>
              <a:gdLst/>
              <a:ahLst/>
              <a:cxnLst>
                <a:cxn ang="0">
                  <a:pos x="82" y="66"/>
                </a:cxn>
                <a:cxn ang="0">
                  <a:pos x="64" y="84"/>
                </a:cxn>
                <a:cxn ang="0">
                  <a:pos x="38" y="94"/>
                </a:cxn>
                <a:cxn ang="0">
                  <a:pos x="26" y="102"/>
                </a:cxn>
                <a:cxn ang="0">
                  <a:pos x="16" y="104"/>
                </a:cxn>
                <a:cxn ang="0">
                  <a:pos x="6" y="116"/>
                </a:cxn>
                <a:cxn ang="0">
                  <a:pos x="0" y="134"/>
                </a:cxn>
                <a:cxn ang="0">
                  <a:pos x="0" y="160"/>
                </a:cxn>
                <a:cxn ang="0">
                  <a:pos x="8" y="182"/>
                </a:cxn>
                <a:cxn ang="0">
                  <a:pos x="22" y="162"/>
                </a:cxn>
                <a:cxn ang="0">
                  <a:pos x="34" y="152"/>
                </a:cxn>
                <a:cxn ang="0">
                  <a:pos x="64" y="130"/>
                </a:cxn>
                <a:cxn ang="0">
                  <a:pos x="88" y="106"/>
                </a:cxn>
                <a:cxn ang="0">
                  <a:pos x="106" y="84"/>
                </a:cxn>
                <a:cxn ang="0">
                  <a:pos x="118" y="58"/>
                </a:cxn>
                <a:cxn ang="0">
                  <a:pos x="122" y="50"/>
                </a:cxn>
                <a:cxn ang="0">
                  <a:pos x="132" y="24"/>
                </a:cxn>
                <a:cxn ang="0">
                  <a:pos x="136" y="20"/>
                </a:cxn>
                <a:cxn ang="0">
                  <a:pos x="136" y="20"/>
                </a:cxn>
                <a:cxn ang="0">
                  <a:pos x="134" y="8"/>
                </a:cxn>
                <a:cxn ang="0">
                  <a:pos x="128" y="0"/>
                </a:cxn>
                <a:cxn ang="0">
                  <a:pos x="110" y="8"/>
                </a:cxn>
                <a:cxn ang="0">
                  <a:pos x="100" y="8"/>
                </a:cxn>
                <a:cxn ang="0">
                  <a:pos x="84" y="12"/>
                </a:cxn>
                <a:cxn ang="0">
                  <a:pos x="64" y="16"/>
                </a:cxn>
                <a:cxn ang="0">
                  <a:pos x="46" y="22"/>
                </a:cxn>
                <a:cxn ang="0">
                  <a:pos x="30" y="6"/>
                </a:cxn>
                <a:cxn ang="0">
                  <a:pos x="24" y="16"/>
                </a:cxn>
                <a:cxn ang="0">
                  <a:pos x="34" y="34"/>
                </a:cxn>
                <a:cxn ang="0">
                  <a:pos x="50" y="42"/>
                </a:cxn>
                <a:cxn ang="0">
                  <a:pos x="72" y="50"/>
                </a:cxn>
                <a:cxn ang="0">
                  <a:pos x="94" y="52"/>
                </a:cxn>
                <a:cxn ang="0">
                  <a:pos x="92" y="56"/>
                </a:cxn>
              </a:cxnLst>
              <a:rect l="0" t="0" r="r" b="b"/>
              <a:pathLst>
                <a:path w="138" h="182">
                  <a:moveTo>
                    <a:pt x="92" y="56"/>
                  </a:moveTo>
                  <a:lnTo>
                    <a:pt x="82" y="66"/>
                  </a:lnTo>
                  <a:lnTo>
                    <a:pt x="72" y="74"/>
                  </a:lnTo>
                  <a:lnTo>
                    <a:pt x="64" y="84"/>
                  </a:lnTo>
                  <a:lnTo>
                    <a:pt x="54" y="94"/>
                  </a:lnTo>
                  <a:lnTo>
                    <a:pt x="38" y="94"/>
                  </a:lnTo>
                  <a:lnTo>
                    <a:pt x="32" y="96"/>
                  </a:lnTo>
                  <a:lnTo>
                    <a:pt x="26" y="102"/>
                  </a:lnTo>
                  <a:lnTo>
                    <a:pt x="16" y="104"/>
                  </a:lnTo>
                  <a:lnTo>
                    <a:pt x="16" y="104"/>
                  </a:lnTo>
                  <a:lnTo>
                    <a:pt x="12" y="108"/>
                  </a:lnTo>
                  <a:lnTo>
                    <a:pt x="6" y="116"/>
                  </a:lnTo>
                  <a:lnTo>
                    <a:pt x="0" y="122"/>
                  </a:lnTo>
                  <a:lnTo>
                    <a:pt x="0" y="134"/>
                  </a:lnTo>
                  <a:lnTo>
                    <a:pt x="0" y="148"/>
                  </a:lnTo>
                  <a:lnTo>
                    <a:pt x="0" y="160"/>
                  </a:lnTo>
                  <a:lnTo>
                    <a:pt x="0" y="172"/>
                  </a:lnTo>
                  <a:lnTo>
                    <a:pt x="8" y="182"/>
                  </a:lnTo>
                  <a:lnTo>
                    <a:pt x="20" y="168"/>
                  </a:lnTo>
                  <a:lnTo>
                    <a:pt x="22" y="162"/>
                  </a:lnTo>
                  <a:lnTo>
                    <a:pt x="26" y="162"/>
                  </a:lnTo>
                  <a:lnTo>
                    <a:pt x="34" y="152"/>
                  </a:lnTo>
                  <a:lnTo>
                    <a:pt x="52" y="136"/>
                  </a:lnTo>
                  <a:lnTo>
                    <a:pt x="64" y="130"/>
                  </a:lnTo>
                  <a:lnTo>
                    <a:pt x="72" y="122"/>
                  </a:lnTo>
                  <a:lnTo>
                    <a:pt x="88" y="106"/>
                  </a:lnTo>
                  <a:lnTo>
                    <a:pt x="96" y="94"/>
                  </a:lnTo>
                  <a:lnTo>
                    <a:pt x="106" y="84"/>
                  </a:lnTo>
                  <a:lnTo>
                    <a:pt x="110" y="74"/>
                  </a:lnTo>
                  <a:lnTo>
                    <a:pt x="118" y="58"/>
                  </a:lnTo>
                  <a:lnTo>
                    <a:pt x="118" y="54"/>
                  </a:lnTo>
                  <a:lnTo>
                    <a:pt x="122" y="50"/>
                  </a:lnTo>
                  <a:lnTo>
                    <a:pt x="130" y="38"/>
                  </a:lnTo>
                  <a:lnTo>
                    <a:pt x="132" y="24"/>
                  </a:lnTo>
                  <a:lnTo>
                    <a:pt x="138" y="22"/>
                  </a:lnTo>
                  <a:lnTo>
                    <a:pt x="136" y="20"/>
                  </a:lnTo>
                  <a:lnTo>
                    <a:pt x="134" y="22"/>
                  </a:lnTo>
                  <a:lnTo>
                    <a:pt x="136" y="20"/>
                  </a:lnTo>
                  <a:lnTo>
                    <a:pt x="136" y="12"/>
                  </a:lnTo>
                  <a:lnTo>
                    <a:pt x="134" y="8"/>
                  </a:lnTo>
                  <a:lnTo>
                    <a:pt x="136" y="2"/>
                  </a:lnTo>
                  <a:lnTo>
                    <a:pt x="128" y="0"/>
                  </a:lnTo>
                  <a:lnTo>
                    <a:pt x="122" y="6"/>
                  </a:lnTo>
                  <a:lnTo>
                    <a:pt x="110" y="8"/>
                  </a:lnTo>
                  <a:lnTo>
                    <a:pt x="106" y="10"/>
                  </a:lnTo>
                  <a:lnTo>
                    <a:pt x="100" y="8"/>
                  </a:lnTo>
                  <a:lnTo>
                    <a:pt x="96" y="12"/>
                  </a:lnTo>
                  <a:lnTo>
                    <a:pt x="84" y="12"/>
                  </a:lnTo>
                  <a:lnTo>
                    <a:pt x="74" y="18"/>
                  </a:lnTo>
                  <a:lnTo>
                    <a:pt x="64" y="16"/>
                  </a:lnTo>
                  <a:lnTo>
                    <a:pt x="52" y="22"/>
                  </a:lnTo>
                  <a:lnTo>
                    <a:pt x="46" y="22"/>
                  </a:lnTo>
                  <a:lnTo>
                    <a:pt x="40" y="18"/>
                  </a:lnTo>
                  <a:lnTo>
                    <a:pt x="30" y="6"/>
                  </a:lnTo>
                  <a:lnTo>
                    <a:pt x="26" y="14"/>
                  </a:lnTo>
                  <a:lnTo>
                    <a:pt x="24" y="16"/>
                  </a:lnTo>
                  <a:lnTo>
                    <a:pt x="26" y="22"/>
                  </a:lnTo>
                  <a:lnTo>
                    <a:pt x="34" y="34"/>
                  </a:lnTo>
                  <a:lnTo>
                    <a:pt x="40" y="38"/>
                  </a:lnTo>
                  <a:lnTo>
                    <a:pt x="50" y="42"/>
                  </a:lnTo>
                  <a:lnTo>
                    <a:pt x="60" y="46"/>
                  </a:lnTo>
                  <a:lnTo>
                    <a:pt x="72" y="50"/>
                  </a:lnTo>
                  <a:lnTo>
                    <a:pt x="82" y="52"/>
                  </a:lnTo>
                  <a:lnTo>
                    <a:pt x="94" y="52"/>
                  </a:lnTo>
                  <a:lnTo>
                    <a:pt x="92" y="56"/>
                  </a:lnTo>
                  <a:lnTo>
                    <a:pt x="92"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4" name="Freeform 383">
              <a:extLst>
                <a:ext uri="{FF2B5EF4-FFF2-40B4-BE49-F238E27FC236}">
                  <a16:creationId xmlns:a16="http://schemas.microsoft.com/office/drawing/2014/main" id="{70B0FB06-D53A-294C-A569-AA299A8D39F4}"/>
                </a:ext>
              </a:extLst>
            </p:cNvPr>
            <p:cNvSpPr>
              <a:spLocks/>
            </p:cNvSpPr>
            <p:nvPr/>
          </p:nvSpPr>
          <p:spPr bwMode="auto">
            <a:xfrm>
              <a:off x="5049838" y="4151313"/>
              <a:ext cx="320675" cy="244475"/>
            </a:xfrm>
            <a:custGeom>
              <a:avLst/>
              <a:gdLst/>
              <a:ahLst/>
              <a:cxnLst>
                <a:cxn ang="0">
                  <a:pos x="190" y="106"/>
                </a:cxn>
                <a:cxn ang="0">
                  <a:pos x="172" y="124"/>
                </a:cxn>
                <a:cxn ang="0">
                  <a:pos x="146" y="134"/>
                </a:cxn>
                <a:cxn ang="0">
                  <a:pos x="134" y="142"/>
                </a:cxn>
                <a:cxn ang="0">
                  <a:pos x="124" y="144"/>
                </a:cxn>
                <a:cxn ang="0">
                  <a:pos x="114" y="148"/>
                </a:cxn>
                <a:cxn ang="0">
                  <a:pos x="96" y="146"/>
                </a:cxn>
                <a:cxn ang="0">
                  <a:pos x="86" y="154"/>
                </a:cxn>
                <a:cxn ang="0">
                  <a:pos x="66" y="150"/>
                </a:cxn>
                <a:cxn ang="0">
                  <a:pos x="38" y="138"/>
                </a:cxn>
                <a:cxn ang="0">
                  <a:pos x="30" y="126"/>
                </a:cxn>
                <a:cxn ang="0">
                  <a:pos x="16" y="106"/>
                </a:cxn>
                <a:cxn ang="0">
                  <a:pos x="0" y="94"/>
                </a:cxn>
                <a:cxn ang="0">
                  <a:pos x="4" y="88"/>
                </a:cxn>
                <a:cxn ang="0">
                  <a:pos x="16" y="84"/>
                </a:cxn>
                <a:cxn ang="0">
                  <a:pos x="18" y="60"/>
                </a:cxn>
                <a:cxn ang="0">
                  <a:pos x="26" y="52"/>
                </a:cxn>
                <a:cxn ang="0">
                  <a:pos x="38" y="30"/>
                </a:cxn>
                <a:cxn ang="0">
                  <a:pos x="48" y="12"/>
                </a:cxn>
                <a:cxn ang="0">
                  <a:pos x="54" y="8"/>
                </a:cxn>
                <a:cxn ang="0">
                  <a:pos x="58" y="6"/>
                </a:cxn>
                <a:cxn ang="0">
                  <a:pos x="66" y="0"/>
                </a:cxn>
                <a:cxn ang="0">
                  <a:pos x="72" y="6"/>
                </a:cxn>
                <a:cxn ang="0">
                  <a:pos x="80" y="4"/>
                </a:cxn>
                <a:cxn ang="0">
                  <a:pos x="86" y="4"/>
                </a:cxn>
                <a:cxn ang="0">
                  <a:pos x="96" y="6"/>
                </a:cxn>
                <a:cxn ang="0">
                  <a:pos x="110" y="18"/>
                </a:cxn>
                <a:cxn ang="0">
                  <a:pos x="120" y="28"/>
                </a:cxn>
                <a:cxn ang="0">
                  <a:pos x="124" y="36"/>
                </a:cxn>
                <a:cxn ang="0">
                  <a:pos x="118" y="50"/>
                </a:cxn>
                <a:cxn ang="0">
                  <a:pos x="126" y="54"/>
                </a:cxn>
                <a:cxn ang="0">
                  <a:pos x="134" y="54"/>
                </a:cxn>
                <a:cxn ang="0">
                  <a:pos x="134" y="62"/>
                </a:cxn>
                <a:cxn ang="0">
                  <a:pos x="148" y="78"/>
                </a:cxn>
                <a:cxn ang="0">
                  <a:pos x="168" y="86"/>
                </a:cxn>
                <a:cxn ang="0">
                  <a:pos x="190" y="92"/>
                </a:cxn>
                <a:cxn ang="0">
                  <a:pos x="200" y="96"/>
                </a:cxn>
              </a:cxnLst>
              <a:rect l="0" t="0" r="r" b="b"/>
              <a:pathLst>
                <a:path w="202" h="154">
                  <a:moveTo>
                    <a:pt x="200" y="96"/>
                  </a:moveTo>
                  <a:lnTo>
                    <a:pt x="190" y="106"/>
                  </a:lnTo>
                  <a:lnTo>
                    <a:pt x="180" y="114"/>
                  </a:lnTo>
                  <a:lnTo>
                    <a:pt x="172" y="124"/>
                  </a:lnTo>
                  <a:lnTo>
                    <a:pt x="162" y="134"/>
                  </a:lnTo>
                  <a:lnTo>
                    <a:pt x="146" y="134"/>
                  </a:lnTo>
                  <a:lnTo>
                    <a:pt x="140" y="136"/>
                  </a:lnTo>
                  <a:lnTo>
                    <a:pt x="134" y="142"/>
                  </a:lnTo>
                  <a:lnTo>
                    <a:pt x="124" y="144"/>
                  </a:lnTo>
                  <a:lnTo>
                    <a:pt x="124" y="144"/>
                  </a:lnTo>
                  <a:lnTo>
                    <a:pt x="120" y="148"/>
                  </a:lnTo>
                  <a:lnTo>
                    <a:pt x="114" y="148"/>
                  </a:lnTo>
                  <a:lnTo>
                    <a:pt x="106" y="144"/>
                  </a:lnTo>
                  <a:lnTo>
                    <a:pt x="96" y="146"/>
                  </a:lnTo>
                  <a:lnTo>
                    <a:pt x="92" y="150"/>
                  </a:lnTo>
                  <a:lnTo>
                    <a:pt x="86" y="154"/>
                  </a:lnTo>
                  <a:lnTo>
                    <a:pt x="80" y="154"/>
                  </a:lnTo>
                  <a:lnTo>
                    <a:pt x="66" y="150"/>
                  </a:lnTo>
                  <a:lnTo>
                    <a:pt x="50" y="140"/>
                  </a:lnTo>
                  <a:lnTo>
                    <a:pt x="38" y="138"/>
                  </a:lnTo>
                  <a:lnTo>
                    <a:pt x="40" y="130"/>
                  </a:lnTo>
                  <a:lnTo>
                    <a:pt x="30" y="126"/>
                  </a:lnTo>
                  <a:lnTo>
                    <a:pt x="24" y="112"/>
                  </a:lnTo>
                  <a:lnTo>
                    <a:pt x="16" y="106"/>
                  </a:lnTo>
                  <a:lnTo>
                    <a:pt x="12" y="98"/>
                  </a:lnTo>
                  <a:lnTo>
                    <a:pt x="0" y="94"/>
                  </a:lnTo>
                  <a:lnTo>
                    <a:pt x="4" y="92"/>
                  </a:lnTo>
                  <a:lnTo>
                    <a:pt x="4" y="88"/>
                  </a:lnTo>
                  <a:lnTo>
                    <a:pt x="12" y="88"/>
                  </a:lnTo>
                  <a:lnTo>
                    <a:pt x="16" y="84"/>
                  </a:lnTo>
                  <a:lnTo>
                    <a:pt x="18" y="60"/>
                  </a:lnTo>
                  <a:lnTo>
                    <a:pt x="18" y="60"/>
                  </a:lnTo>
                  <a:lnTo>
                    <a:pt x="20" y="56"/>
                  </a:lnTo>
                  <a:lnTo>
                    <a:pt x="26" y="52"/>
                  </a:lnTo>
                  <a:lnTo>
                    <a:pt x="28" y="42"/>
                  </a:lnTo>
                  <a:lnTo>
                    <a:pt x="38" y="30"/>
                  </a:lnTo>
                  <a:lnTo>
                    <a:pt x="44" y="26"/>
                  </a:lnTo>
                  <a:lnTo>
                    <a:pt x="48" y="12"/>
                  </a:lnTo>
                  <a:lnTo>
                    <a:pt x="48" y="8"/>
                  </a:lnTo>
                  <a:lnTo>
                    <a:pt x="54" y="8"/>
                  </a:lnTo>
                  <a:lnTo>
                    <a:pt x="56" y="6"/>
                  </a:lnTo>
                  <a:lnTo>
                    <a:pt x="58" y="6"/>
                  </a:lnTo>
                  <a:lnTo>
                    <a:pt x="60" y="10"/>
                  </a:lnTo>
                  <a:lnTo>
                    <a:pt x="66" y="0"/>
                  </a:lnTo>
                  <a:lnTo>
                    <a:pt x="70" y="4"/>
                  </a:lnTo>
                  <a:lnTo>
                    <a:pt x="72" y="6"/>
                  </a:lnTo>
                  <a:lnTo>
                    <a:pt x="78" y="6"/>
                  </a:lnTo>
                  <a:lnTo>
                    <a:pt x="80" y="4"/>
                  </a:lnTo>
                  <a:lnTo>
                    <a:pt x="82" y="6"/>
                  </a:lnTo>
                  <a:lnTo>
                    <a:pt x="86" y="4"/>
                  </a:lnTo>
                  <a:lnTo>
                    <a:pt x="92" y="6"/>
                  </a:lnTo>
                  <a:lnTo>
                    <a:pt x="96" y="6"/>
                  </a:lnTo>
                  <a:lnTo>
                    <a:pt x="104" y="10"/>
                  </a:lnTo>
                  <a:lnTo>
                    <a:pt x="110" y="18"/>
                  </a:lnTo>
                  <a:lnTo>
                    <a:pt x="116" y="22"/>
                  </a:lnTo>
                  <a:lnTo>
                    <a:pt x="120" y="28"/>
                  </a:lnTo>
                  <a:lnTo>
                    <a:pt x="126" y="34"/>
                  </a:lnTo>
                  <a:lnTo>
                    <a:pt x="124" y="36"/>
                  </a:lnTo>
                  <a:lnTo>
                    <a:pt x="122" y="44"/>
                  </a:lnTo>
                  <a:lnTo>
                    <a:pt x="118" y="50"/>
                  </a:lnTo>
                  <a:lnTo>
                    <a:pt x="120" y="54"/>
                  </a:lnTo>
                  <a:lnTo>
                    <a:pt x="126" y="54"/>
                  </a:lnTo>
                  <a:lnTo>
                    <a:pt x="130" y="52"/>
                  </a:lnTo>
                  <a:lnTo>
                    <a:pt x="134" y="54"/>
                  </a:lnTo>
                  <a:lnTo>
                    <a:pt x="132" y="56"/>
                  </a:lnTo>
                  <a:lnTo>
                    <a:pt x="134" y="62"/>
                  </a:lnTo>
                  <a:lnTo>
                    <a:pt x="142" y="74"/>
                  </a:lnTo>
                  <a:lnTo>
                    <a:pt x="148" y="78"/>
                  </a:lnTo>
                  <a:lnTo>
                    <a:pt x="158" y="82"/>
                  </a:lnTo>
                  <a:lnTo>
                    <a:pt x="168" y="86"/>
                  </a:lnTo>
                  <a:lnTo>
                    <a:pt x="180" y="90"/>
                  </a:lnTo>
                  <a:lnTo>
                    <a:pt x="190" y="92"/>
                  </a:lnTo>
                  <a:lnTo>
                    <a:pt x="202" y="92"/>
                  </a:lnTo>
                  <a:lnTo>
                    <a:pt x="200" y="96"/>
                  </a:lnTo>
                  <a:lnTo>
                    <a:pt x="200" y="9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5" name="Freeform 384">
              <a:extLst>
                <a:ext uri="{FF2B5EF4-FFF2-40B4-BE49-F238E27FC236}">
                  <a16:creationId xmlns:a16="http://schemas.microsoft.com/office/drawing/2014/main" id="{044247CD-D6FD-D34B-9F81-88E20236299A}"/>
                </a:ext>
              </a:extLst>
            </p:cNvPr>
            <p:cNvSpPr>
              <a:spLocks/>
            </p:cNvSpPr>
            <p:nvPr/>
          </p:nvSpPr>
          <p:spPr bwMode="auto">
            <a:xfrm>
              <a:off x="5084763" y="3748088"/>
              <a:ext cx="447675" cy="387350"/>
            </a:xfrm>
            <a:custGeom>
              <a:avLst/>
              <a:gdLst/>
              <a:ahLst/>
              <a:cxnLst>
                <a:cxn ang="0">
                  <a:pos x="264" y="144"/>
                </a:cxn>
                <a:cxn ang="0">
                  <a:pos x="244" y="142"/>
                </a:cxn>
                <a:cxn ang="0">
                  <a:pos x="228" y="128"/>
                </a:cxn>
                <a:cxn ang="0">
                  <a:pos x="220" y="118"/>
                </a:cxn>
                <a:cxn ang="0">
                  <a:pos x="214" y="108"/>
                </a:cxn>
                <a:cxn ang="0">
                  <a:pos x="208" y="98"/>
                </a:cxn>
                <a:cxn ang="0">
                  <a:pos x="206" y="88"/>
                </a:cxn>
                <a:cxn ang="0">
                  <a:pos x="198" y="78"/>
                </a:cxn>
                <a:cxn ang="0">
                  <a:pos x="190" y="68"/>
                </a:cxn>
                <a:cxn ang="0">
                  <a:pos x="176" y="56"/>
                </a:cxn>
                <a:cxn ang="0">
                  <a:pos x="160" y="48"/>
                </a:cxn>
                <a:cxn ang="0">
                  <a:pos x="122" y="40"/>
                </a:cxn>
                <a:cxn ang="0">
                  <a:pos x="114" y="28"/>
                </a:cxn>
                <a:cxn ang="0">
                  <a:pos x="96" y="18"/>
                </a:cxn>
                <a:cxn ang="0">
                  <a:pos x="60" y="0"/>
                </a:cxn>
                <a:cxn ang="0">
                  <a:pos x="30" y="10"/>
                </a:cxn>
                <a:cxn ang="0">
                  <a:pos x="40" y="28"/>
                </a:cxn>
                <a:cxn ang="0">
                  <a:pos x="28" y="36"/>
                </a:cxn>
                <a:cxn ang="0">
                  <a:pos x="20" y="48"/>
                </a:cxn>
                <a:cxn ang="0">
                  <a:pos x="4" y="44"/>
                </a:cxn>
                <a:cxn ang="0">
                  <a:pos x="0" y="64"/>
                </a:cxn>
                <a:cxn ang="0">
                  <a:pos x="8" y="64"/>
                </a:cxn>
                <a:cxn ang="0">
                  <a:pos x="22" y="86"/>
                </a:cxn>
                <a:cxn ang="0">
                  <a:pos x="32" y="104"/>
                </a:cxn>
                <a:cxn ang="0">
                  <a:pos x="38" y="120"/>
                </a:cxn>
                <a:cxn ang="0">
                  <a:pos x="50" y="128"/>
                </a:cxn>
                <a:cxn ang="0">
                  <a:pos x="58" y="154"/>
                </a:cxn>
                <a:cxn ang="0">
                  <a:pos x="78" y="182"/>
                </a:cxn>
                <a:cxn ang="0">
                  <a:pos x="88" y="200"/>
                </a:cxn>
                <a:cxn ang="0">
                  <a:pos x="102" y="218"/>
                </a:cxn>
                <a:cxn ang="0">
                  <a:pos x="108" y="228"/>
                </a:cxn>
                <a:cxn ang="0">
                  <a:pos x="112" y="232"/>
                </a:cxn>
                <a:cxn ang="0">
                  <a:pos x="118" y="224"/>
                </a:cxn>
                <a:cxn ang="0">
                  <a:pos x="144" y="224"/>
                </a:cxn>
                <a:cxn ang="0">
                  <a:pos x="156" y="244"/>
                </a:cxn>
                <a:cxn ang="0">
                  <a:pos x="174" y="226"/>
                </a:cxn>
                <a:cxn ang="0">
                  <a:pos x="190" y="206"/>
                </a:cxn>
                <a:cxn ang="0">
                  <a:pos x="212" y="202"/>
                </a:cxn>
                <a:cxn ang="0">
                  <a:pos x="232" y="196"/>
                </a:cxn>
                <a:cxn ang="0">
                  <a:pos x="254" y="190"/>
                </a:cxn>
                <a:cxn ang="0">
                  <a:pos x="274" y="182"/>
                </a:cxn>
                <a:cxn ang="0">
                  <a:pos x="278" y="168"/>
                </a:cxn>
                <a:cxn ang="0">
                  <a:pos x="282" y="154"/>
                </a:cxn>
                <a:cxn ang="0">
                  <a:pos x="274" y="146"/>
                </a:cxn>
              </a:cxnLst>
              <a:rect l="0" t="0" r="r" b="b"/>
              <a:pathLst>
                <a:path w="282" h="244">
                  <a:moveTo>
                    <a:pt x="274" y="146"/>
                  </a:moveTo>
                  <a:lnTo>
                    <a:pt x="264" y="144"/>
                  </a:lnTo>
                  <a:lnTo>
                    <a:pt x="254" y="144"/>
                  </a:lnTo>
                  <a:lnTo>
                    <a:pt x="244" y="142"/>
                  </a:lnTo>
                  <a:lnTo>
                    <a:pt x="232" y="140"/>
                  </a:lnTo>
                  <a:lnTo>
                    <a:pt x="228" y="128"/>
                  </a:lnTo>
                  <a:lnTo>
                    <a:pt x="220" y="120"/>
                  </a:lnTo>
                  <a:lnTo>
                    <a:pt x="220" y="118"/>
                  </a:lnTo>
                  <a:lnTo>
                    <a:pt x="216" y="114"/>
                  </a:lnTo>
                  <a:lnTo>
                    <a:pt x="214" y="108"/>
                  </a:lnTo>
                  <a:lnTo>
                    <a:pt x="212" y="104"/>
                  </a:lnTo>
                  <a:lnTo>
                    <a:pt x="208" y="98"/>
                  </a:lnTo>
                  <a:lnTo>
                    <a:pt x="208" y="92"/>
                  </a:lnTo>
                  <a:lnTo>
                    <a:pt x="206" y="88"/>
                  </a:lnTo>
                  <a:lnTo>
                    <a:pt x="206" y="84"/>
                  </a:lnTo>
                  <a:lnTo>
                    <a:pt x="198" y="78"/>
                  </a:lnTo>
                  <a:lnTo>
                    <a:pt x="196" y="74"/>
                  </a:lnTo>
                  <a:lnTo>
                    <a:pt x="190" y="68"/>
                  </a:lnTo>
                  <a:lnTo>
                    <a:pt x="184" y="58"/>
                  </a:lnTo>
                  <a:lnTo>
                    <a:pt x="176" y="56"/>
                  </a:lnTo>
                  <a:lnTo>
                    <a:pt x="172" y="52"/>
                  </a:lnTo>
                  <a:lnTo>
                    <a:pt x="160" y="48"/>
                  </a:lnTo>
                  <a:lnTo>
                    <a:pt x="136" y="46"/>
                  </a:lnTo>
                  <a:lnTo>
                    <a:pt x="122" y="40"/>
                  </a:lnTo>
                  <a:lnTo>
                    <a:pt x="120" y="30"/>
                  </a:lnTo>
                  <a:lnTo>
                    <a:pt x="114" y="28"/>
                  </a:lnTo>
                  <a:lnTo>
                    <a:pt x="110" y="22"/>
                  </a:lnTo>
                  <a:lnTo>
                    <a:pt x="96" y="18"/>
                  </a:lnTo>
                  <a:lnTo>
                    <a:pt x="80" y="6"/>
                  </a:lnTo>
                  <a:lnTo>
                    <a:pt x="60" y="0"/>
                  </a:lnTo>
                  <a:lnTo>
                    <a:pt x="56" y="6"/>
                  </a:lnTo>
                  <a:lnTo>
                    <a:pt x="30" y="10"/>
                  </a:lnTo>
                  <a:lnTo>
                    <a:pt x="46" y="26"/>
                  </a:lnTo>
                  <a:lnTo>
                    <a:pt x="40" y="28"/>
                  </a:lnTo>
                  <a:lnTo>
                    <a:pt x="38" y="36"/>
                  </a:lnTo>
                  <a:lnTo>
                    <a:pt x="28" y="36"/>
                  </a:lnTo>
                  <a:lnTo>
                    <a:pt x="24" y="44"/>
                  </a:lnTo>
                  <a:lnTo>
                    <a:pt x="20" y="48"/>
                  </a:lnTo>
                  <a:lnTo>
                    <a:pt x="4" y="46"/>
                  </a:lnTo>
                  <a:lnTo>
                    <a:pt x="4" y="44"/>
                  </a:lnTo>
                  <a:lnTo>
                    <a:pt x="2" y="58"/>
                  </a:lnTo>
                  <a:lnTo>
                    <a:pt x="0" y="64"/>
                  </a:lnTo>
                  <a:lnTo>
                    <a:pt x="2" y="64"/>
                  </a:lnTo>
                  <a:lnTo>
                    <a:pt x="8" y="64"/>
                  </a:lnTo>
                  <a:lnTo>
                    <a:pt x="14" y="78"/>
                  </a:lnTo>
                  <a:lnTo>
                    <a:pt x="22" y="86"/>
                  </a:lnTo>
                  <a:lnTo>
                    <a:pt x="26" y="98"/>
                  </a:lnTo>
                  <a:lnTo>
                    <a:pt x="32" y="104"/>
                  </a:lnTo>
                  <a:lnTo>
                    <a:pt x="34" y="114"/>
                  </a:lnTo>
                  <a:lnTo>
                    <a:pt x="38" y="120"/>
                  </a:lnTo>
                  <a:lnTo>
                    <a:pt x="42" y="120"/>
                  </a:lnTo>
                  <a:lnTo>
                    <a:pt x="50" y="128"/>
                  </a:lnTo>
                  <a:lnTo>
                    <a:pt x="60" y="148"/>
                  </a:lnTo>
                  <a:lnTo>
                    <a:pt x="58" y="154"/>
                  </a:lnTo>
                  <a:lnTo>
                    <a:pt x="64" y="172"/>
                  </a:lnTo>
                  <a:lnTo>
                    <a:pt x="78" y="182"/>
                  </a:lnTo>
                  <a:lnTo>
                    <a:pt x="84" y="190"/>
                  </a:lnTo>
                  <a:lnTo>
                    <a:pt x="88" y="200"/>
                  </a:lnTo>
                  <a:lnTo>
                    <a:pt x="94" y="210"/>
                  </a:lnTo>
                  <a:lnTo>
                    <a:pt x="102" y="218"/>
                  </a:lnTo>
                  <a:lnTo>
                    <a:pt x="102" y="222"/>
                  </a:lnTo>
                  <a:lnTo>
                    <a:pt x="108" y="228"/>
                  </a:lnTo>
                  <a:lnTo>
                    <a:pt x="108" y="232"/>
                  </a:lnTo>
                  <a:lnTo>
                    <a:pt x="112" y="232"/>
                  </a:lnTo>
                  <a:lnTo>
                    <a:pt x="112" y="228"/>
                  </a:lnTo>
                  <a:lnTo>
                    <a:pt x="118" y="224"/>
                  </a:lnTo>
                  <a:lnTo>
                    <a:pt x="132" y="220"/>
                  </a:lnTo>
                  <a:lnTo>
                    <a:pt x="144" y="224"/>
                  </a:lnTo>
                  <a:lnTo>
                    <a:pt x="156" y="228"/>
                  </a:lnTo>
                  <a:lnTo>
                    <a:pt x="156" y="244"/>
                  </a:lnTo>
                  <a:lnTo>
                    <a:pt x="164" y="234"/>
                  </a:lnTo>
                  <a:lnTo>
                    <a:pt x="174" y="226"/>
                  </a:lnTo>
                  <a:lnTo>
                    <a:pt x="182" y="216"/>
                  </a:lnTo>
                  <a:lnTo>
                    <a:pt x="190" y="206"/>
                  </a:lnTo>
                  <a:lnTo>
                    <a:pt x="200" y="204"/>
                  </a:lnTo>
                  <a:lnTo>
                    <a:pt x="212" y="202"/>
                  </a:lnTo>
                  <a:lnTo>
                    <a:pt x="222" y="198"/>
                  </a:lnTo>
                  <a:lnTo>
                    <a:pt x="232" y="196"/>
                  </a:lnTo>
                  <a:lnTo>
                    <a:pt x="242" y="192"/>
                  </a:lnTo>
                  <a:lnTo>
                    <a:pt x="254" y="190"/>
                  </a:lnTo>
                  <a:lnTo>
                    <a:pt x="264" y="186"/>
                  </a:lnTo>
                  <a:lnTo>
                    <a:pt x="274" y="182"/>
                  </a:lnTo>
                  <a:lnTo>
                    <a:pt x="276" y="176"/>
                  </a:lnTo>
                  <a:lnTo>
                    <a:pt x="278" y="168"/>
                  </a:lnTo>
                  <a:lnTo>
                    <a:pt x="280" y="162"/>
                  </a:lnTo>
                  <a:lnTo>
                    <a:pt x="282" y="154"/>
                  </a:lnTo>
                  <a:lnTo>
                    <a:pt x="276" y="144"/>
                  </a:lnTo>
                  <a:lnTo>
                    <a:pt x="274" y="146"/>
                  </a:lnTo>
                  <a:lnTo>
                    <a:pt x="274" y="1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6" name="Freeform 385">
              <a:extLst>
                <a:ext uri="{FF2B5EF4-FFF2-40B4-BE49-F238E27FC236}">
                  <a16:creationId xmlns:a16="http://schemas.microsoft.com/office/drawing/2014/main" id="{344077C0-CF09-E041-B450-38F835EEF7E8}"/>
                </a:ext>
              </a:extLst>
            </p:cNvPr>
            <p:cNvSpPr>
              <a:spLocks/>
            </p:cNvSpPr>
            <p:nvPr/>
          </p:nvSpPr>
          <p:spPr bwMode="auto">
            <a:xfrm>
              <a:off x="5538788" y="3379788"/>
              <a:ext cx="365125" cy="238125"/>
            </a:xfrm>
            <a:custGeom>
              <a:avLst/>
              <a:gdLst/>
              <a:ahLst/>
              <a:cxnLst>
                <a:cxn ang="0">
                  <a:pos x="110" y="36"/>
                </a:cxn>
                <a:cxn ang="0">
                  <a:pos x="90" y="38"/>
                </a:cxn>
                <a:cxn ang="0">
                  <a:pos x="74" y="32"/>
                </a:cxn>
                <a:cxn ang="0">
                  <a:pos x="62" y="20"/>
                </a:cxn>
                <a:cxn ang="0">
                  <a:pos x="42" y="4"/>
                </a:cxn>
                <a:cxn ang="0">
                  <a:pos x="26" y="4"/>
                </a:cxn>
                <a:cxn ang="0">
                  <a:pos x="8" y="10"/>
                </a:cxn>
                <a:cxn ang="0">
                  <a:pos x="0" y="30"/>
                </a:cxn>
                <a:cxn ang="0">
                  <a:pos x="0" y="62"/>
                </a:cxn>
                <a:cxn ang="0">
                  <a:pos x="14" y="80"/>
                </a:cxn>
                <a:cxn ang="0">
                  <a:pos x="12" y="70"/>
                </a:cxn>
                <a:cxn ang="0">
                  <a:pos x="18" y="64"/>
                </a:cxn>
                <a:cxn ang="0">
                  <a:pos x="26" y="60"/>
                </a:cxn>
                <a:cxn ang="0">
                  <a:pos x="32" y="60"/>
                </a:cxn>
                <a:cxn ang="0">
                  <a:pos x="34" y="56"/>
                </a:cxn>
                <a:cxn ang="0">
                  <a:pos x="44" y="62"/>
                </a:cxn>
                <a:cxn ang="0">
                  <a:pos x="54" y="68"/>
                </a:cxn>
                <a:cxn ang="0">
                  <a:pos x="54" y="70"/>
                </a:cxn>
                <a:cxn ang="0">
                  <a:pos x="56" y="78"/>
                </a:cxn>
                <a:cxn ang="0">
                  <a:pos x="74" y="78"/>
                </a:cxn>
                <a:cxn ang="0">
                  <a:pos x="82" y="90"/>
                </a:cxn>
                <a:cxn ang="0">
                  <a:pos x="86" y="100"/>
                </a:cxn>
                <a:cxn ang="0">
                  <a:pos x="102" y="112"/>
                </a:cxn>
                <a:cxn ang="0">
                  <a:pos x="116" y="122"/>
                </a:cxn>
                <a:cxn ang="0">
                  <a:pos x="132" y="132"/>
                </a:cxn>
                <a:cxn ang="0">
                  <a:pos x="142" y="138"/>
                </a:cxn>
                <a:cxn ang="0">
                  <a:pos x="142" y="148"/>
                </a:cxn>
                <a:cxn ang="0">
                  <a:pos x="158" y="148"/>
                </a:cxn>
                <a:cxn ang="0">
                  <a:pos x="160" y="142"/>
                </a:cxn>
                <a:cxn ang="0">
                  <a:pos x="162" y="126"/>
                </a:cxn>
                <a:cxn ang="0">
                  <a:pos x="156" y="118"/>
                </a:cxn>
                <a:cxn ang="0">
                  <a:pos x="154" y="114"/>
                </a:cxn>
                <a:cxn ang="0">
                  <a:pos x="168" y="110"/>
                </a:cxn>
                <a:cxn ang="0">
                  <a:pos x="178" y="100"/>
                </a:cxn>
                <a:cxn ang="0">
                  <a:pos x="180" y="90"/>
                </a:cxn>
                <a:cxn ang="0">
                  <a:pos x="194" y="84"/>
                </a:cxn>
                <a:cxn ang="0">
                  <a:pos x="198" y="90"/>
                </a:cxn>
                <a:cxn ang="0">
                  <a:pos x="194" y="96"/>
                </a:cxn>
                <a:cxn ang="0">
                  <a:pos x="200" y="98"/>
                </a:cxn>
                <a:cxn ang="0">
                  <a:pos x="216" y="94"/>
                </a:cxn>
                <a:cxn ang="0">
                  <a:pos x="230" y="88"/>
                </a:cxn>
                <a:cxn ang="0">
                  <a:pos x="212" y="80"/>
                </a:cxn>
                <a:cxn ang="0">
                  <a:pos x="210" y="76"/>
                </a:cxn>
                <a:cxn ang="0">
                  <a:pos x="198" y="80"/>
                </a:cxn>
                <a:cxn ang="0">
                  <a:pos x="192" y="76"/>
                </a:cxn>
                <a:cxn ang="0">
                  <a:pos x="204" y="64"/>
                </a:cxn>
                <a:cxn ang="0">
                  <a:pos x="200" y="60"/>
                </a:cxn>
                <a:cxn ang="0">
                  <a:pos x="192" y="66"/>
                </a:cxn>
                <a:cxn ang="0">
                  <a:pos x="180" y="74"/>
                </a:cxn>
                <a:cxn ang="0">
                  <a:pos x="160" y="80"/>
                </a:cxn>
                <a:cxn ang="0">
                  <a:pos x="144" y="70"/>
                </a:cxn>
                <a:cxn ang="0">
                  <a:pos x="136" y="62"/>
                </a:cxn>
                <a:cxn ang="0">
                  <a:pos x="136" y="50"/>
                </a:cxn>
                <a:cxn ang="0">
                  <a:pos x="130" y="42"/>
                </a:cxn>
                <a:cxn ang="0">
                  <a:pos x="120" y="36"/>
                </a:cxn>
              </a:cxnLst>
              <a:rect l="0" t="0" r="r" b="b"/>
              <a:pathLst>
                <a:path w="230" h="150">
                  <a:moveTo>
                    <a:pt x="120" y="36"/>
                  </a:moveTo>
                  <a:lnTo>
                    <a:pt x="110" y="36"/>
                  </a:lnTo>
                  <a:lnTo>
                    <a:pt x="100" y="38"/>
                  </a:lnTo>
                  <a:lnTo>
                    <a:pt x="90" y="38"/>
                  </a:lnTo>
                  <a:lnTo>
                    <a:pt x="80" y="40"/>
                  </a:lnTo>
                  <a:lnTo>
                    <a:pt x="74" y="32"/>
                  </a:lnTo>
                  <a:lnTo>
                    <a:pt x="68" y="26"/>
                  </a:lnTo>
                  <a:lnTo>
                    <a:pt x="62" y="20"/>
                  </a:lnTo>
                  <a:lnTo>
                    <a:pt x="54" y="12"/>
                  </a:lnTo>
                  <a:lnTo>
                    <a:pt x="42" y="4"/>
                  </a:lnTo>
                  <a:lnTo>
                    <a:pt x="34" y="0"/>
                  </a:lnTo>
                  <a:lnTo>
                    <a:pt x="26" y="4"/>
                  </a:lnTo>
                  <a:lnTo>
                    <a:pt x="18" y="6"/>
                  </a:lnTo>
                  <a:lnTo>
                    <a:pt x="8" y="10"/>
                  </a:lnTo>
                  <a:lnTo>
                    <a:pt x="0" y="12"/>
                  </a:lnTo>
                  <a:lnTo>
                    <a:pt x="0" y="30"/>
                  </a:lnTo>
                  <a:lnTo>
                    <a:pt x="0" y="46"/>
                  </a:lnTo>
                  <a:lnTo>
                    <a:pt x="0" y="62"/>
                  </a:lnTo>
                  <a:lnTo>
                    <a:pt x="0" y="78"/>
                  </a:lnTo>
                  <a:lnTo>
                    <a:pt x="14" y="80"/>
                  </a:lnTo>
                  <a:lnTo>
                    <a:pt x="16" y="80"/>
                  </a:lnTo>
                  <a:lnTo>
                    <a:pt x="12" y="70"/>
                  </a:lnTo>
                  <a:lnTo>
                    <a:pt x="14" y="68"/>
                  </a:lnTo>
                  <a:lnTo>
                    <a:pt x="18" y="64"/>
                  </a:lnTo>
                  <a:lnTo>
                    <a:pt x="26" y="62"/>
                  </a:lnTo>
                  <a:lnTo>
                    <a:pt x="26" y="60"/>
                  </a:lnTo>
                  <a:lnTo>
                    <a:pt x="28" y="58"/>
                  </a:lnTo>
                  <a:lnTo>
                    <a:pt x="32" y="60"/>
                  </a:lnTo>
                  <a:lnTo>
                    <a:pt x="30" y="56"/>
                  </a:lnTo>
                  <a:lnTo>
                    <a:pt x="34" y="56"/>
                  </a:lnTo>
                  <a:lnTo>
                    <a:pt x="36" y="52"/>
                  </a:lnTo>
                  <a:lnTo>
                    <a:pt x="44" y="62"/>
                  </a:lnTo>
                  <a:lnTo>
                    <a:pt x="52" y="62"/>
                  </a:lnTo>
                  <a:lnTo>
                    <a:pt x="54" y="68"/>
                  </a:lnTo>
                  <a:lnTo>
                    <a:pt x="56" y="70"/>
                  </a:lnTo>
                  <a:lnTo>
                    <a:pt x="54" y="70"/>
                  </a:lnTo>
                  <a:lnTo>
                    <a:pt x="54" y="76"/>
                  </a:lnTo>
                  <a:lnTo>
                    <a:pt x="56" y="78"/>
                  </a:lnTo>
                  <a:lnTo>
                    <a:pt x="72" y="82"/>
                  </a:lnTo>
                  <a:lnTo>
                    <a:pt x="74" y="78"/>
                  </a:lnTo>
                  <a:lnTo>
                    <a:pt x="80" y="82"/>
                  </a:lnTo>
                  <a:lnTo>
                    <a:pt x="82" y="90"/>
                  </a:lnTo>
                  <a:lnTo>
                    <a:pt x="86" y="94"/>
                  </a:lnTo>
                  <a:lnTo>
                    <a:pt x="86" y="100"/>
                  </a:lnTo>
                  <a:lnTo>
                    <a:pt x="90" y="106"/>
                  </a:lnTo>
                  <a:lnTo>
                    <a:pt x="102" y="112"/>
                  </a:lnTo>
                  <a:lnTo>
                    <a:pt x="108" y="120"/>
                  </a:lnTo>
                  <a:lnTo>
                    <a:pt x="116" y="122"/>
                  </a:lnTo>
                  <a:lnTo>
                    <a:pt x="128" y="132"/>
                  </a:lnTo>
                  <a:lnTo>
                    <a:pt x="132" y="132"/>
                  </a:lnTo>
                  <a:lnTo>
                    <a:pt x="142" y="136"/>
                  </a:lnTo>
                  <a:lnTo>
                    <a:pt x="142" y="138"/>
                  </a:lnTo>
                  <a:lnTo>
                    <a:pt x="142" y="140"/>
                  </a:lnTo>
                  <a:lnTo>
                    <a:pt x="142" y="148"/>
                  </a:lnTo>
                  <a:lnTo>
                    <a:pt x="158" y="150"/>
                  </a:lnTo>
                  <a:lnTo>
                    <a:pt x="158" y="148"/>
                  </a:lnTo>
                  <a:lnTo>
                    <a:pt x="158" y="146"/>
                  </a:lnTo>
                  <a:lnTo>
                    <a:pt x="160" y="142"/>
                  </a:lnTo>
                  <a:lnTo>
                    <a:pt x="166" y="134"/>
                  </a:lnTo>
                  <a:lnTo>
                    <a:pt x="162" y="126"/>
                  </a:lnTo>
                  <a:lnTo>
                    <a:pt x="162" y="120"/>
                  </a:lnTo>
                  <a:lnTo>
                    <a:pt x="156" y="118"/>
                  </a:lnTo>
                  <a:lnTo>
                    <a:pt x="152" y="114"/>
                  </a:lnTo>
                  <a:lnTo>
                    <a:pt x="154" y="114"/>
                  </a:lnTo>
                  <a:lnTo>
                    <a:pt x="154" y="110"/>
                  </a:lnTo>
                  <a:lnTo>
                    <a:pt x="168" y="110"/>
                  </a:lnTo>
                  <a:lnTo>
                    <a:pt x="170" y="102"/>
                  </a:lnTo>
                  <a:lnTo>
                    <a:pt x="178" y="100"/>
                  </a:lnTo>
                  <a:lnTo>
                    <a:pt x="178" y="94"/>
                  </a:lnTo>
                  <a:lnTo>
                    <a:pt x="180" y="90"/>
                  </a:lnTo>
                  <a:lnTo>
                    <a:pt x="184" y="90"/>
                  </a:lnTo>
                  <a:lnTo>
                    <a:pt x="194" y="84"/>
                  </a:lnTo>
                  <a:lnTo>
                    <a:pt x="196" y="84"/>
                  </a:lnTo>
                  <a:lnTo>
                    <a:pt x="198" y="90"/>
                  </a:lnTo>
                  <a:lnTo>
                    <a:pt x="194" y="94"/>
                  </a:lnTo>
                  <a:lnTo>
                    <a:pt x="194" y="96"/>
                  </a:lnTo>
                  <a:lnTo>
                    <a:pt x="196" y="98"/>
                  </a:lnTo>
                  <a:lnTo>
                    <a:pt x="200" y="98"/>
                  </a:lnTo>
                  <a:lnTo>
                    <a:pt x="212" y="98"/>
                  </a:lnTo>
                  <a:lnTo>
                    <a:pt x="216" y="94"/>
                  </a:lnTo>
                  <a:lnTo>
                    <a:pt x="222" y="94"/>
                  </a:lnTo>
                  <a:lnTo>
                    <a:pt x="230" y="88"/>
                  </a:lnTo>
                  <a:lnTo>
                    <a:pt x="218" y="84"/>
                  </a:lnTo>
                  <a:lnTo>
                    <a:pt x="212" y="80"/>
                  </a:lnTo>
                  <a:lnTo>
                    <a:pt x="212" y="78"/>
                  </a:lnTo>
                  <a:lnTo>
                    <a:pt x="210" y="76"/>
                  </a:lnTo>
                  <a:lnTo>
                    <a:pt x="206" y="82"/>
                  </a:lnTo>
                  <a:lnTo>
                    <a:pt x="198" y="80"/>
                  </a:lnTo>
                  <a:lnTo>
                    <a:pt x="196" y="76"/>
                  </a:lnTo>
                  <a:lnTo>
                    <a:pt x="192" y="76"/>
                  </a:lnTo>
                  <a:lnTo>
                    <a:pt x="192" y="74"/>
                  </a:lnTo>
                  <a:lnTo>
                    <a:pt x="204" y="64"/>
                  </a:lnTo>
                  <a:lnTo>
                    <a:pt x="204" y="62"/>
                  </a:lnTo>
                  <a:lnTo>
                    <a:pt x="200" y="60"/>
                  </a:lnTo>
                  <a:lnTo>
                    <a:pt x="196" y="66"/>
                  </a:lnTo>
                  <a:lnTo>
                    <a:pt x="192" y="66"/>
                  </a:lnTo>
                  <a:lnTo>
                    <a:pt x="190" y="70"/>
                  </a:lnTo>
                  <a:lnTo>
                    <a:pt x="180" y="74"/>
                  </a:lnTo>
                  <a:lnTo>
                    <a:pt x="170" y="84"/>
                  </a:lnTo>
                  <a:lnTo>
                    <a:pt x="160" y="80"/>
                  </a:lnTo>
                  <a:lnTo>
                    <a:pt x="146" y="82"/>
                  </a:lnTo>
                  <a:lnTo>
                    <a:pt x="144" y="70"/>
                  </a:lnTo>
                  <a:lnTo>
                    <a:pt x="136" y="68"/>
                  </a:lnTo>
                  <a:lnTo>
                    <a:pt x="136" y="62"/>
                  </a:lnTo>
                  <a:lnTo>
                    <a:pt x="138" y="60"/>
                  </a:lnTo>
                  <a:lnTo>
                    <a:pt x="136" y="50"/>
                  </a:lnTo>
                  <a:lnTo>
                    <a:pt x="134" y="50"/>
                  </a:lnTo>
                  <a:lnTo>
                    <a:pt x="130" y="42"/>
                  </a:lnTo>
                  <a:lnTo>
                    <a:pt x="120" y="36"/>
                  </a:lnTo>
                  <a:lnTo>
                    <a:pt x="120" y="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7" name="Freeform 386">
              <a:extLst>
                <a:ext uri="{FF2B5EF4-FFF2-40B4-BE49-F238E27FC236}">
                  <a16:creationId xmlns:a16="http://schemas.microsoft.com/office/drawing/2014/main" id="{3CC73253-F1D1-A141-9793-46693F83F841}"/>
                </a:ext>
              </a:extLst>
            </p:cNvPr>
            <p:cNvSpPr>
              <a:spLocks/>
            </p:cNvSpPr>
            <p:nvPr/>
          </p:nvSpPr>
          <p:spPr bwMode="auto">
            <a:xfrm>
              <a:off x="6043613" y="4259263"/>
              <a:ext cx="44450" cy="82550"/>
            </a:xfrm>
            <a:custGeom>
              <a:avLst/>
              <a:gdLst/>
              <a:ahLst/>
              <a:cxnLst>
                <a:cxn ang="0">
                  <a:pos x="4" y="0"/>
                </a:cxn>
                <a:cxn ang="0">
                  <a:pos x="4" y="2"/>
                </a:cxn>
                <a:cxn ang="0">
                  <a:pos x="8" y="6"/>
                </a:cxn>
                <a:cxn ang="0">
                  <a:pos x="6" y="6"/>
                </a:cxn>
                <a:cxn ang="0">
                  <a:pos x="2" y="24"/>
                </a:cxn>
                <a:cxn ang="0">
                  <a:pos x="0" y="24"/>
                </a:cxn>
                <a:cxn ang="0">
                  <a:pos x="2" y="42"/>
                </a:cxn>
                <a:cxn ang="0">
                  <a:pos x="6" y="52"/>
                </a:cxn>
                <a:cxn ang="0">
                  <a:pos x="14" y="52"/>
                </a:cxn>
                <a:cxn ang="0">
                  <a:pos x="24" y="46"/>
                </a:cxn>
                <a:cxn ang="0">
                  <a:pos x="28" y="42"/>
                </a:cxn>
                <a:cxn ang="0">
                  <a:pos x="28" y="32"/>
                </a:cxn>
                <a:cxn ang="0">
                  <a:pos x="22" y="20"/>
                </a:cxn>
                <a:cxn ang="0">
                  <a:pos x="16" y="10"/>
                </a:cxn>
                <a:cxn ang="0">
                  <a:pos x="8" y="2"/>
                </a:cxn>
                <a:cxn ang="0">
                  <a:pos x="4" y="0"/>
                </a:cxn>
                <a:cxn ang="0">
                  <a:pos x="4" y="0"/>
                </a:cxn>
              </a:cxnLst>
              <a:rect l="0" t="0" r="r" b="b"/>
              <a:pathLst>
                <a:path w="28" h="52">
                  <a:moveTo>
                    <a:pt x="4" y="0"/>
                  </a:moveTo>
                  <a:lnTo>
                    <a:pt x="4" y="2"/>
                  </a:lnTo>
                  <a:lnTo>
                    <a:pt x="8" y="6"/>
                  </a:lnTo>
                  <a:lnTo>
                    <a:pt x="6" y="6"/>
                  </a:lnTo>
                  <a:lnTo>
                    <a:pt x="2" y="24"/>
                  </a:lnTo>
                  <a:lnTo>
                    <a:pt x="0" y="24"/>
                  </a:lnTo>
                  <a:lnTo>
                    <a:pt x="2" y="42"/>
                  </a:lnTo>
                  <a:lnTo>
                    <a:pt x="6" y="52"/>
                  </a:lnTo>
                  <a:lnTo>
                    <a:pt x="14" y="52"/>
                  </a:lnTo>
                  <a:lnTo>
                    <a:pt x="24" y="46"/>
                  </a:lnTo>
                  <a:lnTo>
                    <a:pt x="28" y="42"/>
                  </a:lnTo>
                  <a:lnTo>
                    <a:pt x="28" y="32"/>
                  </a:lnTo>
                  <a:lnTo>
                    <a:pt x="22" y="20"/>
                  </a:lnTo>
                  <a:lnTo>
                    <a:pt x="16" y="10"/>
                  </a:lnTo>
                  <a:lnTo>
                    <a:pt x="8"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8" name="Freeform 387">
              <a:extLst>
                <a:ext uri="{FF2B5EF4-FFF2-40B4-BE49-F238E27FC236}">
                  <a16:creationId xmlns:a16="http://schemas.microsoft.com/office/drawing/2014/main" id="{4243A6EA-002D-E548-9725-83C5F509FF41}"/>
                </a:ext>
              </a:extLst>
            </p:cNvPr>
            <p:cNvSpPr>
              <a:spLocks/>
            </p:cNvSpPr>
            <p:nvPr/>
          </p:nvSpPr>
          <p:spPr bwMode="auto">
            <a:xfrm>
              <a:off x="4576763" y="1503363"/>
              <a:ext cx="228600" cy="368300"/>
            </a:xfrm>
            <a:custGeom>
              <a:avLst/>
              <a:gdLst/>
              <a:ahLst/>
              <a:cxnLst>
                <a:cxn ang="0">
                  <a:pos x="62" y="34"/>
                </a:cxn>
                <a:cxn ang="0">
                  <a:pos x="64" y="68"/>
                </a:cxn>
                <a:cxn ang="0">
                  <a:pos x="76" y="84"/>
                </a:cxn>
                <a:cxn ang="0">
                  <a:pos x="72" y="66"/>
                </a:cxn>
                <a:cxn ang="0">
                  <a:pos x="68" y="14"/>
                </a:cxn>
                <a:cxn ang="0">
                  <a:pos x="70" y="10"/>
                </a:cxn>
                <a:cxn ang="0">
                  <a:pos x="76" y="0"/>
                </a:cxn>
                <a:cxn ang="0">
                  <a:pos x="78" y="14"/>
                </a:cxn>
                <a:cxn ang="0">
                  <a:pos x="96" y="24"/>
                </a:cxn>
                <a:cxn ang="0">
                  <a:pos x="94" y="46"/>
                </a:cxn>
                <a:cxn ang="0">
                  <a:pos x="98" y="44"/>
                </a:cxn>
                <a:cxn ang="0">
                  <a:pos x="100" y="34"/>
                </a:cxn>
                <a:cxn ang="0">
                  <a:pos x="110" y="50"/>
                </a:cxn>
                <a:cxn ang="0">
                  <a:pos x="120" y="68"/>
                </a:cxn>
                <a:cxn ang="0">
                  <a:pos x="142" y="88"/>
                </a:cxn>
                <a:cxn ang="0">
                  <a:pos x="142" y="100"/>
                </a:cxn>
                <a:cxn ang="0">
                  <a:pos x="120" y="110"/>
                </a:cxn>
                <a:cxn ang="0">
                  <a:pos x="112" y="118"/>
                </a:cxn>
                <a:cxn ang="0">
                  <a:pos x="110" y="144"/>
                </a:cxn>
                <a:cxn ang="0">
                  <a:pos x="104" y="156"/>
                </a:cxn>
                <a:cxn ang="0">
                  <a:pos x="92" y="180"/>
                </a:cxn>
                <a:cxn ang="0">
                  <a:pos x="90" y="190"/>
                </a:cxn>
                <a:cxn ang="0">
                  <a:pos x="90" y="210"/>
                </a:cxn>
                <a:cxn ang="0">
                  <a:pos x="86" y="226"/>
                </a:cxn>
                <a:cxn ang="0">
                  <a:pos x="76" y="232"/>
                </a:cxn>
                <a:cxn ang="0">
                  <a:pos x="66" y="214"/>
                </a:cxn>
                <a:cxn ang="0">
                  <a:pos x="76" y="208"/>
                </a:cxn>
                <a:cxn ang="0">
                  <a:pos x="50" y="198"/>
                </a:cxn>
                <a:cxn ang="0">
                  <a:pos x="46" y="180"/>
                </a:cxn>
                <a:cxn ang="0">
                  <a:pos x="56" y="168"/>
                </a:cxn>
                <a:cxn ang="0">
                  <a:pos x="84" y="158"/>
                </a:cxn>
                <a:cxn ang="0">
                  <a:pos x="82" y="150"/>
                </a:cxn>
                <a:cxn ang="0">
                  <a:pos x="42" y="162"/>
                </a:cxn>
                <a:cxn ang="0">
                  <a:pos x="48" y="148"/>
                </a:cxn>
                <a:cxn ang="0">
                  <a:pos x="58" y="140"/>
                </a:cxn>
                <a:cxn ang="0">
                  <a:pos x="76" y="116"/>
                </a:cxn>
                <a:cxn ang="0">
                  <a:pos x="82" y="102"/>
                </a:cxn>
                <a:cxn ang="0">
                  <a:pos x="74" y="110"/>
                </a:cxn>
                <a:cxn ang="0">
                  <a:pos x="62" y="106"/>
                </a:cxn>
                <a:cxn ang="0">
                  <a:pos x="64" y="90"/>
                </a:cxn>
                <a:cxn ang="0">
                  <a:pos x="56" y="102"/>
                </a:cxn>
                <a:cxn ang="0">
                  <a:pos x="52" y="98"/>
                </a:cxn>
                <a:cxn ang="0">
                  <a:pos x="54" y="120"/>
                </a:cxn>
                <a:cxn ang="0">
                  <a:pos x="46" y="130"/>
                </a:cxn>
                <a:cxn ang="0">
                  <a:pos x="32" y="132"/>
                </a:cxn>
                <a:cxn ang="0">
                  <a:pos x="32" y="126"/>
                </a:cxn>
                <a:cxn ang="0">
                  <a:pos x="24" y="116"/>
                </a:cxn>
                <a:cxn ang="0">
                  <a:pos x="18" y="106"/>
                </a:cxn>
                <a:cxn ang="0">
                  <a:pos x="8" y="80"/>
                </a:cxn>
                <a:cxn ang="0">
                  <a:pos x="22" y="80"/>
                </a:cxn>
                <a:cxn ang="0">
                  <a:pos x="18" y="58"/>
                </a:cxn>
                <a:cxn ang="0">
                  <a:pos x="12" y="64"/>
                </a:cxn>
                <a:cxn ang="0">
                  <a:pos x="2" y="56"/>
                </a:cxn>
                <a:cxn ang="0">
                  <a:pos x="4" y="38"/>
                </a:cxn>
                <a:cxn ang="0">
                  <a:pos x="8" y="34"/>
                </a:cxn>
                <a:cxn ang="0">
                  <a:pos x="12" y="18"/>
                </a:cxn>
                <a:cxn ang="0">
                  <a:pos x="20" y="18"/>
                </a:cxn>
                <a:cxn ang="0">
                  <a:pos x="42" y="18"/>
                </a:cxn>
                <a:cxn ang="0">
                  <a:pos x="42" y="28"/>
                </a:cxn>
                <a:cxn ang="0">
                  <a:pos x="34" y="42"/>
                </a:cxn>
                <a:cxn ang="0">
                  <a:pos x="38" y="44"/>
                </a:cxn>
                <a:cxn ang="0">
                  <a:pos x="42" y="40"/>
                </a:cxn>
                <a:cxn ang="0">
                  <a:pos x="54" y="24"/>
                </a:cxn>
              </a:cxnLst>
              <a:rect l="0" t="0" r="r" b="b"/>
              <a:pathLst>
                <a:path w="144" h="232">
                  <a:moveTo>
                    <a:pt x="54" y="24"/>
                  </a:moveTo>
                  <a:lnTo>
                    <a:pt x="62" y="34"/>
                  </a:lnTo>
                  <a:lnTo>
                    <a:pt x="64" y="56"/>
                  </a:lnTo>
                  <a:lnTo>
                    <a:pt x="64" y="68"/>
                  </a:lnTo>
                  <a:lnTo>
                    <a:pt x="66" y="66"/>
                  </a:lnTo>
                  <a:lnTo>
                    <a:pt x="76" y="84"/>
                  </a:lnTo>
                  <a:lnTo>
                    <a:pt x="78" y="84"/>
                  </a:lnTo>
                  <a:lnTo>
                    <a:pt x="72" y="66"/>
                  </a:lnTo>
                  <a:lnTo>
                    <a:pt x="66" y="24"/>
                  </a:lnTo>
                  <a:lnTo>
                    <a:pt x="68" y="14"/>
                  </a:lnTo>
                  <a:lnTo>
                    <a:pt x="72" y="14"/>
                  </a:lnTo>
                  <a:lnTo>
                    <a:pt x="70" y="10"/>
                  </a:lnTo>
                  <a:lnTo>
                    <a:pt x="72" y="4"/>
                  </a:lnTo>
                  <a:lnTo>
                    <a:pt x="76" y="0"/>
                  </a:lnTo>
                  <a:lnTo>
                    <a:pt x="78" y="2"/>
                  </a:lnTo>
                  <a:lnTo>
                    <a:pt x="78" y="14"/>
                  </a:lnTo>
                  <a:lnTo>
                    <a:pt x="86" y="10"/>
                  </a:lnTo>
                  <a:lnTo>
                    <a:pt x="96" y="24"/>
                  </a:lnTo>
                  <a:lnTo>
                    <a:pt x="92" y="40"/>
                  </a:lnTo>
                  <a:lnTo>
                    <a:pt x="94" y="46"/>
                  </a:lnTo>
                  <a:lnTo>
                    <a:pt x="92" y="54"/>
                  </a:lnTo>
                  <a:lnTo>
                    <a:pt x="98" y="44"/>
                  </a:lnTo>
                  <a:lnTo>
                    <a:pt x="98" y="40"/>
                  </a:lnTo>
                  <a:lnTo>
                    <a:pt x="100" y="34"/>
                  </a:lnTo>
                  <a:lnTo>
                    <a:pt x="104" y="36"/>
                  </a:lnTo>
                  <a:lnTo>
                    <a:pt x="110" y="50"/>
                  </a:lnTo>
                  <a:lnTo>
                    <a:pt x="108" y="66"/>
                  </a:lnTo>
                  <a:lnTo>
                    <a:pt x="120" y="68"/>
                  </a:lnTo>
                  <a:lnTo>
                    <a:pt x="130" y="84"/>
                  </a:lnTo>
                  <a:lnTo>
                    <a:pt x="142" y="88"/>
                  </a:lnTo>
                  <a:lnTo>
                    <a:pt x="144" y="94"/>
                  </a:lnTo>
                  <a:lnTo>
                    <a:pt x="142" y="100"/>
                  </a:lnTo>
                  <a:lnTo>
                    <a:pt x="118" y="108"/>
                  </a:lnTo>
                  <a:lnTo>
                    <a:pt x="120" y="110"/>
                  </a:lnTo>
                  <a:lnTo>
                    <a:pt x="118" y="114"/>
                  </a:lnTo>
                  <a:lnTo>
                    <a:pt x="112" y="118"/>
                  </a:lnTo>
                  <a:lnTo>
                    <a:pt x="112" y="128"/>
                  </a:lnTo>
                  <a:lnTo>
                    <a:pt x="110" y="144"/>
                  </a:lnTo>
                  <a:lnTo>
                    <a:pt x="104" y="144"/>
                  </a:lnTo>
                  <a:lnTo>
                    <a:pt x="104" y="156"/>
                  </a:lnTo>
                  <a:lnTo>
                    <a:pt x="102" y="178"/>
                  </a:lnTo>
                  <a:lnTo>
                    <a:pt x="92" y="180"/>
                  </a:lnTo>
                  <a:lnTo>
                    <a:pt x="96" y="184"/>
                  </a:lnTo>
                  <a:lnTo>
                    <a:pt x="90" y="190"/>
                  </a:lnTo>
                  <a:lnTo>
                    <a:pt x="88" y="204"/>
                  </a:lnTo>
                  <a:lnTo>
                    <a:pt x="90" y="210"/>
                  </a:lnTo>
                  <a:lnTo>
                    <a:pt x="86" y="218"/>
                  </a:lnTo>
                  <a:lnTo>
                    <a:pt x="86" y="226"/>
                  </a:lnTo>
                  <a:lnTo>
                    <a:pt x="86" y="230"/>
                  </a:lnTo>
                  <a:lnTo>
                    <a:pt x="76" y="232"/>
                  </a:lnTo>
                  <a:lnTo>
                    <a:pt x="76" y="224"/>
                  </a:lnTo>
                  <a:lnTo>
                    <a:pt x="66" y="214"/>
                  </a:lnTo>
                  <a:lnTo>
                    <a:pt x="74" y="212"/>
                  </a:lnTo>
                  <a:lnTo>
                    <a:pt x="76" y="208"/>
                  </a:lnTo>
                  <a:lnTo>
                    <a:pt x="62" y="208"/>
                  </a:lnTo>
                  <a:lnTo>
                    <a:pt x="50" y="198"/>
                  </a:lnTo>
                  <a:lnTo>
                    <a:pt x="44" y="184"/>
                  </a:lnTo>
                  <a:lnTo>
                    <a:pt x="46" y="180"/>
                  </a:lnTo>
                  <a:lnTo>
                    <a:pt x="44" y="176"/>
                  </a:lnTo>
                  <a:lnTo>
                    <a:pt x="56" y="168"/>
                  </a:lnTo>
                  <a:lnTo>
                    <a:pt x="82" y="160"/>
                  </a:lnTo>
                  <a:lnTo>
                    <a:pt x="84" y="158"/>
                  </a:lnTo>
                  <a:lnTo>
                    <a:pt x="82" y="154"/>
                  </a:lnTo>
                  <a:lnTo>
                    <a:pt x="82" y="150"/>
                  </a:lnTo>
                  <a:lnTo>
                    <a:pt x="42" y="164"/>
                  </a:lnTo>
                  <a:lnTo>
                    <a:pt x="42" y="162"/>
                  </a:lnTo>
                  <a:lnTo>
                    <a:pt x="40" y="144"/>
                  </a:lnTo>
                  <a:lnTo>
                    <a:pt x="48" y="148"/>
                  </a:lnTo>
                  <a:lnTo>
                    <a:pt x="46" y="142"/>
                  </a:lnTo>
                  <a:lnTo>
                    <a:pt x="58" y="140"/>
                  </a:lnTo>
                  <a:lnTo>
                    <a:pt x="70" y="122"/>
                  </a:lnTo>
                  <a:lnTo>
                    <a:pt x="76" y="116"/>
                  </a:lnTo>
                  <a:lnTo>
                    <a:pt x="78" y="108"/>
                  </a:lnTo>
                  <a:lnTo>
                    <a:pt x="82" y="102"/>
                  </a:lnTo>
                  <a:lnTo>
                    <a:pt x="80" y="96"/>
                  </a:lnTo>
                  <a:lnTo>
                    <a:pt x="74" y="110"/>
                  </a:lnTo>
                  <a:lnTo>
                    <a:pt x="66" y="116"/>
                  </a:lnTo>
                  <a:lnTo>
                    <a:pt x="62" y="106"/>
                  </a:lnTo>
                  <a:lnTo>
                    <a:pt x="64" y="98"/>
                  </a:lnTo>
                  <a:lnTo>
                    <a:pt x="64" y="90"/>
                  </a:lnTo>
                  <a:lnTo>
                    <a:pt x="58" y="106"/>
                  </a:lnTo>
                  <a:lnTo>
                    <a:pt x="56" y="102"/>
                  </a:lnTo>
                  <a:lnTo>
                    <a:pt x="56" y="98"/>
                  </a:lnTo>
                  <a:lnTo>
                    <a:pt x="52" y="98"/>
                  </a:lnTo>
                  <a:lnTo>
                    <a:pt x="50" y="116"/>
                  </a:lnTo>
                  <a:lnTo>
                    <a:pt x="54" y="120"/>
                  </a:lnTo>
                  <a:lnTo>
                    <a:pt x="48" y="120"/>
                  </a:lnTo>
                  <a:lnTo>
                    <a:pt x="46" y="130"/>
                  </a:lnTo>
                  <a:lnTo>
                    <a:pt x="42" y="132"/>
                  </a:lnTo>
                  <a:lnTo>
                    <a:pt x="32" y="132"/>
                  </a:lnTo>
                  <a:lnTo>
                    <a:pt x="30" y="128"/>
                  </a:lnTo>
                  <a:lnTo>
                    <a:pt x="32" y="126"/>
                  </a:lnTo>
                  <a:lnTo>
                    <a:pt x="30" y="122"/>
                  </a:lnTo>
                  <a:lnTo>
                    <a:pt x="24" y="116"/>
                  </a:lnTo>
                  <a:lnTo>
                    <a:pt x="34" y="108"/>
                  </a:lnTo>
                  <a:lnTo>
                    <a:pt x="18" y="106"/>
                  </a:lnTo>
                  <a:lnTo>
                    <a:pt x="12" y="96"/>
                  </a:lnTo>
                  <a:lnTo>
                    <a:pt x="8" y="80"/>
                  </a:lnTo>
                  <a:lnTo>
                    <a:pt x="22" y="86"/>
                  </a:lnTo>
                  <a:lnTo>
                    <a:pt x="22" y="80"/>
                  </a:lnTo>
                  <a:lnTo>
                    <a:pt x="12" y="76"/>
                  </a:lnTo>
                  <a:lnTo>
                    <a:pt x="18" y="58"/>
                  </a:lnTo>
                  <a:lnTo>
                    <a:pt x="8" y="58"/>
                  </a:lnTo>
                  <a:lnTo>
                    <a:pt x="12" y="64"/>
                  </a:lnTo>
                  <a:lnTo>
                    <a:pt x="8" y="72"/>
                  </a:lnTo>
                  <a:lnTo>
                    <a:pt x="2" y="56"/>
                  </a:lnTo>
                  <a:lnTo>
                    <a:pt x="0" y="40"/>
                  </a:lnTo>
                  <a:lnTo>
                    <a:pt x="4" y="38"/>
                  </a:lnTo>
                  <a:lnTo>
                    <a:pt x="2" y="28"/>
                  </a:lnTo>
                  <a:lnTo>
                    <a:pt x="8" y="34"/>
                  </a:lnTo>
                  <a:lnTo>
                    <a:pt x="6" y="24"/>
                  </a:lnTo>
                  <a:lnTo>
                    <a:pt x="12" y="18"/>
                  </a:lnTo>
                  <a:lnTo>
                    <a:pt x="20" y="30"/>
                  </a:lnTo>
                  <a:lnTo>
                    <a:pt x="20" y="18"/>
                  </a:lnTo>
                  <a:lnTo>
                    <a:pt x="24" y="24"/>
                  </a:lnTo>
                  <a:lnTo>
                    <a:pt x="42" y="18"/>
                  </a:lnTo>
                  <a:lnTo>
                    <a:pt x="42" y="22"/>
                  </a:lnTo>
                  <a:lnTo>
                    <a:pt x="42" y="28"/>
                  </a:lnTo>
                  <a:lnTo>
                    <a:pt x="36" y="38"/>
                  </a:lnTo>
                  <a:lnTo>
                    <a:pt x="34" y="42"/>
                  </a:lnTo>
                  <a:lnTo>
                    <a:pt x="34" y="48"/>
                  </a:lnTo>
                  <a:lnTo>
                    <a:pt x="38" y="44"/>
                  </a:lnTo>
                  <a:lnTo>
                    <a:pt x="48" y="64"/>
                  </a:lnTo>
                  <a:lnTo>
                    <a:pt x="42" y="40"/>
                  </a:lnTo>
                  <a:lnTo>
                    <a:pt x="50" y="20"/>
                  </a:lnTo>
                  <a:lnTo>
                    <a:pt x="54" y="24"/>
                  </a:lnTo>
                  <a:lnTo>
                    <a:pt x="54"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89" name="Freeform 388">
              <a:extLst>
                <a:ext uri="{FF2B5EF4-FFF2-40B4-BE49-F238E27FC236}">
                  <a16:creationId xmlns:a16="http://schemas.microsoft.com/office/drawing/2014/main" id="{0A6F538D-28B3-CA4A-8E9E-571E2E30AD53}"/>
                </a:ext>
              </a:extLst>
            </p:cNvPr>
            <p:cNvSpPr>
              <a:spLocks/>
            </p:cNvSpPr>
            <p:nvPr/>
          </p:nvSpPr>
          <p:spPr bwMode="auto">
            <a:xfrm>
              <a:off x="4573588" y="1639888"/>
              <a:ext cx="34925" cy="73025"/>
            </a:xfrm>
            <a:custGeom>
              <a:avLst/>
              <a:gdLst/>
              <a:ahLst/>
              <a:cxnLst>
                <a:cxn ang="0">
                  <a:pos x="0" y="0"/>
                </a:cxn>
                <a:cxn ang="0">
                  <a:pos x="8" y="10"/>
                </a:cxn>
                <a:cxn ang="0">
                  <a:pos x="10" y="24"/>
                </a:cxn>
                <a:cxn ang="0">
                  <a:pos x="18" y="32"/>
                </a:cxn>
                <a:cxn ang="0">
                  <a:pos x="22" y="46"/>
                </a:cxn>
                <a:cxn ang="0">
                  <a:pos x="6" y="28"/>
                </a:cxn>
                <a:cxn ang="0">
                  <a:pos x="0" y="8"/>
                </a:cxn>
                <a:cxn ang="0">
                  <a:pos x="0" y="0"/>
                </a:cxn>
                <a:cxn ang="0">
                  <a:pos x="0" y="0"/>
                </a:cxn>
              </a:cxnLst>
              <a:rect l="0" t="0" r="r" b="b"/>
              <a:pathLst>
                <a:path w="22" h="46">
                  <a:moveTo>
                    <a:pt x="0" y="0"/>
                  </a:moveTo>
                  <a:lnTo>
                    <a:pt x="8" y="10"/>
                  </a:lnTo>
                  <a:lnTo>
                    <a:pt x="10" y="24"/>
                  </a:lnTo>
                  <a:lnTo>
                    <a:pt x="18" y="32"/>
                  </a:lnTo>
                  <a:lnTo>
                    <a:pt x="22" y="46"/>
                  </a:lnTo>
                  <a:lnTo>
                    <a:pt x="6" y="28"/>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0" name="Freeform 389">
              <a:extLst>
                <a:ext uri="{FF2B5EF4-FFF2-40B4-BE49-F238E27FC236}">
                  <a16:creationId xmlns:a16="http://schemas.microsoft.com/office/drawing/2014/main" id="{AC9B6858-4B0E-3046-8D58-F2BF787FFA91}"/>
                </a:ext>
              </a:extLst>
            </p:cNvPr>
            <p:cNvSpPr>
              <a:spLocks/>
            </p:cNvSpPr>
            <p:nvPr/>
          </p:nvSpPr>
          <p:spPr bwMode="auto">
            <a:xfrm>
              <a:off x="4779963" y="1668463"/>
              <a:ext cx="47625" cy="44450"/>
            </a:xfrm>
            <a:custGeom>
              <a:avLst/>
              <a:gdLst/>
              <a:ahLst/>
              <a:cxnLst>
                <a:cxn ang="0">
                  <a:pos x="16" y="0"/>
                </a:cxn>
                <a:cxn ang="0">
                  <a:pos x="30" y="10"/>
                </a:cxn>
                <a:cxn ang="0">
                  <a:pos x="26" y="12"/>
                </a:cxn>
                <a:cxn ang="0">
                  <a:pos x="24" y="24"/>
                </a:cxn>
                <a:cxn ang="0">
                  <a:pos x="8" y="28"/>
                </a:cxn>
                <a:cxn ang="0">
                  <a:pos x="6" y="22"/>
                </a:cxn>
                <a:cxn ang="0">
                  <a:pos x="6" y="14"/>
                </a:cxn>
                <a:cxn ang="0">
                  <a:pos x="0" y="10"/>
                </a:cxn>
                <a:cxn ang="0">
                  <a:pos x="16" y="0"/>
                </a:cxn>
                <a:cxn ang="0">
                  <a:pos x="16" y="0"/>
                </a:cxn>
              </a:cxnLst>
              <a:rect l="0" t="0" r="r" b="b"/>
              <a:pathLst>
                <a:path w="30" h="28">
                  <a:moveTo>
                    <a:pt x="16" y="0"/>
                  </a:moveTo>
                  <a:lnTo>
                    <a:pt x="30" y="10"/>
                  </a:lnTo>
                  <a:lnTo>
                    <a:pt x="26" y="12"/>
                  </a:lnTo>
                  <a:lnTo>
                    <a:pt x="24" y="24"/>
                  </a:lnTo>
                  <a:lnTo>
                    <a:pt x="8" y="28"/>
                  </a:lnTo>
                  <a:lnTo>
                    <a:pt x="6" y="22"/>
                  </a:lnTo>
                  <a:lnTo>
                    <a:pt x="6" y="14"/>
                  </a:lnTo>
                  <a:lnTo>
                    <a:pt x="0" y="1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1" name="Freeform 390">
              <a:extLst>
                <a:ext uri="{FF2B5EF4-FFF2-40B4-BE49-F238E27FC236}">
                  <a16:creationId xmlns:a16="http://schemas.microsoft.com/office/drawing/2014/main" id="{F0DC3D06-6B27-764B-8ACC-F5C3C0848CFB}"/>
                </a:ext>
              </a:extLst>
            </p:cNvPr>
            <p:cNvSpPr>
              <a:spLocks/>
            </p:cNvSpPr>
            <p:nvPr/>
          </p:nvSpPr>
          <p:spPr bwMode="auto">
            <a:xfrm>
              <a:off x="4792663" y="1703388"/>
              <a:ext cx="85725" cy="104775"/>
            </a:xfrm>
            <a:custGeom>
              <a:avLst/>
              <a:gdLst/>
              <a:ahLst/>
              <a:cxnLst>
                <a:cxn ang="0">
                  <a:pos x="28" y="0"/>
                </a:cxn>
                <a:cxn ang="0">
                  <a:pos x="34" y="10"/>
                </a:cxn>
                <a:cxn ang="0">
                  <a:pos x="30" y="16"/>
                </a:cxn>
                <a:cxn ang="0">
                  <a:pos x="30" y="22"/>
                </a:cxn>
                <a:cxn ang="0">
                  <a:pos x="40" y="30"/>
                </a:cxn>
                <a:cxn ang="0">
                  <a:pos x="44" y="26"/>
                </a:cxn>
                <a:cxn ang="0">
                  <a:pos x="54" y="38"/>
                </a:cxn>
                <a:cxn ang="0">
                  <a:pos x="44" y="40"/>
                </a:cxn>
                <a:cxn ang="0">
                  <a:pos x="36" y="56"/>
                </a:cxn>
                <a:cxn ang="0">
                  <a:pos x="24" y="66"/>
                </a:cxn>
                <a:cxn ang="0">
                  <a:pos x="20" y="62"/>
                </a:cxn>
                <a:cxn ang="0">
                  <a:pos x="28" y="48"/>
                </a:cxn>
                <a:cxn ang="0">
                  <a:pos x="0" y="52"/>
                </a:cxn>
                <a:cxn ang="0">
                  <a:pos x="10" y="24"/>
                </a:cxn>
                <a:cxn ang="0">
                  <a:pos x="0" y="12"/>
                </a:cxn>
                <a:cxn ang="0">
                  <a:pos x="28" y="0"/>
                </a:cxn>
                <a:cxn ang="0">
                  <a:pos x="28" y="0"/>
                </a:cxn>
              </a:cxnLst>
              <a:rect l="0" t="0" r="r" b="b"/>
              <a:pathLst>
                <a:path w="54" h="66">
                  <a:moveTo>
                    <a:pt x="28" y="0"/>
                  </a:moveTo>
                  <a:lnTo>
                    <a:pt x="34" y="10"/>
                  </a:lnTo>
                  <a:lnTo>
                    <a:pt x="30" y="16"/>
                  </a:lnTo>
                  <a:lnTo>
                    <a:pt x="30" y="22"/>
                  </a:lnTo>
                  <a:lnTo>
                    <a:pt x="40" y="30"/>
                  </a:lnTo>
                  <a:lnTo>
                    <a:pt x="44" y="26"/>
                  </a:lnTo>
                  <a:lnTo>
                    <a:pt x="54" y="38"/>
                  </a:lnTo>
                  <a:lnTo>
                    <a:pt x="44" y="40"/>
                  </a:lnTo>
                  <a:lnTo>
                    <a:pt x="36" y="56"/>
                  </a:lnTo>
                  <a:lnTo>
                    <a:pt x="24" y="66"/>
                  </a:lnTo>
                  <a:lnTo>
                    <a:pt x="20" y="62"/>
                  </a:lnTo>
                  <a:lnTo>
                    <a:pt x="28" y="48"/>
                  </a:lnTo>
                  <a:lnTo>
                    <a:pt x="0" y="52"/>
                  </a:lnTo>
                  <a:lnTo>
                    <a:pt x="10" y="24"/>
                  </a:lnTo>
                  <a:lnTo>
                    <a:pt x="0" y="12"/>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2" name="Freeform 391">
              <a:extLst>
                <a:ext uri="{FF2B5EF4-FFF2-40B4-BE49-F238E27FC236}">
                  <a16:creationId xmlns:a16="http://schemas.microsoft.com/office/drawing/2014/main" id="{212DBE6E-BF34-034C-936A-51F5AD9D4559}"/>
                </a:ext>
              </a:extLst>
            </p:cNvPr>
            <p:cNvSpPr>
              <a:spLocks/>
            </p:cNvSpPr>
            <p:nvPr/>
          </p:nvSpPr>
          <p:spPr bwMode="auto">
            <a:xfrm>
              <a:off x="5014913" y="1484313"/>
              <a:ext cx="44450" cy="19050"/>
            </a:xfrm>
            <a:custGeom>
              <a:avLst/>
              <a:gdLst/>
              <a:ahLst/>
              <a:cxnLst>
                <a:cxn ang="0">
                  <a:pos x="28" y="0"/>
                </a:cxn>
                <a:cxn ang="0">
                  <a:pos x="8" y="12"/>
                </a:cxn>
                <a:cxn ang="0">
                  <a:pos x="0" y="10"/>
                </a:cxn>
                <a:cxn ang="0">
                  <a:pos x="28" y="0"/>
                </a:cxn>
                <a:cxn ang="0">
                  <a:pos x="28" y="0"/>
                </a:cxn>
              </a:cxnLst>
              <a:rect l="0" t="0" r="r" b="b"/>
              <a:pathLst>
                <a:path w="28" h="12">
                  <a:moveTo>
                    <a:pt x="28" y="0"/>
                  </a:moveTo>
                  <a:lnTo>
                    <a:pt x="8" y="12"/>
                  </a:lnTo>
                  <a:lnTo>
                    <a:pt x="0" y="10"/>
                  </a:lnTo>
                  <a:lnTo>
                    <a:pt x="28" y="0"/>
                  </a:lnTo>
                  <a:lnTo>
                    <a:pt x="2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3" name="Freeform 392">
              <a:extLst>
                <a:ext uri="{FF2B5EF4-FFF2-40B4-BE49-F238E27FC236}">
                  <a16:creationId xmlns:a16="http://schemas.microsoft.com/office/drawing/2014/main" id="{A4D7211E-E4E6-B449-B5AA-9D3414D15A6D}"/>
                </a:ext>
              </a:extLst>
            </p:cNvPr>
            <p:cNvSpPr>
              <a:spLocks/>
            </p:cNvSpPr>
            <p:nvPr/>
          </p:nvSpPr>
          <p:spPr bwMode="auto">
            <a:xfrm>
              <a:off x="4910138" y="1646238"/>
              <a:ext cx="12700" cy="15875"/>
            </a:xfrm>
            <a:custGeom>
              <a:avLst/>
              <a:gdLst/>
              <a:ahLst/>
              <a:cxnLst>
                <a:cxn ang="0">
                  <a:pos x="0" y="8"/>
                </a:cxn>
                <a:cxn ang="0">
                  <a:pos x="8" y="10"/>
                </a:cxn>
                <a:cxn ang="0">
                  <a:pos x="2" y="0"/>
                </a:cxn>
                <a:cxn ang="0">
                  <a:pos x="0" y="4"/>
                </a:cxn>
                <a:cxn ang="0">
                  <a:pos x="0" y="8"/>
                </a:cxn>
                <a:cxn ang="0">
                  <a:pos x="0" y="8"/>
                </a:cxn>
              </a:cxnLst>
              <a:rect l="0" t="0" r="r" b="b"/>
              <a:pathLst>
                <a:path w="8" h="10">
                  <a:moveTo>
                    <a:pt x="0" y="8"/>
                  </a:moveTo>
                  <a:lnTo>
                    <a:pt x="8" y="10"/>
                  </a:lnTo>
                  <a:lnTo>
                    <a:pt x="2" y="0"/>
                  </a:lnTo>
                  <a:lnTo>
                    <a:pt x="0" y="4"/>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4" name="Freeform 393">
              <a:extLst>
                <a:ext uri="{FF2B5EF4-FFF2-40B4-BE49-F238E27FC236}">
                  <a16:creationId xmlns:a16="http://schemas.microsoft.com/office/drawing/2014/main" id="{5375320A-5F13-7944-9611-8D721F4AD1F4}"/>
                </a:ext>
              </a:extLst>
            </p:cNvPr>
            <p:cNvSpPr>
              <a:spLocks/>
            </p:cNvSpPr>
            <p:nvPr/>
          </p:nvSpPr>
          <p:spPr bwMode="auto">
            <a:xfrm>
              <a:off x="4941888" y="1630363"/>
              <a:ext cx="34925" cy="15875"/>
            </a:xfrm>
            <a:custGeom>
              <a:avLst/>
              <a:gdLst/>
              <a:ahLst/>
              <a:cxnLst>
                <a:cxn ang="0">
                  <a:pos x="14" y="8"/>
                </a:cxn>
                <a:cxn ang="0">
                  <a:pos x="22" y="4"/>
                </a:cxn>
                <a:cxn ang="0">
                  <a:pos x="10" y="0"/>
                </a:cxn>
                <a:cxn ang="0">
                  <a:pos x="0" y="10"/>
                </a:cxn>
                <a:cxn ang="0">
                  <a:pos x="14" y="8"/>
                </a:cxn>
                <a:cxn ang="0">
                  <a:pos x="14" y="8"/>
                </a:cxn>
              </a:cxnLst>
              <a:rect l="0" t="0" r="r" b="b"/>
              <a:pathLst>
                <a:path w="22" h="10">
                  <a:moveTo>
                    <a:pt x="14" y="8"/>
                  </a:moveTo>
                  <a:lnTo>
                    <a:pt x="22" y="4"/>
                  </a:lnTo>
                  <a:lnTo>
                    <a:pt x="10" y="0"/>
                  </a:lnTo>
                  <a:lnTo>
                    <a:pt x="0" y="10"/>
                  </a:lnTo>
                  <a:lnTo>
                    <a:pt x="14" y="8"/>
                  </a:lnTo>
                  <a:lnTo>
                    <a:pt x="1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5" name="Freeform 394">
              <a:extLst>
                <a:ext uri="{FF2B5EF4-FFF2-40B4-BE49-F238E27FC236}">
                  <a16:creationId xmlns:a16="http://schemas.microsoft.com/office/drawing/2014/main" id="{D332D3EB-8584-6C40-8140-5DC7BC2B9B4A}"/>
                </a:ext>
              </a:extLst>
            </p:cNvPr>
            <p:cNvSpPr>
              <a:spLocks/>
            </p:cNvSpPr>
            <p:nvPr/>
          </p:nvSpPr>
          <p:spPr bwMode="auto">
            <a:xfrm>
              <a:off x="4751388" y="2049463"/>
              <a:ext cx="6350" cy="9525"/>
            </a:xfrm>
            <a:custGeom>
              <a:avLst/>
              <a:gdLst/>
              <a:ahLst/>
              <a:cxnLst>
                <a:cxn ang="0">
                  <a:pos x="0" y="2"/>
                </a:cxn>
                <a:cxn ang="0">
                  <a:pos x="2" y="6"/>
                </a:cxn>
                <a:cxn ang="0">
                  <a:pos x="4" y="0"/>
                </a:cxn>
                <a:cxn ang="0">
                  <a:pos x="0" y="2"/>
                </a:cxn>
                <a:cxn ang="0">
                  <a:pos x="0" y="2"/>
                </a:cxn>
              </a:cxnLst>
              <a:rect l="0" t="0" r="r" b="b"/>
              <a:pathLst>
                <a:path w="4" h="6">
                  <a:moveTo>
                    <a:pt x="0" y="2"/>
                  </a:moveTo>
                  <a:lnTo>
                    <a:pt x="2" y="6"/>
                  </a:lnTo>
                  <a:lnTo>
                    <a:pt x="4"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6" name="Freeform 395">
              <a:extLst>
                <a:ext uri="{FF2B5EF4-FFF2-40B4-BE49-F238E27FC236}">
                  <a16:creationId xmlns:a16="http://schemas.microsoft.com/office/drawing/2014/main" id="{E7EFDD00-C99D-DA40-9A08-8119694E5F86}"/>
                </a:ext>
              </a:extLst>
            </p:cNvPr>
            <p:cNvSpPr>
              <a:spLocks/>
            </p:cNvSpPr>
            <p:nvPr/>
          </p:nvSpPr>
          <p:spPr bwMode="auto">
            <a:xfrm>
              <a:off x="4722813" y="1443038"/>
              <a:ext cx="203200" cy="165100"/>
            </a:xfrm>
            <a:custGeom>
              <a:avLst/>
              <a:gdLst/>
              <a:ahLst/>
              <a:cxnLst>
                <a:cxn ang="0">
                  <a:pos x="76" y="8"/>
                </a:cxn>
                <a:cxn ang="0">
                  <a:pos x="76" y="16"/>
                </a:cxn>
                <a:cxn ang="0">
                  <a:pos x="74" y="34"/>
                </a:cxn>
                <a:cxn ang="0">
                  <a:pos x="84" y="28"/>
                </a:cxn>
                <a:cxn ang="0">
                  <a:pos x="82" y="20"/>
                </a:cxn>
                <a:cxn ang="0">
                  <a:pos x="98" y="16"/>
                </a:cxn>
                <a:cxn ang="0">
                  <a:pos x="104" y="22"/>
                </a:cxn>
                <a:cxn ang="0">
                  <a:pos x="104" y="28"/>
                </a:cxn>
                <a:cxn ang="0">
                  <a:pos x="126" y="48"/>
                </a:cxn>
                <a:cxn ang="0">
                  <a:pos x="128" y="56"/>
                </a:cxn>
                <a:cxn ang="0">
                  <a:pos x="112" y="78"/>
                </a:cxn>
                <a:cxn ang="0">
                  <a:pos x="90" y="94"/>
                </a:cxn>
                <a:cxn ang="0">
                  <a:pos x="72" y="102"/>
                </a:cxn>
                <a:cxn ang="0">
                  <a:pos x="68" y="88"/>
                </a:cxn>
                <a:cxn ang="0">
                  <a:pos x="30" y="76"/>
                </a:cxn>
                <a:cxn ang="0">
                  <a:pos x="40" y="68"/>
                </a:cxn>
                <a:cxn ang="0">
                  <a:pos x="60" y="64"/>
                </a:cxn>
                <a:cxn ang="0">
                  <a:pos x="58" y="56"/>
                </a:cxn>
                <a:cxn ang="0">
                  <a:pos x="8" y="50"/>
                </a:cxn>
                <a:cxn ang="0">
                  <a:pos x="0" y="32"/>
                </a:cxn>
                <a:cxn ang="0">
                  <a:pos x="24" y="40"/>
                </a:cxn>
                <a:cxn ang="0">
                  <a:pos x="26" y="36"/>
                </a:cxn>
                <a:cxn ang="0">
                  <a:pos x="22" y="28"/>
                </a:cxn>
                <a:cxn ang="0">
                  <a:pos x="20" y="14"/>
                </a:cxn>
                <a:cxn ang="0">
                  <a:pos x="30" y="22"/>
                </a:cxn>
                <a:cxn ang="0">
                  <a:pos x="30" y="16"/>
                </a:cxn>
                <a:cxn ang="0">
                  <a:pos x="26" y="10"/>
                </a:cxn>
                <a:cxn ang="0">
                  <a:pos x="44" y="26"/>
                </a:cxn>
                <a:cxn ang="0">
                  <a:pos x="58" y="26"/>
                </a:cxn>
                <a:cxn ang="0">
                  <a:pos x="64" y="44"/>
                </a:cxn>
                <a:cxn ang="0">
                  <a:pos x="64" y="40"/>
                </a:cxn>
                <a:cxn ang="0">
                  <a:pos x="64" y="10"/>
                </a:cxn>
                <a:cxn ang="0">
                  <a:pos x="70" y="2"/>
                </a:cxn>
              </a:cxnLst>
              <a:rect l="0" t="0" r="r" b="b"/>
              <a:pathLst>
                <a:path w="128" h="104">
                  <a:moveTo>
                    <a:pt x="70" y="2"/>
                  </a:moveTo>
                  <a:lnTo>
                    <a:pt x="76" y="8"/>
                  </a:lnTo>
                  <a:lnTo>
                    <a:pt x="74" y="12"/>
                  </a:lnTo>
                  <a:lnTo>
                    <a:pt x="76" y="16"/>
                  </a:lnTo>
                  <a:lnTo>
                    <a:pt x="72" y="32"/>
                  </a:lnTo>
                  <a:lnTo>
                    <a:pt x="74" y="34"/>
                  </a:lnTo>
                  <a:lnTo>
                    <a:pt x="82" y="32"/>
                  </a:lnTo>
                  <a:lnTo>
                    <a:pt x="84" y="28"/>
                  </a:lnTo>
                  <a:lnTo>
                    <a:pt x="82" y="24"/>
                  </a:lnTo>
                  <a:lnTo>
                    <a:pt x="82" y="20"/>
                  </a:lnTo>
                  <a:lnTo>
                    <a:pt x="94" y="22"/>
                  </a:lnTo>
                  <a:lnTo>
                    <a:pt x="98" y="16"/>
                  </a:lnTo>
                  <a:lnTo>
                    <a:pt x="98" y="24"/>
                  </a:lnTo>
                  <a:lnTo>
                    <a:pt x="104" y="22"/>
                  </a:lnTo>
                  <a:lnTo>
                    <a:pt x="102" y="26"/>
                  </a:lnTo>
                  <a:lnTo>
                    <a:pt x="104" y="28"/>
                  </a:lnTo>
                  <a:lnTo>
                    <a:pt x="128" y="38"/>
                  </a:lnTo>
                  <a:lnTo>
                    <a:pt x="126" y="48"/>
                  </a:lnTo>
                  <a:lnTo>
                    <a:pt x="128" y="50"/>
                  </a:lnTo>
                  <a:lnTo>
                    <a:pt x="128" y="56"/>
                  </a:lnTo>
                  <a:lnTo>
                    <a:pt x="110" y="72"/>
                  </a:lnTo>
                  <a:lnTo>
                    <a:pt x="112" y="78"/>
                  </a:lnTo>
                  <a:lnTo>
                    <a:pt x="108" y="88"/>
                  </a:lnTo>
                  <a:lnTo>
                    <a:pt x="90" y="94"/>
                  </a:lnTo>
                  <a:lnTo>
                    <a:pt x="84" y="104"/>
                  </a:lnTo>
                  <a:lnTo>
                    <a:pt x="72" y="102"/>
                  </a:lnTo>
                  <a:lnTo>
                    <a:pt x="68" y="96"/>
                  </a:lnTo>
                  <a:lnTo>
                    <a:pt x="68" y="88"/>
                  </a:lnTo>
                  <a:lnTo>
                    <a:pt x="44" y="92"/>
                  </a:lnTo>
                  <a:lnTo>
                    <a:pt x="30" y="76"/>
                  </a:lnTo>
                  <a:lnTo>
                    <a:pt x="48" y="76"/>
                  </a:lnTo>
                  <a:lnTo>
                    <a:pt x="40" y="68"/>
                  </a:lnTo>
                  <a:lnTo>
                    <a:pt x="56" y="66"/>
                  </a:lnTo>
                  <a:lnTo>
                    <a:pt x="60" y="64"/>
                  </a:lnTo>
                  <a:lnTo>
                    <a:pt x="56" y="60"/>
                  </a:lnTo>
                  <a:lnTo>
                    <a:pt x="58" y="56"/>
                  </a:lnTo>
                  <a:lnTo>
                    <a:pt x="16" y="64"/>
                  </a:lnTo>
                  <a:lnTo>
                    <a:pt x="8" y="50"/>
                  </a:lnTo>
                  <a:lnTo>
                    <a:pt x="18" y="40"/>
                  </a:lnTo>
                  <a:lnTo>
                    <a:pt x="0" y="32"/>
                  </a:lnTo>
                  <a:lnTo>
                    <a:pt x="16" y="28"/>
                  </a:lnTo>
                  <a:lnTo>
                    <a:pt x="24" y="40"/>
                  </a:lnTo>
                  <a:lnTo>
                    <a:pt x="24" y="36"/>
                  </a:lnTo>
                  <a:lnTo>
                    <a:pt x="26" y="36"/>
                  </a:lnTo>
                  <a:lnTo>
                    <a:pt x="24" y="32"/>
                  </a:lnTo>
                  <a:lnTo>
                    <a:pt x="22" y="28"/>
                  </a:lnTo>
                  <a:lnTo>
                    <a:pt x="20" y="24"/>
                  </a:lnTo>
                  <a:lnTo>
                    <a:pt x="20" y="14"/>
                  </a:lnTo>
                  <a:lnTo>
                    <a:pt x="30" y="28"/>
                  </a:lnTo>
                  <a:lnTo>
                    <a:pt x="30" y="22"/>
                  </a:lnTo>
                  <a:lnTo>
                    <a:pt x="30" y="16"/>
                  </a:lnTo>
                  <a:lnTo>
                    <a:pt x="30" y="16"/>
                  </a:lnTo>
                  <a:lnTo>
                    <a:pt x="30" y="12"/>
                  </a:lnTo>
                  <a:lnTo>
                    <a:pt x="26" y="10"/>
                  </a:lnTo>
                  <a:lnTo>
                    <a:pt x="28" y="0"/>
                  </a:lnTo>
                  <a:lnTo>
                    <a:pt x="44" y="26"/>
                  </a:lnTo>
                  <a:lnTo>
                    <a:pt x="58" y="22"/>
                  </a:lnTo>
                  <a:lnTo>
                    <a:pt x="58" y="26"/>
                  </a:lnTo>
                  <a:lnTo>
                    <a:pt x="58" y="32"/>
                  </a:lnTo>
                  <a:lnTo>
                    <a:pt x="64" y="44"/>
                  </a:lnTo>
                  <a:lnTo>
                    <a:pt x="66" y="42"/>
                  </a:lnTo>
                  <a:lnTo>
                    <a:pt x="64" y="40"/>
                  </a:lnTo>
                  <a:lnTo>
                    <a:pt x="66" y="38"/>
                  </a:lnTo>
                  <a:lnTo>
                    <a:pt x="64" y="10"/>
                  </a:lnTo>
                  <a:lnTo>
                    <a:pt x="70" y="16"/>
                  </a:lnTo>
                  <a:lnTo>
                    <a:pt x="70" y="2"/>
                  </a:lnTo>
                  <a:lnTo>
                    <a:pt x="7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7" name="Freeform 396">
              <a:extLst>
                <a:ext uri="{FF2B5EF4-FFF2-40B4-BE49-F238E27FC236}">
                  <a16:creationId xmlns:a16="http://schemas.microsoft.com/office/drawing/2014/main" id="{886B31FE-0606-BE41-A7A7-22160C7D4B47}"/>
                </a:ext>
              </a:extLst>
            </p:cNvPr>
            <p:cNvSpPr>
              <a:spLocks/>
            </p:cNvSpPr>
            <p:nvPr/>
          </p:nvSpPr>
          <p:spPr bwMode="auto">
            <a:xfrm>
              <a:off x="6043613" y="1401763"/>
              <a:ext cx="28575" cy="15875"/>
            </a:xfrm>
            <a:custGeom>
              <a:avLst/>
              <a:gdLst/>
              <a:ahLst/>
              <a:cxnLst>
                <a:cxn ang="0">
                  <a:pos x="4" y="0"/>
                </a:cxn>
                <a:cxn ang="0">
                  <a:pos x="18" y="4"/>
                </a:cxn>
                <a:cxn ang="0">
                  <a:pos x="2" y="10"/>
                </a:cxn>
                <a:cxn ang="0">
                  <a:pos x="0" y="4"/>
                </a:cxn>
                <a:cxn ang="0">
                  <a:pos x="4" y="0"/>
                </a:cxn>
                <a:cxn ang="0">
                  <a:pos x="4" y="0"/>
                </a:cxn>
              </a:cxnLst>
              <a:rect l="0" t="0" r="r" b="b"/>
              <a:pathLst>
                <a:path w="18" h="10">
                  <a:moveTo>
                    <a:pt x="4" y="0"/>
                  </a:moveTo>
                  <a:lnTo>
                    <a:pt x="18" y="4"/>
                  </a:lnTo>
                  <a:lnTo>
                    <a:pt x="2" y="10"/>
                  </a:lnTo>
                  <a:lnTo>
                    <a:pt x="0"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398" name="Rectangle 397">
              <a:extLst>
                <a:ext uri="{FF2B5EF4-FFF2-40B4-BE49-F238E27FC236}">
                  <a16:creationId xmlns:a16="http://schemas.microsoft.com/office/drawing/2014/main" id="{A2D1349C-3F6B-C848-80FC-7AD94F8F3E33}"/>
                </a:ext>
              </a:extLst>
            </p:cNvPr>
            <p:cNvSpPr>
              <a:spLocks noChangeArrowheads="1"/>
            </p:cNvSpPr>
            <p:nvPr/>
          </p:nvSpPr>
          <p:spPr bwMode="auto">
            <a:xfrm>
              <a:off x="6262688" y="136366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399" name="Freeform 398">
              <a:extLst>
                <a:ext uri="{FF2B5EF4-FFF2-40B4-BE49-F238E27FC236}">
                  <a16:creationId xmlns:a16="http://schemas.microsoft.com/office/drawing/2014/main" id="{F3016D4C-E60C-DA46-8658-95FA3350F981}"/>
                </a:ext>
              </a:extLst>
            </p:cNvPr>
            <p:cNvSpPr>
              <a:spLocks/>
            </p:cNvSpPr>
            <p:nvPr/>
          </p:nvSpPr>
          <p:spPr bwMode="auto">
            <a:xfrm>
              <a:off x="6243638" y="1801813"/>
              <a:ext cx="9525" cy="15875"/>
            </a:xfrm>
            <a:custGeom>
              <a:avLst/>
              <a:gdLst/>
              <a:ahLst/>
              <a:cxnLst>
                <a:cxn ang="0">
                  <a:pos x="6" y="0"/>
                </a:cxn>
                <a:cxn ang="0">
                  <a:pos x="4" y="2"/>
                </a:cxn>
                <a:cxn ang="0">
                  <a:pos x="6" y="6"/>
                </a:cxn>
                <a:cxn ang="0">
                  <a:pos x="6" y="10"/>
                </a:cxn>
                <a:cxn ang="0">
                  <a:pos x="0" y="6"/>
                </a:cxn>
                <a:cxn ang="0">
                  <a:pos x="6" y="0"/>
                </a:cxn>
                <a:cxn ang="0">
                  <a:pos x="6" y="0"/>
                </a:cxn>
              </a:cxnLst>
              <a:rect l="0" t="0" r="r" b="b"/>
              <a:pathLst>
                <a:path w="6" h="10">
                  <a:moveTo>
                    <a:pt x="6" y="0"/>
                  </a:moveTo>
                  <a:lnTo>
                    <a:pt x="4" y="2"/>
                  </a:lnTo>
                  <a:lnTo>
                    <a:pt x="6" y="6"/>
                  </a:lnTo>
                  <a:lnTo>
                    <a:pt x="6" y="10"/>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0" name="Freeform 399">
              <a:extLst>
                <a:ext uri="{FF2B5EF4-FFF2-40B4-BE49-F238E27FC236}">
                  <a16:creationId xmlns:a16="http://schemas.microsoft.com/office/drawing/2014/main" id="{09DC6D01-80D1-D84E-A79C-764FF6DD8F83}"/>
                </a:ext>
              </a:extLst>
            </p:cNvPr>
            <p:cNvSpPr>
              <a:spLocks/>
            </p:cNvSpPr>
            <p:nvPr/>
          </p:nvSpPr>
          <p:spPr bwMode="auto">
            <a:xfrm>
              <a:off x="5287963" y="1398588"/>
              <a:ext cx="101600" cy="60325"/>
            </a:xfrm>
            <a:custGeom>
              <a:avLst/>
              <a:gdLst/>
              <a:ahLst/>
              <a:cxnLst>
                <a:cxn ang="0">
                  <a:pos x="32" y="0"/>
                </a:cxn>
                <a:cxn ang="0">
                  <a:pos x="4" y="14"/>
                </a:cxn>
                <a:cxn ang="0">
                  <a:pos x="0" y="22"/>
                </a:cxn>
                <a:cxn ang="0">
                  <a:pos x="2" y="30"/>
                </a:cxn>
                <a:cxn ang="0">
                  <a:pos x="22" y="30"/>
                </a:cxn>
                <a:cxn ang="0">
                  <a:pos x="26" y="38"/>
                </a:cxn>
                <a:cxn ang="0">
                  <a:pos x="28" y="34"/>
                </a:cxn>
                <a:cxn ang="0">
                  <a:pos x="28" y="26"/>
                </a:cxn>
                <a:cxn ang="0">
                  <a:pos x="24" y="24"/>
                </a:cxn>
                <a:cxn ang="0">
                  <a:pos x="24" y="18"/>
                </a:cxn>
                <a:cxn ang="0">
                  <a:pos x="32" y="10"/>
                </a:cxn>
                <a:cxn ang="0">
                  <a:pos x="64" y="16"/>
                </a:cxn>
                <a:cxn ang="0">
                  <a:pos x="32" y="0"/>
                </a:cxn>
                <a:cxn ang="0">
                  <a:pos x="32" y="0"/>
                </a:cxn>
              </a:cxnLst>
              <a:rect l="0" t="0" r="r" b="b"/>
              <a:pathLst>
                <a:path w="64" h="38">
                  <a:moveTo>
                    <a:pt x="32" y="0"/>
                  </a:moveTo>
                  <a:lnTo>
                    <a:pt x="4" y="14"/>
                  </a:lnTo>
                  <a:lnTo>
                    <a:pt x="0" y="22"/>
                  </a:lnTo>
                  <a:lnTo>
                    <a:pt x="2" y="30"/>
                  </a:lnTo>
                  <a:lnTo>
                    <a:pt x="22" y="30"/>
                  </a:lnTo>
                  <a:lnTo>
                    <a:pt x="26" y="38"/>
                  </a:lnTo>
                  <a:lnTo>
                    <a:pt x="28" y="34"/>
                  </a:lnTo>
                  <a:lnTo>
                    <a:pt x="28" y="26"/>
                  </a:lnTo>
                  <a:lnTo>
                    <a:pt x="24" y="24"/>
                  </a:lnTo>
                  <a:lnTo>
                    <a:pt x="24" y="18"/>
                  </a:lnTo>
                  <a:lnTo>
                    <a:pt x="32" y="10"/>
                  </a:lnTo>
                  <a:lnTo>
                    <a:pt x="64" y="16"/>
                  </a:lnTo>
                  <a:lnTo>
                    <a:pt x="32" y="0"/>
                  </a:lnTo>
                  <a:lnTo>
                    <a:pt x="3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1" name="Freeform 400">
              <a:extLst>
                <a:ext uri="{FF2B5EF4-FFF2-40B4-BE49-F238E27FC236}">
                  <a16:creationId xmlns:a16="http://schemas.microsoft.com/office/drawing/2014/main" id="{98559AA1-E28E-B945-8276-8F324EA5B218}"/>
                </a:ext>
              </a:extLst>
            </p:cNvPr>
            <p:cNvSpPr>
              <a:spLocks/>
            </p:cNvSpPr>
            <p:nvPr/>
          </p:nvSpPr>
          <p:spPr bwMode="auto">
            <a:xfrm>
              <a:off x="5338763" y="1398588"/>
              <a:ext cx="107950" cy="117475"/>
            </a:xfrm>
            <a:custGeom>
              <a:avLst/>
              <a:gdLst/>
              <a:ahLst/>
              <a:cxnLst>
                <a:cxn ang="0">
                  <a:pos x="58" y="0"/>
                </a:cxn>
                <a:cxn ang="0">
                  <a:pos x="42" y="0"/>
                </a:cxn>
                <a:cxn ang="0">
                  <a:pos x="46" y="12"/>
                </a:cxn>
                <a:cxn ang="0">
                  <a:pos x="32" y="22"/>
                </a:cxn>
                <a:cxn ang="0">
                  <a:pos x="4" y="20"/>
                </a:cxn>
                <a:cxn ang="0">
                  <a:pos x="0" y="28"/>
                </a:cxn>
                <a:cxn ang="0">
                  <a:pos x="14" y="36"/>
                </a:cxn>
                <a:cxn ang="0">
                  <a:pos x="14" y="40"/>
                </a:cxn>
                <a:cxn ang="0">
                  <a:pos x="6" y="42"/>
                </a:cxn>
                <a:cxn ang="0">
                  <a:pos x="0" y="52"/>
                </a:cxn>
                <a:cxn ang="0">
                  <a:pos x="6" y="62"/>
                </a:cxn>
                <a:cxn ang="0">
                  <a:pos x="16" y="56"/>
                </a:cxn>
                <a:cxn ang="0">
                  <a:pos x="18" y="64"/>
                </a:cxn>
                <a:cxn ang="0">
                  <a:pos x="14" y="66"/>
                </a:cxn>
                <a:cxn ang="0">
                  <a:pos x="14" y="74"/>
                </a:cxn>
                <a:cxn ang="0">
                  <a:pos x="24" y="68"/>
                </a:cxn>
                <a:cxn ang="0">
                  <a:pos x="24" y="60"/>
                </a:cxn>
                <a:cxn ang="0">
                  <a:pos x="32" y="58"/>
                </a:cxn>
                <a:cxn ang="0">
                  <a:pos x="32" y="52"/>
                </a:cxn>
                <a:cxn ang="0">
                  <a:pos x="28" y="44"/>
                </a:cxn>
                <a:cxn ang="0">
                  <a:pos x="46" y="46"/>
                </a:cxn>
                <a:cxn ang="0">
                  <a:pos x="50" y="36"/>
                </a:cxn>
                <a:cxn ang="0">
                  <a:pos x="44" y="32"/>
                </a:cxn>
                <a:cxn ang="0">
                  <a:pos x="64" y="28"/>
                </a:cxn>
                <a:cxn ang="0">
                  <a:pos x="68" y="16"/>
                </a:cxn>
                <a:cxn ang="0">
                  <a:pos x="64" y="12"/>
                </a:cxn>
                <a:cxn ang="0">
                  <a:pos x="58" y="6"/>
                </a:cxn>
                <a:cxn ang="0">
                  <a:pos x="60" y="0"/>
                </a:cxn>
                <a:cxn ang="0">
                  <a:pos x="58" y="0"/>
                </a:cxn>
                <a:cxn ang="0">
                  <a:pos x="58" y="0"/>
                </a:cxn>
              </a:cxnLst>
              <a:rect l="0" t="0" r="r" b="b"/>
              <a:pathLst>
                <a:path w="68" h="74">
                  <a:moveTo>
                    <a:pt x="58" y="0"/>
                  </a:moveTo>
                  <a:lnTo>
                    <a:pt x="42" y="0"/>
                  </a:lnTo>
                  <a:lnTo>
                    <a:pt x="46" y="12"/>
                  </a:lnTo>
                  <a:lnTo>
                    <a:pt x="32" y="22"/>
                  </a:lnTo>
                  <a:lnTo>
                    <a:pt x="4" y="20"/>
                  </a:lnTo>
                  <a:lnTo>
                    <a:pt x="0" y="28"/>
                  </a:lnTo>
                  <a:lnTo>
                    <a:pt x="14" y="36"/>
                  </a:lnTo>
                  <a:lnTo>
                    <a:pt x="14" y="40"/>
                  </a:lnTo>
                  <a:lnTo>
                    <a:pt x="6" y="42"/>
                  </a:lnTo>
                  <a:lnTo>
                    <a:pt x="0" y="52"/>
                  </a:lnTo>
                  <a:lnTo>
                    <a:pt x="6" y="62"/>
                  </a:lnTo>
                  <a:lnTo>
                    <a:pt x="16" y="56"/>
                  </a:lnTo>
                  <a:lnTo>
                    <a:pt x="18" y="64"/>
                  </a:lnTo>
                  <a:lnTo>
                    <a:pt x="14" y="66"/>
                  </a:lnTo>
                  <a:lnTo>
                    <a:pt x="14" y="74"/>
                  </a:lnTo>
                  <a:lnTo>
                    <a:pt x="24" y="68"/>
                  </a:lnTo>
                  <a:lnTo>
                    <a:pt x="24" y="60"/>
                  </a:lnTo>
                  <a:lnTo>
                    <a:pt x="32" y="58"/>
                  </a:lnTo>
                  <a:lnTo>
                    <a:pt x="32" y="52"/>
                  </a:lnTo>
                  <a:lnTo>
                    <a:pt x="28" y="44"/>
                  </a:lnTo>
                  <a:lnTo>
                    <a:pt x="46" y="46"/>
                  </a:lnTo>
                  <a:lnTo>
                    <a:pt x="50" y="36"/>
                  </a:lnTo>
                  <a:lnTo>
                    <a:pt x="44" y="32"/>
                  </a:lnTo>
                  <a:lnTo>
                    <a:pt x="64" y="28"/>
                  </a:lnTo>
                  <a:lnTo>
                    <a:pt x="68" y="16"/>
                  </a:lnTo>
                  <a:lnTo>
                    <a:pt x="64" y="12"/>
                  </a:lnTo>
                  <a:lnTo>
                    <a:pt x="58" y="6"/>
                  </a:lnTo>
                  <a:lnTo>
                    <a:pt x="60" y="0"/>
                  </a:lnTo>
                  <a:lnTo>
                    <a:pt x="58" y="0"/>
                  </a:lnTo>
                  <a:lnTo>
                    <a:pt x="5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2" name="Freeform 401">
              <a:extLst>
                <a:ext uri="{FF2B5EF4-FFF2-40B4-BE49-F238E27FC236}">
                  <a16:creationId xmlns:a16="http://schemas.microsoft.com/office/drawing/2014/main" id="{618B237F-EC7A-9D4C-A742-9575374F61B5}"/>
                </a:ext>
              </a:extLst>
            </p:cNvPr>
            <p:cNvSpPr>
              <a:spLocks/>
            </p:cNvSpPr>
            <p:nvPr/>
          </p:nvSpPr>
          <p:spPr bwMode="auto">
            <a:xfrm>
              <a:off x="5462588" y="1465263"/>
              <a:ext cx="28575" cy="31750"/>
            </a:xfrm>
            <a:custGeom>
              <a:avLst/>
              <a:gdLst/>
              <a:ahLst/>
              <a:cxnLst>
                <a:cxn ang="0">
                  <a:pos x="8" y="0"/>
                </a:cxn>
                <a:cxn ang="0">
                  <a:pos x="18" y="10"/>
                </a:cxn>
                <a:cxn ang="0">
                  <a:pos x="14" y="16"/>
                </a:cxn>
                <a:cxn ang="0">
                  <a:pos x="14" y="20"/>
                </a:cxn>
                <a:cxn ang="0">
                  <a:pos x="0" y="12"/>
                </a:cxn>
                <a:cxn ang="0">
                  <a:pos x="8" y="0"/>
                </a:cxn>
                <a:cxn ang="0">
                  <a:pos x="8" y="0"/>
                </a:cxn>
              </a:cxnLst>
              <a:rect l="0" t="0" r="r" b="b"/>
              <a:pathLst>
                <a:path w="18" h="20">
                  <a:moveTo>
                    <a:pt x="8" y="0"/>
                  </a:moveTo>
                  <a:lnTo>
                    <a:pt x="18" y="10"/>
                  </a:lnTo>
                  <a:lnTo>
                    <a:pt x="14" y="16"/>
                  </a:lnTo>
                  <a:lnTo>
                    <a:pt x="14" y="20"/>
                  </a:lnTo>
                  <a:lnTo>
                    <a:pt x="0" y="12"/>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3" name="Freeform 402">
              <a:extLst>
                <a:ext uri="{FF2B5EF4-FFF2-40B4-BE49-F238E27FC236}">
                  <a16:creationId xmlns:a16="http://schemas.microsoft.com/office/drawing/2014/main" id="{810A17F4-BE04-BE44-A9D1-626AA879B766}"/>
                </a:ext>
              </a:extLst>
            </p:cNvPr>
            <p:cNvSpPr>
              <a:spLocks/>
            </p:cNvSpPr>
            <p:nvPr/>
          </p:nvSpPr>
          <p:spPr bwMode="auto">
            <a:xfrm>
              <a:off x="5535613" y="1468438"/>
              <a:ext cx="28575" cy="34925"/>
            </a:xfrm>
            <a:custGeom>
              <a:avLst/>
              <a:gdLst/>
              <a:ahLst/>
              <a:cxnLst>
                <a:cxn ang="0">
                  <a:pos x="12" y="0"/>
                </a:cxn>
                <a:cxn ang="0">
                  <a:pos x="0" y="4"/>
                </a:cxn>
                <a:cxn ang="0">
                  <a:pos x="2" y="10"/>
                </a:cxn>
                <a:cxn ang="0">
                  <a:pos x="0" y="20"/>
                </a:cxn>
                <a:cxn ang="0">
                  <a:pos x="16" y="22"/>
                </a:cxn>
                <a:cxn ang="0">
                  <a:pos x="14" y="16"/>
                </a:cxn>
                <a:cxn ang="0">
                  <a:pos x="18" y="4"/>
                </a:cxn>
                <a:cxn ang="0">
                  <a:pos x="12" y="0"/>
                </a:cxn>
                <a:cxn ang="0">
                  <a:pos x="12" y="0"/>
                </a:cxn>
              </a:cxnLst>
              <a:rect l="0" t="0" r="r" b="b"/>
              <a:pathLst>
                <a:path w="18" h="22">
                  <a:moveTo>
                    <a:pt x="12" y="0"/>
                  </a:moveTo>
                  <a:lnTo>
                    <a:pt x="0" y="4"/>
                  </a:lnTo>
                  <a:lnTo>
                    <a:pt x="2" y="10"/>
                  </a:lnTo>
                  <a:lnTo>
                    <a:pt x="0" y="20"/>
                  </a:lnTo>
                  <a:lnTo>
                    <a:pt x="16" y="22"/>
                  </a:lnTo>
                  <a:lnTo>
                    <a:pt x="14" y="16"/>
                  </a:lnTo>
                  <a:lnTo>
                    <a:pt x="18"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4" name="Freeform 403">
              <a:extLst>
                <a:ext uri="{FF2B5EF4-FFF2-40B4-BE49-F238E27FC236}">
                  <a16:creationId xmlns:a16="http://schemas.microsoft.com/office/drawing/2014/main" id="{7149F8D7-9D36-9947-849D-33F5B3DEDD22}"/>
                </a:ext>
              </a:extLst>
            </p:cNvPr>
            <p:cNvSpPr>
              <a:spLocks/>
            </p:cNvSpPr>
            <p:nvPr/>
          </p:nvSpPr>
          <p:spPr bwMode="auto">
            <a:xfrm>
              <a:off x="5564188" y="1452563"/>
              <a:ext cx="41275" cy="50800"/>
            </a:xfrm>
            <a:custGeom>
              <a:avLst/>
              <a:gdLst/>
              <a:ahLst/>
              <a:cxnLst>
                <a:cxn ang="0">
                  <a:pos x="12" y="0"/>
                </a:cxn>
                <a:cxn ang="0">
                  <a:pos x="0" y="0"/>
                </a:cxn>
                <a:cxn ang="0">
                  <a:pos x="2" y="12"/>
                </a:cxn>
                <a:cxn ang="0">
                  <a:pos x="0" y="26"/>
                </a:cxn>
                <a:cxn ang="0">
                  <a:pos x="8" y="32"/>
                </a:cxn>
                <a:cxn ang="0">
                  <a:pos x="6" y="22"/>
                </a:cxn>
                <a:cxn ang="0">
                  <a:pos x="26" y="14"/>
                </a:cxn>
                <a:cxn ang="0">
                  <a:pos x="12" y="0"/>
                </a:cxn>
                <a:cxn ang="0">
                  <a:pos x="12" y="0"/>
                </a:cxn>
              </a:cxnLst>
              <a:rect l="0" t="0" r="r" b="b"/>
              <a:pathLst>
                <a:path w="26" h="32">
                  <a:moveTo>
                    <a:pt x="12" y="0"/>
                  </a:moveTo>
                  <a:lnTo>
                    <a:pt x="0" y="0"/>
                  </a:lnTo>
                  <a:lnTo>
                    <a:pt x="2" y="12"/>
                  </a:lnTo>
                  <a:lnTo>
                    <a:pt x="0" y="26"/>
                  </a:lnTo>
                  <a:lnTo>
                    <a:pt x="8" y="32"/>
                  </a:lnTo>
                  <a:lnTo>
                    <a:pt x="6" y="22"/>
                  </a:lnTo>
                  <a:lnTo>
                    <a:pt x="26" y="1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5" name="Freeform 404">
              <a:extLst>
                <a:ext uri="{FF2B5EF4-FFF2-40B4-BE49-F238E27FC236}">
                  <a16:creationId xmlns:a16="http://schemas.microsoft.com/office/drawing/2014/main" id="{196EF02D-A9A2-C04F-8BB3-89560E9EFEFF}"/>
                </a:ext>
              </a:extLst>
            </p:cNvPr>
            <p:cNvSpPr>
              <a:spLocks/>
            </p:cNvSpPr>
            <p:nvPr/>
          </p:nvSpPr>
          <p:spPr bwMode="auto">
            <a:xfrm>
              <a:off x="5592763" y="1503363"/>
              <a:ext cx="25400" cy="25400"/>
            </a:xfrm>
            <a:custGeom>
              <a:avLst/>
              <a:gdLst/>
              <a:ahLst/>
              <a:cxnLst>
                <a:cxn ang="0">
                  <a:pos x="10" y="0"/>
                </a:cxn>
                <a:cxn ang="0">
                  <a:pos x="0" y="8"/>
                </a:cxn>
                <a:cxn ang="0">
                  <a:pos x="8" y="16"/>
                </a:cxn>
                <a:cxn ang="0">
                  <a:pos x="16" y="12"/>
                </a:cxn>
                <a:cxn ang="0">
                  <a:pos x="16" y="4"/>
                </a:cxn>
                <a:cxn ang="0">
                  <a:pos x="10" y="0"/>
                </a:cxn>
                <a:cxn ang="0">
                  <a:pos x="10" y="0"/>
                </a:cxn>
              </a:cxnLst>
              <a:rect l="0" t="0" r="r" b="b"/>
              <a:pathLst>
                <a:path w="16" h="16">
                  <a:moveTo>
                    <a:pt x="10" y="0"/>
                  </a:moveTo>
                  <a:lnTo>
                    <a:pt x="0" y="8"/>
                  </a:lnTo>
                  <a:lnTo>
                    <a:pt x="8" y="16"/>
                  </a:lnTo>
                  <a:lnTo>
                    <a:pt x="16" y="12"/>
                  </a:lnTo>
                  <a:lnTo>
                    <a:pt x="16"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6" name="Freeform 405">
              <a:extLst>
                <a:ext uri="{FF2B5EF4-FFF2-40B4-BE49-F238E27FC236}">
                  <a16:creationId xmlns:a16="http://schemas.microsoft.com/office/drawing/2014/main" id="{A5A718B2-F3D7-414A-9541-EE5B0185EA4E}"/>
                </a:ext>
              </a:extLst>
            </p:cNvPr>
            <p:cNvSpPr>
              <a:spLocks/>
            </p:cNvSpPr>
            <p:nvPr/>
          </p:nvSpPr>
          <p:spPr bwMode="auto">
            <a:xfrm>
              <a:off x="5608638" y="1395413"/>
              <a:ext cx="66675" cy="69850"/>
            </a:xfrm>
            <a:custGeom>
              <a:avLst/>
              <a:gdLst/>
              <a:ahLst/>
              <a:cxnLst>
                <a:cxn ang="0">
                  <a:pos x="18" y="8"/>
                </a:cxn>
                <a:cxn ang="0">
                  <a:pos x="6" y="10"/>
                </a:cxn>
                <a:cxn ang="0">
                  <a:pos x="0" y="30"/>
                </a:cxn>
                <a:cxn ang="0">
                  <a:pos x="6" y="44"/>
                </a:cxn>
                <a:cxn ang="0">
                  <a:pos x="30" y="42"/>
                </a:cxn>
                <a:cxn ang="0">
                  <a:pos x="26" y="20"/>
                </a:cxn>
                <a:cxn ang="0">
                  <a:pos x="42" y="16"/>
                </a:cxn>
                <a:cxn ang="0">
                  <a:pos x="36" y="0"/>
                </a:cxn>
                <a:cxn ang="0">
                  <a:pos x="18" y="8"/>
                </a:cxn>
                <a:cxn ang="0">
                  <a:pos x="18" y="8"/>
                </a:cxn>
              </a:cxnLst>
              <a:rect l="0" t="0" r="r" b="b"/>
              <a:pathLst>
                <a:path w="42" h="44">
                  <a:moveTo>
                    <a:pt x="18" y="8"/>
                  </a:moveTo>
                  <a:lnTo>
                    <a:pt x="6" y="10"/>
                  </a:lnTo>
                  <a:lnTo>
                    <a:pt x="0" y="30"/>
                  </a:lnTo>
                  <a:lnTo>
                    <a:pt x="6" y="44"/>
                  </a:lnTo>
                  <a:lnTo>
                    <a:pt x="30" y="42"/>
                  </a:lnTo>
                  <a:lnTo>
                    <a:pt x="26" y="20"/>
                  </a:lnTo>
                  <a:lnTo>
                    <a:pt x="42" y="16"/>
                  </a:lnTo>
                  <a:lnTo>
                    <a:pt x="36" y="0"/>
                  </a:lnTo>
                  <a:lnTo>
                    <a:pt x="18" y="8"/>
                  </a:lnTo>
                  <a:lnTo>
                    <a:pt x="1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7" name="Freeform 407">
              <a:extLst>
                <a:ext uri="{FF2B5EF4-FFF2-40B4-BE49-F238E27FC236}">
                  <a16:creationId xmlns:a16="http://schemas.microsoft.com/office/drawing/2014/main" id="{901C79D9-CCC9-994F-BDEA-79123CC35A1A}"/>
                </a:ext>
              </a:extLst>
            </p:cNvPr>
            <p:cNvSpPr>
              <a:spLocks/>
            </p:cNvSpPr>
            <p:nvPr/>
          </p:nvSpPr>
          <p:spPr bwMode="auto">
            <a:xfrm>
              <a:off x="5627688" y="1370013"/>
              <a:ext cx="28575" cy="25400"/>
            </a:xfrm>
            <a:custGeom>
              <a:avLst/>
              <a:gdLst/>
              <a:ahLst/>
              <a:cxnLst>
                <a:cxn ang="0">
                  <a:pos x="12" y="0"/>
                </a:cxn>
                <a:cxn ang="0">
                  <a:pos x="0" y="12"/>
                </a:cxn>
                <a:cxn ang="0">
                  <a:pos x="16" y="16"/>
                </a:cxn>
                <a:cxn ang="0">
                  <a:pos x="18" y="10"/>
                </a:cxn>
                <a:cxn ang="0">
                  <a:pos x="16" y="8"/>
                </a:cxn>
                <a:cxn ang="0">
                  <a:pos x="18" y="4"/>
                </a:cxn>
                <a:cxn ang="0">
                  <a:pos x="12" y="0"/>
                </a:cxn>
                <a:cxn ang="0">
                  <a:pos x="12" y="0"/>
                </a:cxn>
              </a:cxnLst>
              <a:rect l="0" t="0" r="r" b="b"/>
              <a:pathLst>
                <a:path w="18" h="16">
                  <a:moveTo>
                    <a:pt x="12" y="0"/>
                  </a:moveTo>
                  <a:lnTo>
                    <a:pt x="0" y="12"/>
                  </a:lnTo>
                  <a:lnTo>
                    <a:pt x="16" y="16"/>
                  </a:lnTo>
                  <a:lnTo>
                    <a:pt x="18" y="10"/>
                  </a:lnTo>
                  <a:lnTo>
                    <a:pt x="16" y="8"/>
                  </a:lnTo>
                  <a:lnTo>
                    <a:pt x="18"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8" name="Freeform 408">
              <a:extLst>
                <a:ext uri="{FF2B5EF4-FFF2-40B4-BE49-F238E27FC236}">
                  <a16:creationId xmlns:a16="http://schemas.microsoft.com/office/drawing/2014/main" id="{EAE15DA9-5B98-B749-9B78-1833EBAA12A3}"/>
                </a:ext>
              </a:extLst>
            </p:cNvPr>
            <p:cNvSpPr>
              <a:spLocks/>
            </p:cNvSpPr>
            <p:nvPr/>
          </p:nvSpPr>
          <p:spPr bwMode="auto">
            <a:xfrm>
              <a:off x="5678488" y="1331913"/>
              <a:ext cx="63500" cy="85725"/>
            </a:xfrm>
            <a:custGeom>
              <a:avLst/>
              <a:gdLst/>
              <a:ahLst/>
              <a:cxnLst>
                <a:cxn ang="0">
                  <a:pos x="14" y="6"/>
                </a:cxn>
                <a:cxn ang="0">
                  <a:pos x="2" y="22"/>
                </a:cxn>
                <a:cxn ang="0">
                  <a:pos x="4" y="28"/>
                </a:cxn>
                <a:cxn ang="0">
                  <a:pos x="0" y="38"/>
                </a:cxn>
                <a:cxn ang="0">
                  <a:pos x="12" y="54"/>
                </a:cxn>
                <a:cxn ang="0">
                  <a:pos x="22" y="34"/>
                </a:cxn>
                <a:cxn ang="0">
                  <a:pos x="40" y="34"/>
                </a:cxn>
                <a:cxn ang="0">
                  <a:pos x="30" y="16"/>
                </a:cxn>
                <a:cxn ang="0">
                  <a:pos x="32" y="10"/>
                </a:cxn>
                <a:cxn ang="0">
                  <a:pos x="32" y="2"/>
                </a:cxn>
                <a:cxn ang="0">
                  <a:pos x="32" y="0"/>
                </a:cxn>
                <a:cxn ang="0">
                  <a:pos x="14" y="6"/>
                </a:cxn>
                <a:cxn ang="0">
                  <a:pos x="14" y="6"/>
                </a:cxn>
              </a:cxnLst>
              <a:rect l="0" t="0" r="r" b="b"/>
              <a:pathLst>
                <a:path w="40" h="54">
                  <a:moveTo>
                    <a:pt x="14" y="6"/>
                  </a:moveTo>
                  <a:lnTo>
                    <a:pt x="2" y="22"/>
                  </a:lnTo>
                  <a:lnTo>
                    <a:pt x="4" y="28"/>
                  </a:lnTo>
                  <a:lnTo>
                    <a:pt x="0" y="38"/>
                  </a:lnTo>
                  <a:lnTo>
                    <a:pt x="12" y="54"/>
                  </a:lnTo>
                  <a:lnTo>
                    <a:pt x="22" y="34"/>
                  </a:lnTo>
                  <a:lnTo>
                    <a:pt x="40" y="34"/>
                  </a:lnTo>
                  <a:lnTo>
                    <a:pt x="30" y="16"/>
                  </a:lnTo>
                  <a:lnTo>
                    <a:pt x="32" y="10"/>
                  </a:lnTo>
                  <a:lnTo>
                    <a:pt x="32" y="2"/>
                  </a:lnTo>
                  <a:lnTo>
                    <a:pt x="32" y="0"/>
                  </a:lnTo>
                  <a:lnTo>
                    <a:pt x="14" y="6"/>
                  </a:lnTo>
                  <a:lnTo>
                    <a:pt x="1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09" name="Freeform 409">
              <a:extLst>
                <a:ext uri="{FF2B5EF4-FFF2-40B4-BE49-F238E27FC236}">
                  <a16:creationId xmlns:a16="http://schemas.microsoft.com/office/drawing/2014/main" id="{A7A372AE-0BE0-5441-B9A0-8B44B22A2022}"/>
                </a:ext>
              </a:extLst>
            </p:cNvPr>
            <p:cNvSpPr>
              <a:spLocks/>
            </p:cNvSpPr>
            <p:nvPr/>
          </p:nvSpPr>
          <p:spPr bwMode="auto">
            <a:xfrm>
              <a:off x="5675313" y="1281113"/>
              <a:ext cx="25400" cy="12700"/>
            </a:xfrm>
            <a:custGeom>
              <a:avLst/>
              <a:gdLst/>
              <a:ahLst/>
              <a:cxnLst>
                <a:cxn ang="0">
                  <a:pos x="16" y="0"/>
                </a:cxn>
                <a:cxn ang="0">
                  <a:pos x="16" y="6"/>
                </a:cxn>
                <a:cxn ang="0">
                  <a:pos x="12" y="8"/>
                </a:cxn>
                <a:cxn ang="0">
                  <a:pos x="0" y="0"/>
                </a:cxn>
                <a:cxn ang="0">
                  <a:pos x="16" y="0"/>
                </a:cxn>
                <a:cxn ang="0">
                  <a:pos x="16" y="0"/>
                </a:cxn>
              </a:cxnLst>
              <a:rect l="0" t="0" r="r" b="b"/>
              <a:pathLst>
                <a:path w="16" h="8">
                  <a:moveTo>
                    <a:pt x="16" y="0"/>
                  </a:moveTo>
                  <a:lnTo>
                    <a:pt x="16" y="6"/>
                  </a:lnTo>
                  <a:lnTo>
                    <a:pt x="12" y="8"/>
                  </a:lnTo>
                  <a:lnTo>
                    <a:pt x="0" y="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0" name="Freeform 410">
              <a:extLst>
                <a:ext uri="{FF2B5EF4-FFF2-40B4-BE49-F238E27FC236}">
                  <a16:creationId xmlns:a16="http://schemas.microsoft.com/office/drawing/2014/main" id="{D75CFC1C-5F3F-544F-8AF3-1AF3764B3D3B}"/>
                </a:ext>
              </a:extLst>
            </p:cNvPr>
            <p:cNvSpPr>
              <a:spLocks/>
            </p:cNvSpPr>
            <p:nvPr/>
          </p:nvSpPr>
          <p:spPr bwMode="auto">
            <a:xfrm>
              <a:off x="5580063" y="1268413"/>
              <a:ext cx="22225" cy="22225"/>
            </a:xfrm>
            <a:custGeom>
              <a:avLst/>
              <a:gdLst/>
              <a:ahLst/>
              <a:cxnLst>
                <a:cxn ang="0">
                  <a:pos x="8" y="0"/>
                </a:cxn>
                <a:cxn ang="0">
                  <a:pos x="0" y="2"/>
                </a:cxn>
                <a:cxn ang="0">
                  <a:pos x="0" y="10"/>
                </a:cxn>
                <a:cxn ang="0">
                  <a:pos x="4" y="14"/>
                </a:cxn>
                <a:cxn ang="0">
                  <a:pos x="14" y="4"/>
                </a:cxn>
                <a:cxn ang="0">
                  <a:pos x="8" y="0"/>
                </a:cxn>
                <a:cxn ang="0">
                  <a:pos x="8" y="0"/>
                </a:cxn>
              </a:cxnLst>
              <a:rect l="0" t="0" r="r" b="b"/>
              <a:pathLst>
                <a:path w="14" h="14">
                  <a:moveTo>
                    <a:pt x="8" y="0"/>
                  </a:moveTo>
                  <a:lnTo>
                    <a:pt x="0" y="2"/>
                  </a:lnTo>
                  <a:lnTo>
                    <a:pt x="0" y="10"/>
                  </a:lnTo>
                  <a:lnTo>
                    <a:pt x="4" y="14"/>
                  </a:lnTo>
                  <a:lnTo>
                    <a:pt x="14"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1" name="Freeform 411">
              <a:extLst>
                <a:ext uri="{FF2B5EF4-FFF2-40B4-BE49-F238E27FC236}">
                  <a16:creationId xmlns:a16="http://schemas.microsoft.com/office/drawing/2014/main" id="{D996E59F-CE6A-A249-A9F4-A416535875C7}"/>
                </a:ext>
              </a:extLst>
            </p:cNvPr>
            <p:cNvSpPr>
              <a:spLocks/>
            </p:cNvSpPr>
            <p:nvPr/>
          </p:nvSpPr>
          <p:spPr bwMode="auto">
            <a:xfrm>
              <a:off x="5554663" y="1306513"/>
              <a:ext cx="34925" cy="22225"/>
            </a:xfrm>
            <a:custGeom>
              <a:avLst/>
              <a:gdLst/>
              <a:ahLst/>
              <a:cxnLst>
                <a:cxn ang="0">
                  <a:pos x="14" y="0"/>
                </a:cxn>
                <a:cxn ang="0">
                  <a:pos x="0" y="10"/>
                </a:cxn>
                <a:cxn ang="0">
                  <a:pos x="20" y="14"/>
                </a:cxn>
                <a:cxn ang="0">
                  <a:pos x="22" y="10"/>
                </a:cxn>
                <a:cxn ang="0">
                  <a:pos x="14" y="0"/>
                </a:cxn>
                <a:cxn ang="0">
                  <a:pos x="14" y="0"/>
                </a:cxn>
              </a:cxnLst>
              <a:rect l="0" t="0" r="r" b="b"/>
              <a:pathLst>
                <a:path w="22" h="14">
                  <a:moveTo>
                    <a:pt x="14" y="0"/>
                  </a:moveTo>
                  <a:lnTo>
                    <a:pt x="0" y="10"/>
                  </a:lnTo>
                  <a:lnTo>
                    <a:pt x="20" y="14"/>
                  </a:lnTo>
                  <a:lnTo>
                    <a:pt x="22" y="1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2" name="Freeform 412">
              <a:extLst>
                <a:ext uri="{FF2B5EF4-FFF2-40B4-BE49-F238E27FC236}">
                  <a16:creationId xmlns:a16="http://schemas.microsoft.com/office/drawing/2014/main" id="{B907C305-2DEA-7B42-ABBE-F98975B4ECF9}"/>
                </a:ext>
              </a:extLst>
            </p:cNvPr>
            <p:cNvSpPr>
              <a:spLocks/>
            </p:cNvSpPr>
            <p:nvPr/>
          </p:nvSpPr>
          <p:spPr bwMode="auto">
            <a:xfrm>
              <a:off x="5529263" y="1328738"/>
              <a:ext cx="47625" cy="31750"/>
            </a:xfrm>
            <a:custGeom>
              <a:avLst/>
              <a:gdLst/>
              <a:ahLst/>
              <a:cxnLst>
                <a:cxn ang="0">
                  <a:pos x="14" y="0"/>
                </a:cxn>
                <a:cxn ang="0">
                  <a:pos x="12" y="0"/>
                </a:cxn>
                <a:cxn ang="0">
                  <a:pos x="14" y="8"/>
                </a:cxn>
                <a:cxn ang="0">
                  <a:pos x="12" y="14"/>
                </a:cxn>
                <a:cxn ang="0">
                  <a:pos x="0" y="10"/>
                </a:cxn>
                <a:cxn ang="0">
                  <a:pos x="4" y="20"/>
                </a:cxn>
                <a:cxn ang="0">
                  <a:pos x="30" y="10"/>
                </a:cxn>
                <a:cxn ang="0">
                  <a:pos x="14" y="0"/>
                </a:cxn>
                <a:cxn ang="0">
                  <a:pos x="14" y="0"/>
                </a:cxn>
              </a:cxnLst>
              <a:rect l="0" t="0" r="r" b="b"/>
              <a:pathLst>
                <a:path w="30" h="20">
                  <a:moveTo>
                    <a:pt x="14" y="0"/>
                  </a:moveTo>
                  <a:lnTo>
                    <a:pt x="12" y="0"/>
                  </a:lnTo>
                  <a:lnTo>
                    <a:pt x="14" y="8"/>
                  </a:lnTo>
                  <a:lnTo>
                    <a:pt x="12" y="14"/>
                  </a:lnTo>
                  <a:lnTo>
                    <a:pt x="0" y="10"/>
                  </a:lnTo>
                  <a:lnTo>
                    <a:pt x="4" y="20"/>
                  </a:lnTo>
                  <a:lnTo>
                    <a:pt x="30" y="1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3" name="Freeform 413">
              <a:extLst>
                <a:ext uri="{FF2B5EF4-FFF2-40B4-BE49-F238E27FC236}">
                  <a16:creationId xmlns:a16="http://schemas.microsoft.com/office/drawing/2014/main" id="{582D2B1A-144B-7747-9AB3-9B7CA20FFE7C}"/>
                </a:ext>
              </a:extLst>
            </p:cNvPr>
            <p:cNvSpPr>
              <a:spLocks/>
            </p:cNvSpPr>
            <p:nvPr/>
          </p:nvSpPr>
          <p:spPr bwMode="auto">
            <a:xfrm>
              <a:off x="5576888" y="1401763"/>
              <a:ext cx="22225" cy="15875"/>
            </a:xfrm>
            <a:custGeom>
              <a:avLst/>
              <a:gdLst/>
              <a:ahLst/>
              <a:cxnLst>
                <a:cxn ang="0">
                  <a:pos x="12" y="0"/>
                </a:cxn>
                <a:cxn ang="0">
                  <a:pos x="14" y="6"/>
                </a:cxn>
                <a:cxn ang="0">
                  <a:pos x="10" y="10"/>
                </a:cxn>
                <a:cxn ang="0">
                  <a:pos x="0" y="6"/>
                </a:cxn>
                <a:cxn ang="0">
                  <a:pos x="12" y="0"/>
                </a:cxn>
                <a:cxn ang="0">
                  <a:pos x="12" y="0"/>
                </a:cxn>
              </a:cxnLst>
              <a:rect l="0" t="0" r="r" b="b"/>
              <a:pathLst>
                <a:path w="14" h="10">
                  <a:moveTo>
                    <a:pt x="12" y="0"/>
                  </a:moveTo>
                  <a:lnTo>
                    <a:pt x="14" y="6"/>
                  </a:lnTo>
                  <a:lnTo>
                    <a:pt x="10" y="10"/>
                  </a:lnTo>
                  <a:lnTo>
                    <a:pt x="0" y="6"/>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4" name="Freeform 414">
              <a:extLst>
                <a:ext uri="{FF2B5EF4-FFF2-40B4-BE49-F238E27FC236}">
                  <a16:creationId xmlns:a16="http://schemas.microsoft.com/office/drawing/2014/main" id="{BCA877EC-6264-984D-A32C-727A0CA90C12}"/>
                </a:ext>
              </a:extLst>
            </p:cNvPr>
            <p:cNvSpPr>
              <a:spLocks/>
            </p:cNvSpPr>
            <p:nvPr/>
          </p:nvSpPr>
          <p:spPr bwMode="auto">
            <a:xfrm>
              <a:off x="5526088" y="1417638"/>
              <a:ext cx="34925" cy="15875"/>
            </a:xfrm>
            <a:custGeom>
              <a:avLst/>
              <a:gdLst/>
              <a:ahLst/>
              <a:cxnLst>
                <a:cxn ang="0">
                  <a:pos x="10" y="0"/>
                </a:cxn>
                <a:cxn ang="0">
                  <a:pos x="0" y="4"/>
                </a:cxn>
                <a:cxn ang="0">
                  <a:pos x="2" y="10"/>
                </a:cxn>
                <a:cxn ang="0">
                  <a:pos x="22" y="8"/>
                </a:cxn>
                <a:cxn ang="0">
                  <a:pos x="10" y="0"/>
                </a:cxn>
                <a:cxn ang="0">
                  <a:pos x="10" y="0"/>
                </a:cxn>
              </a:cxnLst>
              <a:rect l="0" t="0" r="r" b="b"/>
              <a:pathLst>
                <a:path w="22" h="10">
                  <a:moveTo>
                    <a:pt x="10" y="0"/>
                  </a:moveTo>
                  <a:lnTo>
                    <a:pt x="0" y="4"/>
                  </a:lnTo>
                  <a:lnTo>
                    <a:pt x="2" y="10"/>
                  </a:lnTo>
                  <a:lnTo>
                    <a:pt x="22" y="8"/>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5" name="Freeform 415">
              <a:extLst>
                <a:ext uri="{FF2B5EF4-FFF2-40B4-BE49-F238E27FC236}">
                  <a16:creationId xmlns:a16="http://schemas.microsoft.com/office/drawing/2014/main" id="{046FC956-656A-E14E-A497-1F3CDAC6B48E}"/>
                </a:ext>
              </a:extLst>
            </p:cNvPr>
            <p:cNvSpPr>
              <a:spLocks/>
            </p:cNvSpPr>
            <p:nvPr/>
          </p:nvSpPr>
          <p:spPr bwMode="auto">
            <a:xfrm>
              <a:off x="5497513" y="1398588"/>
              <a:ext cx="38100" cy="22225"/>
            </a:xfrm>
            <a:custGeom>
              <a:avLst/>
              <a:gdLst/>
              <a:ahLst/>
              <a:cxnLst>
                <a:cxn ang="0">
                  <a:pos x="8" y="0"/>
                </a:cxn>
                <a:cxn ang="0">
                  <a:pos x="0" y="2"/>
                </a:cxn>
                <a:cxn ang="0">
                  <a:pos x="8" y="14"/>
                </a:cxn>
                <a:cxn ang="0">
                  <a:pos x="24" y="10"/>
                </a:cxn>
                <a:cxn ang="0">
                  <a:pos x="8" y="0"/>
                </a:cxn>
                <a:cxn ang="0">
                  <a:pos x="8" y="0"/>
                </a:cxn>
              </a:cxnLst>
              <a:rect l="0" t="0" r="r" b="b"/>
              <a:pathLst>
                <a:path w="24" h="14">
                  <a:moveTo>
                    <a:pt x="8" y="0"/>
                  </a:moveTo>
                  <a:lnTo>
                    <a:pt x="0" y="2"/>
                  </a:lnTo>
                  <a:lnTo>
                    <a:pt x="8" y="14"/>
                  </a:lnTo>
                  <a:lnTo>
                    <a:pt x="24" y="10"/>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6" name="Freeform 416">
              <a:extLst>
                <a:ext uri="{FF2B5EF4-FFF2-40B4-BE49-F238E27FC236}">
                  <a16:creationId xmlns:a16="http://schemas.microsoft.com/office/drawing/2014/main" id="{94743906-38D9-2542-AFA0-671579485A27}"/>
                </a:ext>
              </a:extLst>
            </p:cNvPr>
            <p:cNvSpPr>
              <a:spLocks/>
            </p:cNvSpPr>
            <p:nvPr/>
          </p:nvSpPr>
          <p:spPr bwMode="auto">
            <a:xfrm>
              <a:off x="5503863" y="1373188"/>
              <a:ext cx="69850" cy="53975"/>
            </a:xfrm>
            <a:custGeom>
              <a:avLst/>
              <a:gdLst/>
              <a:ahLst/>
              <a:cxnLst>
                <a:cxn ang="0">
                  <a:pos x="20" y="8"/>
                </a:cxn>
                <a:cxn ang="0">
                  <a:pos x="4" y="0"/>
                </a:cxn>
                <a:cxn ang="0">
                  <a:pos x="0" y="8"/>
                </a:cxn>
                <a:cxn ang="0">
                  <a:pos x="6" y="12"/>
                </a:cxn>
                <a:cxn ang="0">
                  <a:pos x="32" y="24"/>
                </a:cxn>
                <a:cxn ang="0">
                  <a:pos x="36" y="34"/>
                </a:cxn>
                <a:cxn ang="0">
                  <a:pos x="44" y="26"/>
                </a:cxn>
                <a:cxn ang="0">
                  <a:pos x="20" y="8"/>
                </a:cxn>
                <a:cxn ang="0">
                  <a:pos x="20" y="8"/>
                </a:cxn>
              </a:cxnLst>
              <a:rect l="0" t="0" r="r" b="b"/>
              <a:pathLst>
                <a:path w="44" h="34">
                  <a:moveTo>
                    <a:pt x="20" y="8"/>
                  </a:moveTo>
                  <a:lnTo>
                    <a:pt x="4" y="0"/>
                  </a:lnTo>
                  <a:lnTo>
                    <a:pt x="0" y="8"/>
                  </a:lnTo>
                  <a:lnTo>
                    <a:pt x="6" y="12"/>
                  </a:lnTo>
                  <a:lnTo>
                    <a:pt x="32" y="24"/>
                  </a:lnTo>
                  <a:lnTo>
                    <a:pt x="36" y="34"/>
                  </a:lnTo>
                  <a:lnTo>
                    <a:pt x="44" y="26"/>
                  </a:lnTo>
                  <a:lnTo>
                    <a:pt x="20" y="8"/>
                  </a:lnTo>
                  <a:lnTo>
                    <a:pt x="2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7" name="Freeform 417">
              <a:extLst>
                <a:ext uri="{FF2B5EF4-FFF2-40B4-BE49-F238E27FC236}">
                  <a16:creationId xmlns:a16="http://schemas.microsoft.com/office/drawing/2014/main" id="{A4AF3CBD-21F8-7B47-B18A-F91F867D4FD6}"/>
                </a:ext>
              </a:extLst>
            </p:cNvPr>
            <p:cNvSpPr>
              <a:spLocks/>
            </p:cNvSpPr>
            <p:nvPr/>
          </p:nvSpPr>
          <p:spPr bwMode="auto">
            <a:xfrm>
              <a:off x="5541963" y="1373188"/>
              <a:ext cx="41275" cy="31750"/>
            </a:xfrm>
            <a:custGeom>
              <a:avLst/>
              <a:gdLst/>
              <a:ahLst/>
              <a:cxnLst>
                <a:cxn ang="0">
                  <a:pos x="10" y="0"/>
                </a:cxn>
                <a:cxn ang="0">
                  <a:pos x="0" y="0"/>
                </a:cxn>
                <a:cxn ang="0">
                  <a:pos x="16" y="20"/>
                </a:cxn>
                <a:cxn ang="0">
                  <a:pos x="26" y="16"/>
                </a:cxn>
                <a:cxn ang="0">
                  <a:pos x="10" y="0"/>
                </a:cxn>
                <a:cxn ang="0">
                  <a:pos x="10" y="0"/>
                </a:cxn>
              </a:cxnLst>
              <a:rect l="0" t="0" r="r" b="b"/>
              <a:pathLst>
                <a:path w="26" h="20">
                  <a:moveTo>
                    <a:pt x="10" y="0"/>
                  </a:moveTo>
                  <a:lnTo>
                    <a:pt x="0" y="0"/>
                  </a:lnTo>
                  <a:lnTo>
                    <a:pt x="16" y="20"/>
                  </a:lnTo>
                  <a:lnTo>
                    <a:pt x="26" y="16"/>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8" name="Freeform 418">
              <a:extLst>
                <a:ext uri="{FF2B5EF4-FFF2-40B4-BE49-F238E27FC236}">
                  <a16:creationId xmlns:a16="http://schemas.microsoft.com/office/drawing/2014/main" id="{6574A99F-FA5C-9C44-BB1C-ED1167C1C4EF}"/>
                </a:ext>
              </a:extLst>
            </p:cNvPr>
            <p:cNvSpPr>
              <a:spLocks/>
            </p:cNvSpPr>
            <p:nvPr/>
          </p:nvSpPr>
          <p:spPr bwMode="auto">
            <a:xfrm>
              <a:off x="5373688" y="2392363"/>
              <a:ext cx="44450" cy="50800"/>
            </a:xfrm>
            <a:custGeom>
              <a:avLst/>
              <a:gdLst/>
              <a:ahLst/>
              <a:cxnLst>
                <a:cxn ang="0">
                  <a:pos x="6" y="2"/>
                </a:cxn>
                <a:cxn ang="0">
                  <a:pos x="14" y="0"/>
                </a:cxn>
                <a:cxn ang="0">
                  <a:pos x="24" y="14"/>
                </a:cxn>
                <a:cxn ang="0">
                  <a:pos x="26" y="10"/>
                </a:cxn>
                <a:cxn ang="0">
                  <a:pos x="28" y="16"/>
                </a:cxn>
                <a:cxn ang="0">
                  <a:pos x="28" y="20"/>
                </a:cxn>
                <a:cxn ang="0">
                  <a:pos x="26" y="16"/>
                </a:cxn>
                <a:cxn ang="0">
                  <a:pos x="18" y="26"/>
                </a:cxn>
                <a:cxn ang="0">
                  <a:pos x="12" y="30"/>
                </a:cxn>
                <a:cxn ang="0">
                  <a:pos x="6" y="32"/>
                </a:cxn>
                <a:cxn ang="0">
                  <a:pos x="2" y="26"/>
                </a:cxn>
                <a:cxn ang="0">
                  <a:pos x="2" y="32"/>
                </a:cxn>
                <a:cxn ang="0">
                  <a:pos x="0" y="26"/>
                </a:cxn>
                <a:cxn ang="0">
                  <a:pos x="0" y="14"/>
                </a:cxn>
                <a:cxn ang="0">
                  <a:pos x="6" y="2"/>
                </a:cxn>
                <a:cxn ang="0">
                  <a:pos x="6" y="2"/>
                </a:cxn>
              </a:cxnLst>
              <a:rect l="0" t="0" r="r" b="b"/>
              <a:pathLst>
                <a:path w="28" h="32">
                  <a:moveTo>
                    <a:pt x="6" y="2"/>
                  </a:moveTo>
                  <a:lnTo>
                    <a:pt x="14" y="0"/>
                  </a:lnTo>
                  <a:lnTo>
                    <a:pt x="24" y="14"/>
                  </a:lnTo>
                  <a:lnTo>
                    <a:pt x="26" y="10"/>
                  </a:lnTo>
                  <a:lnTo>
                    <a:pt x="28" y="16"/>
                  </a:lnTo>
                  <a:lnTo>
                    <a:pt x="28" y="20"/>
                  </a:lnTo>
                  <a:lnTo>
                    <a:pt x="26" y="16"/>
                  </a:lnTo>
                  <a:lnTo>
                    <a:pt x="18" y="26"/>
                  </a:lnTo>
                  <a:lnTo>
                    <a:pt x="12" y="30"/>
                  </a:lnTo>
                  <a:lnTo>
                    <a:pt x="6" y="32"/>
                  </a:lnTo>
                  <a:lnTo>
                    <a:pt x="2" y="26"/>
                  </a:lnTo>
                  <a:lnTo>
                    <a:pt x="2" y="32"/>
                  </a:lnTo>
                  <a:lnTo>
                    <a:pt x="0" y="26"/>
                  </a:lnTo>
                  <a:lnTo>
                    <a:pt x="0" y="14"/>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19" name="Freeform 419">
              <a:extLst>
                <a:ext uri="{FF2B5EF4-FFF2-40B4-BE49-F238E27FC236}">
                  <a16:creationId xmlns:a16="http://schemas.microsoft.com/office/drawing/2014/main" id="{44A04D68-6B8D-514A-9B3F-EC7E8A2867BC}"/>
                </a:ext>
              </a:extLst>
            </p:cNvPr>
            <p:cNvSpPr>
              <a:spLocks/>
            </p:cNvSpPr>
            <p:nvPr/>
          </p:nvSpPr>
          <p:spPr bwMode="auto">
            <a:xfrm>
              <a:off x="5443538" y="2135188"/>
              <a:ext cx="130175" cy="196850"/>
            </a:xfrm>
            <a:custGeom>
              <a:avLst/>
              <a:gdLst/>
              <a:ahLst/>
              <a:cxnLst>
                <a:cxn ang="0">
                  <a:pos x="30" y="4"/>
                </a:cxn>
                <a:cxn ang="0">
                  <a:pos x="48" y="0"/>
                </a:cxn>
                <a:cxn ang="0">
                  <a:pos x="68" y="10"/>
                </a:cxn>
                <a:cxn ang="0">
                  <a:pos x="60" y="16"/>
                </a:cxn>
                <a:cxn ang="0">
                  <a:pos x="66" y="18"/>
                </a:cxn>
                <a:cxn ang="0">
                  <a:pos x="64" y="20"/>
                </a:cxn>
                <a:cxn ang="0">
                  <a:pos x="64" y="24"/>
                </a:cxn>
                <a:cxn ang="0">
                  <a:pos x="54" y="30"/>
                </a:cxn>
                <a:cxn ang="0">
                  <a:pos x="60" y="32"/>
                </a:cxn>
                <a:cxn ang="0">
                  <a:pos x="54" y="42"/>
                </a:cxn>
                <a:cxn ang="0">
                  <a:pos x="54" y="54"/>
                </a:cxn>
                <a:cxn ang="0">
                  <a:pos x="54" y="64"/>
                </a:cxn>
                <a:cxn ang="0">
                  <a:pos x="56" y="80"/>
                </a:cxn>
                <a:cxn ang="0">
                  <a:pos x="62" y="96"/>
                </a:cxn>
                <a:cxn ang="0">
                  <a:pos x="82" y="116"/>
                </a:cxn>
                <a:cxn ang="0">
                  <a:pos x="78" y="122"/>
                </a:cxn>
                <a:cxn ang="0">
                  <a:pos x="76" y="124"/>
                </a:cxn>
                <a:cxn ang="0">
                  <a:pos x="68" y="118"/>
                </a:cxn>
                <a:cxn ang="0">
                  <a:pos x="70" y="114"/>
                </a:cxn>
                <a:cxn ang="0">
                  <a:pos x="64" y="118"/>
                </a:cxn>
                <a:cxn ang="0">
                  <a:pos x="68" y="122"/>
                </a:cxn>
                <a:cxn ang="0">
                  <a:pos x="54" y="116"/>
                </a:cxn>
                <a:cxn ang="0">
                  <a:pos x="50" y="122"/>
                </a:cxn>
                <a:cxn ang="0">
                  <a:pos x="44" y="114"/>
                </a:cxn>
                <a:cxn ang="0">
                  <a:pos x="32" y="112"/>
                </a:cxn>
                <a:cxn ang="0">
                  <a:pos x="30" y="104"/>
                </a:cxn>
                <a:cxn ang="0">
                  <a:pos x="38" y="100"/>
                </a:cxn>
                <a:cxn ang="0">
                  <a:pos x="28" y="94"/>
                </a:cxn>
                <a:cxn ang="0">
                  <a:pos x="34" y="84"/>
                </a:cxn>
                <a:cxn ang="0">
                  <a:pos x="26" y="92"/>
                </a:cxn>
                <a:cxn ang="0">
                  <a:pos x="26" y="82"/>
                </a:cxn>
                <a:cxn ang="0">
                  <a:pos x="18" y="86"/>
                </a:cxn>
                <a:cxn ang="0">
                  <a:pos x="18" y="80"/>
                </a:cxn>
                <a:cxn ang="0">
                  <a:pos x="16" y="78"/>
                </a:cxn>
                <a:cxn ang="0">
                  <a:pos x="14" y="84"/>
                </a:cxn>
                <a:cxn ang="0">
                  <a:pos x="12" y="80"/>
                </a:cxn>
                <a:cxn ang="0">
                  <a:pos x="8" y="84"/>
                </a:cxn>
                <a:cxn ang="0">
                  <a:pos x="2" y="80"/>
                </a:cxn>
                <a:cxn ang="0">
                  <a:pos x="0" y="72"/>
                </a:cxn>
                <a:cxn ang="0">
                  <a:pos x="2" y="60"/>
                </a:cxn>
                <a:cxn ang="0">
                  <a:pos x="10" y="56"/>
                </a:cxn>
                <a:cxn ang="0">
                  <a:pos x="12" y="60"/>
                </a:cxn>
                <a:cxn ang="0">
                  <a:pos x="14" y="50"/>
                </a:cxn>
                <a:cxn ang="0">
                  <a:pos x="16" y="50"/>
                </a:cxn>
                <a:cxn ang="0">
                  <a:pos x="16" y="46"/>
                </a:cxn>
                <a:cxn ang="0">
                  <a:pos x="22" y="36"/>
                </a:cxn>
                <a:cxn ang="0">
                  <a:pos x="18" y="38"/>
                </a:cxn>
                <a:cxn ang="0">
                  <a:pos x="18" y="36"/>
                </a:cxn>
                <a:cxn ang="0">
                  <a:pos x="18" y="34"/>
                </a:cxn>
                <a:cxn ang="0">
                  <a:pos x="12" y="30"/>
                </a:cxn>
                <a:cxn ang="0">
                  <a:pos x="14" y="26"/>
                </a:cxn>
                <a:cxn ang="0">
                  <a:pos x="26" y="20"/>
                </a:cxn>
                <a:cxn ang="0">
                  <a:pos x="22" y="20"/>
                </a:cxn>
                <a:cxn ang="0">
                  <a:pos x="24" y="18"/>
                </a:cxn>
                <a:cxn ang="0">
                  <a:pos x="22" y="12"/>
                </a:cxn>
                <a:cxn ang="0">
                  <a:pos x="30" y="4"/>
                </a:cxn>
                <a:cxn ang="0">
                  <a:pos x="30" y="4"/>
                </a:cxn>
              </a:cxnLst>
              <a:rect l="0" t="0" r="r" b="b"/>
              <a:pathLst>
                <a:path w="82" h="124">
                  <a:moveTo>
                    <a:pt x="30" y="4"/>
                  </a:moveTo>
                  <a:lnTo>
                    <a:pt x="48" y="0"/>
                  </a:lnTo>
                  <a:lnTo>
                    <a:pt x="68" y="10"/>
                  </a:lnTo>
                  <a:lnTo>
                    <a:pt x="60" y="16"/>
                  </a:lnTo>
                  <a:lnTo>
                    <a:pt x="66" y="18"/>
                  </a:lnTo>
                  <a:lnTo>
                    <a:pt x="64" y="20"/>
                  </a:lnTo>
                  <a:lnTo>
                    <a:pt x="64" y="24"/>
                  </a:lnTo>
                  <a:lnTo>
                    <a:pt x="54" y="30"/>
                  </a:lnTo>
                  <a:lnTo>
                    <a:pt x="60" y="32"/>
                  </a:lnTo>
                  <a:lnTo>
                    <a:pt x="54" y="42"/>
                  </a:lnTo>
                  <a:lnTo>
                    <a:pt x="54" y="54"/>
                  </a:lnTo>
                  <a:lnTo>
                    <a:pt x="54" y="64"/>
                  </a:lnTo>
                  <a:lnTo>
                    <a:pt x="56" y="80"/>
                  </a:lnTo>
                  <a:lnTo>
                    <a:pt x="62" y="96"/>
                  </a:lnTo>
                  <a:lnTo>
                    <a:pt x="82" y="116"/>
                  </a:lnTo>
                  <a:lnTo>
                    <a:pt x="78" y="122"/>
                  </a:lnTo>
                  <a:lnTo>
                    <a:pt x="76" y="124"/>
                  </a:lnTo>
                  <a:lnTo>
                    <a:pt x="68" y="118"/>
                  </a:lnTo>
                  <a:lnTo>
                    <a:pt x="70" y="114"/>
                  </a:lnTo>
                  <a:lnTo>
                    <a:pt x="64" y="118"/>
                  </a:lnTo>
                  <a:lnTo>
                    <a:pt x="68" y="122"/>
                  </a:lnTo>
                  <a:lnTo>
                    <a:pt x="54" y="116"/>
                  </a:lnTo>
                  <a:lnTo>
                    <a:pt x="50" y="122"/>
                  </a:lnTo>
                  <a:lnTo>
                    <a:pt x="44" y="114"/>
                  </a:lnTo>
                  <a:lnTo>
                    <a:pt x="32" y="112"/>
                  </a:lnTo>
                  <a:lnTo>
                    <a:pt x="30" y="104"/>
                  </a:lnTo>
                  <a:lnTo>
                    <a:pt x="38" y="100"/>
                  </a:lnTo>
                  <a:lnTo>
                    <a:pt x="28" y="94"/>
                  </a:lnTo>
                  <a:lnTo>
                    <a:pt x="34" y="84"/>
                  </a:lnTo>
                  <a:lnTo>
                    <a:pt x="26" y="92"/>
                  </a:lnTo>
                  <a:lnTo>
                    <a:pt x="26" y="82"/>
                  </a:lnTo>
                  <a:lnTo>
                    <a:pt x="18" y="86"/>
                  </a:lnTo>
                  <a:lnTo>
                    <a:pt x="18" y="80"/>
                  </a:lnTo>
                  <a:lnTo>
                    <a:pt x="16" y="78"/>
                  </a:lnTo>
                  <a:lnTo>
                    <a:pt x="14" y="84"/>
                  </a:lnTo>
                  <a:lnTo>
                    <a:pt x="12" y="80"/>
                  </a:lnTo>
                  <a:lnTo>
                    <a:pt x="8" y="84"/>
                  </a:lnTo>
                  <a:lnTo>
                    <a:pt x="2" y="80"/>
                  </a:lnTo>
                  <a:lnTo>
                    <a:pt x="0" y="72"/>
                  </a:lnTo>
                  <a:lnTo>
                    <a:pt x="2" y="60"/>
                  </a:lnTo>
                  <a:lnTo>
                    <a:pt x="10" y="56"/>
                  </a:lnTo>
                  <a:lnTo>
                    <a:pt x="12" y="60"/>
                  </a:lnTo>
                  <a:lnTo>
                    <a:pt x="14" y="50"/>
                  </a:lnTo>
                  <a:lnTo>
                    <a:pt x="16" y="50"/>
                  </a:lnTo>
                  <a:lnTo>
                    <a:pt x="16" y="46"/>
                  </a:lnTo>
                  <a:lnTo>
                    <a:pt x="22" y="36"/>
                  </a:lnTo>
                  <a:lnTo>
                    <a:pt x="18" y="38"/>
                  </a:lnTo>
                  <a:lnTo>
                    <a:pt x="18" y="36"/>
                  </a:lnTo>
                  <a:lnTo>
                    <a:pt x="18" y="34"/>
                  </a:lnTo>
                  <a:lnTo>
                    <a:pt x="12" y="30"/>
                  </a:lnTo>
                  <a:lnTo>
                    <a:pt x="14" y="26"/>
                  </a:lnTo>
                  <a:lnTo>
                    <a:pt x="26" y="20"/>
                  </a:lnTo>
                  <a:lnTo>
                    <a:pt x="22" y="20"/>
                  </a:lnTo>
                  <a:lnTo>
                    <a:pt x="24" y="18"/>
                  </a:lnTo>
                  <a:lnTo>
                    <a:pt x="22" y="12"/>
                  </a:lnTo>
                  <a:lnTo>
                    <a:pt x="30" y="4"/>
                  </a:lnTo>
                  <a:lnTo>
                    <a:pt x="3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0" name="Freeform 420">
              <a:extLst>
                <a:ext uri="{FF2B5EF4-FFF2-40B4-BE49-F238E27FC236}">
                  <a16:creationId xmlns:a16="http://schemas.microsoft.com/office/drawing/2014/main" id="{C6C7DA5F-3A61-9D49-A19D-B43D7803996D}"/>
                </a:ext>
              </a:extLst>
            </p:cNvPr>
            <p:cNvSpPr>
              <a:spLocks/>
            </p:cNvSpPr>
            <p:nvPr/>
          </p:nvSpPr>
          <p:spPr bwMode="auto">
            <a:xfrm>
              <a:off x="5491163" y="1836738"/>
              <a:ext cx="327025" cy="307975"/>
            </a:xfrm>
            <a:custGeom>
              <a:avLst/>
              <a:gdLst/>
              <a:ahLst/>
              <a:cxnLst>
                <a:cxn ang="0">
                  <a:pos x="14" y="160"/>
                </a:cxn>
                <a:cxn ang="0">
                  <a:pos x="14" y="156"/>
                </a:cxn>
                <a:cxn ang="0">
                  <a:pos x="18" y="148"/>
                </a:cxn>
                <a:cxn ang="0">
                  <a:pos x="20" y="140"/>
                </a:cxn>
                <a:cxn ang="0">
                  <a:pos x="24" y="134"/>
                </a:cxn>
                <a:cxn ang="0">
                  <a:pos x="26" y="122"/>
                </a:cxn>
                <a:cxn ang="0">
                  <a:pos x="24" y="112"/>
                </a:cxn>
                <a:cxn ang="0">
                  <a:pos x="26" y="100"/>
                </a:cxn>
                <a:cxn ang="0">
                  <a:pos x="36" y="102"/>
                </a:cxn>
                <a:cxn ang="0">
                  <a:pos x="50" y="94"/>
                </a:cxn>
                <a:cxn ang="0">
                  <a:pos x="54" y="82"/>
                </a:cxn>
                <a:cxn ang="0">
                  <a:pos x="66" y="74"/>
                </a:cxn>
                <a:cxn ang="0">
                  <a:pos x="90" y="48"/>
                </a:cxn>
                <a:cxn ang="0">
                  <a:pos x="90" y="56"/>
                </a:cxn>
                <a:cxn ang="0">
                  <a:pos x="100" y="48"/>
                </a:cxn>
                <a:cxn ang="0">
                  <a:pos x="100" y="40"/>
                </a:cxn>
                <a:cxn ang="0">
                  <a:pos x="114" y="40"/>
                </a:cxn>
                <a:cxn ang="0">
                  <a:pos x="118" y="46"/>
                </a:cxn>
                <a:cxn ang="0">
                  <a:pos x="160" y="26"/>
                </a:cxn>
                <a:cxn ang="0">
                  <a:pos x="162" y="16"/>
                </a:cxn>
                <a:cxn ang="0">
                  <a:pos x="182" y="0"/>
                </a:cxn>
                <a:cxn ang="0">
                  <a:pos x="202" y="8"/>
                </a:cxn>
                <a:cxn ang="0">
                  <a:pos x="202" y="26"/>
                </a:cxn>
                <a:cxn ang="0">
                  <a:pos x="194" y="42"/>
                </a:cxn>
                <a:cxn ang="0">
                  <a:pos x="190" y="44"/>
                </a:cxn>
                <a:cxn ang="0">
                  <a:pos x="158" y="60"/>
                </a:cxn>
                <a:cxn ang="0">
                  <a:pos x="132" y="70"/>
                </a:cxn>
                <a:cxn ang="0">
                  <a:pos x="114" y="88"/>
                </a:cxn>
                <a:cxn ang="0">
                  <a:pos x="90" y="104"/>
                </a:cxn>
                <a:cxn ang="0">
                  <a:pos x="94" y="114"/>
                </a:cxn>
                <a:cxn ang="0">
                  <a:pos x="86" y="124"/>
                </a:cxn>
                <a:cxn ang="0">
                  <a:pos x="82" y="132"/>
                </a:cxn>
                <a:cxn ang="0">
                  <a:pos x="74" y="134"/>
                </a:cxn>
                <a:cxn ang="0">
                  <a:pos x="72" y="138"/>
                </a:cxn>
                <a:cxn ang="0">
                  <a:pos x="60" y="132"/>
                </a:cxn>
                <a:cxn ang="0">
                  <a:pos x="64" y="150"/>
                </a:cxn>
                <a:cxn ang="0">
                  <a:pos x="64" y="154"/>
                </a:cxn>
                <a:cxn ang="0">
                  <a:pos x="62" y="158"/>
                </a:cxn>
                <a:cxn ang="0">
                  <a:pos x="52" y="146"/>
                </a:cxn>
                <a:cxn ang="0">
                  <a:pos x="50" y="154"/>
                </a:cxn>
                <a:cxn ang="0">
                  <a:pos x="56" y="162"/>
                </a:cxn>
                <a:cxn ang="0">
                  <a:pos x="54" y="170"/>
                </a:cxn>
                <a:cxn ang="0">
                  <a:pos x="50" y="176"/>
                </a:cxn>
                <a:cxn ang="0">
                  <a:pos x="42" y="174"/>
                </a:cxn>
                <a:cxn ang="0">
                  <a:pos x="40" y="194"/>
                </a:cxn>
                <a:cxn ang="0">
                  <a:pos x="6" y="190"/>
                </a:cxn>
                <a:cxn ang="0">
                  <a:pos x="8" y="184"/>
                </a:cxn>
                <a:cxn ang="0">
                  <a:pos x="18" y="174"/>
                </a:cxn>
                <a:cxn ang="0">
                  <a:pos x="0" y="168"/>
                </a:cxn>
              </a:cxnLst>
              <a:rect l="0" t="0" r="r" b="b"/>
              <a:pathLst>
                <a:path w="206" h="194">
                  <a:moveTo>
                    <a:pt x="0" y="168"/>
                  </a:moveTo>
                  <a:lnTo>
                    <a:pt x="14" y="160"/>
                  </a:lnTo>
                  <a:lnTo>
                    <a:pt x="12" y="160"/>
                  </a:lnTo>
                  <a:lnTo>
                    <a:pt x="14" y="156"/>
                  </a:lnTo>
                  <a:lnTo>
                    <a:pt x="18" y="152"/>
                  </a:lnTo>
                  <a:lnTo>
                    <a:pt x="18" y="148"/>
                  </a:lnTo>
                  <a:lnTo>
                    <a:pt x="26" y="144"/>
                  </a:lnTo>
                  <a:lnTo>
                    <a:pt x="20" y="140"/>
                  </a:lnTo>
                  <a:lnTo>
                    <a:pt x="30" y="138"/>
                  </a:lnTo>
                  <a:lnTo>
                    <a:pt x="24" y="134"/>
                  </a:lnTo>
                  <a:lnTo>
                    <a:pt x="24" y="126"/>
                  </a:lnTo>
                  <a:lnTo>
                    <a:pt x="26" y="122"/>
                  </a:lnTo>
                  <a:lnTo>
                    <a:pt x="30" y="112"/>
                  </a:lnTo>
                  <a:lnTo>
                    <a:pt x="24" y="112"/>
                  </a:lnTo>
                  <a:lnTo>
                    <a:pt x="24" y="106"/>
                  </a:lnTo>
                  <a:lnTo>
                    <a:pt x="26" y="100"/>
                  </a:lnTo>
                  <a:lnTo>
                    <a:pt x="32" y="106"/>
                  </a:lnTo>
                  <a:lnTo>
                    <a:pt x="36" y="102"/>
                  </a:lnTo>
                  <a:lnTo>
                    <a:pt x="40" y="94"/>
                  </a:lnTo>
                  <a:lnTo>
                    <a:pt x="50" y="94"/>
                  </a:lnTo>
                  <a:lnTo>
                    <a:pt x="56" y="88"/>
                  </a:lnTo>
                  <a:lnTo>
                    <a:pt x="54" y="82"/>
                  </a:lnTo>
                  <a:lnTo>
                    <a:pt x="56" y="78"/>
                  </a:lnTo>
                  <a:lnTo>
                    <a:pt x="66" y="74"/>
                  </a:lnTo>
                  <a:lnTo>
                    <a:pt x="68" y="66"/>
                  </a:lnTo>
                  <a:lnTo>
                    <a:pt x="90" y="48"/>
                  </a:lnTo>
                  <a:lnTo>
                    <a:pt x="94" y="48"/>
                  </a:lnTo>
                  <a:lnTo>
                    <a:pt x="90" y="56"/>
                  </a:lnTo>
                  <a:lnTo>
                    <a:pt x="98" y="52"/>
                  </a:lnTo>
                  <a:lnTo>
                    <a:pt x="100" y="48"/>
                  </a:lnTo>
                  <a:lnTo>
                    <a:pt x="96" y="44"/>
                  </a:lnTo>
                  <a:lnTo>
                    <a:pt x="100" y="40"/>
                  </a:lnTo>
                  <a:lnTo>
                    <a:pt x="98" y="38"/>
                  </a:lnTo>
                  <a:lnTo>
                    <a:pt x="114" y="40"/>
                  </a:lnTo>
                  <a:lnTo>
                    <a:pt x="114" y="46"/>
                  </a:lnTo>
                  <a:lnTo>
                    <a:pt x="118" y="46"/>
                  </a:lnTo>
                  <a:lnTo>
                    <a:pt x="142" y="38"/>
                  </a:lnTo>
                  <a:lnTo>
                    <a:pt x="160" y="26"/>
                  </a:lnTo>
                  <a:lnTo>
                    <a:pt x="162" y="24"/>
                  </a:lnTo>
                  <a:lnTo>
                    <a:pt x="162" y="16"/>
                  </a:lnTo>
                  <a:lnTo>
                    <a:pt x="162" y="14"/>
                  </a:lnTo>
                  <a:lnTo>
                    <a:pt x="182" y="0"/>
                  </a:lnTo>
                  <a:lnTo>
                    <a:pt x="198" y="2"/>
                  </a:lnTo>
                  <a:lnTo>
                    <a:pt x="202" y="8"/>
                  </a:lnTo>
                  <a:lnTo>
                    <a:pt x="206" y="18"/>
                  </a:lnTo>
                  <a:lnTo>
                    <a:pt x="202" y="26"/>
                  </a:lnTo>
                  <a:lnTo>
                    <a:pt x="206" y="28"/>
                  </a:lnTo>
                  <a:lnTo>
                    <a:pt x="194" y="42"/>
                  </a:lnTo>
                  <a:lnTo>
                    <a:pt x="196" y="46"/>
                  </a:lnTo>
                  <a:lnTo>
                    <a:pt x="190" y="44"/>
                  </a:lnTo>
                  <a:lnTo>
                    <a:pt x="178" y="54"/>
                  </a:lnTo>
                  <a:lnTo>
                    <a:pt x="158" y="60"/>
                  </a:lnTo>
                  <a:lnTo>
                    <a:pt x="136" y="76"/>
                  </a:lnTo>
                  <a:lnTo>
                    <a:pt x="132" y="70"/>
                  </a:lnTo>
                  <a:lnTo>
                    <a:pt x="130" y="78"/>
                  </a:lnTo>
                  <a:lnTo>
                    <a:pt x="114" y="88"/>
                  </a:lnTo>
                  <a:lnTo>
                    <a:pt x="102" y="104"/>
                  </a:lnTo>
                  <a:lnTo>
                    <a:pt x="90" y="104"/>
                  </a:lnTo>
                  <a:lnTo>
                    <a:pt x="90" y="108"/>
                  </a:lnTo>
                  <a:lnTo>
                    <a:pt x="94" y="114"/>
                  </a:lnTo>
                  <a:lnTo>
                    <a:pt x="88" y="120"/>
                  </a:lnTo>
                  <a:lnTo>
                    <a:pt x="86" y="124"/>
                  </a:lnTo>
                  <a:lnTo>
                    <a:pt x="76" y="122"/>
                  </a:lnTo>
                  <a:lnTo>
                    <a:pt x="82" y="132"/>
                  </a:lnTo>
                  <a:lnTo>
                    <a:pt x="72" y="126"/>
                  </a:lnTo>
                  <a:lnTo>
                    <a:pt x="74" y="134"/>
                  </a:lnTo>
                  <a:lnTo>
                    <a:pt x="72" y="132"/>
                  </a:lnTo>
                  <a:lnTo>
                    <a:pt x="72" y="138"/>
                  </a:lnTo>
                  <a:lnTo>
                    <a:pt x="68" y="140"/>
                  </a:lnTo>
                  <a:lnTo>
                    <a:pt x="60" y="132"/>
                  </a:lnTo>
                  <a:lnTo>
                    <a:pt x="68" y="148"/>
                  </a:lnTo>
                  <a:lnTo>
                    <a:pt x="64" y="150"/>
                  </a:lnTo>
                  <a:lnTo>
                    <a:pt x="64" y="154"/>
                  </a:lnTo>
                  <a:lnTo>
                    <a:pt x="64" y="154"/>
                  </a:lnTo>
                  <a:lnTo>
                    <a:pt x="60" y="152"/>
                  </a:lnTo>
                  <a:lnTo>
                    <a:pt x="62" y="158"/>
                  </a:lnTo>
                  <a:lnTo>
                    <a:pt x="60" y="160"/>
                  </a:lnTo>
                  <a:lnTo>
                    <a:pt x="52" y="146"/>
                  </a:lnTo>
                  <a:lnTo>
                    <a:pt x="50" y="152"/>
                  </a:lnTo>
                  <a:lnTo>
                    <a:pt x="50" y="154"/>
                  </a:lnTo>
                  <a:lnTo>
                    <a:pt x="48" y="156"/>
                  </a:lnTo>
                  <a:lnTo>
                    <a:pt x="56" y="162"/>
                  </a:lnTo>
                  <a:lnTo>
                    <a:pt x="54" y="164"/>
                  </a:lnTo>
                  <a:lnTo>
                    <a:pt x="54" y="170"/>
                  </a:lnTo>
                  <a:lnTo>
                    <a:pt x="46" y="168"/>
                  </a:lnTo>
                  <a:lnTo>
                    <a:pt x="50" y="176"/>
                  </a:lnTo>
                  <a:lnTo>
                    <a:pt x="48" y="180"/>
                  </a:lnTo>
                  <a:lnTo>
                    <a:pt x="42" y="174"/>
                  </a:lnTo>
                  <a:lnTo>
                    <a:pt x="46" y="186"/>
                  </a:lnTo>
                  <a:lnTo>
                    <a:pt x="40" y="194"/>
                  </a:lnTo>
                  <a:lnTo>
                    <a:pt x="20" y="186"/>
                  </a:lnTo>
                  <a:lnTo>
                    <a:pt x="6" y="190"/>
                  </a:lnTo>
                  <a:lnTo>
                    <a:pt x="10" y="184"/>
                  </a:lnTo>
                  <a:lnTo>
                    <a:pt x="8" y="184"/>
                  </a:lnTo>
                  <a:lnTo>
                    <a:pt x="8" y="180"/>
                  </a:lnTo>
                  <a:lnTo>
                    <a:pt x="18" y="174"/>
                  </a:lnTo>
                  <a:lnTo>
                    <a:pt x="4" y="176"/>
                  </a:lnTo>
                  <a:lnTo>
                    <a:pt x="0" y="168"/>
                  </a:lnTo>
                  <a:lnTo>
                    <a:pt x="0" y="16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1" name="Freeform 421">
              <a:extLst>
                <a:ext uri="{FF2B5EF4-FFF2-40B4-BE49-F238E27FC236}">
                  <a16:creationId xmlns:a16="http://schemas.microsoft.com/office/drawing/2014/main" id="{96188849-5428-9141-B322-01EE0C979A7F}"/>
                </a:ext>
              </a:extLst>
            </p:cNvPr>
            <p:cNvSpPr>
              <a:spLocks/>
            </p:cNvSpPr>
            <p:nvPr/>
          </p:nvSpPr>
          <p:spPr bwMode="auto">
            <a:xfrm>
              <a:off x="5462588" y="2278063"/>
              <a:ext cx="19050" cy="28575"/>
            </a:xfrm>
            <a:custGeom>
              <a:avLst/>
              <a:gdLst/>
              <a:ahLst/>
              <a:cxnLst>
                <a:cxn ang="0">
                  <a:pos x="0" y="2"/>
                </a:cxn>
                <a:cxn ang="0">
                  <a:pos x="8" y="0"/>
                </a:cxn>
                <a:cxn ang="0">
                  <a:pos x="10" y="6"/>
                </a:cxn>
                <a:cxn ang="0">
                  <a:pos x="12" y="18"/>
                </a:cxn>
                <a:cxn ang="0">
                  <a:pos x="6" y="6"/>
                </a:cxn>
                <a:cxn ang="0">
                  <a:pos x="0" y="2"/>
                </a:cxn>
                <a:cxn ang="0">
                  <a:pos x="0" y="2"/>
                </a:cxn>
              </a:cxnLst>
              <a:rect l="0" t="0" r="r" b="b"/>
              <a:pathLst>
                <a:path w="12" h="18">
                  <a:moveTo>
                    <a:pt x="0" y="2"/>
                  </a:moveTo>
                  <a:lnTo>
                    <a:pt x="8" y="0"/>
                  </a:lnTo>
                  <a:lnTo>
                    <a:pt x="10" y="6"/>
                  </a:lnTo>
                  <a:lnTo>
                    <a:pt x="12" y="18"/>
                  </a:lnTo>
                  <a:lnTo>
                    <a:pt x="6"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2" name="Freeform 422">
              <a:extLst>
                <a:ext uri="{FF2B5EF4-FFF2-40B4-BE49-F238E27FC236}">
                  <a16:creationId xmlns:a16="http://schemas.microsoft.com/office/drawing/2014/main" id="{AC1533C8-D8C0-D54C-99F4-79B88E56A622}"/>
                </a:ext>
              </a:extLst>
            </p:cNvPr>
            <p:cNvSpPr>
              <a:spLocks/>
            </p:cNvSpPr>
            <p:nvPr/>
          </p:nvSpPr>
          <p:spPr bwMode="auto">
            <a:xfrm>
              <a:off x="5592763" y="2335213"/>
              <a:ext cx="44450" cy="47625"/>
            </a:xfrm>
            <a:custGeom>
              <a:avLst/>
              <a:gdLst/>
              <a:ahLst/>
              <a:cxnLst>
                <a:cxn ang="0">
                  <a:pos x="4" y="18"/>
                </a:cxn>
                <a:cxn ang="0">
                  <a:pos x="0" y="10"/>
                </a:cxn>
                <a:cxn ang="0">
                  <a:pos x="6" y="10"/>
                </a:cxn>
                <a:cxn ang="0">
                  <a:pos x="2" y="6"/>
                </a:cxn>
                <a:cxn ang="0">
                  <a:pos x="8" y="0"/>
                </a:cxn>
                <a:cxn ang="0">
                  <a:pos x="28" y="26"/>
                </a:cxn>
                <a:cxn ang="0">
                  <a:pos x="26" y="30"/>
                </a:cxn>
                <a:cxn ang="0">
                  <a:pos x="18" y="30"/>
                </a:cxn>
                <a:cxn ang="0">
                  <a:pos x="6" y="20"/>
                </a:cxn>
                <a:cxn ang="0">
                  <a:pos x="10" y="28"/>
                </a:cxn>
                <a:cxn ang="0">
                  <a:pos x="4" y="18"/>
                </a:cxn>
                <a:cxn ang="0">
                  <a:pos x="4" y="18"/>
                </a:cxn>
              </a:cxnLst>
              <a:rect l="0" t="0" r="r" b="b"/>
              <a:pathLst>
                <a:path w="28" h="30">
                  <a:moveTo>
                    <a:pt x="4" y="18"/>
                  </a:moveTo>
                  <a:lnTo>
                    <a:pt x="0" y="10"/>
                  </a:lnTo>
                  <a:lnTo>
                    <a:pt x="6" y="10"/>
                  </a:lnTo>
                  <a:lnTo>
                    <a:pt x="2" y="6"/>
                  </a:lnTo>
                  <a:lnTo>
                    <a:pt x="8" y="0"/>
                  </a:lnTo>
                  <a:lnTo>
                    <a:pt x="28" y="26"/>
                  </a:lnTo>
                  <a:lnTo>
                    <a:pt x="26" y="30"/>
                  </a:lnTo>
                  <a:lnTo>
                    <a:pt x="18" y="30"/>
                  </a:lnTo>
                  <a:lnTo>
                    <a:pt x="6" y="20"/>
                  </a:lnTo>
                  <a:lnTo>
                    <a:pt x="10" y="28"/>
                  </a:lnTo>
                  <a:lnTo>
                    <a:pt x="4" y="18"/>
                  </a:lnTo>
                  <a:lnTo>
                    <a:pt x="4"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3" name="Freeform 423">
              <a:extLst>
                <a:ext uri="{FF2B5EF4-FFF2-40B4-BE49-F238E27FC236}">
                  <a16:creationId xmlns:a16="http://schemas.microsoft.com/office/drawing/2014/main" id="{7CC05B42-9F06-D349-86D6-9EABADAE0E5B}"/>
                </a:ext>
              </a:extLst>
            </p:cNvPr>
            <p:cNvSpPr>
              <a:spLocks/>
            </p:cNvSpPr>
            <p:nvPr/>
          </p:nvSpPr>
          <p:spPr bwMode="auto">
            <a:xfrm>
              <a:off x="5840413" y="2128838"/>
              <a:ext cx="31750" cy="31750"/>
            </a:xfrm>
            <a:custGeom>
              <a:avLst/>
              <a:gdLst/>
              <a:ahLst/>
              <a:cxnLst>
                <a:cxn ang="0">
                  <a:pos x="2" y="20"/>
                </a:cxn>
                <a:cxn ang="0">
                  <a:pos x="0" y="20"/>
                </a:cxn>
                <a:cxn ang="0">
                  <a:pos x="2" y="14"/>
                </a:cxn>
                <a:cxn ang="0">
                  <a:pos x="2" y="8"/>
                </a:cxn>
                <a:cxn ang="0">
                  <a:pos x="4" y="0"/>
                </a:cxn>
                <a:cxn ang="0">
                  <a:pos x="12" y="0"/>
                </a:cxn>
                <a:cxn ang="0">
                  <a:pos x="14" y="4"/>
                </a:cxn>
                <a:cxn ang="0">
                  <a:pos x="12" y="10"/>
                </a:cxn>
                <a:cxn ang="0">
                  <a:pos x="20" y="12"/>
                </a:cxn>
                <a:cxn ang="0">
                  <a:pos x="6" y="18"/>
                </a:cxn>
                <a:cxn ang="0">
                  <a:pos x="4" y="16"/>
                </a:cxn>
                <a:cxn ang="0">
                  <a:pos x="2" y="20"/>
                </a:cxn>
                <a:cxn ang="0">
                  <a:pos x="2" y="20"/>
                </a:cxn>
              </a:cxnLst>
              <a:rect l="0" t="0" r="r" b="b"/>
              <a:pathLst>
                <a:path w="20" h="20">
                  <a:moveTo>
                    <a:pt x="2" y="20"/>
                  </a:moveTo>
                  <a:lnTo>
                    <a:pt x="0" y="20"/>
                  </a:lnTo>
                  <a:lnTo>
                    <a:pt x="2" y="14"/>
                  </a:lnTo>
                  <a:lnTo>
                    <a:pt x="2" y="8"/>
                  </a:lnTo>
                  <a:lnTo>
                    <a:pt x="4" y="0"/>
                  </a:lnTo>
                  <a:lnTo>
                    <a:pt x="12" y="0"/>
                  </a:lnTo>
                  <a:lnTo>
                    <a:pt x="14" y="4"/>
                  </a:lnTo>
                  <a:lnTo>
                    <a:pt x="12" y="10"/>
                  </a:lnTo>
                  <a:lnTo>
                    <a:pt x="20" y="12"/>
                  </a:lnTo>
                  <a:lnTo>
                    <a:pt x="6" y="18"/>
                  </a:lnTo>
                  <a:lnTo>
                    <a:pt x="4" y="16"/>
                  </a:lnTo>
                  <a:lnTo>
                    <a:pt x="2" y="20"/>
                  </a:lnTo>
                  <a:lnTo>
                    <a:pt x="2"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4" name="Freeform 424">
              <a:extLst>
                <a:ext uri="{FF2B5EF4-FFF2-40B4-BE49-F238E27FC236}">
                  <a16:creationId xmlns:a16="http://schemas.microsoft.com/office/drawing/2014/main" id="{8D1E38C6-75B6-ED49-9A73-9C7815C1347A}"/>
                </a:ext>
              </a:extLst>
            </p:cNvPr>
            <p:cNvSpPr>
              <a:spLocks/>
            </p:cNvSpPr>
            <p:nvPr/>
          </p:nvSpPr>
          <p:spPr bwMode="auto">
            <a:xfrm>
              <a:off x="6021388" y="2160588"/>
              <a:ext cx="19050" cy="22225"/>
            </a:xfrm>
            <a:custGeom>
              <a:avLst/>
              <a:gdLst/>
              <a:ahLst/>
              <a:cxnLst>
                <a:cxn ang="0">
                  <a:pos x="8" y="0"/>
                </a:cxn>
                <a:cxn ang="0">
                  <a:pos x="12" y="6"/>
                </a:cxn>
                <a:cxn ang="0">
                  <a:pos x="12" y="14"/>
                </a:cxn>
                <a:cxn ang="0">
                  <a:pos x="0" y="10"/>
                </a:cxn>
                <a:cxn ang="0">
                  <a:pos x="8" y="0"/>
                </a:cxn>
                <a:cxn ang="0">
                  <a:pos x="8" y="0"/>
                </a:cxn>
              </a:cxnLst>
              <a:rect l="0" t="0" r="r" b="b"/>
              <a:pathLst>
                <a:path w="12" h="14">
                  <a:moveTo>
                    <a:pt x="8" y="0"/>
                  </a:moveTo>
                  <a:lnTo>
                    <a:pt x="12" y="6"/>
                  </a:lnTo>
                  <a:lnTo>
                    <a:pt x="12" y="14"/>
                  </a:lnTo>
                  <a:lnTo>
                    <a:pt x="0" y="10"/>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5" name="Freeform 425">
              <a:extLst>
                <a:ext uri="{FF2B5EF4-FFF2-40B4-BE49-F238E27FC236}">
                  <a16:creationId xmlns:a16="http://schemas.microsoft.com/office/drawing/2014/main" id="{8C585F8A-8E47-5646-8B56-138156402F0E}"/>
                </a:ext>
              </a:extLst>
            </p:cNvPr>
            <p:cNvSpPr>
              <a:spLocks/>
            </p:cNvSpPr>
            <p:nvPr/>
          </p:nvSpPr>
          <p:spPr bwMode="auto">
            <a:xfrm>
              <a:off x="5986463" y="2192338"/>
              <a:ext cx="28575" cy="22225"/>
            </a:xfrm>
            <a:custGeom>
              <a:avLst/>
              <a:gdLst/>
              <a:ahLst/>
              <a:cxnLst>
                <a:cxn ang="0">
                  <a:pos x="4" y="4"/>
                </a:cxn>
                <a:cxn ang="0">
                  <a:pos x="8" y="0"/>
                </a:cxn>
                <a:cxn ang="0">
                  <a:pos x="18" y="4"/>
                </a:cxn>
                <a:cxn ang="0">
                  <a:pos x="12" y="12"/>
                </a:cxn>
                <a:cxn ang="0">
                  <a:pos x="0" y="14"/>
                </a:cxn>
                <a:cxn ang="0">
                  <a:pos x="0" y="12"/>
                </a:cxn>
                <a:cxn ang="0">
                  <a:pos x="0" y="8"/>
                </a:cxn>
                <a:cxn ang="0">
                  <a:pos x="4" y="4"/>
                </a:cxn>
                <a:cxn ang="0">
                  <a:pos x="4" y="4"/>
                </a:cxn>
              </a:cxnLst>
              <a:rect l="0" t="0" r="r" b="b"/>
              <a:pathLst>
                <a:path w="18" h="14">
                  <a:moveTo>
                    <a:pt x="4" y="4"/>
                  </a:moveTo>
                  <a:lnTo>
                    <a:pt x="8" y="0"/>
                  </a:lnTo>
                  <a:lnTo>
                    <a:pt x="18" y="4"/>
                  </a:lnTo>
                  <a:lnTo>
                    <a:pt x="12" y="12"/>
                  </a:lnTo>
                  <a:lnTo>
                    <a:pt x="0" y="14"/>
                  </a:lnTo>
                  <a:lnTo>
                    <a:pt x="0" y="12"/>
                  </a:lnTo>
                  <a:lnTo>
                    <a:pt x="0" y="8"/>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6" name="Freeform 426">
              <a:extLst>
                <a:ext uri="{FF2B5EF4-FFF2-40B4-BE49-F238E27FC236}">
                  <a16:creationId xmlns:a16="http://schemas.microsoft.com/office/drawing/2014/main" id="{B84EF676-D91C-F84A-954D-7AF5C15D6E48}"/>
                </a:ext>
              </a:extLst>
            </p:cNvPr>
            <p:cNvSpPr>
              <a:spLocks/>
            </p:cNvSpPr>
            <p:nvPr/>
          </p:nvSpPr>
          <p:spPr bwMode="auto">
            <a:xfrm>
              <a:off x="6081713" y="1963738"/>
              <a:ext cx="15875" cy="28575"/>
            </a:xfrm>
            <a:custGeom>
              <a:avLst/>
              <a:gdLst/>
              <a:ahLst/>
              <a:cxnLst>
                <a:cxn ang="0">
                  <a:pos x="10" y="6"/>
                </a:cxn>
                <a:cxn ang="0">
                  <a:pos x="10" y="10"/>
                </a:cxn>
                <a:cxn ang="0">
                  <a:pos x="8" y="8"/>
                </a:cxn>
                <a:cxn ang="0">
                  <a:pos x="8" y="18"/>
                </a:cxn>
                <a:cxn ang="0">
                  <a:pos x="6" y="8"/>
                </a:cxn>
                <a:cxn ang="0">
                  <a:pos x="2" y="8"/>
                </a:cxn>
                <a:cxn ang="0">
                  <a:pos x="2" y="16"/>
                </a:cxn>
                <a:cxn ang="0">
                  <a:pos x="0" y="8"/>
                </a:cxn>
                <a:cxn ang="0">
                  <a:pos x="4" y="4"/>
                </a:cxn>
                <a:cxn ang="0">
                  <a:pos x="4" y="0"/>
                </a:cxn>
                <a:cxn ang="0">
                  <a:pos x="10" y="2"/>
                </a:cxn>
                <a:cxn ang="0">
                  <a:pos x="10" y="6"/>
                </a:cxn>
                <a:cxn ang="0">
                  <a:pos x="10" y="6"/>
                </a:cxn>
              </a:cxnLst>
              <a:rect l="0" t="0" r="r" b="b"/>
              <a:pathLst>
                <a:path w="10" h="18">
                  <a:moveTo>
                    <a:pt x="10" y="6"/>
                  </a:moveTo>
                  <a:lnTo>
                    <a:pt x="10" y="10"/>
                  </a:lnTo>
                  <a:lnTo>
                    <a:pt x="8" y="8"/>
                  </a:lnTo>
                  <a:lnTo>
                    <a:pt x="8" y="18"/>
                  </a:lnTo>
                  <a:lnTo>
                    <a:pt x="6" y="8"/>
                  </a:lnTo>
                  <a:lnTo>
                    <a:pt x="2" y="8"/>
                  </a:lnTo>
                  <a:lnTo>
                    <a:pt x="2" y="16"/>
                  </a:lnTo>
                  <a:lnTo>
                    <a:pt x="0" y="8"/>
                  </a:lnTo>
                  <a:lnTo>
                    <a:pt x="4" y="4"/>
                  </a:lnTo>
                  <a:lnTo>
                    <a:pt x="4" y="0"/>
                  </a:lnTo>
                  <a:lnTo>
                    <a:pt x="10" y="2"/>
                  </a:lnTo>
                  <a:lnTo>
                    <a:pt x="10" y="6"/>
                  </a:lnTo>
                  <a:lnTo>
                    <a:pt x="1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7" name="Freeform 427">
              <a:extLst>
                <a:ext uri="{FF2B5EF4-FFF2-40B4-BE49-F238E27FC236}">
                  <a16:creationId xmlns:a16="http://schemas.microsoft.com/office/drawing/2014/main" id="{56F5F9D2-5440-024E-86EE-717FF4C752B1}"/>
                </a:ext>
              </a:extLst>
            </p:cNvPr>
            <p:cNvSpPr>
              <a:spLocks/>
            </p:cNvSpPr>
            <p:nvPr/>
          </p:nvSpPr>
          <p:spPr bwMode="auto">
            <a:xfrm>
              <a:off x="6100763" y="2328863"/>
              <a:ext cx="9525" cy="22225"/>
            </a:xfrm>
            <a:custGeom>
              <a:avLst/>
              <a:gdLst/>
              <a:ahLst/>
              <a:cxnLst>
                <a:cxn ang="0">
                  <a:pos x="0" y="6"/>
                </a:cxn>
                <a:cxn ang="0">
                  <a:pos x="2" y="0"/>
                </a:cxn>
                <a:cxn ang="0">
                  <a:pos x="6" y="12"/>
                </a:cxn>
                <a:cxn ang="0">
                  <a:pos x="2" y="14"/>
                </a:cxn>
                <a:cxn ang="0">
                  <a:pos x="0" y="6"/>
                </a:cxn>
                <a:cxn ang="0">
                  <a:pos x="0" y="6"/>
                </a:cxn>
              </a:cxnLst>
              <a:rect l="0" t="0" r="r" b="b"/>
              <a:pathLst>
                <a:path w="6" h="14">
                  <a:moveTo>
                    <a:pt x="0" y="6"/>
                  </a:moveTo>
                  <a:lnTo>
                    <a:pt x="2" y="0"/>
                  </a:lnTo>
                  <a:lnTo>
                    <a:pt x="6" y="12"/>
                  </a:lnTo>
                  <a:lnTo>
                    <a:pt x="2" y="14"/>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8" name="Freeform 428">
              <a:extLst>
                <a:ext uri="{FF2B5EF4-FFF2-40B4-BE49-F238E27FC236}">
                  <a16:creationId xmlns:a16="http://schemas.microsoft.com/office/drawing/2014/main" id="{A80B0C5E-E05D-A343-8477-2F82522663FC}"/>
                </a:ext>
              </a:extLst>
            </p:cNvPr>
            <p:cNvSpPr>
              <a:spLocks/>
            </p:cNvSpPr>
            <p:nvPr/>
          </p:nvSpPr>
          <p:spPr bwMode="auto">
            <a:xfrm>
              <a:off x="5526088" y="3878263"/>
              <a:ext cx="15875" cy="9525"/>
            </a:xfrm>
            <a:custGeom>
              <a:avLst/>
              <a:gdLst/>
              <a:ahLst/>
              <a:cxnLst>
                <a:cxn ang="0">
                  <a:pos x="10" y="0"/>
                </a:cxn>
                <a:cxn ang="0">
                  <a:pos x="6" y="0"/>
                </a:cxn>
                <a:cxn ang="0">
                  <a:pos x="0" y="6"/>
                </a:cxn>
                <a:cxn ang="0">
                  <a:pos x="6" y="4"/>
                </a:cxn>
                <a:cxn ang="0">
                  <a:pos x="10" y="0"/>
                </a:cxn>
                <a:cxn ang="0">
                  <a:pos x="10" y="0"/>
                </a:cxn>
              </a:cxnLst>
              <a:rect l="0" t="0" r="r" b="b"/>
              <a:pathLst>
                <a:path w="10" h="6">
                  <a:moveTo>
                    <a:pt x="10" y="0"/>
                  </a:moveTo>
                  <a:lnTo>
                    <a:pt x="6" y="0"/>
                  </a:lnTo>
                  <a:lnTo>
                    <a:pt x="0" y="6"/>
                  </a:lnTo>
                  <a:lnTo>
                    <a:pt x="6"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29" name="Freeform 429">
              <a:extLst>
                <a:ext uri="{FF2B5EF4-FFF2-40B4-BE49-F238E27FC236}">
                  <a16:creationId xmlns:a16="http://schemas.microsoft.com/office/drawing/2014/main" id="{09FE8E9B-0854-AE46-8924-BEDDEC0E7519}"/>
                </a:ext>
              </a:extLst>
            </p:cNvPr>
            <p:cNvSpPr>
              <a:spLocks/>
            </p:cNvSpPr>
            <p:nvPr/>
          </p:nvSpPr>
          <p:spPr bwMode="auto">
            <a:xfrm>
              <a:off x="5595938" y="4021138"/>
              <a:ext cx="6350" cy="9525"/>
            </a:xfrm>
            <a:custGeom>
              <a:avLst/>
              <a:gdLst/>
              <a:ahLst/>
              <a:cxnLst>
                <a:cxn ang="0">
                  <a:pos x="0" y="6"/>
                </a:cxn>
                <a:cxn ang="0">
                  <a:pos x="4" y="2"/>
                </a:cxn>
                <a:cxn ang="0">
                  <a:pos x="2" y="0"/>
                </a:cxn>
                <a:cxn ang="0">
                  <a:pos x="0" y="4"/>
                </a:cxn>
                <a:cxn ang="0">
                  <a:pos x="0" y="6"/>
                </a:cxn>
                <a:cxn ang="0">
                  <a:pos x="0" y="6"/>
                </a:cxn>
              </a:cxnLst>
              <a:rect l="0" t="0" r="r" b="b"/>
              <a:pathLst>
                <a:path w="4" h="6">
                  <a:moveTo>
                    <a:pt x="0" y="6"/>
                  </a:moveTo>
                  <a:lnTo>
                    <a:pt x="4" y="2"/>
                  </a:lnTo>
                  <a:lnTo>
                    <a:pt x="2" y="0"/>
                  </a:lnTo>
                  <a:lnTo>
                    <a:pt x="0" y="4"/>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0" name="Freeform 430">
              <a:extLst>
                <a:ext uri="{FF2B5EF4-FFF2-40B4-BE49-F238E27FC236}">
                  <a16:creationId xmlns:a16="http://schemas.microsoft.com/office/drawing/2014/main" id="{472ED2A5-AD85-8943-8A50-E4F1DC3DF5F7}"/>
                </a:ext>
              </a:extLst>
            </p:cNvPr>
            <p:cNvSpPr>
              <a:spLocks/>
            </p:cNvSpPr>
            <p:nvPr/>
          </p:nvSpPr>
          <p:spPr bwMode="auto">
            <a:xfrm>
              <a:off x="5487988" y="3938588"/>
              <a:ext cx="6350" cy="3175"/>
            </a:xfrm>
            <a:custGeom>
              <a:avLst/>
              <a:gdLst/>
              <a:ahLst/>
              <a:cxnLst>
                <a:cxn ang="0">
                  <a:pos x="0" y="2"/>
                </a:cxn>
                <a:cxn ang="0">
                  <a:pos x="4" y="2"/>
                </a:cxn>
                <a:cxn ang="0">
                  <a:pos x="2" y="0"/>
                </a:cxn>
                <a:cxn ang="0">
                  <a:pos x="0" y="2"/>
                </a:cxn>
                <a:cxn ang="0">
                  <a:pos x="0" y="2"/>
                </a:cxn>
              </a:cxnLst>
              <a:rect l="0" t="0" r="r" b="b"/>
              <a:pathLst>
                <a:path w="4" h="2">
                  <a:moveTo>
                    <a:pt x="0" y="2"/>
                  </a:moveTo>
                  <a:lnTo>
                    <a:pt x="4" y="2"/>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1" name="Freeform 431">
              <a:extLst>
                <a:ext uri="{FF2B5EF4-FFF2-40B4-BE49-F238E27FC236}">
                  <a16:creationId xmlns:a16="http://schemas.microsoft.com/office/drawing/2014/main" id="{3D39A162-2C70-F74C-950A-EFEE17005281}"/>
                </a:ext>
              </a:extLst>
            </p:cNvPr>
            <p:cNvSpPr>
              <a:spLocks/>
            </p:cNvSpPr>
            <p:nvPr/>
          </p:nvSpPr>
          <p:spPr bwMode="auto">
            <a:xfrm>
              <a:off x="5256213" y="417671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2" name="Freeform 432">
              <a:extLst>
                <a:ext uri="{FF2B5EF4-FFF2-40B4-BE49-F238E27FC236}">
                  <a16:creationId xmlns:a16="http://schemas.microsoft.com/office/drawing/2014/main" id="{4E17AABB-5A10-284B-8C62-3E3F604C034A}"/>
                </a:ext>
              </a:extLst>
            </p:cNvPr>
            <p:cNvSpPr>
              <a:spLocks/>
            </p:cNvSpPr>
            <p:nvPr/>
          </p:nvSpPr>
          <p:spPr bwMode="auto">
            <a:xfrm>
              <a:off x="5256213" y="4170363"/>
              <a:ext cx="3175" cy="3175"/>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3" name="Freeform 433">
              <a:extLst>
                <a:ext uri="{FF2B5EF4-FFF2-40B4-BE49-F238E27FC236}">
                  <a16:creationId xmlns:a16="http://schemas.microsoft.com/office/drawing/2014/main" id="{30C0AC65-2290-0E43-B3D8-9CD6AA1392DD}"/>
                </a:ext>
              </a:extLst>
            </p:cNvPr>
            <p:cNvSpPr>
              <a:spLocks/>
            </p:cNvSpPr>
            <p:nvPr/>
          </p:nvSpPr>
          <p:spPr bwMode="auto">
            <a:xfrm>
              <a:off x="5459413" y="4208463"/>
              <a:ext cx="6350" cy="1588"/>
            </a:xfrm>
            <a:custGeom>
              <a:avLst/>
              <a:gdLst/>
              <a:ahLst/>
              <a:cxnLst>
                <a:cxn ang="0">
                  <a:pos x="0" y="0"/>
                </a:cxn>
                <a:cxn ang="0">
                  <a:pos x="4" y="0"/>
                </a:cxn>
                <a:cxn ang="0">
                  <a:pos x="0" y="0"/>
                </a:cxn>
                <a:cxn ang="0">
                  <a:pos x="0" y="0"/>
                </a:cxn>
              </a:cxnLst>
              <a:rect l="0" t="0" r="r" b="b"/>
              <a:pathLst>
                <a:path w="4">
                  <a:moveTo>
                    <a:pt x="0" y="0"/>
                  </a:moveTo>
                  <a:lnTo>
                    <a:pt x="4"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4" name="Freeform 434">
              <a:extLst>
                <a:ext uri="{FF2B5EF4-FFF2-40B4-BE49-F238E27FC236}">
                  <a16:creationId xmlns:a16="http://schemas.microsoft.com/office/drawing/2014/main" id="{80DAF3B8-A533-774A-8D25-601F25DCED25}"/>
                </a:ext>
              </a:extLst>
            </p:cNvPr>
            <p:cNvSpPr>
              <a:spLocks/>
            </p:cNvSpPr>
            <p:nvPr/>
          </p:nvSpPr>
          <p:spPr bwMode="auto">
            <a:xfrm>
              <a:off x="5484813" y="4198938"/>
              <a:ext cx="22225" cy="9525"/>
            </a:xfrm>
            <a:custGeom>
              <a:avLst/>
              <a:gdLst/>
              <a:ahLst/>
              <a:cxnLst>
                <a:cxn ang="0">
                  <a:pos x="14" y="2"/>
                </a:cxn>
                <a:cxn ang="0">
                  <a:pos x="14" y="2"/>
                </a:cxn>
                <a:cxn ang="0">
                  <a:pos x="12" y="4"/>
                </a:cxn>
                <a:cxn ang="0">
                  <a:pos x="8" y="6"/>
                </a:cxn>
                <a:cxn ang="0">
                  <a:pos x="0" y="2"/>
                </a:cxn>
                <a:cxn ang="0">
                  <a:pos x="2" y="0"/>
                </a:cxn>
                <a:cxn ang="0">
                  <a:pos x="4" y="2"/>
                </a:cxn>
                <a:cxn ang="0">
                  <a:pos x="14" y="2"/>
                </a:cxn>
                <a:cxn ang="0">
                  <a:pos x="14" y="2"/>
                </a:cxn>
              </a:cxnLst>
              <a:rect l="0" t="0" r="r" b="b"/>
              <a:pathLst>
                <a:path w="14" h="6">
                  <a:moveTo>
                    <a:pt x="14" y="2"/>
                  </a:moveTo>
                  <a:lnTo>
                    <a:pt x="14" y="2"/>
                  </a:lnTo>
                  <a:lnTo>
                    <a:pt x="12" y="4"/>
                  </a:lnTo>
                  <a:lnTo>
                    <a:pt x="8" y="6"/>
                  </a:lnTo>
                  <a:lnTo>
                    <a:pt x="0" y="2"/>
                  </a:lnTo>
                  <a:lnTo>
                    <a:pt x="2" y="0"/>
                  </a:lnTo>
                  <a:lnTo>
                    <a:pt x="4" y="2"/>
                  </a:lnTo>
                  <a:lnTo>
                    <a:pt x="14" y="2"/>
                  </a:lnTo>
                  <a:lnTo>
                    <a:pt x="1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5" name="Freeform 435">
              <a:extLst>
                <a:ext uri="{FF2B5EF4-FFF2-40B4-BE49-F238E27FC236}">
                  <a16:creationId xmlns:a16="http://schemas.microsoft.com/office/drawing/2014/main" id="{F4BB9709-4C70-EC48-A936-8FC1B1C9E144}"/>
                </a:ext>
              </a:extLst>
            </p:cNvPr>
            <p:cNvSpPr>
              <a:spLocks/>
            </p:cNvSpPr>
            <p:nvPr/>
          </p:nvSpPr>
          <p:spPr bwMode="auto">
            <a:xfrm>
              <a:off x="5237163" y="4106863"/>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6" name="Freeform 436">
              <a:extLst>
                <a:ext uri="{FF2B5EF4-FFF2-40B4-BE49-F238E27FC236}">
                  <a16:creationId xmlns:a16="http://schemas.microsoft.com/office/drawing/2014/main" id="{8B0615AB-4EA0-E54E-A562-0BC5E200C448}"/>
                </a:ext>
              </a:extLst>
            </p:cNvPr>
            <p:cNvSpPr>
              <a:spLocks/>
            </p:cNvSpPr>
            <p:nvPr/>
          </p:nvSpPr>
          <p:spPr bwMode="auto">
            <a:xfrm>
              <a:off x="5237163" y="4106863"/>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7" name="Freeform 437">
              <a:extLst>
                <a:ext uri="{FF2B5EF4-FFF2-40B4-BE49-F238E27FC236}">
                  <a16:creationId xmlns:a16="http://schemas.microsoft.com/office/drawing/2014/main" id="{CA76E384-3F7A-BA40-B8B5-C20983555A39}"/>
                </a:ext>
              </a:extLst>
            </p:cNvPr>
            <p:cNvSpPr>
              <a:spLocks/>
            </p:cNvSpPr>
            <p:nvPr/>
          </p:nvSpPr>
          <p:spPr bwMode="auto">
            <a:xfrm>
              <a:off x="5240338" y="4110038"/>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8" name="Freeform 438">
              <a:extLst>
                <a:ext uri="{FF2B5EF4-FFF2-40B4-BE49-F238E27FC236}">
                  <a16:creationId xmlns:a16="http://schemas.microsoft.com/office/drawing/2014/main" id="{06E1CFDF-205D-CA45-A464-14B43FED747D}"/>
                </a:ext>
              </a:extLst>
            </p:cNvPr>
            <p:cNvSpPr>
              <a:spLocks/>
            </p:cNvSpPr>
            <p:nvPr/>
          </p:nvSpPr>
          <p:spPr bwMode="auto">
            <a:xfrm>
              <a:off x="4900613" y="3560763"/>
              <a:ext cx="15875" cy="9525"/>
            </a:xfrm>
            <a:custGeom>
              <a:avLst/>
              <a:gdLst/>
              <a:ahLst/>
              <a:cxnLst>
                <a:cxn ang="0">
                  <a:pos x="8" y="6"/>
                </a:cxn>
                <a:cxn ang="0">
                  <a:pos x="10" y="6"/>
                </a:cxn>
                <a:cxn ang="0">
                  <a:pos x="6" y="0"/>
                </a:cxn>
                <a:cxn ang="0">
                  <a:pos x="0" y="2"/>
                </a:cxn>
                <a:cxn ang="0">
                  <a:pos x="0" y="4"/>
                </a:cxn>
                <a:cxn ang="0">
                  <a:pos x="4" y="4"/>
                </a:cxn>
                <a:cxn ang="0">
                  <a:pos x="4" y="6"/>
                </a:cxn>
                <a:cxn ang="0">
                  <a:pos x="8" y="6"/>
                </a:cxn>
                <a:cxn ang="0">
                  <a:pos x="8" y="6"/>
                </a:cxn>
              </a:cxnLst>
              <a:rect l="0" t="0" r="r" b="b"/>
              <a:pathLst>
                <a:path w="10" h="6">
                  <a:moveTo>
                    <a:pt x="8" y="6"/>
                  </a:moveTo>
                  <a:lnTo>
                    <a:pt x="10" y="6"/>
                  </a:lnTo>
                  <a:lnTo>
                    <a:pt x="6" y="0"/>
                  </a:lnTo>
                  <a:lnTo>
                    <a:pt x="0" y="2"/>
                  </a:lnTo>
                  <a:lnTo>
                    <a:pt x="0" y="4"/>
                  </a:lnTo>
                  <a:lnTo>
                    <a:pt x="4" y="4"/>
                  </a:lnTo>
                  <a:lnTo>
                    <a:pt x="4" y="6"/>
                  </a:lnTo>
                  <a:lnTo>
                    <a:pt x="8" y="6"/>
                  </a:lnTo>
                  <a:lnTo>
                    <a:pt x="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39" name="Freeform 439">
              <a:extLst>
                <a:ext uri="{FF2B5EF4-FFF2-40B4-BE49-F238E27FC236}">
                  <a16:creationId xmlns:a16="http://schemas.microsoft.com/office/drawing/2014/main" id="{8BA1FCAE-6D14-2A4C-AD1D-A51B94BC4C0B}"/>
                </a:ext>
              </a:extLst>
            </p:cNvPr>
            <p:cNvSpPr>
              <a:spLocks/>
            </p:cNvSpPr>
            <p:nvPr/>
          </p:nvSpPr>
          <p:spPr bwMode="auto">
            <a:xfrm>
              <a:off x="4900613" y="3582988"/>
              <a:ext cx="3175" cy="9525"/>
            </a:xfrm>
            <a:custGeom>
              <a:avLst/>
              <a:gdLst/>
              <a:ahLst/>
              <a:cxnLst>
                <a:cxn ang="0">
                  <a:pos x="0" y="6"/>
                </a:cxn>
                <a:cxn ang="0">
                  <a:pos x="2" y="6"/>
                </a:cxn>
                <a:cxn ang="0">
                  <a:pos x="2" y="0"/>
                </a:cxn>
                <a:cxn ang="0">
                  <a:pos x="0" y="0"/>
                </a:cxn>
                <a:cxn ang="0">
                  <a:pos x="0" y="6"/>
                </a:cxn>
                <a:cxn ang="0">
                  <a:pos x="0" y="6"/>
                </a:cxn>
              </a:cxnLst>
              <a:rect l="0" t="0" r="r" b="b"/>
              <a:pathLst>
                <a:path w="2" h="6">
                  <a:moveTo>
                    <a:pt x="0" y="6"/>
                  </a:moveTo>
                  <a:lnTo>
                    <a:pt x="2" y="6"/>
                  </a:lnTo>
                  <a:lnTo>
                    <a:pt x="2" y="0"/>
                  </a:lnTo>
                  <a:lnTo>
                    <a:pt x="0" y="0"/>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0" name="Freeform 440">
              <a:extLst>
                <a:ext uri="{FF2B5EF4-FFF2-40B4-BE49-F238E27FC236}">
                  <a16:creationId xmlns:a16="http://schemas.microsoft.com/office/drawing/2014/main" id="{8B51D224-A456-3143-B4DB-BDA75E7920E0}"/>
                </a:ext>
              </a:extLst>
            </p:cNvPr>
            <p:cNvSpPr>
              <a:spLocks/>
            </p:cNvSpPr>
            <p:nvPr/>
          </p:nvSpPr>
          <p:spPr bwMode="auto">
            <a:xfrm>
              <a:off x="4938713" y="3640138"/>
              <a:ext cx="12700" cy="12700"/>
            </a:xfrm>
            <a:custGeom>
              <a:avLst/>
              <a:gdLst/>
              <a:ahLst/>
              <a:cxnLst>
                <a:cxn ang="0">
                  <a:pos x="6" y="6"/>
                </a:cxn>
                <a:cxn ang="0">
                  <a:pos x="8" y="0"/>
                </a:cxn>
                <a:cxn ang="0">
                  <a:pos x="0" y="4"/>
                </a:cxn>
                <a:cxn ang="0">
                  <a:pos x="0" y="8"/>
                </a:cxn>
                <a:cxn ang="0">
                  <a:pos x="6" y="6"/>
                </a:cxn>
                <a:cxn ang="0">
                  <a:pos x="6" y="6"/>
                </a:cxn>
              </a:cxnLst>
              <a:rect l="0" t="0" r="r" b="b"/>
              <a:pathLst>
                <a:path w="8" h="8">
                  <a:moveTo>
                    <a:pt x="6" y="6"/>
                  </a:moveTo>
                  <a:lnTo>
                    <a:pt x="8" y="0"/>
                  </a:lnTo>
                  <a:lnTo>
                    <a:pt x="0" y="4"/>
                  </a:lnTo>
                  <a:lnTo>
                    <a:pt x="0" y="8"/>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1" name="Freeform 441">
              <a:extLst>
                <a:ext uri="{FF2B5EF4-FFF2-40B4-BE49-F238E27FC236}">
                  <a16:creationId xmlns:a16="http://schemas.microsoft.com/office/drawing/2014/main" id="{73750F9F-BB68-1A4B-A647-FE926A0C3B30}"/>
                </a:ext>
              </a:extLst>
            </p:cNvPr>
            <p:cNvSpPr>
              <a:spLocks/>
            </p:cNvSpPr>
            <p:nvPr/>
          </p:nvSpPr>
          <p:spPr bwMode="auto">
            <a:xfrm>
              <a:off x="5037138" y="3659188"/>
              <a:ext cx="47625" cy="28575"/>
            </a:xfrm>
            <a:custGeom>
              <a:avLst/>
              <a:gdLst/>
              <a:ahLst/>
              <a:cxnLst>
                <a:cxn ang="0">
                  <a:pos x="22" y="4"/>
                </a:cxn>
                <a:cxn ang="0">
                  <a:pos x="30" y="0"/>
                </a:cxn>
                <a:cxn ang="0">
                  <a:pos x="26" y="6"/>
                </a:cxn>
                <a:cxn ang="0">
                  <a:pos x="22" y="12"/>
                </a:cxn>
                <a:cxn ang="0">
                  <a:pos x="10" y="18"/>
                </a:cxn>
                <a:cxn ang="0">
                  <a:pos x="4" y="16"/>
                </a:cxn>
                <a:cxn ang="0">
                  <a:pos x="0" y="12"/>
                </a:cxn>
                <a:cxn ang="0">
                  <a:pos x="10" y="8"/>
                </a:cxn>
                <a:cxn ang="0">
                  <a:pos x="10" y="6"/>
                </a:cxn>
                <a:cxn ang="0">
                  <a:pos x="22" y="4"/>
                </a:cxn>
                <a:cxn ang="0">
                  <a:pos x="22" y="4"/>
                </a:cxn>
              </a:cxnLst>
              <a:rect l="0" t="0" r="r" b="b"/>
              <a:pathLst>
                <a:path w="30" h="18">
                  <a:moveTo>
                    <a:pt x="22" y="4"/>
                  </a:moveTo>
                  <a:lnTo>
                    <a:pt x="30" y="0"/>
                  </a:lnTo>
                  <a:lnTo>
                    <a:pt x="26" y="6"/>
                  </a:lnTo>
                  <a:lnTo>
                    <a:pt x="22" y="12"/>
                  </a:lnTo>
                  <a:lnTo>
                    <a:pt x="10" y="18"/>
                  </a:lnTo>
                  <a:lnTo>
                    <a:pt x="4" y="16"/>
                  </a:lnTo>
                  <a:lnTo>
                    <a:pt x="0" y="12"/>
                  </a:lnTo>
                  <a:lnTo>
                    <a:pt x="10" y="8"/>
                  </a:lnTo>
                  <a:lnTo>
                    <a:pt x="10" y="6"/>
                  </a:lnTo>
                  <a:lnTo>
                    <a:pt x="22" y="4"/>
                  </a:lnTo>
                  <a:lnTo>
                    <a:pt x="2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2" name="Freeform 442">
              <a:extLst>
                <a:ext uri="{FF2B5EF4-FFF2-40B4-BE49-F238E27FC236}">
                  <a16:creationId xmlns:a16="http://schemas.microsoft.com/office/drawing/2014/main" id="{A4CF72D2-10D2-2F45-8B3F-01FCC80F5559}"/>
                </a:ext>
              </a:extLst>
            </p:cNvPr>
            <p:cNvSpPr>
              <a:spLocks/>
            </p:cNvSpPr>
            <p:nvPr/>
          </p:nvSpPr>
          <p:spPr bwMode="auto">
            <a:xfrm>
              <a:off x="4872038" y="3522663"/>
              <a:ext cx="6350" cy="6350"/>
            </a:xfrm>
            <a:custGeom>
              <a:avLst/>
              <a:gdLst/>
              <a:ahLst/>
              <a:cxnLst>
                <a:cxn ang="0">
                  <a:pos x="2" y="4"/>
                </a:cxn>
                <a:cxn ang="0">
                  <a:pos x="4" y="2"/>
                </a:cxn>
                <a:cxn ang="0">
                  <a:pos x="2" y="0"/>
                </a:cxn>
                <a:cxn ang="0">
                  <a:pos x="0" y="2"/>
                </a:cxn>
                <a:cxn ang="0">
                  <a:pos x="2" y="4"/>
                </a:cxn>
                <a:cxn ang="0">
                  <a:pos x="2" y="4"/>
                </a:cxn>
              </a:cxnLst>
              <a:rect l="0" t="0" r="r" b="b"/>
              <a:pathLst>
                <a:path w="4" h="4">
                  <a:moveTo>
                    <a:pt x="2" y="4"/>
                  </a:moveTo>
                  <a:lnTo>
                    <a:pt x="4" y="2"/>
                  </a:lnTo>
                  <a:lnTo>
                    <a:pt x="2" y="0"/>
                  </a:lnTo>
                  <a:lnTo>
                    <a:pt x="0" y="2"/>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3" name="Freeform 443">
              <a:extLst>
                <a:ext uri="{FF2B5EF4-FFF2-40B4-BE49-F238E27FC236}">
                  <a16:creationId xmlns:a16="http://schemas.microsoft.com/office/drawing/2014/main" id="{6083EA60-BD48-6A4A-8474-FF950F2C83C8}"/>
                </a:ext>
              </a:extLst>
            </p:cNvPr>
            <p:cNvSpPr>
              <a:spLocks/>
            </p:cNvSpPr>
            <p:nvPr/>
          </p:nvSpPr>
          <p:spPr bwMode="auto">
            <a:xfrm>
              <a:off x="4881563" y="3544888"/>
              <a:ext cx="6350" cy="6350"/>
            </a:xfrm>
            <a:custGeom>
              <a:avLst/>
              <a:gdLst/>
              <a:ahLst/>
              <a:cxnLst>
                <a:cxn ang="0">
                  <a:pos x="4" y="2"/>
                </a:cxn>
                <a:cxn ang="0">
                  <a:pos x="4" y="0"/>
                </a:cxn>
                <a:cxn ang="0">
                  <a:pos x="0" y="0"/>
                </a:cxn>
                <a:cxn ang="0">
                  <a:pos x="0" y="2"/>
                </a:cxn>
                <a:cxn ang="0">
                  <a:pos x="4" y="4"/>
                </a:cxn>
                <a:cxn ang="0">
                  <a:pos x="4" y="2"/>
                </a:cxn>
                <a:cxn ang="0">
                  <a:pos x="4" y="2"/>
                </a:cxn>
              </a:cxnLst>
              <a:rect l="0" t="0" r="r" b="b"/>
              <a:pathLst>
                <a:path w="4" h="4">
                  <a:moveTo>
                    <a:pt x="4" y="2"/>
                  </a:moveTo>
                  <a:lnTo>
                    <a:pt x="4" y="0"/>
                  </a:lnTo>
                  <a:lnTo>
                    <a:pt x="0" y="0"/>
                  </a:lnTo>
                  <a:lnTo>
                    <a:pt x="0" y="2"/>
                  </a:lnTo>
                  <a:lnTo>
                    <a:pt x="4"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4" name="Freeform 444">
              <a:extLst>
                <a:ext uri="{FF2B5EF4-FFF2-40B4-BE49-F238E27FC236}">
                  <a16:creationId xmlns:a16="http://schemas.microsoft.com/office/drawing/2014/main" id="{F6C4D6F3-58CC-8144-9567-39E53A15D6DD}"/>
                </a:ext>
              </a:extLst>
            </p:cNvPr>
            <p:cNvSpPr>
              <a:spLocks/>
            </p:cNvSpPr>
            <p:nvPr/>
          </p:nvSpPr>
          <p:spPr bwMode="auto">
            <a:xfrm>
              <a:off x="4849813" y="3662363"/>
              <a:ext cx="57150" cy="19050"/>
            </a:xfrm>
            <a:custGeom>
              <a:avLst/>
              <a:gdLst/>
              <a:ahLst/>
              <a:cxnLst>
                <a:cxn ang="0">
                  <a:pos x="20" y="4"/>
                </a:cxn>
                <a:cxn ang="0">
                  <a:pos x="12" y="4"/>
                </a:cxn>
                <a:cxn ang="0">
                  <a:pos x="8" y="2"/>
                </a:cxn>
                <a:cxn ang="0">
                  <a:pos x="8" y="0"/>
                </a:cxn>
                <a:cxn ang="0">
                  <a:pos x="6" y="2"/>
                </a:cxn>
                <a:cxn ang="0">
                  <a:pos x="2" y="0"/>
                </a:cxn>
                <a:cxn ang="0">
                  <a:pos x="2" y="2"/>
                </a:cxn>
                <a:cxn ang="0">
                  <a:pos x="0" y="2"/>
                </a:cxn>
                <a:cxn ang="0">
                  <a:pos x="0" y="6"/>
                </a:cxn>
                <a:cxn ang="0">
                  <a:pos x="12" y="8"/>
                </a:cxn>
                <a:cxn ang="0">
                  <a:pos x="18" y="12"/>
                </a:cxn>
                <a:cxn ang="0">
                  <a:pos x="32" y="10"/>
                </a:cxn>
                <a:cxn ang="0">
                  <a:pos x="36" y="10"/>
                </a:cxn>
                <a:cxn ang="0">
                  <a:pos x="36" y="6"/>
                </a:cxn>
                <a:cxn ang="0">
                  <a:pos x="32" y="8"/>
                </a:cxn>
                <a:cxn ang="0">
                  <a:pos x="28" y="4"/>
                </a:cxn>
                <a:cxn ang="0">
                  <a:pos x="20" y="4"/>
                </a:cxn>
                <a:cxn ang="0">
                  <a:pos x="20" y="4"/>
                </a:cxn>
              </a:cxnLst>
              <a:rect l="0" t="0" r="r" b="b"/>
              <a:pathLst>
                <a:path w="36" h="12">
                  <a:moveTo>
                    <a:pt x="20" y="4"/>
                  </a:moveTo>
                  <a:lnTo>
                    <a:pt x="12" y="4"/>
                  </a:lnTo>
                  <a:lnTo>
                    <a:pt x="8" y="2"/>
                  </a:lnTo>
                  <a:lnTo>
                    <a:pt x="8" y="0"/>
                  </a:lnTo>
                  <a:lnTo>
                    <a:pt x="6" y="2"/>
                  </a:lnTo>
                  <a:lnTo>
                    <a:pt x="2" y="0"/>
                  </a:lnTo>
                  <a:lnTo>
                    <a:pt x="2" y="2"/>
                  </a:lnTo>
                  <a:lnTo>
                    <a:pt x="0" y="2"/>
                  </a:lnTo>
                  <a:lnTo>
                    <a:pt x="0" y="6"/>
                  </a:lnTo>
                  <a:lnTo>
                    <a:pt x="12" y="8"/>
                  </a:lnTo>
                  <a:lnTo>
                    <a:pt x="18" y="12"/>
                  </a:lnTo>
                  <a:lnTo>
                    <a:pt x="32" y="10"/>
                  </a:lnTo>
                  <a:lnTo>
                    <a:pt x="36" y="10"/>
                  </a:lnTo>
                  <a:lnTo>
                    <a:pt x="36" y="6"/>
                  </a:lnTo>
                  <a:lnTo>
                    <a:pt x="32" y="8"/>
                  </a:lnTo>
                  <a:lnTo>
                    <a:pt x="28" y="4"/>
                  </a:lnTo>
                  <a:lnTo>
                    <a:pt x="20" y="4"/>
                  </a:lnTo>
                  <a:lnTo>
                    <a:pt x="2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5" name="Freeform 445">
              <a:extLst>
                <a:ext uri="{FF2B5EF4-FFF2-40B4-BE49-F238E27FC236}">
                  <a16:creationId xmlns:a16="http://schemas.microsoft.com/office/drawing/2014/main" id="{9553F9AE-5169-934E-912C-FDFE24F734BC}"/>
                </a:ext>
              </a:extLst>
            </p:cNvPr>
            <p:cNvSpPr>
              <a:spLocks/>
            </p:cNvSpPr>
            <p:nvPr/>
          </p:nvSpPr>
          <p:spPr bwMode="auto">
            <a:xfrm>
              <a:off x="4875213" y="3598863"/>
              <a:ext cx="6350" cy="9525"/>
            </a:xfrm>
            <a:custGeom>
              <a:avLst/>
              <a:gdLst/>
              <a:ahLst/>
              <a:cxnLst>
                <a:cxn ang="0">
                  <a:pos x="2" y="6"/>
                </a:cxn>
                <a:cxn ang="0">
                  <a:pos x="4" y="2"/>
                </a:cxn>
                <a:cxn ang="0">
                  <a:pos x="0" y="0"/>
                </a:cxn>
                <a:cxn ang="0">
                  <a:pos x="2" y="6"/>
                </a:cxn>
                <a:cxn ang="0">
                  <a:pos x="2" y="6"/>
                </a:cxn>
              </a:cxnLst>
              <a:rect l="0" t="0" r="r" b="b"/>
              <a:pathLst>
                <a:path w="4" h="6">
                  <a:moveTo>
                    <a:pt x="2" y="6"/>
                  </a:moveTo>
                  <a:lnTo>
                    <a:pt x="4" y="2"/>
                  </a:lnTo>
                  <a:lnTo>
                    <a:pt x="0" y="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6" name="Freeform 446">
              <a:extLst>
                <a:ext uri="{FF2B5EF4-FFF2-40B4-BE49-F238E27FC236}">
                  <a16:creationId xmlns:a16="http://schemas.microsoft.com/office/drawing/2014/main" id="{151399E1-A2ED-5749-8CDC-7F02458A4D9C}"/>
                </a:ext>
              </a:extLst>
            </p:cNvPr>
            <p:cNvSpPr>
              <a:spLocks/>
            </p:cNvSpPr>
            <p:nvPr/>
          </p:nvSpPr>
          <p:spPr bwMode="auto">
            <a:xfrm>
              <a:off x="4887913" y="3621088"/>
              <a:ext cx="6350" cy="6350"/>
            </a:xfrm>
            <a:custGeom>
              <a:avLst/>
              <a:gdLst/>
              <a:ahLst/>
              <a:cxnLst>
                <a:cxn ang="0">
                  <a:pos x="2" y="4"/>
                </a:cxn>
                <a:cxn ang="0">
                  <a:pos x="2" y="4"/>
                </a:cxn>
                <a:cxn ang="0">
                  <a:pos x="4" y="0"/>
                </a:cxn>
                <a:cxn ang="0">
                  <a:pos x="0" y="2"/>
                </a:cxn>
                <a:cxn ang="0">
                  <a:pos x="2" y="4"/>
                </a:cxn>
                <a:cxn ang="0">
                  <a:pos x="2" y="4"/>
                </a:cxn>
              </a:cxnLst>
              <a:rect l="0" t="0" r="r" b="b"/>
              <a:pathLst>
                <a:path w="4" h="4">
                  <a:moveTo>
                    <a:pt x="2" y="4"/>
                  </a:moveTo>
                  <a:lnTo>
                    <a:pt x="2" y="4"/>
                  </a:lnTo>
                  <a:lnTo>
                    <a:pt x="4" y="0"/>
                  </a:lnTo>
                  <a:lnTo>
                    <a:pt x="0" y="2"/>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7" name="Freeform 447">
              <a:extLst>
                <a:ext uri="{FF2B5EF4-FFF2-40B4-BE49-F238E27FC236}">
                  <a16:creationId xmlns:a16="http://schemas.microsoft.com/office/drawing/2014/main" id="{FED3658B-44D6-1648-A0AC-DC44F8B187FB}"/>
                </a:ext>
              </a:extLst>
            </p:cNvPr>
            <p:cNvSpPr>
              <a:spLocks/>
            </p:cNvSpPr>
            <p:nvPr/>
          </p:nvSpPr>
          <p:spPr bwMode="auto">
            <a:xfrm>
              <a:off x="4799013" y="3592513"/>
              <a:ext cx="50800" cy="47625"/>
            </a:xfrm>
            <a:custGeom>
              <a:avLst/>
              <a:gdLst/>
              <a:ahLst/>
              <a:cxnLst>
                <a:cxn ang="0">
                  <a:pos x="12" y="0"/>
                </a:cxn>
                <a:cxn ang="0">
                  <a:pos x="6" y="2"/>
                </a:cxn>
                <a:cxn ang="0">
                  <a:pos x="4" y="2"/>
                </a:cxn>
                <a:cxn ang="0">
                  <a:pos x="0" y="8"/>
                </a:cxn>
                <a:cxn ang="0">
                  <a:pos x="6" y="16"/>
                </a:cxn>
                <a:cxn ang="0">
                  <a:pos x="6" y="24"/>
                </a:cxn>
                <a:cxn ang="0">
                  <a:pos x="10" y="26"/>
                </a:cxn>
                <a:cxn ang="0">
                  <a:pos x="12" y="20"/>
                </a:cxn>
                <a:cxn ang="0">
                  <a:pos x="14" y="24"/>
                </a:cxn>
                <a:cxn ang="0">
                  <a:pos x="16" y="30"/>
                </a:cxn>
                <a:cxn ang="0">
                  <a:pos x="18" y="30"/>
                </a:cxn>
                <a:cxn ang="0">
                  <a:pos x="18" y="26"/>
                </a:cxn>
                <a:cxn ang="0">
                  <a:pos x="20" y="26"/>
                </a:cxn>
                <a:cxn ang="0">
                  <a:pos x="26" y="30"/>
                </a:cxn>
                <a:cxn ang="0">
                  <a:pos x="24" y="18"/>
                </a:cxn>
                <a:cxn ang="0">
                  <a:pos x="22" y="12"/>
                </a:cxn>
                <a:cxn ang="0">
                  <a:pos x="26" y="16"/>
                </a:cxn>
                <a:cxn ang="0">
                  <a:pos x="32" y="14"/>
                </a:cxn>
                <a:cxn ang="0">
                  <a:pos x="30" y="12"/>
                </a:cxn>
                <a:cxn ang="0">
                  <a:pos x="28" y="10"/>
                </a:cxn>
                <a:cxn ang="0">
                  <a:pos x="26" y="6"/>
                </a:cxn>
                <a:cxn ang="0">
                  <a:pos x="24" y="4"/>
                </a:cxn>
                <a:cxn ang="0">
                  <a:pos x="12" y="0"/>
                </a:cxn>
                <a:cxn ang="0">
                  <a:pos x="12" y="0"/>
                </a:cxn>
              </a:cxnLst>
              <a:rect l="0" t="0" r="r" b="b"/>
              <a:pathLst>
                <a:path w="32" h="30">
                  <a:moveTo>
                    <a:pt x="12" y="0"/>
                  </a:moveTo>
                  <a:lnTo>
                    <a:pt x="6" y="2"/>
                  </a:lnTo>
                  <a:lnTo>
                    <a:pt x="4" y="2"/>
                  </a:lnTo>
                  <a:lnTo>
                    <a:pt x="0" y="8"/>
                  </a:lnTo>
                  <a:lnTo>
                    <a:pt x="6" y="16"/>
                  </a:lnTo>
                  <a:lnTo>
                    <a:pt x="6" y="24"/>
                  </a:lnTo>
                  <a:lnTo>
                    <a:pt x="10" y="26"/>
                  </a:lnTo>
                  <a:lnTo>
                    <a:pt x="12" y="20"/>
                  </a:lnTo>
                  <a:lnTo>
                    <a:pt x="14" y="24"/>
                  </a:lnTo>
                  <a:lnTo>
                    <a:pt x="16" y="30"/>
                  </a:lnTo>
                  <a:lnTo>
                    <a:pt x="18" y="30"/>
                  </a:lnTo>
                  <a:lnTo>
                    <a:pt x="18" y="26"/>
                  </a:lnTo>
                  <a:lnTo>
                    <a:pt x="20" y="26"/>
                  </a:lnTo>
                  <a:lnTo>
                    <a:pt x="26" y="30"/>
                  </a:lnTo>
                  <a:lnTo>
                    <a:pt x="24" y="18"/>
                  </a:lnTo>
                  <a:lnTo>
                    <a:pt x="22" y="12"/>
                  </a:lnTo>
                  <a:lnTo>
                    <a:pt x="26" y="16"/>
                  </a:lnTo>
                  <a:lnTo>
                    <a:pt x="32" y="14"/>
                  </a:lnTo>
                  <a:lnTo>
                    <a:pt x="30" y="12"/>
                  </a:lnTo>
                  <a:lnTo>
                    <a:pt x="28" y="10"/>
                  </a:lnTo>
                  <a:lnTo>
                    <a:pt x="26" y="6"/>
                  </a:lnTo>
                  <a:lnTo>
                    <a:pt x="24" y="4"/>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8" name="Freeform 448">
              <a:extLst>
                <a:ext uri="{FF2B5EF4-FFF2-40B4-BE49-F238E27FC236}">
                  <a16:creationId xmlns:a16="http://schemas.microsoft.com/office/drawing/2014/main" id="{3F052CD9-D156-0C4F-BA9E-1C928A2484B5}"/>
                </a:ext>
              </a:extLst>
            </p:cNvPr>
            <p:cNvSpPr>
              <a:spLocks/>
            </p:cNvSpPr>
            <p:nvPr/>
          </p:nvSpPr>
          <p:spPr bwMode="auto">
            <a:xfrm>
              <a:off x="4783138" y="3589338"/>
              <a:ext cx="6350" cy="9525"/>
            </a:xfrm>
            <a:custGeom>
              <a:avLst/>
              <a:gdLst/>
              <a:ahLst/>
              <a:cxnLst>
                <a:cxn ang="0">
                  <a:pos x="4" y="6"/>
                </a:cxn>
                <a:cxn ang="0">
                  <a:pos x="4" y="4"/>
                </a:cxn>
                <a:cxn ang="0">
                  <a:pos x="2" y="0"/>
                </a:cxn>
                <a:cxn ang="0">
                  <a:pos x="0" y="2"/>
                </a:cxn>
                <a:cxn ang="0">
                  <a:pos x="4" y="6"/>
                </a:cxn>
                <a:cxn ang="0">
                  <a:pos x="4" y="6"/>
                </a:cxn>
              </a:cxnLst>
              <a:rect l="0" t="0" r="r" b="b"/>
              <a:pathLst>
                <a:path w="4" h="6">
                  <a:moveTo>
                    <a:pt x="4" y="6"/>
                  </a:moveTo>
                  <a:lnTo>
                    <a:pt x="4" y="4"/>
                  </a:lnTo>
                  <a:lnTo>
                    <a:pt x="2" y="0"/>
                  </a:lnTo>
                  <a:lnTo>
                    <a:pt x="0" y="2"/>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49" name="Freeform 449">
              <a:extLst>
                <a:ext uri="{FF2B5EF4-FFF2-40B4-BE49-F238E27FC236}">
                  <a16:creationId xmlns:a16="http://schemas.microsoft.com/office/drawing/2014/main" id="{E16BDCDF-3DF1-9545-B07E-E4E37E9284C5}"/>
                </a:ext>
              </a:extLst>
            </p:cNvPr>
            <p:cNvSpPr>
              <a:spLocks/>
            </p:cNvSpPr>
            <p:nvPr/>
          </p:nvSpPr>
          <p:spPr bwMode="auto">
            <a:xfrm>
              <a:off x="4837113" y="3570288"/>
              <a:ext cx="34925" cy="31750"/>
            </a:xfrm>
            <a:custGeom>
              <a:avLst/>
              <a:gdLst/>
              <a:ahLst/>
              <a:cxnLst>
                <a:cxn ang="0">
                  <a:pos x="22" y="18"/>
                </a:cxn>
                <a:cxn ang="0">
                  <a:pos x="22" y="16"/>
                </a:cxn>
                <a:cxn ang="0">
                  <a:pos x="18" y="14"/>
                </a:cxn>
                <a:cxn ang="0">
                  <a:pos x="16" y="8"/>
                </a:cxn>
                <a:cxn ang="0">
                  <a:pos x="10" y="6"/>
                </a:cxn>
                <a:cxn ang="0">
                  <a:pos x="6" y="0"/>
                </a:cxn>
                <a:cxn ang="0">
                  <a:pos x="0" y="4"/>
                </a:cxn>
                <a:cxn ang="0">
                  <a:pos x="2" y="4"/>
                </a:cxn>
                <a:cxn ang="0">
                  <a:pos x="8" y="10"/>
                </a:cxn>
                <a:cxn ang="0">
                  <a:pos x="16" y="14"/>
                </a:cxn>
                <a:cxn ang="0">
                  <a:pos x="18" y="18"/>
                </a:cxn>
                <a:cxn ang="0">
                  <a:pos x="22" y="20"/>
                </a:cxn>
                <a:cxn ang="0">
                  <a:pos x="22" y="18"/>
                </a:cxn>
                <a:cxn ang="0">
                  <a:pos x="22" y="18"/>
                </a:cxn>
              </a:cxnLst>
              <a:rect l="0" t="0" r="r" b="b"/>
              <a:pathLst>
                <a:path w="22" h="20">
                  <a:moveTo>
                    <a:pt x="22" y="18"/>
                  </a:moveTo>
                  <a:lnTo>
                    <a:pt x="22" y="16"/>
                  </a:lnTo>
                  <a:lnTo>
                    <a:pt x="18" y="14"/>
                  </a:lnTo>
                  <a:lnTo>
                    <a:pt x="16" y="8"/>
                  </a:lnTo>
                  <a:lnTo>
                    <a:pt x="10" y="6"/>
                  </a:lnTo>
                  <a:lnTo>
                    <a:pt x="6" y="0"/>
                  </a:lnTo>
                  <a:lnTo>
                    <a:pt x="0" y="4"/>
                  </a:lnTo>
                  <a:lnTo>
                    <a:pt x="2" y="4"/>
                  </a:lnTo>
                  <a:lnTo>
                    <a:pt x="8" y="10"/>
                  </a:lnTo>
                  <a:lnTo>
                    <a:pt x="16" y="14"/>
                  </a:lnTo>
                  <a:lnTo>
                    <a:pt x="18" y="18"/>
                  </a:lnTo>
                  <a:lnTo>
                    <a:pt x="22" y="20"/>
                  </a:lnTo>
                  <a:lnTo>
                    <a:pt x="22" y="18"/>
                  </a:lnTo>
                  <a:lnTo>
                    <a:pt x="22"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0" name="Freeform 450">
              <a:extLst>
                <a:ext uri="{FF2B5EF4-FFF2-40B4-BE49-F238E27FC236}">
                  <a16:creationId xmlns:a16="http://schemas.microsoft.com/office/drawing/2014/main" id="{03318A2D-D964-F54C-A003-FAC1D65AD18A}"/>
                </a:ext>
              </a:extLst>
            </p:cNvPr>
            <p:cNvSpPr>
              <a:spLocks/>
            </p:cNvSpPr>
            <p:nvPr/>
          </p:nvSpPr>
          <p:spPr bwMode="auto">
            <a:xfrm>
              <a:off x="4767263" y="3551238"/>
              <a:ext cx="9525" cy="9525"/>
            </a:xfrm>
            <a:custGeom>
              <a:avLst/>
              <a:gdLst/>
              <a:ahLst/>
              <a:cxnLst>
                <a:cxn ang="0">
                  <a:pos x="6" y="6"/>
                </a:cxn>
                <a:cxn ang="0">
                  <a:pos x="4" y="0"/>
                </a:cxn>
                <a:cxn ang="0">
                  <a:pos x="0" y="0"/>
                </a:cxn>
                <a:cxn ang="0">
                  <a:pos x="2" y="4"/>
                </a:cxn>
                <a:cxn ang="0">
                  <a:pos x="6" y="6"/>
                </a:cxn>
                <a:cxn ang="0">
                  <a:pos x="6" y="6"/>
                </a:cxn>
              </a:cxnLst>
              <a:rect l="0" t="0" r="r" b="b"/>
              <a:pathLst>
                <a:path w="6" h="6">
                  <a:moveTo>
                    <a:pt x="6" y="6"/>
                  </a:moveTo>
                  <a:lnTo>
                    <a:pt x="4" y="0"/>
                  </a:lnTo>
                  <a:lnTo>
                    <a:pt x="0" y="0"/>
                  </a:lnTo>
                  <a:lnTo>
                    <a:pt x="2" y="4"/>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1" name="Freeform 451">
              <a:extLst>
                <a:ext uri="{FF2B5EF4-FFF2-40B4-BE49-F238E27FC236}">
                  <a16:creationId xmlns:a16="http://schemas.microsoft.com/office/drawing/2014/main" id="{7E78D25E-4BDC-4546-84C4-6346022AF0A3}"/>
                </a:ext>
              </a:extLst>
            </p:cNvPr>
            <p:cNvSpPr>
              <a:spLocks/>
            </p:cNvSpPr>
            <p:nvPr/>
          </p:nvSpPr>
          <p:spPr bwMode="auto">
            <a:xfrm>
              <a:off x="4656138" y="3392488"/>
              <a:ext cx="6350" cy="9525"/>
            </a:xfrm>
            <a:custGeom>
              <a:avLst/>
              <a:gdLst/>
              <a:ahLst/>
              <a:cxnLst>
                <a:cxn ang="0">
                  <a:pos x="2" y="0"/>
                </a:cxn>
                <a:cxn ang="0">
                  <a:pos x="4" y="6"/>
                </a:cxn>
                <a:cxn ang="0">
                  <a:pos x="0" y="4"/>
                </a:cxn>
                <a:cxn ang="0">
                  <a:pos x="2" y="0"/>
                </a:cxn>
                <a:cxn ang="0">
                  <a:pos x="2" y="0"/>
                </a:cxn>
              </a:cxnLst>
              <a:rect l="0" t="0" r="r" b="b"/>
              <a:pathLst>
                <a:path w="4" h="6">
                  <a:moveTo>
                    <a:pt x="2" y="0"/>
                  </a:moveTo>
                  <a:lnTo>
                    <a:pt x="4" y="6"/>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2" name="Freeform 452">
              <a:extLst>
                <a:ext uri="{FF2B5EF4-FFF2-40B4-BE49-F238E27FC236}">
                  <a16:creationId xmlns:a16="http://schemas.microsoft.com/office/drawing/2014/main" id="{5CE2E40E-F6D9-C742-A1FE-1B66D3E43C39}"/>
                </a:ext>
              </a:extLst>
            </p:cNvPr>
            <p:cNvSpPr>
              <a:spLocks/>
            </p:cNvSpPr>
            <p:nvPr/>
          </p:nvSpPr>
          <p:spPr bwMode="auto">
            <a:xfrm>
              <a:off x="4652963" y="3395663"/>
              <a:ext cx="3175" cy="15875"/>
            </a:xfrm>
            <a:custGeom>
              <a:avLst/>
              <a:gdLst/>
              <a:ahLst/>
              <a:cxnLst>
                <a:cxn ang="0">
                  <a:pos x="0" y="0"/>
                </a:cxn>
                <a:cxn ang="0">
                  <a:pos x="2" y="10"/>
                </a:cxn>
                <a:cxn ang="0">
                  <a:pos x="0" y="6"/>
                </a:cxn>
                <a:cxn ang="0">
                  <a:pos x="0" y="0"/>
                </a:cxn>
                <a:cxn ang="0">
                  <a:pos x="0" y="0"/>
                </a:cxn>
              </a:cxnLst>
              <a:rect l="0" t="0" r="r" b="b"/>
              <a:pathLst>
                <a:path w="2" h="10">
                  <a:moveTo>
                    <a:pt x="0" y="0"/>
                  </a:moveTo>
                  <a:lnTo>
                    <a:pt x="2" y="10"/>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3" name="Freeform 453">
              <a:extLst>
                <a:ext uri="{FF2B5EF4-FFF2-40B4-BE49-F238E27FC236}">
                  <a16:creationId xmlns:a16="http://schemas.microsoft.com/office/drawing/2014/main" id="{3D6A410B-73F7-804D-96CE-4B606E3897DC}"/>
                </a:ext>
              </a:extLst>
            </p:cNvPr>
            <p:cNvSpPr>
              <a:spLocks/>
            </p:cNvSpPr>
            <p:nvPr/>
          </p:nvSpPr>
          <p:spPr bwMode="auto">
            <a:xfrm>
              <a:off x="4697413" y="3446463"/>
              <a:ext cx="9525" cy="6350"/>
            </a:xfrm>
            <a:custGeom>
              <a:avLst/>
              <a:gdLst/>
              <a:ahLst/>
              <a:cxnLst>
                <a:cxn ang="0">
                  <a:pos x="0" y="0"/>
                </a:cxn>
                <a:cxn ang="0">
                  <a:pos x="6" y="2"/>
                </a:cxn>
                <a:cxn ang="0">
                  <a:pos x="6" y="4"/>
                </a:cxn>
                <a:cxn ang="0">
                  <a:pos x="0" y="2"/>
                </a:cxn>
                <a:cxn ang="0">
                  <a:pos x="0" y="0"/>
                </a:cxn>
                <a:cxn ang="0">
                  <a:pos x="0" y="0"/>
                </a:cxn>
              </a:cxnLst>
              <a:rect l="0" t="0" r="r" b="b"/>
              <a:pathLst>
                <a:path w="6" h="4">
                  <a:moveTo>
                    <a:pt x="0" y="0"/>
                  </a:moveTo>
                  <a:lnTo>
                    <a:pt x="6" y="2"/>
                  </a:lnTo>
                  <a:lnTo>
                    <a:pt x="6"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4" name="Freeform 454">
              <a:extLst>
                <a:ext uri="{FF2B5EF4-FFF2-40B4-BE49-F238E27FC236}">
                  <a16:creationId xmlns:a16="http://schemas.microsoft.com/office/drawing/2014/main" id="{2BEBE673-7FCC-774C-8034-6367B3E5A59D}"/>
                </a:ext>
              </a:extLst>
            </p:cNvPr>
            <p:cNvSpPr>
              <a:spLocks/>
            </p:cNvSpPr>
            <p:nvPr/>
          </p:nvSpPr>
          <p:spPr bwMode="auto">
            <a:xfrm>
              <a:off x="4614863" y="3589338"/>
              <a:ext cx="66675" cy="44450"/>
            </a:xfrm>
            <a:custGeom>
              <a:avLst/>
              <a:gdLst/>
              <a:ahLst/>
              <a:cxnLst>
                <a:cxn ang="0">
                  <a:pos x="42" y="0"/>
                </a:cxn>
                <a:cxn ang="0">
                  <a:pos x="34" y="16"/>
                </a:cxn>
                <a:cxn ang="0">
                  <a:pos x="38" y="22"/>
                </a:cxn>
                <a:cxn ang="0">
                  <a:pos x="36" y="28"/>
                </a:cxn>
                <a:cxn ang="0">
                  <a:pos x="28" y="28"/>
                </a:cxn>
                <a:cxn ang="0">
                  <a:pos x="24" y="22"/>
                </a:cxn>
                <a:cxn ang="0">
                  <a:pos x="2" y="12"/>
                </a:cxn>
                <a:cxn ang="0">
                  <a:pos x="0" y="8"/>
                </a:cxn>
                <a:cxn ang="0">
                  <a:pos x="2" y="2"/>
                </a:cxn>
                <a:cxn ang="0">
                  <a:pos x="4" y="4"/>
                </a:cxn>
                <a:cxn ang="0">
                  <a:pos x="10" y="2"/>
                </a:cxn>
                <a:cxn ang="0">
                  <a:pos x="16" y="6"/>
                </a:cxn>
                <a:cxn ang="0">
                  <a:pos x="42" y="0"/>
                </a:cxn>
                <a:cxn ang="0">
                  <a:pos x="42" y="0"/>
                </a:cxn>
              </a:cxnLst>
              <a:rect l="0" t="0" r="r" b="b"/>
              <a:pathLst>
                <a:path w="42" h="28">
                  <a:moveTo>
                    <a:pt x="42" y="0"/>
                  </a:moveTo>
                  <a:lnTo>
                    <a:pt x="34" y="16"/>
                  </a:lnTo>
                  <a:lnTo>
                    <a:pt x="38" y="22"/>
                  </a:lnTo>
                  <a:lnTo>
                    <a:pt x="36" y="28"/>
                  </a:lnTo>
                  <a:lnTo>
                    <a:pt x="28" y="28"/>
                  </a:lnTo>
                  <a:lnTo>
                    <a:pt x="24" y="22"/>
                  </a:lnTo>
                  <a:lnTo>
                    <a:pt x="2" y="12"/>
                  </a:lnTo>
                  <a:lnTo>
                    <a:pt x="0" y="8"/>
                  </a:lnTo>
                  <a:lnTo>
                    <a:pt x="2" y="2"/>
                  </a:lnTo>
                  <a:lnTo>
                    <a:pt x="4" y="4"/>
                  </a:lnTo>
                  <a:lnTo>
                    <a:pt x="10" y="2"/>
                  </a:lnTo>
                  <a:lnTo>
                    <a:pt x="16" y="6"/>
                  </a:lnTo>
                  <a:lnTo>
                    <a:pt x="42" y="0"/>
                  </a:lnTo>
                  <a:lnTo>
                    <a:pt x="4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5" name="Freeform 455">
              <a:extLst>
                <a:ext uri="{FF2B5EF4-FFF2-40B4-BE49-F238E27FC236}">
                  <a16:creationId xmlns:a16="http://schemas.microsoft.com/office/drawing/2014/main" id="{5379C412-E648-994E-A7C5-8F732F73AD2D}"/>
                </a:ext>
              </a:extLst>
            </p:cNvPr>
            <p:cNvSpPr>
              <a:spLocks/>
            </p:cNvSpPr>
            <p:nvPr/>
          </p:nvSpPr>
          <p:spPr bwMode="auto">
            <a:xfrm>
              <a:off x="4522788" y="3506788"/>
              <a:ext cx="31750" cy="69850"/>
            </a:xfrm>
            <a:custGeom>
              <a:avLst/>
              <a:gdLst/>
              <a:ahLst/>
              <a:cxnLst>
                <a:cxn ang="0">
                  <a:pos x="14" y="0"/>
                </a:cxn>
                <a:cxn ang="0">
                  <a:pos x="18" y="4"/>
                </a:cxn>
                <a:cxn ang="0">
                  <a:pos x="20" y="12"/>
                </a:cxn>
                <a:cxn ang="0">
                  <a:pos x="20" y="34"/>
                </a:cxn>
                <a:cxn ang="0">
                  <a:pos x="18" y="38"/>
                </a:cxn>
                <a:cxn ang="0">
                  <a:pos x="14" y="38"/>
                </a:cxn>
                <a:cxn ang="0">
                  <a:pos x="12" y="40"/>
                </a:cxn>
                <a:cxn ang="0">
                  <a:pos x="8" y="44"/>
                </a:cxn>
                <a:cxn ang="0">
                  <a:pos x="4" y="36"/>
                </a:cxn>
                <a:cxn ang="0">
                  <a:pos x="4" y="32"/>
                </a:cxn>
                <a:cxn ang="0">
                  <a:pos x="6" y="26"/>
                </a:cxn>
                <a:cxn ang="0">
                  <a:pos x="4" y="16"/>
                </a:cxn>
                <a:cxn ang="0">
                  <a:pos x="0" y="12"/>
                </a:cxn>
                <a:cxn ang="0">
                  <a:pos x="0" y="8"/>
                </a:cxn>
                <a:cxn ang="0">
                  <a:pos x="6" y="8"/>
                </a:cxn>
                <a:cxn ang="0">
                  <a:pos x="14" y="0"/>
                </a:cxn>
                <a:cxn ang="0">
                  <a:pos x="14" y="0"/>
                </a:cxn>
              </a:cxnLst>
              <a:rect l="0" t="0" r="r" b="b"/>
              <a:pathLst>
                <a:path w="20" h="44">
                  <a:moveTo>
                    <a:pt x="14" y="0"/>
                  </a:moveTo>
                  <a:lnTo>
                    <a:pt x="18" y="4"/>
                  </a:lnTo>
                  <a:lnTo>
                    <a:pt x="20" y="12"/>
                  </a:lnTo>
                  <a:lnTo>
                    <a:pt x="20" y="34"/>
                  </a:lnTo>
                  <a:lnTo>
                    <a:pt x="18" y="38"/>
                  </a:lnTo>
                  <a:lnTo>
                    <a:pt x="14" y="38"/>
                  </a:lnTo>
                  <a:lnTo>
                    <a:pt x="12" y="40"/>
                  </a:lnTo>
                  <a:lnTo>
                    <a:pt x="8" y="44"/>
                  </a:lnTo>
                  <a:lnTo>
                    <a:pt x="4" y="36"/>
                  </a:lnTo>
                  <a:lnTo>
                    <a:pt x="4" y="32"/>
                  </a:lnTo>
                  <a:lnTo>
                    <a:pt x="6" y="26"/>
                  </a:lnTo>
                  <a:lnTo>
                    <a:pt x="4" y="16"/>
                  </a:lnTo>
                  <a:lnTo>
                    <a:pt x="0" y="12"/>
                  </a:lnTo>
                  <a:lnTo>
                    <a:pt x="0" y="8"/>
                  </a:lnTo>
                  <a:lnTo>
                    <a:pt x="6" y="8"/>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6" name="Freeform 456">
              <a:extLst>
                <a:ext uri="{FF2B5EF4-FFF2-40B4-BE49-F238E27FC236}">
                  <a16:creationId xmlns:a16="http://schemas.microsoft.com/office/drawing/2014/main" id="{E3024DA2-E445-1F44-B06D-E04D77DAD0A9}"/>
                </a:ext>
              </a:extLst>
            </p:cNvPr>
            <p:cNvSpPr>
              <a:spLocks/>
            </p:cNvSpPr>
            <p:nvPr/>
          </p:nvSpPr>
          <p:spPr bwMode="auto">
            <a:xfrm>
              <a:off x="4532313" y="3459163"/>
              <a:ext cx="19050" cy="47625"/>
            </a:xfrm>
            <a:custGeom>
              <a:avLst/>
              <a:gdLst/>
              <a:ahLst/>
              <a:cxnLst>
                <a:cxn ang="0">
                  <a:pos x="10" y="0"/>
                </a:cxn>
                <a:cxn ang="0">
                  <a:pos x="12" y="0"/>
                </a:cxn>
                <a:cxn ang="0">
                  <a:pos x="12" y="14"/>
                </a:cxn>
                <a:cxn ang="0">
                  <a:pos x="8" y="30"/>
                </a:cxn>
                <a:cxn ang="0">
                  <a:pos x="2" y="22"/>
                </a:cxn>
                <a:cxn ang="0">
                  <a:pos x="0" y="10"/>
                </a:cxn>
                <a:cxn ang="0">
                  <a:pos x="2" y="8"/>
                </a:cxn>
                <a:cxn ang="0">
                  <a:pos x="8" y="4"/>
                </a:cxn>
                <a:cxn ang="0">
                  <a:pos x="10" y="0"/>
                </a:cxn>
                <a:cxn ang="0">
                  <a:pos x="10" y="0"/>
                </a:cxn>
              </a:cxnLst>
              <a:rect l="0" t="0" r="r" b="b"/>
              <a:pathLst>
                <a:path w="12" h="30">
                  <a:moveTo>
                    <a:pt x="10" y="0"/>
                  </a:moveTo>
                  <a:lnTo>
                    <a:pt x="12" y="0"/>
                  </a:lnTo>
                  <a:lnTo>
                    <a:pt x="12" y="14"/>
                  </a:lnTo>
                  <a:lnTo>
                    <a:pt x="8" y="30"/>
                  </a:lnTo>
                  <a:lnTo>
                    <a:pt x="2" y="22"/>
                  </a:lnTo>
                  <a:lnTo>
                    <a:pt x="0" y="10"/>
                  </a:lnTo>
                  <a:lnTo>
                    <a:pt x="2" y="8"/>
                  </a:lnTo>
                  <a:lnTo>
                    <a:pt x="8"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7" name="Freeform 457">
              <a:extLst>
                <a:ext uri="{FF2B5EF4-FFF2-40B4-BE49-F238E27FC236}">
                  <a16:creationId xmlns:a16="http://schemas.microsoft.com/office/drawing/2014/main" id="{300DE7D4-B283-4948-A6ED-1F1C5431C195}"/>
                </a:ext>
              </a:extLst>
            </p:cNvPr>
            <p:cNvSpPr>
              <a:spLocks/>
            </p:cNvSpPr>
            <p:nvPr/>
          </p:nvSpPr>
          <p:spPr bwMode="auto">
            <a:xfrm>
              <a:off x="4376738" y="3570288"/>
              <a:ext cx="9525" cy="3175"/>
            </a:xfrm>
            <a:custGeom>
              <a:avLst/>
              <a:gdLst/>
              <a:ahLst/>
              <a:cxnLst>
                <a:cxn ang="0">
                  <a:pos x="4" y="0"/>
                </a:cxn>
                <a:cxn ang="0">
                  <a:pos x="6" y="2"/>
                </a:cxn>
                <a:cxn ang="0">
                  <a:pos x="4" y="2"/>
                </a:cxn>
                <a:cxn ang="0">
                  <a:pos x="0" y="2"/>
                </a:cxn>
                <a:cxn ang="0">
                  <a:pos x="4" y="0"/>
                </a:cxn>
                <a:cxn ang="0">
                  <a:pos x="4" y="0"/>
                </a:cxn>
              </a:cxnLst>
              <a:rect l="0" t="0" r="r" b="b"/>
              <a:pathLst>
                <a:path w="6" h="2">
                  <a:moveTo>
                    <a:pt x="4" y="0"/>
                  </a:moveTo>
                  <a:lnTo>
                    <a:pt x="6" y="2"/>
                  </a:lnTo>
                  <a:lnTo>
                    <a:pt x="4" y="2"/>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8" name="Freeform 458">
              <a:extLst>
                <a:ext uri="{FF2B5EF4-FFF2-40B4-BE49-F238E27FC236}">
                  <a16:creationId xmlns:a16="http://schemas.microsoft.com/office/drawing/2014/main" id="{A9762B1F-DCE8-554C-B85A-6688FD94DCA0}"/>
                </a:ext>
              </a:extLst>
            </p:cNvPr>
            <p:cNvSpPr>
              <a:spLocks/>
            </p:cNvSpPr>
            <p:nvPr/>
          </p:nvSpPr>
          <p:spPr bwMode="auto">
            <a:xfrm>
              <a:off x="4402138" y="3544888"/>
              <a:ext cx="22225" cy="19050"/>
            </a:xfrm>
            <a:custGeom>
              <a:avLst/>
              <a:gdLst/>
              <a:ahLst/>
              <a:cxnLst>
                <a:cxn ang="0">
                  <a:pos x="10" y="0"/>
                </a:cxn>
                <a:cxn ang="0">
                  <a:pos x="10" y="4"/>
                </a:cxn>
                <a:cxn ang="0">
                  <a:pos x="14" y="6"/>
                </a:cxn>
                <a:cxn ang="0">
                  <a:pos x="10" y="12"/>
                </a:cxn>
                <a:cxn ang="0">
                  <a:pos x="6" y="8"/>
                </a:cxn>
                <a:cxn ang="0">
                  <a:pos x="2" y="8"/>
                </a:cxn>
                <a:cxn ang="0">
                  <a:pos x="0" y="8"/>
                </a:cxn>
                <a:cxn ang="0">
                  <a:pos x="2" y="4"/>
                </a:cxn>
                <a:cxn ang="0">
                  <a:pos x="10" y="0"/>
                </a:cxn>
                <a:cxn ang="0">
                  <a:pos x="10" y="0"/>
                </a:cxn>
              </a:cxnLst>
              <a:rect l="0" t="0" r="r" b="b"/>
              <a:pathLst>
                <a:path w="14" h="12">
                  <a:moveTo>
                    <a:pt x="10" y="0"/>
                  </a:moveTo>
                  <a:lnTo>
                    <a:pt x="10" y="4"/>
                  </a:lnTo>
                  <a:lnTo>
                    <a:pt x="14" y="6"/>
                  </a:lnTo>
                  <a:lnTo>
                    <a:pt x="10" y="12"/>
                  </a:lnTo>
                  <a:lnTo>
                    <a:pt x="6" y="8"/>
                  </a:lnTo>
                  <a:lnTo>
                    <a:pt x="2" y="8"/>
                  </a:lnTo>
                  <a:lnTo>
                    <a:pt x="0" y="8"/>
                  </a:lnTo>
                  <a:lnTo>
                    <a:pt x="2" y="4"/>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59" name="Freeform 459">
              <a:extLst>
                <a:ext uri="{FF2B5EF4-FFF2-40B4-BE49-F238E27FC236}">
                  <a16:creationId xmlns:a16="http://schemas.microsoft.com/office/drawing/2014/main" id="{A07E6E27-7FDD-F147-B6BF-F56DAA6438C0}"/>
                </a:ext>
              </a:extLst>
            </p:cNvPr>
            <p:cNvSpPr>
              <a:spLocks/>
            </p:cNvSpPr>
            <p:nvPr/>
          </p:nvSpPr>
          <p:spPr bwMode="auto">
            <a:xfrm>
              <a:off x="4433888" y="3544888"/>
              <a:ext cx="9525" cy="3175"/>
            </a:xfrm>
            <a:custGeom>
              <a:avLst/>
              <a:gdLst/>
              <a:ahLst/>
              <a:cxnLst>
                <a:cxn ang="0">
                  <a:pos x="4" y="0"/>
                </a:cxn>
                <a:cxn ang="0">
                  <a:pos x="6" y="2"/>
                </a:cxn>
                <a:cxn ang="0">
                  <a:pos x="0" y="0"/>
                </a:cxn>
                <a:cxn ang="0">
                  <a:pos x="4" y="0"/>
                </a:cxn>
                <a:cxn ang="0">
                  <a:pos x="4" y="0"/>
                </a:cxn>
              </a:cxnLst>
              <a:rect l="0" t="0" r="r" b="b"/>
              <a:pathLst>
                <a:path w="6" h="2">
                  <a:moveTo>
                    <a:pt x="4" y="0"/>
                  </a:moveTo>
                  <a:lnTo>
                    <a:pt x="6"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0" name="Freeform 460">
              <a:extLst>
                <a:ext uri="{FF2B5EF4-FFF2-40B4-BE49-F238E27FC236}">
                  <a16:creationId xmlns:a16="http://schemas.microsoft.com/office/drawing/2014/main" id="{D65EA1A5-B20F-2B45-A99E-FD44DF3911EF}"/>
                </a:ext>
              </a:extLst>
            </p:cNvPr>
            <p:cNvSpPr>
              <a:spLocks/>
            </p:cNvSpPr>
            <p:nvPr/>
          </p:nvSpPr>
          <p:spPr bwMode="auto">
            <a:xfrm>
              <a:off x="4379913" y="3471863"/>
              <a:ext cx="6350" cy="6350"/>
            </a:xfrm>
            <a:custGeom>
              <a:avLst/>
              <a:gdLst/>
              <a:ahLst/>
              <a:cxnLst>
                <a:cxn ang="0">
                  <a:pos x="2" y="0"/>
                </a:cxn>
                <a:cxn ang="0">
                  <a:pos x="4" y="2"/>
                </a:cxn>
                <a:cxn ang="0">
                  <a:pos x="2" y="4"/>
                </a:cxn>
                <a:cxn ang="0">
                  <a:pos x="0" y="0"/>
                </a:cxn>
                <a:cxn ang="0">
                  <a:pos x="2" y="0"/>
                </a:cxn>
                <a:cxn ang="0">
                  <a:pos x="2" y="0"/>
                </a:cxn>
              </a:cxnLst>
              <a:rect l="0" t="0" r="r" b="b"/>
              <a:pathLst>
                <a:path w="4" h="4">
                  <a:moveTo>
                    <a:pt x="2" y="0"/>
                  </a:moveTo>
                  <a:lnTo>
                    <a:pt x="4" y="2"/>
                  </a:lnTo>
                  <a:lnTo>
                    <a:pt x="2"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1" name="Freeform 461">
              <a:extLst>
                <a:ext uri="{FF2B5EF4-FFF2-40B4-BE49-F238E27FC236}">
                  <a16:creationId xmlns:a16="http://schemas.microsoft.com/office/drawing/2014/main" id="{DE82E47E-ECD2-B943-A0A1-F24D3DEB7613}"/>
                </a:ext>
              </a:extLst>
            </p:cNvPr>
            <p:cNvSpPr>
              <a:spLocks/>
            </p:cNvSpPr>
            <p:nvPr/>
          </p:nvSpPr>
          <p:spPr bwMode="auto">
            <a:xfrm>
              <a:off x="4449763" y="3135313"/>
              <a:ext cx="6350" cy="9525"/>
            </a:xfrm>
            <a:custGeom>
              <a:avLst/>
              <a:gdLst/>
              <a:ahLst/>
              <a:cxnLst>
                <a:cxn ang="0">
                  <a:pos x="4" y="0"/>
                </a:cxn>
                <a:cxn ang="0">
                  <a:pos x="0" y="6"/>
                </a:cxn>
                <a:cxn ang="0">
                  <a:pos x="2" y="4"/>
                </a:cxn>
                <a:cxn ang="0">
                  <a:pos x="4" y="0"/>
                </a:cxn>
                <a:cxn ang="0">
                  <a:pos x="4" y="0"/>
                </a:cxn>
              </a:cxnLst>
              <a:rect l="0" t="0" r="r" b="b"/>
              <a:pathLst>
                <a:path w="4" h="6">
                  <a:moveTo>
                    <a:pt x="4" y="0"/>
                  </a:moveTo>
                  <a:lnTo>
                    <a:pt x="0" y="6"/>
                  </a:lnTo>
                  <a:lnTo>
                    <a:pt x="2"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2" name="Freeform 462">
              <a:extLst>
                <a:ext uri="{FF2B5EF4-FFF2-40B4-BE49-F238E27FC236}">
                  <a16:creationId xmlns:a16="http://schemas.microsoft.com/office/drawing/2014/main" id="{E8ABB738-46D4-6E43-AB36-012A8C8FD18F}"/>
                </a:ext>
              </a:extLst>
            </p:cNvPr>
            <p:cNvSpPr>
              <a:spLocks/>
            </p:cNvSpPr>
            <p:nvPr/>
          </p:nvSpPr>
          <p:spPr bwMode="auto">
            <a:xfrm>
              <a:off x="4427538" y="3192463"/>
              <a:ext cx="3175" cy="3175"/>
            </a:xfrm>
            <a:custGeom>
              <a:avLst/>
              <a:gdLst/>
              <a:ahLst/>
              <a:cxnLst>
                <a:cxn ang="0">
                  <a:pos x="0" y="0"/>
                </a:cxn>
                <a:cxn ang="0">
                  <a:pos x="0" y="2"/>
                </a:cxn>
                <a:cxn ang="0">
                  <a:pos x="2" y="2"/>
                </a:cxn>
                <a:cxn ang="0">
                  <a:pos x="0" y="0"/>
                </a:cxn>
                <a:cxn ang="0">
                  <a:pos x="0" y="0"/>
                </a:cxn>
              </a:cxnLst>
              <a:rect l="0" t="0" r="r" b="b"/>
              <a:pathLst>
                <a:path w="2" h="2">
                  <a:moveTo>
                    <a:pt x="0" y="0"/>
                  </a:moveTo>
                  <a:lnTo>
                    <a:pt x="0"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3" name="Freeform 463">
              <a:extLst>
                <a:ext uri="{FF2B5EF4-FFF2-40B4-BE49-F238E27FC236}">
                  <a16:creationId xmlns:a16="http://schemas.microsoft.com/office/drawing/2014/main" id="{C61FD9F3-4056-584F-A700-784491F6300D}"/>
                </a:ext>
              </a:extLst>
            </p:cNvPr>
            <p:cNvSpPr>
              <a:spLocks/>
            </p:cNvSpPr>
            <p:nvPr/>
          </p:nvSpPr>
          <p:spPr bwMode="auto">
            <a:xfrm>
              <a:off x="4694238" y="2979738"/>
              <a:ext cx="15875" cy="41275"/>
            </a:xfrm>
            <a:custGeom>
              <a:avLst/>
              <a:gdLst/>
              <a:ahLst/>
              <a:cxnLst>
                <a:cxn ang="0">
                  <a:pos x="0" y="26"/>
                </a:cxn>
                <a:cxn ang="0">
                  <a:pos x="4" y="22"/>
                </a:cxn>
                <a:cxn ang="0">
                  <a:pos x="10" y="0"/>
                </a:cxn>
                <a:cxn ang="0">
                  <a:pos x="2" y="16"/>
                </a:cxn>
                <a:cxn ang="0">
                  <a:pos x="0" y="26"/>
                </a:cxn>
                <a:cxn ang="0">
                  <a:pos x="0" y="26"/>
                </a:cxn>
              </a:cxnLst>
              <a:rect l="0" t="0" r="r" b="b"/>
              <a:pathLst>
                <a:path w="10" h="26">
                  <a:moveTo>
                    <a:pt x="0" y="26"/>
                  </a:moveTo>
                  <a:lnTo>
                    <a:pt x="4" y="22"/>
                  </a:lnTo>
                  <a:lnTo>
                    <a:pt x="10" y="0"/>
                  </a:lnTo>
                  <a:lnTo>
                    <a:pt x="2" y="16"/>
                  </a:lnTo>
                  <a:lnTo>
                    <a:pt x="0" y="26"/>
                  </a:lnTo>
                  <a:lnTo>
                    <a:pt x="0" y="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4" name="Freeform 464">
              <a:extLst>
                <a:ext uri="{FF2B5EF4-FFF2-40B4-BE49-F238E27FC236}">
                  <a16:creationId xmlns:a16="http://schemas.microsoft.com/office/drawing/2014/main" id="{FC603701-A064-9244-97E7-C9C23EBE584B}"/>
                </a:ext>
              </a:extLst>
            </p:cNvPr>
            <p:cNvSpPr>
              <a:spLocks/>
            </p:cNvSpPr>
            <p:nvPr/>
          </p:nvSpPr>
          <p:spPr bwMode="auto">
            <a:xfrm>
              <a:off x="4732338" y="2957513"/>
              <a:ext cx="19050" cy="38100"/>
            </a:xfrm>
            <a:custGeom>
              <a:avLst/>
              <a:gdLst/>
              <a:ahLst/>
              <a:cxnLst>
                <a:cxn ang="0">
                  <a:pos x="0" y="24"/>
                </a:cxn>
                <a:cxn ang="0">
                  <a:pos x="10" y="12"/>
                </a:cxn>
                <a:cxn ang="0">
                  <a:pos x="10" y="4"/>
                </a:cxn>
                <a:cxn ang="0">
                  <a:pos x="12" y="0"/>
                </a:cxn>
                <a:cxn ang="0">
                  <a:pos x="6" y="0"/>
                </a:cxn>
                <a:cxn ang="0">
                  <a:pos x="0" y="8"/>
                </a:cxn>
                <a:cxn ang="0">
                  <a:pos x="0" y="18"/>
                </a:cxn>
                <a:cxn ang="0">
                  <a:pos x="2" y="20"/>
                </a:cxn>
                <a:cxn ang="0">
                  <a:pos x="0" y="24"/>
                </a:cxn>
                <a:cxn ang="0">
                  <a:pos x="0" y="24"/>
                </a:cxn>
              </a:cxnLst>
              <a:rect l="0" t="0" r="r" b="b"/>
              <a:pathLst>
                <a:path w="12" h="24">
                  <a:moveTo>
                    <a:pt x="0" y="24"/>
                  </a:moveTo>
                  <a:lnTo>
                    <a:pt x="10" y="12"/>
                  </a:lnTo>
                  <a:lnTo>
                    <a:pt x="10" y="4"/>
                  </a:lnTo>
                  <a:lnTo>
                    <a:pt x="12" y="0"/>
                  </a:lnTo>
                  <a:lnTo>
                    <a:pt x="6" y="0"/>
                  </a:lnTo>
                  <a:lnTo>
                    <a:pt x="0" y="8"/>
                  </a:lnTo>
                  <a:lnTo>
                    <a:pt x="0" y="18"/>
                  </a:lnTo>
                  <a:lnTo>
                    <a:pt x="2" y="20"/>
                  </a:lnTo>
                  <a:lnTo>
                    <a:pt x="0" y="24"/>
                  </a:lnTo>
                  <a:lnTo>
                    <a:pt x="0" y="2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5" name="Freeform 465">
              <a:extLst>
                <a:ext uri="{FF2B5EF4-FFF2-40B4-BE49-F238E27FC236}">
                  <a16:creationId xmlns:a16="http://schemas.microsoft.com/office/drawing/2014/main" id="{F00389A4-E600-CC49-8A6E-81AE863C5526}"/>
                </a:ext>
              </a:extLst>
            </p:cNvPr>
            <p:cNvSpPr>
              <a:spLocks/>
            </p:cNvSpPr>
            <p:nvPr/>
          </p:nvSpPr>
          <p:spPr bwMode="auto">
            <a:xfrm>
              <a:off x="4767263" y="2855913"/>
              <a:ext cx="9525" cy="15875"/>
            </a:xfrm>
            <a:custGeom>
              <a:avLst/>
              <a:gdLst/>
              <a:ahLst/>
              <a:cxnLst>
                <a:cxn ang="0">
                  <a:pos x="4" y="0"/>
                </a:cxn>
                <a:cxn ang="0">
                  <a:pos x="0" y="0"/>
                </a:cxn>
                <a:cxn ang="0">
                  <a:pos x="0" y="2"/>
                </a:cxn>
                <a:cxn ang="0">
                  <a:pos x="0" y="2"/>
                </a:cxn>
                <a:cxn ang="0">
                  <a:pos x="0" y="6"/>
                </a:cxn>
                <a:cxn ang="0">
                  <a:pos x="4" y="10"/>
                </a:cxn>
                <a:cxn ang="0">
                  <a:pos x="6" y="8"/>
                </a:cxn>
                <a:cxn ang="0">
                  <a:pos x="4" y="4"/>
                </a:cxn>
                <a:cxn ang="0">
                  <a:pos x="6" y="2"/>
                </a:cxn>
                <a:cxn ang="0">
                  <a:pos x="4" y="0"/>
                </a:cxn>
                <a:cxn ang="0">
                  <a:pos x="4" y="0"/>
                </a:cxn>
              </a:cxnLst>
              <a:rect l="0" t="0" r="r" b="b"/>
              <a:pathLst>
                <a:path w="6" h="10">
                  <a:moveTo>
                    <a:pt x="4" y="0"/>
                  </a:moveTo>
                  <a:lnTo>
                    <a:pt x="0" y="0"/>
                  </a:lnTo>
                  <a:lnTo>
                    <a:pt x="0" y="2"/>
                  </a:lnTo>
                  <a:lnTo>
                    <a:pt x="0" y="2"/>
                  </a:lnTo>
                  <a:lnTo>
                    <a:pt x="0" y="6"/>
                  </a:lnTo>
                  <a:lnTo>
                    <a:pt x="4" y="10"/>
                  </a:lnTo>
                  <a:lnTo>
                    <a:pt x="6" y="8"/>
                  </a:lnTo>
                  <a:lnTo>
                    <a:pt x="4" y="4"/>
                  </a:lnTo>
                  <a:lnTo>
                    <a:pt x="6"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6" name="Freeform 466">
              <a:extLst>
                <a:ext uri="{FF2B5EF4-FFF2-40B4-BE49-F238E27FC236}">
                  <a16:creationId xmlns:a16="http://schemas.microsoft.com/office/drawing/2014/main" id="{09B10203-AB5D-C049-B670-C30614092137}"/>
                </a:ext>
              </a:extLst>
            </p:cNvPr>
            <p:cNvSpPr>
              <a:spLocks/>
            </p:cNvSpPr>
            <p:nvPr/>
          </p:nvSpPr>
          <p:spPr bwMode="auto">
            <a:xfrm>
              <a:off x="4659313" y="3059113"/>
              <a:ext cx="9525" cy="9525"/>
            </a:xfrm>
            <a:custGeom>
              <a:avLst/>
              <a:gdLst/>
              <a:ahLst/>
              <a:cxnLst>
                <a:cxn ang="0">
                  <a:pos x="6" y="6"/>
                </a:cxn>
                <a:cxn ang="0">
                  <a:pos x="4" y="2"/>
                </a:cxn>
                <a:cxn ang="0">
                  <a:pos x="0" y="0"/>
                </a:cxn>
                <a:cxn ang="0">
                  <a:pos x="0" y="4"/>
                </a:cxn>
                <a:cxn ang="0">
                  <a:pos x="6" y="6"/>
                </a:cxn>
                <a:cxn ang="0">
                  <a:pos x="6" y="6"/>
                </a:cxn>
              </a:cxnLst>
              <a:rect l="0" t="0" r="r" b="b"/>
              <a:pathLst>
                <a:path w="6" h="6">
                  <a:moveTo>
                    <a:pt x="6" y="6"/>
                  </a:moveTo>
                  <a:lnTo>
                    <a:pt x="4" y="2"/>
                  </a:lnTo>
                  <a:lnTo>
                    <a:pt x="0" y="0"/>
                  </a:lnTo>
                  <a:lnTo>
                    <a:pt x="0" y="4"/>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7" name="Freeform 467">
              <a:extLst>
                <a:ext uri="{FF2B5EF4-FFF2-40B4-BE49-F238E27FC236}">
                  <a16:creationId xmlns:a16="http://schemas.microsoft.com/office/drawing/2014/main" id="{7E517A64-0B66-5546-AB26-FAE74C68C290}"/>
                </a:ext>
              </a:extLst>
            </p:cNvPr>
            <p:cNvSpPr>
              <a:spLocks/>
            </p:cNvSpPr>
            <p:nvPr/>
          </p:nvSpPr>
          <p:spPr bwMode="auto">
            <a:xfrm>
              <a:off x="4583113" y="3027363"/>
              <a:ext cx="38100" cy="41275"/>
            </a:xfrm>
            <a:custGeom>
              <a:avLst/>
              <a:gdLst/>
              <a:ahLst/>
              <a:cxnLst>
                <a:cxn ang="0">
                  <a:pos x="6" y="4"/>
                </a:cxn>
                <a:cxn ang="0">
                  <a:pos x="12" y="4"/>
                </a:cxn>
                <a:cxn ang="0">
                  <a:pos x="10" y="8"/>
                </a:cxn>
                <a:cxn ang="0">
                  <a:pos x="10" y="10"/>
                </a:cxn>
                <a:cxn ang="0">
                  <a:pos x="14" y="4"/>
                </a:cxn>
                <a:cxn ang="0">
                  <a:pos x="14" y="8"/>
                </a:cxn>
                <a:cxn ang="0">
                  <a:pos x="14" y="10"/>
                </a:cxn>
                <a:cxn ang="0">
                  <a:pos x="14" y="10"/>
                </a:cxn>
                <a:cxn ang="0">
                  <a:pos x="14" y="4"/>
                </a:cxn>
                <a:cxn ang="0">
                  <a:pos x="12" y="2"/>
                </a:cxn>
                <a:cxn ang="0">
                  <a:pos x="18" y="0"/>
                </a:cxn>
                <a:cxn ang="0">
                  <a:pos x="22" y="4"/>
                </a:cxn>
                <a:cxn ang="0">
                  <a:pos x="24" y="10"/>
                </a:cxn>
                <a:cxn ang="0">
                  <a:pos x="18" y="14"/>
                </a:cxn>
                <a:cxn ang="0">
                  <a:pos x="20" y="20"/>
                </a:cxn>
                <a:cxn ang="0">
                  <a:pos x="16" y="22"/>
                </a:cxn>
                <a:cxn ang="0">
                  <a:pos x="16" y="26"/>
                </a:cxn>
                <a:cxn ang="0">
                  <a:pos x="10" y="26"/>
                </a:cxn>
                <a:cxn ang="0">
                  <a:pos x="10" y="24"/>
                </a:cxn>
                <a:cxn ang="0">
                  <a:pos x="10" y="22"/>
                </a:cxn>
                <a:cxn ang="0">
                  <a:pos x="4" y="22"/>
                </a:cxn>
                <a:cxn ang="0">
                  <a:pos x="2" y="18"/>
                </a:cxn>
                <a:cxn ang="0">
                  <a:pos x="2" y="12"/>
                </a:cxn>
                <a:cxn ang="0">
                  <a:pos x="0" y="10"/>
                </a:cxn>
                <a:cxn ang="0">
                  <a:pos x="8" y="6"/>
                </a:cxn>
                <a:cxn ang="0">
                  <a:pos x="6" y="4"/>
                </a:cxn>
                <a:cxn ang="0">
                  <a:pos x="6" y="4"/>
                </a:cxn>
              </a:cxnLst>
              <a:rect l="0" t="0" r="r" b="b"/>
              <a:pathLst>
                <a:path w="24" h="26">
                  <a:moveTo>
                    <a:pt x="6" y="4"/>
                  </a:moveTo>
                  <a:lnTo>
                    <a:pt x="12" y="4"/>
                  </a:lnTo>
                  <a:lnTo>
                    <a:pt x="10" y="8"/>
                  </a:lnTo>
                  <a:lnTo>
                    <a:pt x="10" y="10"/>
                  </a:lnTo>
                  <a:lnTo>
                    <a:pt x="14" y="4"/>
                  </a:lnTo>
                  <a:lnTo>
                    <a:pt x="14" y="8"/>
                  </a:lnTo>
                  <a:lnTo>
                    <a:pt x="14" y="10"/>
                  </a:lnTo>
                  <a:lnTo>
                    <a:pt x="14" y="10"/>
                  </a:lnTo>
                  <a:lnTo>
                    <a:pt x="14" y="4"/>
                  </a:lnTo>
                  <a:lnTo>
                    <a:pt x="12" y="2"/>
                  </a:lnTo>
                  <a:lnTo>
                    <a:pt x="18" y="0"/>
                  </a:lnTo>
                  <a:lnTo>
                    <a:pt x="22" y="4"/>
                  </a:lnTo>
                  <a:lnTo>
                    <a:pt x="24" y="10"/>
                  </a:lnTo>
                  <a:lnTo>
                    <a:pt x="18" y="14"/>
                  </a:lnTo>
                  <a:lnTo>
                    <a:pt x="20" y="20"/>
                  </a:lnTo>
                  <a:lnTo>
                    <a:pt x="16" y="22"/>
                  </a:lnTo>
                  <a:lnTo>
                    <a:pt x="16" y="26"/>
                  </a:lnTo>
                  <a:lnTo>
                    <a:pt x="10" y="26"/>
                  </a:lnTo>
                  <a:lnTo>
                    <a:pt x="10" y="24"/>
                  </a:lnTo>
                  <a:lnTo>
                    <a:pt x="10" y="22"/>
                  </a:lnTo>
                  <a:lnTo>
                    <a:pt x="4" y="22"/>
                  </a:lnTo>
                  <a:lnTo>
                    <a:pt x="2" y="18"/>
                  </a:lnTo>
                  <a:lnTo>
                    <a:pt x="2" y="12"/>
                  </a:lnTo>
                  <a:lnTo>
                    <a:pt x="0" y="10"/>
                  </a:lnTo>
                  <a:lnTo>
                    <a:pt x="8" y="6"/>
                  </a:lnTo>
                  <a:lnTo>
                    <a:pt x="6" y="4"/>
                  </a:lnTo>
                  <a:lnTo>
                    <a:pt x="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8" name="Freeform 468">
              <a:extLst>
                <a:ext uri="{FF2B5EF4-FFF2-40B4-BE49-F238E27FC236}">
                  <a16:creationId xmlns:a16="http://schemas.microsoft.com/office/drawing/2014/main" id="{5939612C-3F7D-E946-B990-27AA65EFF68D}"/>
                </a:ext>
              </a:extLst>
            </p:cNvPr>
            <p:cNvSpPr>
              <a:spLocks/>
            </p:cNvSpPr>
            <p:nvPr/>
          </p:nvSpPr>
          <p:spPr bwMode="auto">
            <a:xfrm>
              <a:off x="4598988" y="3071813"/>
              <a:ext cx="9525" cy="12700"/>
            </a:xfrm>
            <a:custGeom>
              <a:avLst/>
              <a:gdLst/>
              <a:ahLst/>
              <a:cxnLst>
                <a:cxn ang="0">
                  <a:pos x="2" y="0"/>
                </a:cxn>
                <a:cxn ang="0">
                  <a:pos x="6" y="2"/>
                </a:cxn>
                <a:cxn ang="0">
                  <a:pos x="4" y="8"/>
                </a:cxn>
                <a:cxn ang="0">
                  <a:pos x="0" y="0"/>
                </a:cxn>
                <a:cxn ang="0">
                  <a:pos x="2" y="0"/>
                </a:cxn>
                <a:cxn ang="0">
                  <a:pos x="2" y="0"/>
                </a:cxn>
              </a:cxnLst>
              <a:rect l="0" t="0" r="r" b="b"/>
              <a:pathLst>
                <a:path w="6" h="8">
                  <a:moveTo>
                    <a:pt x="2" y="0"/>
                  </a:moveTo>
                  <a:lnTo>
                    <a:pt x="6" y="2"/>
                  </a:lnTo>
                  <a:lnTo>
                    <a:pt x="4" y="8"/>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69" name="Freeform 469">
              <a:extLst>
                <a:ext uri="{FF2B5EF4-FFF2-40B4-BE49-F238E27FC236}">
                  <a16:creationId xmlns:a16="http://schemas.microsoft.com/office/drawing/2014/main" id="{1318C403-6E5C-1A4B-A930-63EF261B14A9}"/>
                </a:ext>
              </a:extLst>
            </p:cNvPr>
            <p:cNvSpPr>
              <a:spLocks/>
            </p:cNvSpPr>
            <p:nvPr/>
          </p:nvSpPr>
          <p:spPr bwMode="auto">
            <a:xfrm>
              <a:off x="4583113" y="3071813"/>
              <a:ext cx="19050" cy="9525"/>
            </a:xfrm>
            <a:custGeom>
              <a:avLst/>
              <a:gdLst/>
              <a:ahLst/>
              <a:cxnLst>
                <a:cxn ang="0">
                  <a:pos x="4" y="0"/>
                </a:cxn>
                <a:cxn ang="0">
                  <a:pos x="6" y="2"/>
                </a:cxn>
                <a:cxn ang="0">
                  <a:pos x="10" y="0"/>
                </a:cxn>
                <a:cxn ang="0">
                  <a:pos x="12" y="6"/>
                </a:cxn>
                <a:cxn ang="0">
                  <a:pos x="6" y="6"/>
                </a:cxn>
                <a:cxn ang="0">
                  <a:pos x="2" y="4"/>
                </a:cxn>
                <a:cxn ang="0">
                  <a:pos x="2" y="2"/>
                </a:cxn>
                <a:cxn ang="0">
                  <a:pos x="0" y="0"/>
                </a:cxn>
                <a:cxn ang="0">
                  <a:pos x="4" y="0"/>
                </a:cxn>
                <a:cxn ang="0">
                  <a:pos x="4" y="0"/>
                </a:cxn>
              </a:cxnLst>
              <a:rect l="0" t="0" r="r" b="b"/>
              <a:pathLst>
                <a:path w="12" h="6">
                  <a:moveTo>
                    <a:pt x="4" y="0"/>
                  </a:moveTo>
                  <a:lnTo>
                    <a:pt x="6" y="2"/>
                  </a:lnTo>
                  <a:lnTo>
                    <a:pt x="10" y="0"/>
                  </a:lnTo>
                  <a:lnTo>
                    <a:pt x="12" y="6"/>
                  </a:lnTo>
                  <a:lnTo>
                    <a:pt x="6" y="6"/>
                  </a:lnTo>
                  <a:lnTo>
                    <a:pt x="2" y="4"/>
                  </a:lnTo>
                  <a:lnTo>
                    <a:pt x="2"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0" name="Freeform 470">
              <a:extLst>
                <a:ext uri="{FF2B5EF4-FFF2-40B4-BE49-F238E27FC236}">
                  <a16:creationId xmlns:a16="http://schemas.microsoft.com/office/drawing/2014/main" id="{3EB41908-E621-7C42-B23C-37B11612D416}"/>
                </a:ext>
              </a:extLst>
            </p:cNvPr>
            <p:cNvSpPr>
              <a:spLocks/>
            </p:cNvSpPr>
            <p:nvPr/>
          </p:nvSpPr>
          <p:spPr bwMode="auto">
            <a:xfrm>
              <a:off x="4557713" y="3046413"/>
              <a:ext cx="22225" cy="19050"/>
            </a:xfrm>
            <a:custGeom>
              <a:avLst/>
              <a:gdLst/>
              <a:ahLst/>
              <a:cxnLst>
                <a:cxn ang="0">
                  <a:pos x="4" y="2"/>
                </a:cxn>
                <a:cxn ang="0">
                  <a:pos x="10" y="2"/>
                </a:cxn>
                <a:cxn ang="0">
                  <a:pos x="10" y="0"/>
                </a:cxn>
                <a:cxn ang="0">
                  <a:pos x="14" y="8"/>
                </a:cxn>
                <a:cxn ang="0">
                  <a:pos x="14" y="12"/>
                </a:cxn>
                <a:cxn ang="0">
                  <a:pos x="4" y="12"/>
                </a:cxn>
                <a:cxn ang="0">
                  <a:pos x="6" y="10"/>
                </a:cxn>
                <a:cxn ang="0">
                  <a:pos x="2" y="10"/>
                </a:cxn>
                <a:cxn ang="0">
                  <a:pos x="0" y="4"/>
                </a:cxn>
                <a:cxn ang="0">
                  <a:pos x="4" y="2"/>
                </a:cxn>
                <a:cxn ang="0">
                  <a:pos x="4" y="2"/>
                </a:cxn>
              </a:cxnLst>
              <a:rect l="0" t="0" r="r" b="b"/>
              <a:pathLst>
                <a:path w="14" h="12">
                  <a:moveTo>
                    <a:pt x="4" y="2"/>
                  </a:moveTo>
                  <a:lnTo>
                    <a:pt x="10" y="2"/>
                  </a:lnTo>
                  <a:lnTo>
                    <a:pt x="10" y="0"/>
                  </a:lnTo>
                  <a:lnTo>
                    <a:pt x="14" y="8"/>
                  </a:lnTo>
                  <a:lnTo>
                    <a:pt x="14" y="12"/>
                  </a:lnTo>
                  <a:lnTo>
                    <a:pt x="4" y="12"/>
                  </a:lnTo>
                  <a:lnTo>
                    <a:pt x="6" y="10"/>
                  </a:lnTo>
                  <a:lnTo>
                    <a:pt x="2" y="10"/>
                  </a:lnTo>
                  <a:lnTo>
                    <a:pt x="0"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1" name="Freeform 471">
              <a:extLst>
                <a:ext uri="{FF2B5EF4-FFF2-40B4-BE49-F238E27FC236}">
                  <a16:creationId xmlns:a16="http://schemas.microsoft.com/office/drawing/2014/main" id="{D3E550CE-B73F-4F4C-82DD-458E57D50F80}"/>
                </a:ext>
              </a:extLst>
            </p:cNvPr>
            <p:cNvSpPr>
              <a:spLocks/>
            </p:cNvSpPr>
            <p:nvPr/>
          </p:nvSpPr>
          <p:spPr bwMode="auto">
            <a:xfrm>
              <a:off x="4576763" y="3062288"/>
              <a:ext cx="6350" cy="15875"/>
            </a:xfrm>
            <a:custGeom>
              <a:avLst/>
              <a:gdLst/>
              <a:ahLst/>
              <a:cxnLst>
                <a:cxn ang="0">
                  <a:pos x="2" y="4"/>
                </a:cxn>
                <a:cxn ang="0">
                  <a:pos x="4" y="0"/>
                </a:cxn>
                <a:cxn ang="0">
                  <a:pos x="4" y="4"/>
                </a:cxn>
                <a:cxn ang="0">
                  <a:pos x="0" y="10"/>
                </a:cxn>
                <a:cxn ang="0">
                  <a:pos x="0" y="8"/>
                </a:cxn>
                <a:cxn ang="0">
                  <a:pos x="2" y="4"/>
                </a:cxn>
                <a:cxn ang="0">
                  <a:pos x="2" y="4"/>
                </a:cxn>
              </a:cxnLst>
              <a:rect l="0" t="0" r="r" b="b"/>
              <a:pathLst>
                <a:path w="4" h="10">
                  <a:moveTo>
                    <a:pt x="2" y="4"/>
                  </a:moveTo>
                  <a:lnTo>
                    <a:pt x="4" y="0"/>
                  </a:lnTo>
                  <a:lnTo>
                    <a:pt x="4" y="4"/>
                  </a:lnTo>
                  <a:lnTo>
                    <a:pt x="0" y="10"/>
                  </a:lnTo>
                  <a:lnTo>
                    <a:pt x="0" y="8"/>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2" name="Freeform 472">
              <a:extLst>
                <a:ext uri="{FF2B5EF4-FFF2-40B4-BE49-F238E27FC236}">
                  <a16:creationId xmlns:a16="http://schemas.microsoft.com/office/drawing/2014/main" id="{9213BF4C-1EAF-B148-92C5-CE66A4831BF6}"/>
                </a:ext>
              </a:extLst>
            </p:cNvPr>
            <p:cNvSpPr>
              <a:spLocks/>
            </p:cNvSpPr>
            <p:nvPr/>
          </p:nvSpPr>
          <p:spPr bwMode="auto">
            <a:xfrm>
              <a:off x="4627563" y="3081338"/>
              <a:ext cx="9525" cy="12700"/>
            </a:xfrm>
            <a:custGeom>
              <a:avLst/>
              <a:gdLst/>
              <a:ahLst/>
              <a:cxnLst>
                <a:cxn ang="0">
                  <a:pos x="6" y="4"/>
                </a:cxn>
                <a:cxn ang="0">
                  <a:pos x="6" y="8"/>
                </a:cxn>
                <a:cxn ang="0">
                  <a:pos x="0" y="8"/>
                </a:cxn>
                <a:cxn ang="0">
                  <a:pos x="0" y="4"/>
                </a:cxn>
                <a:cxn ang="0">
                  <a:pos x="4" y="4"/>
                </a:cxn>
                <a:cxn ang="0">
                  <a:pos x="2" y="0"/>
                </a:cxn>
                <a:cxn ang="0">
                  <a:pos x="6" y="2"/>
                </a:cxn>
                <a:cxn ang="0">
                  <a:pos x="6" y="4"/>
                </a:cxn>
                <a:cxn ang="0">
                  <a:pos x="6" y="4"/>
                </a:cxn>
              </a:cxnLst>
              <a:rect l="0" t="0" r="r" b="b"/>
              <a:pathLst>
                <a:path w="6" h="8">
                  <a:moveTo>
                    <a:pt x="6" y="4"/>
                  </a:moveTo>
                  <a:lnTo>
                    <a:pt x="6" y="8"/>
                  </a:lnTo>
                  <a:lnTo>
                    <a:pt x="0" y="8"/>
                  </a:lnTo>
                  <a:lnTo>
                    <a:pt x="0" y="4"/>
                  </a:lnTo>
                  <a:lnTo>
                    <a:pt x="4" y="4"/>
                  </a:lnTo>
                  <a:lnTo>
                    <a:pt x="2" y="0"/>
                  </a:lnTo>
                  <a:lnTo>
                    <a:pt x="6" y="2"/>
                  </a:lnTo>
                  <a:lnTo>
                    <a:pt x="6" y="4"/>
                  </a:lnTo>
                  <a:lnTo>
                    <a:pt x="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3" name="Freeform 473">
              <a:extLst>
                <a:ext uri="{FF2B5EF4-FFF2-40B4-BE49-F238E27FC236}">
                  <a16:creationId xmlns:a16="http://schemas.microsoft.com/office/drawing/2014/main" id="{05A2F52A-4735-1547-B882-DEEA31E8D036}"/>
                </a:ext>
              </a:extLst>
            </p:cNvPr>
            <p:cNvSpPr>
              <a:spLocks/>
            </p:cNvSpPr>
            <p:nvPr/>
          </p:nvSpPr>
          <p:spPr bwMode="auto">
            <a:xfrm>
              <a:off x="4808538" y="2862263"/>
              <a:ext cx="3175" cy="3175"/>
            </a:xfrm>
            <a:custGeom>
              <a:avLst/>
              <a:gdLst/>
              <a:ahLst/>
              <a:cxnLst>
                <a:cxn ang="0">
                  <a:pos x="2" y="0"/>
                </a:cxn>
                <a:cxn ang="0">
                  <a:pos x="0" y="2"/>
                </a:cxn>
                <a:cxn ang="0">
                  <a:pos x="2" y="2"/>
                </a:cxn>
                <a:cxn ang="0">
                  <a:pos x="2" y="0"/>
                </a:cxn>
                <a:cxn ang="0">
                  <a:pos x="2" y="0"/>
                </a:cxn>
              </a:cxnLst>
              <a:rect l="0" t="0" r="r" b="b"/>
              <a:pathLst>
                <a:path w="2" h="2">
                  <a:moveTo>
                    <a:pt x="2" y="0"/>
                  </a:moveTo>
                  <a:lnTo>
                    <a:pt x="0" y="2"/>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4" name="Freeform 474">
              <a:extLst>
                <a:ext uri="{FF2B5EF4-FFF2-40B4-BE49-F238E27FC236}">
                  <a16:creationId xmlns:a16="http://schemas.microsoft.com/office/drawing/2014/main" id="{39BD2149-C8BD-214C-8211-0430EB045A5E}"/>
                </a:ext>
              </a:extLst>
            </p:cNvPr>
            <p:cNvSpPr>
              <a:spLocks/>
            </p:cNvSpPr>
            <p:nvPr/>
          </p:nvSpPr>
          <p:spPr bwMode="auto">
            <a:xfrm>
              <a:off x="4821238" y="2859088"/>
              <a:ext cx="9525" cy="9525"/>
            </a:xfrm>
            <a:custGeom>
              <a:avLst/>
              <a:gdLst/>
              <a:ahLst/>
              <a:cxnLst>
                <a:cxn ang="0">
                  <a:pos x="4" y="6"/>
                </a:cxn>
                <a:cxn ang="0">
                  <a:pos x="6" y="0"/>
                </a:cxn>
                <a:cxn ang="0">
                  <a:pos x="2" y="2"/>
                </a:cxn>
                <a:cxn ang="0">
                  <a:pos x="0" y="6"/>
                </a:cxn>
                <a:cxn ang="0">
                  <a:pos x="4" y="6"/>
                </a:cxn>
                <a:cxn ang="0">
                  <a:pos x="4" y="6"/>
                </a:cxn>
              </a:cxnLst>
              <a:rect l="0" t="0" r="r" b="b"/>
              <a:pathLst>
                <a:path w="6" h="6">
                  <a:moveTo>
                    <a:pt x="4" y="6"/>
                  </a:moveTo>
                  <a:lnTo>
                    <a:pt x="6" y="0"/>
                  </a:lnTo>
                  <a:lnTo>
                    <a:pt x="2" y="2"/>
                  </a:lnTo>
                  <a:lnTo>
                    <a:pt x="0" y="6"/>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5" name="Freeform 475">
              <a:extLst>
                <a:ext uri="{FF2B5EF4-FFF2-40B4-BE49-F238E27FC236}">
                  <a16:creationId xmlns:a16="http://schemas.microsoft.com/office/drawing/2014/main" id="{1A96760F-3F79-A846-8332-C7B057B2B53E}"/>
                </a:ext>
              </a:extLst>
            </p:cNvPr>
            <p:cNvSpPr>
              <a:spLocks/>
            </p:cNvSpPr>
            <p:nvPr/>
          </p:nvSpPr>
          <p:spPr bwMode="auto">
            <a:xfrm>
              <a:off x="4814888" y="2928938"/>
              <a:ext cx="28575" cy="25400"/>
            </a:xfrm>
            <a:custGeom>
              <a:avLst/>
              <a:gdLst/>
              <a:ahLst/>
              <a:cxnLst>
                <a:cxn ang="0">
                  <a:pos x="14" y="0"/>
                </a:cxn>
                <a:cxn ang="0">
                  <a:pos x="0" y="2"/>
                </a:cxn>
                <a:cxn ang="0">
                  <a:pos x="0" y="8"/>
                </a:cxn>
                <a:cxn ang="0">
                  <a:pos x="2" y="10"/>
                </a:cxn>
                <a:cxn ang="0">
                  <a:pos x="0" y="14"/>
                </a:cxn>
                <a:cxn ang="0">
                  <a:pos x="0" y="16"/>
                </a:cxn>
                <a:cxn ang="0">
                  <a:pos x="6" y="8"/>
                </a:cxn>
                <a:cxn ang="0">
                  <a:pos x="10" y="8"/>
                </a:cxn>
                <a:cxn ang="0">
                  <a:pos x="18" y="4"/>
                </a:cxn>
                <a:cxn ang="0">
                  <a:pos x="14" y="0"/>
                </a:cxn>
                <a:cxn ang="0">
                  <a:pos x="14" y="0"/>
                </a:cxn>
              </a:cxnLst>
              <a:rect l="0" t="0" r="r" b="b"/>
              <a:pathLst>
                <a:path w="18" h="16">
                  <a:moveTo>
                    <a:pt x="14" y="0"/>
                  </a:moveTo>
                  <a:lnTo>
                    <a:pt x="0" y="2"/>
                  </a:lnTo>
                  <a:lnTo>
                    <a:pt x="0" y="8"/>
                  </a:lnTo>
                  <a:lnTo>
                    <a:pt x="2" y="10"/>
                  </a:lnTo>
                  <a:lnTo>
                    <a:pt x="0" y="14"/>
                  </a:lnTo>
                  <a:lnTo>
                    <a:pt x="0" y="16"/>
                  </a:lnTo>
                  <a:lnTo>
                    <a:pt x="6" y="8"/>
                  </a:lnTo>
                  <a:lnTo>
                    <a:pt x="10" y="8"/>
                  </a:lnTo>
                  <a:lnTo>
                    <a:pt x="18" y="4"/>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6" name="Freeform 476">
              <a:extLst>
                <a:ext uri="{FF2B5EF4-FFF2-40B4-BE49-F238E27FC236}">
                  <a16:creationId xmlns:a16="http://schemas.microsoft.com/office/drawing/2014/main" id="{DFD23CB2-D6C9-824D-9A0B-0C698F2A8CB7}"/>
                </a:ext>
              </a:extLst>
            </p:cNvPr>
            <p:cNvSpPr>
              <a:spLocks/>
            </p:cNvSpPr>
            <p:nvPr/>
          </p:nvSpPr>
          <p:spPr bwMode="auto">
            <a:xfrm>
              <a:off x="4818063" y="2909888"/>
              <a:ext cx="19050" cy="15875"/>
            </a:xfrm>
            <a:custGeom>
              <a:avLst/>
              <a:gdLst/>
              <a:ahLst/>
              <a:cxnLst>
                <a:cxn ang="0">
                  <a:pos x="8" y="2"/>
                </a:cxn>
                <a:cxn ang="0">
                  <a:pos x="6" y="0"/>
                </a:cxn>
                <a:cxn ang="0">
                  <a:pos x="4" y="2"/>
                </a:cxn>
                <a:cxn ang="0">
                  <a:pos x="0" y="4"/>
                </a:cxn>
                <a:cxn ang="0">
                  <a:pos x="0" y="6"/>
                </a:cxn>
                <a:cxn ang="0">
                  <a:pos x="2" y="4"/>
                </a:cxn>
                <a:cxn ang="0">
                  <a:pos x="4" y="10"/>
                </a:cxn>
                <a:cxn ang="0">
                  <a:pos x="12" y="6"/>
                </a:cxn>
                <a:cxn ang="0">
                  <a:pos x="12" y="2"/>
                </a:cxn>
                <a:cxn ang="0">
                  <a:pos x="8" y="2"/>
                </a:cxn>
                <a:cxn ang="0">
                  <a:pos x="8" y="2"/>
                </a:cxn>
              </a:cxnLst>
              <a:rect l="0" t="0" r="r" b="b"/>
              <a:pathLst>
                <a:path w="12" h="10">
                  <a:moveTo>
                    <a:pt x="8" y="2"/>
                  </a:moveTo>
                  <a:lnTo>
                    <a:pt x="6" y="0"/>
                  </a:lnTo>
                  <a:lnTo>
                    <a:pt x="4" y="2"/>
                  </a:lnTo>
                  <a:lnTo>
                    <a:pt x="0" y="4"/>
                  </a:lnTo>
                  <a:lnTo>
                    <a:pt x="0" y="6"/>
                  </a:lnTo>
                  <a:lnTo>
                    <a:pt x="2" y="4"/>
                  </a:lnTo>
                  <a:lnTo>
                    <a:pt x="4" y="10"/>
                  </a:lnTo>
                  <a:lnTo>
                    <a:pt x="12" y="6"/>
                  </a:lnTo>
                  <a:lnTo>
                    <a:pt x="12" y="2"/>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7" name="Freeform 477">
              <a:extLst>
                <a:ext uri="{FF2B5EF4-FFF2-40B4-BE49-F238E27FC236}">
                  <a16:creationId xmlns:a16="http://schemas.microsoft.com/office/drawing/2014/main" id="{19555156-01EC-AD4D-A913-0E0F635ADD9B}"/>
                </a:ext>
              </a:extLst>
            </p:cNvPr>
            <p:cNvSpPr>
              <a:spLocks/>
            </p:cNvSpPr>
            <p:nvPr/>
          </p:nvSpPr>
          <p:spPr bwMode="auto">
            <a:xfrm>
              <a:off x="4652963" y="2427288"/>
              <a:ext cx="47625" cy="41275"/>
            </a:xfrm>
            <a:custGeom>
              <a:avLst/>
              <a:gdLst/>
              <a:ahLst/>
              <a:cxnLst>
                <a:cxn ang="0">
                  <a:pos x="18" y="0"/>
                </a:cxn>
                <a:cxn ang="0">
                  <a:pos x="20" y="0"/>
                </a:cxn>
                <a:cxn ang="0">
                  <a:pos x="22" y="8"/>
                </a:cxn>
                <a:cxn ang="0">
                  <a:pos x="20" y="14"/>
                </a:cxn>
                <a:cxn ang="0">
                  <a:pos x="26" y="6"/>
                </a:cxn>
                <a:cxn ang="0">
                  <a:pos x="26" y="2"/>
                </a:cxn>
                <a:cxn ang="0">
                  <a:pos x="30" y="6"/>
                </a:cxn>
                <a:cxn ang="0">
                  <a:pos x="30" y="12"/>
                </a:cxn>
                <a:cxn ang="0">
                  <a:pos x="24" y="18"/>
                </a:cxn>
                <a:cxn ang="0">
                  <a:pos x="22" y="16"/>
                </a:cxn>
                <a:cxn ang="0">
                  <a:pos x="18" y="24"/>
                </a:cxn>
                <a:cxn ang="0">
                  <a:pos x="16" y="18"/>
                </a:cxn>
                <a:cxn ang="0">
                  <a:pos x="8" y="26"/>
                </a:cxn>
                <a:cxn ang="0">
                  <a:pos x="6" y="24"/>
                </a:cxn>
                <a:cxn ang="0">
                  <a:pos x="0" y="26"/>
                </a:cxn>
                <a:cxn ang="0">
                  <a:pos x="2" y="20"/>
                </a:cxn>
                <a:cxn ang="0">
                  <a:pos x="12" y="16"/>
                </a:cxn>
                <a:cxn ang="0">
                  <a:pos x="18" y="0"/>
                </a:cxn>
                <a:cxn ang="0">
                  <a:pos x="18" y="0"/>
                </a:cxn>
              </a:cxnLst>
              <a:rect l="0" t="0" r="r" b="b"/>
              <a:pathLst>
                <a:path w="30" h="26">
                  <a:moveTo>
                    <a:pt x="18" y="0"/>
                  </a:moveTo>
                  <a:lnTo>
                    <a:pt x="20" y="0"/>
                  </a:lnTo>
                  <a:lnTo>
                    <a:pt x="22" y="8"/>
                  </a:lnTo>
                  <a:lnTo>
                    <a:pt x="20" y="14"/>
                  </a:lnTo>
                  <a:lnTo>
                    <a:pt x="26" y="6"/>
                  </a:lnTo>
                  <a:lnTo>
                    <a:pt x="26" y="2"/>
                  </a:lnTo>
                  <a:lnTo>
                    <a:pt x="30" y="6"/>
                  </a:lnTo>
                  <a:lnTo>
                    <a:pt x="30" y="12"/>
                  </a:lnTo>
                  <a:lnTo>
                    <a:pt x="24" y="18"/>
                  </a:lnTo>
                  <a:lnTo>
                    <a:pt x="22" y="16"/>
                  </a:lnTo>
                  <a:lnTo>
                    <a:pt x="18" y="24"/>
                  </a:lnTo>
                  <a:lnTo>
                    <a:pt x="16" y="18"/>
                  </a:lnTo>
                  <a:lnTo>
                    <a:pt x="8" y="26"/>
                  </a:lnTo>
                  <a:lnTo>
                    <a:pt x="6" y="24"/>
                  </a:lnTo>
                  <a:lnTo>
                    <a:pt x="0" y="26"/>
                  </a:lnTo>
                  <a:lnTo>
                    <a:pt x="2" y="20"/>
                  </a:lnTo>
                  <a:lnTo>
                    <a:pt x="12" y="16"/>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8" name="Freeform 478">
              <a:extLst>
                <a:ext uri="{FF2B5EF4-FFF2-40B4-BE49-F238E27FC236}">
                  <a16:creationId xmlns:a16="http://schemas.microsoft.com/office/drawing/2014/main" id="{54850FD7-27C5-FA4E-BD66-9A64C206BF30}"/>
                </a:ext>
              </a:extLst>
            </p:cNvPr>
            <p:cNvSpPr>
              <a:spLocks/>
            </p:cNvSpPr>
            <p:nvPr/>
          </p:nvSpPr>
          <p:spPr bwMode="auto">
            <a:xfrm>
              <a:off x="4656138" y="2427288"/>
              <a:ext cx="19050" cy="22225"/>
            </a:xfrm>
            <a:custGeom>
              <a:avLst/>
              <a:gdLst/>
              <a:ahLst/>
              <a:cxnLst>
                <a:cxn ang="0">
                  <a:pos x="0" y="10"/>
                </a:cxn>
                <a:cxn ang="0">
                  <a:pos x="6" y="2"/>
                </a:cxn>
                <a:cxn ang="0">
                  <a:pos x="8" y="4"/>
                </a:cxn>
                <a:cxn ang="0">
                  <a:pos x="8" y="0"/>
                </a:cxn>
                <a:cxn ang="0">
                  <a:pos x="12" y="4"/>
                </a:cxn>
                <a:cxn ang="0">
                  <a:pos x="12" y="10"/>
                </a:cxn>
                <a:cxn ang="0">
                  <a:pos x="6" y="14"/>
                </a:cxn>
                <a:cxn ang="0">
                  <a:pos x="6" y="12"/>
                </a:cxn>
                <a:cxn ang="0">
                  <a:pos x="8" y="8"/>
                </a:cxn>
                <a:cxn ang="0">
                  <a:pos x="0" y="12"/>
                </a:cxn>
                <a:cxn ang="0">
                  <a:pos x="0" y="10"/>
                </a:cxn>
                <a:cxn ang="0">
                  <a:pos x="0" y="10"/>
                </a:cxn>
              </a:cxnLst>
              <a:rect l="0" t="0" r="r" b="b"/>
              <a:pathLst>
                <a:path w="12" h="14">
                  <a:moveTo>
                    <a:pt x="0" y="10"/>
                  </a:moveTo>
                  <a:lnTo>
                    <a:pt x="6" y="2"/>
                  </a:lnTo>
                  <a:lnTo>
                    <a:pt x="8" y="4"/>
                  </a:lnTo>
                  <a:lnTo>
                    <a:pt x="8" y="0"/>
                  </a:lnTo>
                  <a:lnTo>
                    <a:pt x="12" y="4"/>
                  </a:lnTo>
                  <a:lnTo>
                    <a:pt x="12" y="10"/>
                  </a:lnTo>
                  <a:lnTo>
                    <a:pt x="6" y="14"/>
                  </a:lnTo>
                  <a:lnTo>
                    <a:pt x="6" y="12"/>
                  </a:lnTo>
                  <a:lnTo>
                    <a:pt x="8" y="8"/>
                  </a:lnTo>
                  <a:lnTo>
                    <a:pt x="0" y="12"/>
                  </a:lnTo>
                  <a:lnTo>
                    <a:pt x="0" y="10"/>
                  </a:lnTo>
                  <a:lnTo>
                    <a:pt x="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79" name="Freeform 479">
              <a:extLst>
                <a:ext uri="{FF2B5EF4-FFF2-40B4-BE49-F238E27FC236}">
                  <a16:creationId xmlns:a16="http://schemas.microsoft.com/office/drawing/2014/main" id="{A70B3F90-8740-5743-887F-F084DA3B0586}"/>
                </a:ext>
              </a:extLst>
            </p:cNvPr>
            <p:cNvSpPr>
              <a:spLocks/>
            </p:cNvSpPr>
            <p:nvPr/>
          </p:nvSpPr>
          <p:spPr bwMode="auto">
            <a:xfrm>
              <a:off x="4678363" y="2405063"/>
              <a:ext cx="15875" cy="19050"/>
            </a:xfrm>
            <a:custGeom>
              <a:avLst/>
              <a:gdLst/>
              <a:ahLst/>
              <a:cxnLst>
                <a:cxn ang="0">
                  <a:pos x="4" y="4"/>
                </a:cxn>
                <a:cxn ang="0">
                  <a:pos x="6" y="0"/>
                </a:cxn>
                <a:cxn ang="0">
                  <a:pos x="10" y="2"/>
                </a:cxn>
                <a:cxn ang="0">
                  <a:pos x="4" y="12"/>
                </a:cxn>
                <a:cxn ang="0">
                  <a:pos x="0" y="10"/>
                </a:cxn>
                <a:cxn ang="0">
                  <a:pos x="4" y="4"/>
                </a:cxn>
                <a:cxn ang="0">
                  <a:pos x="4" y="4"/>
                </a:cxn>
              </a:cxnLst>
              <a:rect l="0" t="0" r="r" b="b"/>
              <a:pathLst>
                <a:path w="10" h="12">
                  <a:moveTo>
                    <a:pt x="4" y="4"/>
                  </a:moveTo>
                  <a:lnTo>
                    <a:pt x="6" y="0"/>
                  </a:lnTo>
                  <a:lnTo>
                    <a:pt x="10" y="2"/>
                  </a:lnTo>
                  <a:lnTo>
                    <a:pt x="4" y="12"/>
                  </a:lnTo>
                  <a:lnTo>
                    <a:pt x="0" y="1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0" name="Freeform 480">
              <a:extLst>
                <a:ext uri="{FF2B5EF4-FFF2-40B4-BE49-F238E27FC236}">
                  <a16:creationId xmlns:a16="http://schemas.microsoft.com/office/drawing/2014/main" id="{5E2BB230-06DB-564F-8FBA-EC00C3BC18CE}"/>
                </a:ext>
              </a:extLst>
            </p:cNvPr>
            <p:cNvSpPr>
              <a:spLocks/>
            </p:cNvSpPr>
            <p:nvPr/>
          </p:nvSpPr>
          <p:spPr bwMode="auto">
            <a:xfrm>
              <a:off x="4662488" y="2487613"/>
              <a:ext cx="12700" cy="12700"/>
            </a:xfrm>
            <a:custGeom>
              <a:avLst/>
              <a:gdLst/>
              <a:ahLst/>
              <a:cxnLst>
                <a:cxn ang="0">
                  <a:pos x="2" y="4"/>
                </a:cxn>
                <a:cxn ang="0">
                  <a:pos x="2" y="0"/>
                </a:cxn>
                <a:cxn ang="0">
                  <a:pos x="8" y="2"/>
                </a:cxn>
                <a:cxn ang="0">
                  <a:pos x="2" y="8"/>
                </a:cxn>
                <a:cxn ang="0">
                  <a:pos x="0" y="6"/>
                </a:cxn>
                <a:cxn ang="0">
                  <a:pos x="2" y="4"/>
                </a:cxn>
                <a:cxn ang="0">
                  <a:pos x="2" y="4"/>
                </a:cxn>
              </a:cxnLst>
              <a:rect l="0" t="0" r="r" b="b"/>
              <a:pathLst>
                <a:path w="8" h="8">
                  <a:moveTo>
                    <a:pt x="2" y="4"/>
                  </a:moveTo>
                  <a:lnTo>
                    <a:pt x="2" y="0"/>
                  </a:lnTo>
                  <a:lnTo>
                    <a:pt x="8" y="2"/>
                  </a:lnTo>
                  <a:lnTo>
                    <a:pt x="2" y="8"/>
                  </a:lnTo>
                  <a:lnTo>
                    <a:pt x="0" y="6"/>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1" name="Freeform 481">
              <a:extLst>
                <a:ext uri="{FF2B5EF4-FFF2-40B4-BE49-F238E27FC236}">
                  <a16:creationId xmlns:a16="http://schemas.microsoft.com/office/drawing/2014/main" id="{516C5FAB-CD41-8849-A6AC-C30DB9A9CE7D}"/>
                </a:ext>
              </a:extLst>
            </p:cNvPr>
            <p:cNvSpPr>
              <a:spLocks/>
            </p:cNvSpPr>
            <p:nvPr/>
          </p:nvSpPr>
          <p:spPr bwMode="auto">
            <a:xfrm>
              <a:off x="4706938" y="2389188"/>
              <a:ext cx="25400" cy="31750"/>
            </a:xfrm>
            <a:custGeom>
              <a:avLst/>
              <a:gdLst/>
              <a:ahLst/>
              <a:cxnLst>
                <a:cxn ang="0">
                  <a:pos x="2" y="14"/>
                </a:cxn>
                <a:cxn ang="0">
                  <a:pos x="0" y="12"/>
                </a:cxn>
                <a:cxn ang="0">
                  <a:pos x="2" y="12"/>
                </a:cxn>
                <a:cxn ang="0">
                  <a:pos x="2" y="8"/>
                </a:cxn>
                <a:cxn ang="0">
                  <a:pos x="8" y="4"/>
                </a:cxn>
                <a:cxn ang="0">
                  <a:pos x="10" y="4"/>
                </a:cxn>
                <a:cxn ang="0">
                  <a:pos x="8" y="0"/>
                </a:cxn>
                <a:cxn ang="0">
                  <a:pos x="12" y="0"/>
                </a:cxn>
                <a:cxn ang="0">
                  <a:pos x="16" y="8"/>
                </a:cxn>
                <a:cxn ang="0">
                  <a:pos x="14" y="16"/>
                </a:cxn>
                <a:cxn ang="0">
                  <a:pos x="0" y="20"/>
                </a:cxn>
                <a:cxn ang="0">
                  <a:pos x="0" y="18"/>
                </a:cxn>
                <a:cxn ang="0">
                  <a:pos x="2" y="16"/>
                </a:cxn>
                <a:cxn ang="0">
                  <a:pos x="2" y="14"/>
                </a:cxn>
                <a:cxn ang="0">
                  <a:pos x="2" y="14"/>
                </a:cxn>
              </a:cxnLst>
              <a:rect l="0" t="0" r="r" b="b"/>
              <a:pathLst>
                <a:path w="16" h="20">
                  <a:moveTo>
                    <a:pt x="2" y="14"/>
                  </a:moveTo>
                  <a:lnTo>
                    <a:pt x="0" y="12"/>
                  </a:lnTo>
                  <a:lnTo>
                    <a:pt x="2" y="12"/>
                  </a:lnTo>
                  <a:lnTo>
                    <a:pt x="2" y="8"/>
                  </a:lnTo>
                  <a:lnTo>
                    <a:pt x="8" y="4"/>
                  </a:lnTo>
                  <a:lnTo>
                    <a:pt x="10" y="4"/>
                  </a:lnTo>
                  <a:lnTo>
                    <a:pt x="8" y="0"/>
                  </a:lnTo>
                  <a:lnTo>
                    <a:pt x="12" y="0"/>
                  </a:lnTo>
                  <a:lnTo>
                    <a:pt x="16" y="8"/>
                  </a:lnTo>
                  <a:lnTo>
                    <a:pt x="14" y="16"/>
                  </a:lnTo>
                  <a:lnTo>
                    <a:pt x="0" y="20"/>
                  </a:lnTo>
                  <a:lnTo>
                    <a:pt x="0" y="18"/>
                  </a:lnTo>
                  <a:lnTo>
                    <a:pt x="2" y="16"/>
                  </a:lnTo>
                  <a:lnTo>
                    <a:pt x="2" y="14"/>
                  </a:lnTo>
                  <a:lnTo>
                    <a:pt x="2"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2" name="Freeform 482">
              <a:extLst>
                <a:ext uri="{FF2B5EF4-FFF2-40B4-BE49-F238E27FC236}">
                  <a16:creationId xmlns:a16="http://schemas.microsoft.com/office/drawing/2014/main" id="{F61A23FC-C392-5E48-BBEF-A8FECFBDBA22}"/>
                </a:ext>
              </a:extLst>
            </p:cNvPr>
            <p:cNvSpPr>
              <a:spLocks/>
            </p:cNvSpPr>
            <p:nvPr/>
          </p:nvSpPr>
          <p:spPr bwMode="auto">
            <a:xfrm>
              <a:off x="4732338" y="2373313"/>
              <a:ext cx="22225" cy="19050"/>
            </a:xfrm>
            <a:custGeom>
              <a:avLst/>
              <a:gdLst/>
              <a:ahLst/>
              <a:cxnLst>
                <a:cxn ang="0">
                  <a:pos x="4" y="6"/>
                </a:cxn>
                <a:cxn ang="0">
                  <a:pos x="10" y="4"/>
                </a:cxn>
                <a:cxn ang="0">
                  <a:pos x="10" y="0"/>
                </a:cxn>
                <a:cxn ang="0">
                  <a:pos x="14" y="2"/>
                </a:cxn>
                <a:cxn ang="0">
                  <a:pos x="10" y="8"/>
                </a:cxn>
                <a:cxn ang="0">
                  <a:pos x="4" y="12"/>
                </a:cxn>
                <a:cxn ang="0">
                  <a:pos x="0" y="10"/>
                </a:cxn>
                <a:cxn ang="0">
                  <a:pos x="4" y="6"/>
                </a:cxn>
                <a:cxn ang="0">
                  <a:pos x="4" y="6"/>
                </a:cxn>
              </a:cxnLst>
              <a:rect l="0" t="0" r="r" b="b"/>
              <a:pathLst>
                <a:path w="14" h="12">
                  <a:moveTo>
                    <a:pt x="4" y="6"/>
                  </a:moveTo>
                  <a:lnTo>
                    <a:pt x="10" y="4"/>
                  </a:lnTo>
                  <a:lnTo>
                    <a:pt x="10" y="0"/>
                  </a:lnTo>
                  <a:lnTo>
                    <a:pt x="14" y="2"/>
                  </a:lnTo>
                  <a:lnTo>
                    <a:pt x="10" y="8"/>
                  </a:lnTo>
                  <a:lnTo>
                    <a:pt x="4" y="12"/>
                  </a:lnTo>
                  <a:lnTo>
                    <a:pt x="0" y="1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3" name="Freeform 483">
              <a:extLst>
                <a:ext uri="{FF2B5EF4-FFF2-40B4-BE49-F238E27FC236}">
                  <a16:creationId xmlns:a16="http://schemas.microsoft.com/office/drawing/2014/main" id="{1CAB9B87-874F-D54F-965F-9DDB4CFBDBAC}"/>
                </a:ext>
              </a:extLst>
            </p:cNvPr>
            <p:cNvSpPr>
              <a:spLocks/>
            </p:cNvSpPr>
            <p:nvPr/>
          </p:nvSpPr>
          <p:spPr bwMode="auto">
            <a:xfrm>
              <a:off x="4751388" y="2360613"/>
              <a:ext cx="12700" cy="15875"/>
            </a:xfrm>
            <a:custGeom>
              <a:avLst/>
              <a:gdLst/>
              <a:ahLst/>
              <a:cxnLst>
                <a:cxn ang="0">
                  <a:pos x="0" y="0"/>
                </a:cxn>
                <a:cxn ang="0">
                  <a:pos x="8" y="2"/>
                </a:cxn>
                <a:cxn ang="0">
                  <a:pos x="4" y="10"/>
                </a:cxn>
                <a:cxn ang="0">
                  <a:pos x="0" y="6"/>
                </a:cxn>
                <a:cxn ang="0">
                  <a:pos x="0" y="0"/>
                </a:cxn>
                <a:cxn ang="0">
                  <a:pos x="0" y="0"/>
                </a:cxn>
              </a:cxnLst>
              <a:rect l="0" t="0" r="r" b="b"/>
              <a:pathLst>
                <a:path w="8" h="10">
                  <a:moveTo>
                    <a:pt x="0" y="0"/>
                  </a:moveTo>
                  <a:lnTo>
                    <a:pt x="8" y="2"/>
                  </a:lnTo>
                  <a:lnTo>
                    <a:pt x="4" y="10"/>
                  </a:lnTo>
                  <a:lnTo>
                    <a:pt x="0"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4" name="Freeform 484">
              <a:extLst>
                <a:ext uri="{FF2B5EF4-FFF2-40B4-BE49-F238E27FC236}">
                  <a16:creationId xmlns:a16="http://schemas.microsoft.com/office/drawing/2014/main" id="{4279BBCA-569E-C041-9DD3-658D384D2EB7}"/>
                </a:ext>
              </a:extLst>
            </p:cNvPr>
            <p:cNvSpPr>
              <a:spLocks/>
            </p:cNvSpPr>
            <p:nvPr/>
          </p:nvSpPr>
          <p:spPr bwMode="auto">
            <a:xfrm>
              <a:off x="4764088" y="2347913"/>
              <a:ext cx="12700" cy="9525"/>
            </a:xfrm>
            <a:custGeom>
              <a:avLst/>
              <a:gdLst/>
              <a:ahLst/>
              <a:cxnLst>
                <a:cxn ang="0">
                  <a:pos x="4" y="4"/>
                </a:cxn>
                <a:cxn ang="0">
                  <a:pos x="8" y="6"/>
                </a:cxn>
                <a:cxn ang="0">
                  <a:pos x="2" y="6"/>
                </a:cxn>
                <a:cxn ang="0">
                  <a:pos x="0" y="0"/>
                </a:cxn>
                <a:cxn ang="0">
                  <a:pos x="4" y="4"/>
                </a:cxn>
                <a:cxn ang="0">
                  <a:pos x="4" y="4"/>
                </a:cxn>
              </a:cxnLst>
              <a:rect l="0" t="0" r="r" b="b"/>
              <a:pathLst>
                <a:path w="8" h="6">
                  <a:moveTo>
                    <a:pt x="4" y="4"/>
                  </a:moveTo>
                  <a:lnTo>
                    <a:pt x="8" y="6"/>
                  </a:lnTo>
                  <a:lnTo>
                    <a:pt x="2" y="6"/>
                  </a:lnTo>
                  <a:lnTo>
                    <a:pt x="0"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5" name="Freeform 485">
              <a:extLst>
                <a:ext uri="{FF2B5EF4-FFF2-40B4-BE49-F238E27FC236}">
                  <a16:creationId xmlns:a16="http://schemas.microsoft.com/office/drawing/2014/main" id="{469DEDE0-AFDD-0A48-A03A-026FC4030BE9}"/>
                </a:ext>
              </a:extLst>
            </p:cNvPr>
            <p:cNvSpPr>
              <a:spLocks/>
            </p:cNvSpPr>
            <p:nvPr/>
          </p:nvSpPr>
          <p:spPr bwMode="auto">
            <a:xfrm>
              <a:off x="4783138" y="2347913"/>
              <a:ext cx="9525" cy="12700"/>
            </a:xfrm>
            <a:custGeom>
              <a:avLst/>
              <a:gdLst/>
              <a:ahLst/>
              <a:cxnLst>
                <a:cxn ang="0">
                  <a:pos x="4" y="0"/>
                </a:cxn>
                <a:cxn ang="0">
                  <a:pos x="6" y="2"/>
                </a:cxn>
                <a:cxn ang="0">
                  <a:pos x="4" y="8"/>
                </a:cxn>
                <a:cxn ang="0">
                  <a:pos x="0" y="6"/>
                </a:cxn>
                <a:cxn ang="0">
                  <a:pos x="4" y="0"/>
                </a:cxn>
                <a:cxn ang="0">
                  <a:pos x="4" y="0"/>
                </a:cxn>
              </a:cxnLst>
              <a:rect l="0" t="0" r="r" b="b"/>
              <a:pathLst>
                <a:path w="6" h="8">
                  <a:moveTo>
                    <a:pt x="4" y="0"/>
                  </a:moveTo>
                  <a:lnTo>
                    <a:pt x="6" y="2"/>
                  </a:lnTo>
                  <a:lnTo>
                    <a:pt x="4" y="8"/>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6" name="Freeform 486">
              <a:extLst>
                <a:ext uri="{FF2B5EF4-FFF2-40B4-BE49-F238E27FC236}">
                  <a16:creationId xmlns:a16="http://schemas.microsoft.com/office/drawing/2014/main" id="{3BEE4518-9DE9-7640-8DA5-06D96BFC2720}"/>
                </a:ext>
              </a:extLst>
            </p:cNvPr>
            <p:cNvSpPr>
              <a:spLocks/>
            </p:cNvSpPr>
            <p:nvPr/>
          </p:nvSpPr>
          <p:spPr bwMode="auto">
            <a:xfrm>
              <a:off x="4827588" y="2341563"/>
              <a:ext cx="9525" cy="6350"/>
            </a:xfrm>
            <a:custGeom>
              <a:avLst/>
              <a:gdLst/>
              <a:ahLst/>
              <a:cxnLst>
                <a:cxn ang="0">
                  <a:pos x="4" y="4"/>
                </a:cxn>
                <a:cxn ang="0">
                  <a:pos x="0" y="0"/>
                </a:cxn>
                <a:cxn ang="0">
                  <a:pos x="4" y="0"/>
                </a:cxn>
                <a:cxn ang="0">
                  <a:pos x="6" y="4"/>
                </a:cxn>
                <a:cxn ang="0">
                  <a:pos x="4" y="4"/>
                </a:cxn>
                <a:cxn ang="0">
                  <a:pos x="4" y="4"/>
                </a:cxn>
              </a:cxnLst>
              <a:rect l="0" t="0" r="r" b="b"/>
              <a:pathLst>
                <a:path w="6" h="4">
                  <a:moveTo>
                    <a:pt x="4" y="4"/>
                  </a:moveTo>
                  <a:lnTo>
                    <a:pt x="0" y="0"/>
                  </a:lnTo>
                  <a:lnTo>
                    <a:pt x="4" y="0"/>
                  </a:lnTo>
                  <a:lnTo>
                    <a:pt x="6" y="4"/>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7" name="Freeform 487">
              <a:extLst>
                <a:ext uri="{FF2B5EF4-FFF2-40B4-BE49-F238E27FC236}">
                  <a16:creationId xmlns:a16="http://schemas.microsoft.com/office/drawing/2014/main" id="{F69D6A85-E93B-004F-BE36-273F33F92903}"/>
                </a:ext>
              </a:extLst>
            </p:cNvPr>
            <p:cNvSpPr>
              <a:spLocks/>
            </p:cNvSpPr>
            <p:nvPr/>
          </p:nvSpPr>
          <p:spPr bwMode="auto">
            <a:xfrm>
              <a:off x="4818063" y="2319338"/>
              <a:ext cx="22225" cy="15875"/>
            </a:xfrm>
            <a:custGeom>
              <a:avLst/>
              <a:gdLst/>
              <a:ahLst/>
              <a:cxnLst>
                <a:cxn ang="0">
                  <a:pos x="4" y="2"/>
                </a:cxn>
                <a:cxn ang="0">
                  <a:pos x="12" y="0"/>
                </a:cxn>
                <a:cxn ang="0">
                  <a:pos x="14" y="2"/>
                </a:cxn>
                <a:cxn ang="0">
                  <a:pos x="12" y="8"/>
                </a:cxn>
                <a:cxn ang="0">
                  <a:pos x="2" y="10"/>
                </a:cxn>
                <a:cxn ang="0">
                  <a:pos x="0" y="4"/>
                </a:cxn>
                <a:cxn ang="0">
                  <a:pos x="4" y="2"/>
                </a:cxn>
                <a:cxn ang="0">
                  <a:pos x="4" y="2"/>
                </a:cxn>
              </a:cxnLst>
              <a:rect l="0" t="0" r="r" b="b"/>
              <a:pathLst>
                <a:path w="14" h="10">
                  <a:moveTo>
                    <a:pt x="4" y="2"/>
                  </a:moveTo>
                  <a:lnTo>
                    <a:pt x="12" y="0"/>
                  </a:lnTo>
                  <a:lnTo>
                    <a:pt x="14" y="2"/>
                  </a:lnTo>
                  <a:lnTo>
                    <a:pt x="12" y="8"/>
                  </a:lnTo>
                  <a:lnTo>
                    <a:pt x="2" y="10"/>
                  </a:lnTo>
                  <a:lnTo>
                    <a:pt x="0"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8" name="Freeform 488">
              <a:extLst>
                <a:ext uri="{FF2B5EF4-FFF2-40B4-BE49-F238E27FC236}">
                  <a16:creationId xmlns:a16="http://schemas.microsoft.com/office/drawing/2014/main" id="{372509BB-78DF-4944-BD42-2B80804A4754}"/>
                </a:ext>
              </a:extLst>
            </p:cNvPr>
            <p:cNvSpPr>
              <a:spLocks/>
            </p:cNvSpPr>
            <p:nvPr/>
          </p:nvSpPr>
          <p:spPr bwMode="auto">
            <a:xfrm>
              <a:off x="4837113" y="2328863"/>
              <a:ext cx="12700" cy="15875"/>
            </a:xfrm>
            <a:custGeom>
              <a:avLst/>
              <a:gdLst/>
              <a:ahLst/>
              <a:cxnLst>
                <a:cxn ang="0">
                  <a:pos x="6" y="8"/>
                </a:cxn>
                <a:cxn ang="0">
                  <a:pos x="2" y="10"/>
                </a:cxn>
                <a:cxn ang="0">
                  <a:pos x="0" y="4"/>
                </a:cxn>
                <a:cxn ang="0">
                  <a:pos x="6" y="0"/>
                </a:cxn>
                <a:cxn ang="0">
                  <a:pos x="8" y="4"/>
                </a:cxn>
                <a:cxn ang="0">
                  <a:pos x="6" y="8"/>
                </a:cxn>
                <a:cxn ang="0">
                  <a:pos x="6" y="8"/>
                </a:cxn>
              </a:cxnLst>
              <a:rect l="0" t="0" r="r" b="b"/>
              <a:pathLst>
                <a:path w="8" h="10">
                  <a:moveTo>
                    <a:pt x="6" y="8"/>
                  </a:moveTo>
                  <a:lnTo>
                    <a:pt x="2" y="10"/>
                  </a:lnTo>
                  <a:lnTo>
                    <a:pt x="0" y="4"/>
                  </a:lnTo>
                  <a:lnTo>
                    <a:pt x="6" y="0"/>
                  </a:lnTo>
                  <a:lnTo>
                    <a:pt x="8" y="4"/>
                  </a:lnTo>
                  <a:lnTo>
                    <a:pt x="6" y="8"/>
                  </a:lnTo>
                  <a:lnTo>
                    <a:pt x="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89" name="Freeform 489">
              <a:extLst>
                <a:ext uri="{FF2B5EF4-FFF2-40B4-BE49-F238E27FC236}">
                  <a16:creationId xmlns:a16="http://schemas.microsoft.com/office/drawing/2014/main" id="{C68680F9-F5EA-304F-B065-23BB163BC7E6}"/>
                </a:ext>
              </a:extLst>
            </p:cNvPr>
            <p:cNvSpPr>
              <a:spLocks/>
            </p:cNvSpPr>
            <p:nvPr/>
          </p:nvSpPr>
          <p:spPr bwMode="auto">
            <a:xfrm>
              <a:off x="4852988" y="2319338"/>
              <a:ext cx="6350" cy="12700"/>
            </a:xfrm>
            <a:custGeom>
              <a:avLst/>
              <a:gdLst/>
              <a:ahLst/>
              <a:cxnLst>
                <a:cxn ang="0">
                  <a:pos x="4" y="6"/>
                </a:cxn>
                <a:cxn ang="0">
                  <a:pos x="2" y="8"/>
                </a:cxn>
                <a:cxn ang="0">
                  <a:pos x="0" y="0"/>
                </a:cxn>
                <a:cxn ang="0">
                  <a:pos x="4" y="2"/>
                </a:cxn>
                <a:cxn ang="0">
                  <a:pos x="4" y="6"/>
                </a:cxn>
                <a:cxn ang="0">
                  <a:pos x="4" y="6"/>
                </a:cxn>
                <a:cxn ang="0">
                  <a:pos x="4" y="6"/>
                </a:cxn>
              </a:cxnLst>
              <a:rect l="0" t="0" r="r" b="b"/>
              <a:pathLst>
                <a:path w="4" h="8">
                  <a:moveTo>
                    <a:pt x="4" y="6"/>
                  </a:moveTo>
                  <a:lnTo>
                    <a:pt x="2" y="8"/>
                  </a:lnTo>
                  <a:lnTo>
                    <a:pt x="0" y="0"/>
                  </a:lnTo>
                  <a:lnTo>
                    <a:pt x="4" y="2"/>
                  </a:lnTo>
                  <a:lnTo>
                    <a:pt x="4" y="6"/>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0" name="Freeform 490">
              <a:extLst>
                <a:ext uri="{FF2B5EF4-FFF2-40B4-BE49-F238E27FC236}">
                  <a16:creationId xmlns:a16="http://schemas.microsoft.com/office/drawing/2014/main" id="{24E4AC12-57AD-9645-935E-7B5D8C540CB8}"/>
                </a:ext>
              </a:extLst>
            </p:cNvPr>
            <p:cNvSpPr>
              <a:spLocks/>
            </p:cNvSpPr>
            <p:nvPr/>
          </p:nvSpPr>
          <p:spPr bwMode="auto">
            <a:xfrm>
              <a:off x="4887913" y="2290763"/>
              <a:ext cx="12700" cy="12700"/>
            </a:xfrm>
            <a:custGeom>
              <a:avLst/>
              <a:gdLst/>
              <a:ahLst/>
              <a:cxnLst>
                <a:cxn ang="0">
                  <a:pos x="6" y="2"/>
                </a:cxn>
                <a:cxn ang="0">
                  <a:pos x="8" y="8"/>
                </a:cxn>
                <a:cxn ang="0">
                  <a:pos x="0" y="4"/>
                </a:cxn>
                <a:cxn ang="0">
                  <a:pos x="4" y="0"/>
                </a:cxn>
                <a:cxn ang="0">
                  <a:pos x="6" y="2"/>
                </a:cxn>
                <a:cxn ang="0">
                  <a:pos x="6" y="2"/>
                </a:cxn>
              </a:cxnLst>
              <a:rect l="0" t="0" r="r" b="b"/>
              <a:pathLst>
                <a:path w="8" h="8">
                  <a:moveTo>
                    <a:pt x="6" y="2"/>
                  </a:moveTo>
                  <a:lnTo>
                    <a:pt x="8" y="8"/>
                  </a:lnTo>
                  <a:lnTo>
                    <a:pt x="0" y="4"/>
                  </a:lnTo>
                  <a:lnTo>
                    <a:pt x="4"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1" name="Freeform 491">
              <a:extLst>
                <a:ext uri="{FF2B5EF4-FFF2-40B4-BE49-F238E27FC236}">
                  <a16:creationId xmlns:a16="http://schemas.microsoft.com/office/drawing/2014/main" id="{00108EB2-9BBA-F140-96E0-B8A3381BACA3}"/>
                </a:ext>
              </a:extLst>
            </p:cNvPr>
            <p:cNvSpPr>
              <a:spLocks/>
            </p:cNvSpPr>
            <p:nvPr/>
          </p:nvSpPr>
          <p:spPr bwMode="auto">
            <a:xfrm>
              <a:off x="4529138" y="2706688"/>
              <a:ext cx="15875" cy="9525"/>
            </a:xfrm>
            <a:custGeom>
              <a:avLst/>
              <a:gdLst/>
              <a:ahLst/>
              <a:cxnLst>
                <a:cxn ang="0">
                  <a:pos x="0" y="4"/>
                </a:cxn>
                <a:cxn ang="0">
                  <a:pos x="6" y="0"/>
                </a:cxn>
                <a:cxn ang="0">
                  <a:pos x="8" y="0"/>
                </a:cxn>
                <a:cxn ang="0">
                  <a:pos x="10" y="2"/>
                </a:cxn>
                <a:cxn ang="0">
                  <a:pos x="2" y="6"/>
                </a:cxn>
                <a:cxn ang="0">
                  <a:pos x="0" y="4"/>
                </a:cxn>
                <a:cxn ang="0">
                  <a:pos x="0" y="4"/>
                </a:cxn>
              </a:cxnLst>
              <a:rect l="0" t="0" r="r" b="b"/>
              <a:pathLst>
                <a:path w="10" h="6">
                  <a:moveTo>
                    <a:pt x="0" y="4"/>
                  </a:moveTo>
                  <a:lnTo>
                    <a:pt x="6" y="0"/>
                  </a:lnTo>
                  <a:lnTo>
                    <a:pt x="8" y="0"/>
                  </a:lnTo>
                  <a:lnTo>
                    <a:pt x="10" y="2"/>
                  </a:lnTo>
                  <a:lnTo>
                    <a:pt x="2"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2" name="Freeform 492">
              <a:extLst>
                <a:ext uri="{FF2B5EF4-FFF2-40B4-BE49-F238E27FC236}">
                  <a16:creationId xmlns:a16="http://schemas.microsoft.com/office/drawing/2014/main" id="{3EDA43AE-BB9F-F042-AD9C-7BF7EDB95BFB}"/>
                </a:ext>
              </a:extLst>
            </p:cNvPr>
            <p:cNvSpPr>
              <a:spLocks/>
            </p:cNvSpPr>
            <p:nvPr/>
          </p:nvSpPr>
          <p:spPr bwMode="auto">
            <a:xfrm>
              <a:off x="4471988" y="2767013"/>
              <a:ext cx="3175" cy="6350"/>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3" name="Freeform 493">
              <a:extLst>
                <a:ext uri="{FF2B5EF4-FFF2-40B4-BE49-F238E27FC236}">
                  <a16:creationId xmlns:a16="http://schemas.microsoft.com/office/drawing/2014/main" id="{57AD000E-3918-3744-A4D3-7681865441A5}"/>
                </a:ext>
              </a:extLst>
            </p:cNvPr>
            <p:cNvSpPr>
              <a:spLocks/>
            </p:cNvSpPr>
            <p:nvPr/>
          </p:nvSpPr>
          <p:spPr bwMode="auto">
            <a:xfrm>
              <a:off x="4462463" y="2874963"/>
              <a:ext cx="3175" cy="6350"/>
            </a:xfrm>
            <a:custGeom>
              <a:avLst/>
              <a:gdLst/>
              <a:ahLst/>
              <a:cxnLst>
                <a:cxn ang="0">
                  <a:pos x="2" y="4"/>
                </a:cxn>
                <a:cxn ang="0">
                  <a:pos x="2" y="0"/>
                </a:cxn>
                <a:cxn ang="0">
                  <a:pos x="0" y="0"/>
                </a:cxn>
                <a:cxn ang="0">
                  <a:pos x="0" y="4"/>
                </a:cxn>
                <a:cxn ang="0">
                  <a:pos x="2" y="4"/>
                </a:cxn>
                <a:cxn ang="0">
                  <a:pos x="2" y="4"/>
                </a:cxn>
              </a:cxnLst>
              <a:rect l="0" t="0" r="r" b="b"/>
              <a:pathLst>
                <a:path w="2" h="4">
                  <a:moveTo>
                    <a:pt x="2" y="4"/>
                  </a:moveTo>
                  <a:lnTo>
                    <a:pt x="2" y="0"/>
                  </a:lnTo>
                  <a:lnTo>
                    <a:pt x="0" y="0"/>
                  </a:lnTo>
                  <a:lnTo>
                    <a:pt x="0" y="4"/>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4" name="Freeform 494">
              <a:extLst>
                <a:ext uri="{FF2B5EF4-FFF2-40B4-BE49-F238E27FC236}">
                  <a16:creationId xmlns:a16="http://schemas.microsoft.com/office/drawing/2014/main" id="{595A442C-7D27-5F41-9CF3-F5BF8D3C7703}"/>
                </a:ext>
              </a:extLst>
            </p:cNvPr>
            <p:cNvSpPr>
              <a:spLocks/>
            </p:cNvSpPr>
            <p:nvPr/>
          </p:nvSpPr>
          <p:spPr bwMode="auto">
            <a:xfrm>
              <a:off x="4459288" y="2900363"/>
              <a:ext cx="3175" cy="6350"/>
            </a:xfrm>
            <a:custGeom>
              <a:avLst/>
              <a:gdLst/>
              <a:ahLst/>
              <a:cxnLst>
                <a:cxn ang="0">
                  <a:pos x="2" y="4"/>
                </a:cxn>
                <a:cxn ang="0">
                  <a:pos x="0" y="0"/>
                </a:cxn>
                <a:cxn ang="0">
                  <a:pos x="0" y="4"/>
                </a:cxn>
                <a:cxn ang="0">
                  <a:pos x="2" y="4"/>
                </a:cxn>
                <a:cxn ang="0">
                  <a:pos x="2" y="4"/>
                </a:cxn>
              </a:cxnLst>
              <a:rect l="0" t="0" r="r" b="b"/>
              <a:pathLst>
                <a:path w="2" h="4">
                  <a:moveTo>
                    <a:pt x="2" y="4"/>
                  </a:moveTo>
                  <a:lnTo>
                    <a:pt x="0" y="0"/>
                  </a:lnTo>
                  <a:lnTo>
                    <a:pt x="0" y="4"/>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5" name="Freeform 495">
              <a:extLst>
                <a:ext uri="{FF2B5EF4-FFF2-40B4-BE49-F238E27FC236}">
                  <a16:creationId xmlns:a16="http://schemas.microsoft.com/office/drawing/2014/main" id="{BE723E0E-FDB2-7C41-9154-40FFA544D6D7}"/>
                </a:ext>
              </a:extLst>
            </p:cNvPr>
            <p:cNvSpPr>
              <a:spLocks/>
            </p:cNvSpPr>
            <p:nvPr/>
          </p:nvSpPr>
          <p:spPr bwMode="auto">
            <a:xfrm>
              <a:off x="3992563" y="3840163"/>
              <a:ext cx="15875" cy="12700"/>
            </a:xfrm>
            <a:custGeom>
              <a:avLst/>
              <a:gdLst/>
              <a:ahLst/>
              <a:cxnLst>
                <a:cxn ang="0">
                  <a:pos x="8" y="0"/>
                </a:cxn>
                <a:cxn ang="0">
                  <a:pos x="0" y="2"/>
                </a:cxn>
                <a:cxn ang="0">
                  <a:pos x="0" y="6"/>
                </a:cxn>
                <a:cxn ang="0">
                  <a:pos x="2" y="8"/>
                </a:cxn>
                <a:cxn ang="0">
                  <a:pos x="6" y="6"/>
                </a:cxn>
                <a:cxn ang="0">
                  <a:pos x="6" y="4"/>
                </a:cxn>
                <a:cxn ang="0">
                  <a:pos x="10" y="0"/>
                </a:cxn>
                <a:cxn ang="0">
                  <a:pos x="8" y="0"/>
                </a:cxn>
                <a:cxn ang="0">
                  <a:pos x="8" y="0"/>
                </a:cxn>
              </a:cxnLst>
              <a:rect l="0" t="0" r="r" b="b"/>
              <a:pathLst>
                <a:path w="10" h="8">
                  <a:moveTo>
                    <a:pt x="8" y="0"/>
                  </a:moveTo>
                  <a:lnTo>
                    <a:pt x="0" y="2"/>
                  </a:lnTo>
                  <a:lnTo>
                    <a:pt x="0" y="6"/>
                  </a:lnTo>
                  <a:lnTo>
                    <a:pt x="2" y="8"/>
                  </a:lnTo>
                  <a:lnTo>
                    <a:pt x="6" y="6"/>
                  </a:lnTo>
                  <a:lnTo>
                    <a:pt x="6" y="4"/>
                  </a:lnTo>
                  <a:lnTo>
                    <a:pt x="10" y="0"/>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6" name="Freeform 496">
              <a:extLst>
                <a:ext uri="{FF2B5EF4-FFF2-40B4-BE49-F238E27FC236}">
                  <a16:creationId xmlns:a16="http://schemas.microsoft.com/office/drawing/2014/main" id="{80849B84-DD56-3743-A924-B6D5131CF3F1}"/>
                </a:ext>
              </a:extLst>
            </p:cNvPr>
            <p:cNvSpPr>
              <a:spLocks/>
            </p:cNvSpPr>
            <p:nvPr/>
          </p:nvSpPr>
          <p:spPr bwMode="auto">
            <a:xfrm>
              <a:off x="4014788" y="3849688"/>
              <a:ext cx="9525" cy="9525"/>
            </a:xfrm>
            <a:custGeom>
              <a:avLst/>
              <a:gdLst/>
              <a:ahLst/>
              <a:cxnLst>
                <a:cxn ang="0">
                  <a:pos x="2" y="0"/>
                </a:cxn>
                <a:cxn ang="0">
                  <a:pos x="0" y="6"/>
                </a:cxn>
                <a:cxn ang="0">
                  <a:pos x="4" y="6"/>
                </a:cxn>
                <a:cxn ang="0">
                  <a:pos x="6" y="4"/>
                </a:cxn>
                <a:cxn ang="0">
                  <a:pos x="6" y="0"/>
                </a:cxn>
                <a:cxn ang="0">
                  <a:pos x="2" y="0"/>
                </a:cxn>
                <a:cxn ang="0">
                  <a:pos x="2" y="0"/>
                </a:cxn>
              </a:cxnLst>
              <a:rect l="0" t="0" r="r" b="b"/>
              <a:pathLst>
                <a:path w="6" h="6">
                  <a:moveTo>
                    <a:pt x="2" y="0"/>
                  </a:moveTo>
                  <a:lnTo>
                    <a:pt x="0" y="6"/>
                  </a:lnTo>
                  <a:lnTo>
                    <a:pt x="4" y="6"/>
                  </a:lnTo>
                  <a:lnTo>
                    <a:pt x="6" y="4"/>
                  </a:lnTo>
                  <a:lnTo>
                    <a:pt x="6"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7" name="Freeform 497">
              <a:extLst>
                <a:ext uri="{FF2B5EF4-FFF2-40B4-BE49-F238E27FC236}">
                  <a16:creationId xmlns:a16="http://schemas.microsoft.com/office/drawing/2014/main" id="{E565029E-5617-AC47-A959-FA1D8255DF6E}"/>
                </a:ext>
              </a:extLst>
            </p:cNvPr>
            <p:cNvSpPr>
              <a:spLocks/>
            </p:cNvSpPr>
            <p:nvPr/>
          </p:nvSpPr>
          <p:spPr bwMode="auto">
            <a:xfrm>
              <a:off x="4046538" y="3833813"/>
              <a:ext cx="9525" cy="15875"/>
            </a:xfrm>
            <a:custGeom>
              <a:avLst/>
              <a:gdLst/>
              <a:ahLst/>
              <a:cxnLst>
                <a:cxn ang="0">
                  <a:pos x="6" y="2"/>
                </a:cxn>
                <a:cxn ang="0">
                  <a:pos x="4" y="0"/>
                </a:cxn>
                <a:cxn ang="0">
                  <a:pos x="0" y="10"/>
                </a:cxn>
                <a:cxn ang="0">
                  <a:pos x="0" y="10"/>
                </a:cxn>
                <a:cxn ang="0">
                  <a:pos x="6" y="6"/>
                </a:cxn>
                <a:cxn ang="0">
                  <a:pos x="6" y="2"/>
                </a:cxn>
                <a:cxn ang="0">
                  <a:pos x="6" y="2"/>
                </a:cxn>
              </a:cxnLst>
              <a:rect l="0" t="0" r="r" b="b"/>
              <a:pathLst>
                <a:path w="6" h="10">
                  <a:moveTo>
                    <a:pt x="6" y="2"/>
                  </a:moveTo>
                  <a:lnTo>
                    <a:pt x="4" y="0"/>
                  </a:lnTo>
                  <a:lnTo>
                    <a:pt x="0" y="10"/>
                  </a:lnTo>
                  <a:lnTo>
                    <a:pt x="0" y="10"/>
                  </a:lnTo>
                  <a:lnTo>
                    <a:pt x="6" y="6"/>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8" name="Freeform 498">
              <a:extLst>
                <a:ext uri="{FF2B5EF4-FFF2-40B4-BE49-F238E27FC236}">
                  <a16:creationId xmlns:a16="http://schemas.microsoft.com/office/drawing/2014/main" id="{9B52AB2E-4C06-4F48-B681-C1AECED9B5B2}"/>
                </a:ext>
              </a:extLst>
            </p:cNvPr>
            <p:cNvSpPr>
              <a:spLocks/>
            </p:cNvSpPr>
            <p:nvPr/>
          </p:nvSpPr>
          <p:spPr bwMode="auto">
            <a:xfrm>
              <a:off x="4056063" y="3824288"/>
              <a:ext cx="9525" cy="6350"/>
            </a:xfrm>
            <a:custGeom>
              <a:avLst/>
              <a:gdLst/>
              <a:ahLst/>
              <a:cxnLst>
                <a:cxn ang="0">
                  <a:pos x="6" y="0"/>
                </a:cxn>
                <a:cxn ang="0">
                  <a:pos x="2" y="2"/>
                </a:cxn>
                <a:cxn ang="0">
                  <a:pos x="0" y="4"/>
                </a:cxn>
                <a:cxn ang="0">
                  <a:pos x="4" y="2"/>
                </a:cxn>
                <a:cxn ang="0">
                  <a:pos x="6" y="0"/>
                </a:cxn>
                <a:cxn ang="0">
                  <a:pos x="6" y="0"/>
                </a:cxn>
              </a:cxnLst>
              <a:rect l="0" t="0" r="r" b="b"/>
              <a:pathLst>
                <a:path w="6" h="4">
                  <a:moveTo>
                    <a:pt x="6" y="0"/>
                  </a:moveTo>
                  <a:lnTo>
                    <a:pt x="2" y="2"/>
                  </a:lnTo>
                  <a:lnTo>
                    <a:pt x="0" y="4"/>
                  </a:lnTo>
                  <a:lnTo>
                    <a:pt x="4"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499" name="Freeform 499">
              <a:extLst>
                <a:ext uri="{FF2B5EF4-FFF2-40B4-BE49-F238E27FC236}">
                  <a16:creationId xmlns:a16="http://schemas.microsoft.com/office/drawing/2014/main" id="{64C9D90C-067E-224B-A100-CFAAC7B41ED3}"/>
                </a:ext>
              </a:extLst>
            </p:cNvPr>
            <p:cNvSpPr>
              <a:spLocks/>
            </p:cNvSpPr>
            <p:nvPr/>
          </p:nvSpPr>
          <p:spPr bwMode="auto">
            <a:xfrm>
              <a:off x="4573588" y="3706813"/>
              <a:ext cx="6350" cy="6350"/>
            </a:xfrm>
            <a:custGeom>
              <a:avLst/>
              <a:gdLst/>
              <a:ahLst/>
              <a:cxnLst>
                <a:cxn ang="0">
                  <a:pos x="4" y="0"/>
                </a:cxn>
                <a:cxn ang="0">
                  <a:pos x="4" y="4"/>
                </a:cxn>
                <a:cxn ang="0">
                  <a:pos x="0" y="4"/>
                </a:cxn>
                <a:cxn ang="0">
                  <a:pos x="0" y="0"/>
                </a:cxn>
                <a:cxn ang="0">
                  <a:pos x="4" y="0"/>
                </a:cxn>
                <a:cxn ang="0">
                  <a:pos x="4" y="0"/>
                </a:cxn>
              </a:cxnLst>
              <a:rect l="0" t="0" r="r" b="b"/>
              <a:pathLst>
                <a:path w="4" h="4">
                  <a:moveTo>
                    <a:pt x="4" y="0"/>
                  </a:moveTo>
                  <a:lnTo>
                    <a:pt x="4" y="4"/>
                  </a:lnTo>
                  <a:lnTo>
                    <a:pt x="0" y="4"/>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0" name="Freeform 500">
              <a:extLst>
                <a:ext uri="{FF2B5EF4-FFF2-40B4-BE49-F238E27FC236}">
                  <a16:creationId xmlns:a16="http://schemas.microsoft.com/office/drawing/2014/main" id="{4353FEF9-83C7-4E43-97A9-3EBC7813D9AB}"/>
                </a:ext>
              </a:extLst>
            </p:cNvPr>
            <p:cNvSpPr>
              <a:spLocks/>
            </p:cNvSpPr>
            <p:nvPr/>
          </p:nvSpPr>
          <p:spPr bwMode="auto">
            <a:xfrm>
              <a:off x="5199063" y="4125913"/>
              <a:ext cx="3175" cy="158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1" name="Freeform 501">
              <a:extLst>
                <a:ext uri="{FF2B5EF4-FFF2-40B4-BE49-F238E27FC236}">
                  <a16:creationId xmlns:a16="http://schemas.microsoft.com/office/drawing/2014/main" id="{2FB890EA-E87B-3C48-9DD4-6DD0D4EC7885}"/>
                </a:ext>
              </a:extLst>
            </p:cNvPr>
            <p:cNvSpPr>
              <a:spLocks/>
            </p:cNvSpPr>
            <p:nvPr/>
          </p:nvSpPr>
          <p:spPr bwMode="auto">
            <a:xfrm>
              <a:off x="5195888" y="4129088"/>
              <a:ext cx="12700" cy="6350"/>
            </a:xfrm>
            <a:custGeom>
              <a:avLst/>
              <a:gdLst/>
              <a:ahLst/>
              <a:cxnLst>
                <a:cxn ang="0">
                  <a:pos x="4" y="2"/>
                </a:cxn>
                <a:cxn ang="0">
                  <a:pos x="2" y="0"/>
                </a:cxn>
                <a:cxn ang="0">
                  <a:pos x="0" y="2"/>
                </a:cxn>
                <a:cxn ang="0">
                  <a:pos x="2" y="2"/>
                </a:cxn>
                <a:cxn ang="0">
                  <a:pos x="2" y="4"/>
                </a:cxn>
                <a:cxn ang="0">
                  <a:pos x="2" y="4"/>
                </a:cxn>
                <a:cxn ang="0">
                  <a:pos x="2" y="4"/>
                </a:cxn>
                <a:cxn ang="0">
                  <a:pos x="8" y="4"/>
                </a:cxn>
                <a:cxn ang="0">
                  <a:pos x="4" y="2"/>
                </a:cxn>
                <a:cxn ang="0">
                  <a:pos x="4" y="2"/>
                </a:cxn>
              </a:cxnLst>
              <a:rect l="0" t="0" r="r" b="b"/>
              <a:pathLst>
                <a:path w="8" h="4">
                  <a:moveTo>
                    <a:pt x="4" y="2"/>
                  </a:moveTo>
                  <a:lnTo>
                    <a:pt x="2" y="0"/>
                  </a:lnTo>
                  <a:lnTo>
                    <a:pt x="0" y="2"/>
                  </a:lnTo>
                  <a:lnTo>
                    <a:pt x="2" y="2"/>
                  </a:lnTo>
                  <a:lnTo>
                    <a:pt x="2" y="4"/>
                  </a:lnTo>
                  <a:lnTo>
                    <a:pt x="2" y="4"/>
                  </a:lnTo>
                  <a:lnTo>
                    <a:pt x="2" y="4"/>
                  </a:lnTo>
                  <a:lnTo>
                    <a:pt x="8"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2" name="Freeform 502">
              <a:extLst>
                <a:ext uri="{FF2B5EF4-FFF2-40B4-BE49-F238E27FC236}">
                  <a16:creationId xmlns:a16="http://schemas.microsoft.com/office/drawing/2014/main" id="{0212030A-0166-B74F-926F-3EAF20C522E5}"/>
                </a:ext>
              </a:extLst>
            </p:cNvPr>
            <p:cNvSpPr>
              <a:spLocks/>
            </p:cNvSpPr>
            <p:nvPr/>
          </p:nvSpPr>
          <p:spPr bwMode="auto">
            <a:xfrm>
              <a:off x="5268913" y="4710113"/>
              <a:ext cx="3175" cy="12700"/>
            </a:xfrm>
            <a:custGeom>
              <a:avLst/>
              <a:gdLst/>
              <a:ahLst/>
              <a:cxnLst>
                <a:cxn ang="0">
                  <a:pos x="2" y="0"/>
                </a:cxn>
                <a:cxn ang="0">
                  <a:pos x="2" y="8"/>
                </a:cxn>
                <a:cxn ang="0">
                  <a:pos x="0" y="4"/>
                </a:cxn>
                <a:cxn ang="0">
                  <a:pos x="0" y="0"/>
                </a:cxn>
                <a:cxn ang="0">
                  <a:pos x="2" y="0"/>
                </a:cxn>
                <a:cxn ang="0">
                  <a:pos x="2" y="0"/>
                </a:cxn>
              </a:cxnLst>
              <a:rect l="0" t="0" r="r" b="b"/>
              <a:pathLst>
                <a:path w="2" h="8">
                  <a:moveTo>
                    <a:pt x="2" y="0"/>
                  </a:moveTo>
                  <a:lnTo>
                    <a:pt x="2" y="8"/>
                  </a:lnTo>
                  <a:lnTo>
                    <a:pt x="0"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3" name="Freeform 503">
              <a:extLst>
                <a:ext uri="{FF2B5EF4-FFF2-40B4-BE49-F238E27FC236}">
                  <a16:creationId xmlns:a16="http://schemas.microsoft.com/office/drawing/2014/main" id="{7430CD4E-7805-F447-A409-5F323865EA98}"/>
                </a:ext>
              </a:extLst>
            </p:cNvPr>
            <p:cNvSpPr>
              <a:spLocks/>
            </p:cNvSpPr>
            <p:nvPr/>
          </p:nvSpPr>
          <p:spPr bwMode="auto">
            <a:xfrm>
              <a:off x="5278438" y="4729163"/>
              <a:ext cx="3175" cy="3175"/>
            </a:xfrm>
            <a:custGeom>
              <a:avLst/>
              <a:gdLst/>
              <a:ahLst/>
              <a:cxnLst>
                <a:cxn ang="0">
                  <a:pos x="2" y="2"/>
                </a:cxn>
                <a:cxn ang="0">
                  <a:pos x="0" y="0"/>
                </a:cxn>
                <a:cxn ang="0">
                  <a:pos x="2" y="2"/>
                </a:cxn>
                <a:cxn ang="0">
                  <a:pos x="2" y="2"/>
                </a:cxn>
              </a:cxnLst>
              <a:rect l="0" t="0" r="r" b="b"/>
              <a:pathLst>
                <a:path w="2" h="2">
                  <a:moveTo>
                    <a:pt x="2" y="2"/>
                  </a:move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4" name="Freeform 504">
              <a:extLst>
                <a:ext uri="{FF2B5EF4-FFF2-40B4-BE49-F238E27FC236}">
                  <a16:creationId xmlns:a16="http://schemas.microsoft.com/office/drawing/2014/main" id="{1C01AD13-EB28-A446-99BD-D7BE6567ACCC}"/>
                </a:ext>
              </a:extLst>
            </p:cNvPr>
            <p:cNvSpPr>
              <a:spLocks/>
            </p:cNvSpPr>
            <p:nvPr/>
          </p:nvSpPr>
          <p:spPr bwMode="auto">
            <a:xfrm>
              <a:off x="5291138" y="4725988"/>
              <a:ext cx="3175" cy="6350"/>
            </a:xfrm>
            <a:custGeom>
              <a:avLst/>
              <a:gdLst/>
              <a:ahLst/>
              <a:cxnLst>
                <a:cxn ang="0">
                  <a:pos x="2" y="0"/>
                </a:cxn>
                <a:cxn ang="0">
                  <a:pos x="2" y="4"/>
                </a:cxn>
                <a:cxn ang="0">
                  <a:pos x="0" y="2"/>
                </a:cxn>
                <a:cxn ang="0">
                  <a:pos x="2" y="0"/>
                </a:cxn>
                <a:cxn ang="0">
                  <a:pos x="2" y="0"/>
                </a:cxn>
              </a:cxnLst>
              <a:rect l="0" t="0" r="r" b="b"/>
              <a:pathLst>
                <a:path w="2" h="4">
                  <a:moveTo>
                    <a:pt x="2" y="0"/>
                  </a:move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5" name="Freeform 505">
              <a:extLst>
                <a:ext uri="{FF2B5EF4-FFF2-40B4-BE49-F238E27FC236}">
                  <a16:creationId xmlns:a16="http://schemas.microsoft.com/office/drawing/2014/main" id="{00D925DC-B34E-2E41-A2B4-6CF8C02E0485}"/>
                </a:ext>
              </a:extLst>
            </p:cNvPr>
            <p:cNvSpPr>
              <a:spLocks/>
            </p:cNvSpPr>
            <p:nvPr/>
          </p:nvSpPr>
          <p:spPr bwMode="auto">
            <a:xfrm>
              <a:off x="5307013" y="4738688"/>
              <a:ext cx="3175" cy="6350"/>
            </a:xfrm>
            <a:custGeom>
              <a:avLst/>
              <a:gdLst/>
              <a:ahLst/>
              <a:cxnLst>
                <a:cxn ang="0">
                  <a:pos x="2" y="2"/>
                </a:cxn>
                <a:cxn ang="0">
                  <a:pos x="2" y="4"/>
                </a:cxn>
                <a:cxn ang="0">
                  <a:pos x="0" y="4"/>
                </a:cxn>
                <a:cxn ang="0">
                  <a:pos x="0" y="0"/>
                </a:cxn>
                <a:cxn ang="0">
                  <a:pos x="2" y="2"/>
                </a:cxn>
                <a:cxn ang="0">
                  <a:pos x="2" y="2"/>
                </a:cxn>
              </a:cxnLst>
              <a:rect l="0" t="0" r="r" b="b"/>
              <a:pathLst>
                <a:path w="2" h="4">
                  <a:moveTo>
                    <a:pt x="2" y="2"/>
                  </a:moveTo>
                  <a:lnTo>
                    <a:pt x="2" y="4"/>
                  </a:lnTo>
                  <a:lnTo>
                    <a:pt x="0" y="4"/>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6" name="Freeform 506">
              <a:extLst>
                <a:ext uri="{FF2B5EF4-FFF2-40B4-BE49-F238E27FC236}">
                  <a16:creationId xmlns:a16="http://schemas.microsoft.com/office/drawing/2014/main" id="{64D853C9-DD34-624B-967F-AEF27C0A0998}"/>
                </a:ext>
              </a:extLst>
            </p:cNvPr>
            <p:cNvSpPr>
              <a:spLocks/>
            </p:cNvSpPr>
            <p:nvPr/>
          </p:nvSpPr>
          <p:spPr bwMode="auto">
            <a:xfrm>
              <a:off x="5195888" y="4573588"/>
              <a:ext cx="3175" cy="9525"/>
            </a:xfrm>
            <a:custGeom>
              <a:avLst/>
              <a:gdLst/>
              <a:ahLst/>
              <a:cxnLst>
                <a:cxn ang="0">
                  <a:pos x="2" y="2"/>
                </a:cxn>
                <a:cxn ang="0">
                  <a:pos x="0" y="6"/>
                </a:cxn>
                <a:cxn ang="0">
                  <a:pos x="0" y="6"/>
                </a:cxn>
                <a:cxn ang="0">
                  <a:pos x="0" y="0"/>
                </a:cxn>
                <a:cxn ang="0">
                  <a:pos x="2" y="0"/>
                </a:cxn>
                <a:cxn ang="0">
                  <a:pos x="2" y="2"/>
                </a:cxn>
                <a:cxn ang="0">
                  <a:pos x="2" y="2"/>
                </a:cxn>
              </a:cxnLst>
              <a:rect l="0" t="0" r="r" b="b"/>
              <a:pathLst>
                <a:path w="2" h="6">
                  <a:moveTo>
                    <a:pt x="2" y="2"/>
                  </a:moveTo>
                  <a:lnTo>
                    <a:pt x="0" y="6"/>
                  </a:lnTo>
                  <a:lnTo>
                    <a:pt x="0" y="6"/>
                  </a:lnTo>
                  <a:lnTo>
                    <a:pt x="0" y="0"/>
                  </a:lnTo>
                  <a:lnTo>
                    <a:pt x="2"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7" name="Freeform 507">
              <a:extLst>
                <a:ext uri="{FF2B5EF4-FFF2-40B4-BE49-F238E27FC236}">
                  <a16:creationId xmlns:a16="http://schemas.microsoft.com/office/drawing/2014/main" id="{380DE709-6E03-C34A-A4CA-D4919D5DAFA1}"/>
                </a:ext>
              </a:extLst>
            </p:cNvPr>
            <p:cNvSpPr>
              <a:spLocks/>
            </p:cNvSpPr>
            <p:nvPr/>
          </p:nvSpPr>
          <p:spPr bwMode="auto">
            <a:xfrm>
              <a:off x="5186363" y="4589463"/>
              <a:ext cx="6350" cy="15875"/>
            </a:xfrm>
            <a:custGeom>
              <a:avLst/>
              <a:gdLst/>
              <a:ahLst/>
              <a:cxnLst>
                <a:cxn ang="0">
                  <a:pos x="0" y="0"/>
                </a:cxn>
                <a:cxn ang="0">
                  <a:pos x="4" y="10"/>
                </a:cxn>
                <a:cxn ang="0">
                  <a:pos x="0" y="8"/>
                </a:cxn>
                <a:cxn ang="0">
                  <a:pos x="0" y="0"/>
                </a:cxn>
                <a:cxn ang="0">
                  <a:pos x="0" y="0"/>
                </a:cxn>
              </a:cxnLst>
              <a:rect l="0" t="0" r="r" b="b"/>
              <a:pathLst>
                <a:path w="4" h="10">
                  <a:moveTo>
                    <a:pt x="0" y="0"/>
                  </a:moveTo>
                  <a:lnTo>
                    <a:pt x="4" y="10"/>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8" name="Freeform 508">
              <a:extLst>
                <a:ext uri="{FF2B5EF4-FFF2-40B4-BE49-F238E27FC236}">
                  <a16:creationId xmlns:a16="http://schemas.microsoft.com/office/drawing/2014/main" id="{FFD3924D-1CFC-0445-B586-35D7834E40F6}"/>
                </a:ext>
              </a:extLst>
            </p:cNvPr>
            <p:cNvSpPr>
              <a:spLocks/>
            </p:cNvSpPr>
            <p:nvPr/>
          </p:nvSpPr>
          <p:spPr bwMode="auto">
            <a:xfrm>
              <a:off x="5332413" y="4668838"/>
              <a:ext cx="6350" cy="1588"/>
            </a:xfrm>
            <a:custGeom>
              <a:avLst/>
              <a:gdLst/>
              <a:ahLst/>
              <a:cxnLst>
                <a:cxn ang="0">
                  <a:pos x="2" y="0"/>
                </a:cxn>
                <a:cxn ang="0">
                  <a:pos x="0" y="0"/>
                </a:cxn>
                <a:cxn ang="0">
                  <a:pos x="2" y="0"/>
                </a:cxn>
                <a:cxn ang="0">
                  <a:pos x="4" y="0"/>
                </a:cxn>
                <a:cxn ang="0">
                  <a:pos x="2" y="0"/>
                </a:cxn>
                <a:cxn ang="0">
                  <a:pos x="2" y="0"/>
                </a:cxn>
              </a:cxnLst>
              <a:rect l="0" t="0" r="r" b="b"/>
              <a:pathLst>
                <a:path w="4">
                  <a:moveTo>
                    <a:pt x="2" y="0"/>
                  </a:moveTo>
                  <a:lnTo>
                    <a:pt x="0" y="0"/>
                  </a:lnTo>
                  <a:lnTo>
                    <a:pt x="2" y="0"/>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09" name="Freeform 509">
              <a:extLst>
                <a:ext uri="{FF2B5EF4-FFF2-40B4-BE49-F238E27FC236}">
                  <a16:creationId xmlns:a16="http://schemas.microsoft.com/office/drawing/2014/main" id="{348FC1E1-45FE-D24A-AABC-4056EDFBF77A}"/>
                </a:ext>
              </a:extLst>
            </p:cNvPr>
            <p:cNvSpPr>
              <a:spLocks/>
            </p:cNvSpPr>
            <p:nvPr/>
          </p:nvSpPr>
          <p:spPr bwMode="auto">
            <a:xfrm>
              <a:off x="5265738" y="4729163"/>
              <a:ext cx="152400" cy="298450"/>
            </a:xfrm>
            <a:custGeom>
              <a:avLst/>
              <a:gdLst/>
              <a:ahLst/>
              <a:cxnLst>
                <a:cxn ang="0">
                  <a:pos x="18" y="54"/>
                </a:cxn>
                <a:cxn ang="0">
                  <a:pos x="26" y="52"/>
                </a:cxn>
                <a:cxn ang="0">
                  <a:pos x="30" y="52"/>
                </a:cxn>
                <a:cxn ang="0">
                  <a:pos x="32" y="48"/>
                </a:cxn>
                <a:cxn ang="0">
                  <a:pos x="38" y="48"/>
                </a:cxn>
                <a:cxn ang="0">
                  <a:pos x="46" y="52"/>
                </a:cxn>
                <a:cxn ang="0">
                  <a:pos x="42" y="46"/>
                </a:cxn>
                <a:cxn ang="0">
                  <a:pos x="50" y="42"/>
                </a:cxn>
                <a:cxn ang="0">
                  <a:pos x="54" y="44"/>
                </a:cxn>
                <a:cxn ang="0">
                  <a:pos x="54" y="36"/>
                </a:cxn>
                <a:cxn ang="0">
                  <a:pos x="56" y="38"/>
                </a:cxn>
                <a:cxn ang="0">
                  <a:pos x="64" y="34"/>
                </a:cxn>
                <a:cxn ang="0">
                  <a:pos x="62" y="26"/>
                </a:cxn>
                <a:cxn ang="0">
                  <a:pos x="62" y="20"/>
                </a:cxn>
                <a:cxn ang="0">
                  <a:pos x="66" y="18"/>
                </a:cxn>
                <a:cxn ang="0">
                  <a:pos x="70" y="14"/>
                </a:cxn>
                <a:cxn ang="0">
                  <a:pos x="74" y="14"/>
                </a:cxn>
                <a:cxn ang="0">
                  <a:pos x="74" y="2"/>
                </a:cxn>
                <a:cxn ang="0">
                  <a:pos x="80" y="0"/>
                </a:cxn>
                <a:cxn ang="0">
                  <a:pos x="96" y="44"/>
                </a:cxn>
                <a:cxn ang="0">
                  <a:pos x="92" y="50"/>
                </a:cxn>
                <a:cxn ang="0">
                  <a:pos x="88" y="44"/>
                </a:cxn>
                <a:cxn ang="0">
                  <a:pos x="88" y="60"/>
                </a:cxn>
                <a:cxn ang="0">
                  <a:pos x="80" y="88"/>
                </a:cxn>
                <a:cxn ang="0">
                  <a:pos x="58" y="166"/>
                </a:cxn>
                <a:cxn ang="0">
                  <a:pos x="52" y="178"/>
                </a:cxn>
                <a:cxn ang="0">
                  <a:pos x="38" y="184"/>
                </a:cxn>
                <a:cxn ang="0">
                  <a:pos x="12" y="178"/>
                </a:cxn>
                <a:cxn ang="0">
                  <a:pos x="6" y="164"/>
                </a:cxn>
                <a:cxn ang="0">
                  <a:pos x="4" y="152"/>
                </a:cxn>
                <a:cxn ang="0">
                  <a:pos x="0" y="134"/>
                </a:cxn>
                <a:cxn ang="0">
                  <a:pos x="6" y="126"/>
                </a:cxn>
                <a:cxn ang="0">
                  <a:pos x="10" y="118"/>
                </a:cxn>
                <a:cxn ang="0">
                  <a:pos x="18" y="102"/>
                </a:cxn>
                <a:cxn ang="0">
                  <a:pos x="12" y="76"/>
                </a:cxn>
                <a:cxn ang="0">
                  <a:pos x="16" y="60"/>
                </a:cxn>
                <a:cxn ang="0">
                  <a:pos x="16" y="56"/>
                </a:cxn>
              </a:cxnLst>
              <a:rect l="0" t="0" r="r" b="b"/>
              <a:pathLst>
                <a:path w="96" h="188">
                  <a:moveTo>
                    <a:pt x="16" y="56"/>
                  </a:moveTo>
                  <a:lnTo>
                    <a:pt x="18" y="54"/>
                  </a:lnTo>
                  <a:lnTo>
                    <a:pt x="22" y="54"/>
                  </a:lnTo>
                  <a:lnTo>
                    <a:pt x="26" y="52"/>
                  </a:lnTo>
                  <a:lnTo>
                    <a:pt x="28" y="54"/>
                  </a:lnTo>
                  <a:lnTo>
                    <a:pt x="30" y="52"/>
                  </a:lnTo>
                  <a:lnTo>
                    <a:pt x="30" y="52"/>
                  </a:lnTo>
                  <a:lnTo>
                    <a:pt x="32" y="48"/>
                  </a:lnTo>
                  <a:lnTo>
                    <a:pt x="36" y="50"/>
                  </a:lnTo>
                  <a:lnTo>
                    <a:pt x="38" y="48"/>
                  </a:lnTo>
                  <a:lnTo>
                    <a:pt x="42" y="52"/>
                  </a:lnTo>
                  <a:lnTo>
                    <a:pt x="46" y="52"/>
                  </a:lnTo>
                  <a:lnTo>
                    <a:pt x="42" y="48"/>
                  </a:lnTo>
                  <a:lnTo>
                    <a:pt x="42" y="46"/>
                  </a:lnTo>
                  <a:lnTo>
                    <a:pt x="48" y="42"/>
                  </a:lnTo>
                  <a:lnTo>
                    <a:pt x="50" y="42"/>
                  </a:lnTo>
                  <a:lnTo>
                    <a:pt x="50" y="46"/>
                  </a:lnTo>
                  <a:lnTo>
                    <a:pt x="54" y="44"/>
                  </a:lnTo>
                  <a:lnTo>
                    <a:pt x="52" y="40"/>
                  </a:lnTo>
                  <a:lnTo>
                    <a:pt x="54" y="36"/>
                  </a:lnTo>
                  <a:lnTo>
                    <a:pt x="56" y="34"/>
                  </a:lnTo>
                  <a:lnTo>
                    <a:pt x="56" y="38"/>
                  </a:lnTo>
                  <a:lnTo>
                    <a:pt x="60" y="34"/>
                  </a:lnTo>
                  <a:lnTo>
                    <a:pt x="64" y="34"/>
                  </a:lnTo>
                  <a:lnTo>
                    <a:pt x="60" y="30"/>
                  </a:lnTo>
                  <a:lnTo>
                    <a:pt x="62" y="26"/>
                  </a:lnTo>
                  <a:lnTo>
                    <a:pt x="64" y="26"/>
                  </a:lnTo>
                  <a:lnTo>
                    <a:pt x="62" y="20"/>
                  </a:lnTo>
                  <a:lnTo>
                    <a:pt x="62" y="18"/>
                  </a:lnTo>
                  <a:lnTo>
                    <a:pt x="66" y="18"/>
                  </a:lnTo>
                  <a:lnTo>
                    <a:pt x="66" y="22"/>
                  </a:lnTo>
                  <a:lnTo>
                    <a:pt x="70" y="14"/>
                  </a:lnTo>
                  <a:lnTo>
                    <a:pt x="72" y="16"/>
                  </a:lnTo>
                  <a:lnTo>
                    <a:pt x="74" y="14"/>
                  </a:lnTo>
                  <a:lnTo>
                    <a:pt x="76" y="6"/>
                  </a:lnTo>
                  <a:lnTo>
                    <a:pt x="74" y="2"/>
                  </a:lnTo>
                  <a:lnTo>
                    <a:pt x="76" y="4"/>
                  </a:lnTo>
                  <a:lnTo>
                    <a:pt x="80" y="0"/>
                  </a:lnTo>
                  <a:lnTo>
                    <a:pt x="88" y="10"/>
                  </a:lnTo>
                  <a:lnTo>
                    <a:pt x="96" y="44"/>
                  </a:lnTo>
                  <a:lnTo>
                    <a:pt x="94" y="50"/>
                  </a:lnTo>
                  <a:lnTo>
                    <a:pt x="92" y="50"/>
                  </a:lnTo>
                  <a:lnTo>
                    <a:pt x="90" y="44"/>
                  </a:lnTo>
                  <a:lnTo>
                    <a:pt x="88" y="44"/>
                  </a:lnTo>
                  <a:lnTo>
                    <a:pt x="86" y="54"/>
                  </a:lnTo>
                  <a:lnTo>
                    <a:pt x="88" y="60"/>
                  </a:lnTo>
                  <a:lnTo>
                    <a:pt x="84" y="68"/>
                  </a:lnTo>
                  <a:lnTo>
                    <a:pt x="80" y="88"/>
                  </a:lnTo>
                  <a:lnTo>
                    <a:pt x="70" y="118"/>
                  </a:lnTo>
                  <a:lnTo>
                    <a:pt x="58" y="166"/>
                  </a:lnTo>
                  <a:lnTo>
                    <a:pt x="54" y="174"/>
                  </a:lnTo>
                  <a:lnTo>
                    <a:pt x="52" y="178"/>
                  </a:lnTo>
                  <a:lnTo>
                    <a:pt x="48" y="182"/>
                  </a:lnTo>
                  <a:lnTo>
                    <a:pt x="38" y="184"/>
                  </a:lnTo>
                  <a:lnTo>
                    <a:pt x="26" y="188"/>
                  </a:lnTo>
                  <a:lnTo>
                    <a:pt x="12" y="178"/>
                  </a:lnTo>
                  <a:lnTo>
                    <a:pt x="8" y="174"/>
                  </a:lnTo>
                  <a:lnTo>
                    <a:pt x="6" y="164"/>
                  </a:lnTo>
                  <a:lnTo>
                    <a:pt x="8" y="158"/>
                  </a:lnTo>
                  <a:lnTo>
                    <a:pt x="4" y="152"/>
                  </a:lnTo>
                  <a:lnTo>
                    <a:pt x="0" y="146"/>
                  </a:lnTo>
                  <a:lnTo>
                    <a:pt x="0" y="134"/>
                  </a:lnTo>
                  <a:lnTo>
                    <a:pt x="4" y="128"/>
                  </a:lnTo>
                  <a:lnTo>
                    <a:pt x="6" y="126"/>
                  </a:lnTo>
                  <a:lnTo>
                    <a:pt x="8" y="126"/>
                  </a:lnTo>
                  <a:lnTo>
                    <a:pt x="10" y="118"/>
                  </a:lnTo>
                  <a:lnTo>
                    <a:pt x="18" y="106"/>
                  </a:lnTo>
                  <a:lnTo>
                    <a:pt x="18" y="102"/>
                  </a:lnTo>
                  <a:lnTo>
                    <a:pt x="14" y="90"/>
                  </a:lnTo>
                  <a:lnTo>
                    <a:pt x="12" y="76"/>
                  </a:lnTo>
                  <a:lnTo>
                    <a:pt x="10" y="72"/>
                  </a:lnTo>
                  <a:lnTo>
                    <a:pt x="16" y="60"/>
                  </a:lnTo>
                  <a:lnTo>
                    <a:pt x="16" y="56"/>
                  </a:lnTo>
                  <a:lnTo>
                    <a:pt x="16" y="5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0" name="Freeform 510">
              <a:extLst>
                <a:ext uri="{FF2B5EF4-FFF2-40B4-BE49-F238E27FC236}">
                  <a16:creationId xmlns:a16="http://schemas.microsoft.com/office/drawing/2014/main" id="{5184A5CA-D08A-6A48-8C5F-63C6A00C3456}"/>
                </a:ext>
              </a:extLst>
            </p:cNvPr>
            <p:cNvSpPr>
              <a:spLocks/>
            </p:cNvSpPr>
            <p:nvPr/>
          </p:nvSpPr>
          <p:spPr bwMode="auto">
            <a:xfrm>
              <a:off x="4529138" y="4386263"/>
              <a:ext cx="9525" cy="12700"/>
            </a:xfrm>
            <a:custGeom>
              <a:avLst/>
              <a:gdLst/>
              <a:ahLst/>
              <a:cxnLst>
                <a:cxn ang="0">
                  <a:pos x="6" y="2"/>
                </a:cxn>
                <a:cxn ang="0">
                  <a:pos x="4" y="8"/>
                </a:cxn>
                <a:cxn ang="0">
                  <a:pos x="0" y="8"/>
                </a:cxn>
                <a:cxn ang="0">
                  <a:pos x="2" y="0"/>
                </a:cxn>
                <a:cxn ang="0">
                  <a:pos x="6" y="2"/>
                </a:cxn>
                <a:cxn ang="0">
                  <a:pos x="6" y="2"/>
                </a:cxn>
              </a:cxnLst>
              <a:rect l="0" t="0" r="r" b="b"/>
              <a:pathLst>
                <a:path w="6" h="8">
                  <a:moveTo>
                    <a:pt x="6" y="2"/>
                  </a:moveTo>
                  <a:lnTo>
                    <a:pt x="4" y="8"/>
                  </a:lnTo>
                  <a:lnTo>
                    <a:pt x="0" y="8"/>
                  </a:lnTo>
                  <a:lnTo>
                    <a:pt x="2"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1" name="Freeform 511">
              <a:extLst>
                <a:ext uri="{FF2B5EF4-FFF2-40B4-BE49-F238E27FC236}">
                  <a16:creationId xmlns:a16="http://schemas.microsoft.com/office/drawing/2014/main" id="{DC9C98A7-B05F-984B-A26D-C804BF967BAA}"/>
                </a:ext>
              </a:extLst>
            </p:cNvPr>
            <p:cNvSpPr>
              <a:spLocks/>
            </p:cNvSpPr>
            <p:nvPr/>
          </p:nvSpPr>
          <p:spPr bwMode="auto">
            <a:xfrm>
              <a:off x="4503738" y="4430713"/>
              <a:ext cx="3175" cy="6350"/>
            </a:xfrm>
            <a:custGeom>
              <a:avLst/>
              <a:gdLst/>
              <a:ahLst/>
              <a:cxnLst>
                <a:cxn ang="0">
                  <a:pos x="0" y="0"/>
                </a:cxn>
                <a:cxn ang="0">
                  <a:pos x="2" y="2"/>
                </a:cxn>
                <a:cxn ang="0">
                  <a:pos x="0" y="4"/>
                </a:cxn>
                <a:cxn ang="0">
                  <a:pos x="0" y="0"/>
                </a:cxn>
                <a:cxn ang="0">
                  <a:pos x="0" y="0"/>
                </a:cxn>
              </a:cxnLst>
              <a:rect l="0" t="0" r="r" b="b"/>
              <a:pathLst>
                <a:path w="2" h="4">
                  <a:moveTo>
                    <a:pt x="0" y="0"/>
                  </a:moveTo>
                  <a:lnTo>
                    <a:pt x="2" y="2"/>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2" name="Freeform 512">
              <a:extLst>
                <a:ext uri="{FF2B5EF4-FFF2-40B4-BE49-F238E27FC236}">
                  <a16:creationId xmlns:a16="http://schemas.microsoft.com/office/drawing/2014/main" id="{F8E81D4A-D3CA-9F46-AA32-09834B1401E7}"/>
                </a:ext>
              </a:extLst>
            </p:cNvPr>
            <p:cNvSpPr>
              <a:spLocks/>
            </p:cNvSpPr>
            <p:nvPr/>
          </p:nvSpPr>
          <p:spPr bwMode="auto">
            <a:xfrm>
              <a:off x="4484688" y="4459288"/>
              <a:ext cx="9525" cy="6350"/>
            </a:xfrm>
            <a:custGeom>
              <a:avLst/>
              <a:gdLst/>
              <a:ahLst/>
              <a:cxnLst>
                <a:cxn ang="0">
                  <a:pos x="4" y="0"/>
                </a:cxn>
                <a:cxn ang="0">
                  <a:pos x="6" y="2"/>
                </a:cxn>
                <a:cxn ang="0">
                  <a:pos x="2" y="4"/>
                </a:cxn>
                <a:cxn ang="0">
                  <a:pos x="0" y="2"/>
                </a:cxn>
                <a:cxn ang="0">
                  <a:pos x="4" y="0"/>
                </a:cxn>
                <a:cxn ang="0">
                  <a:pos x="4" y="0"/>
                </a:cxn>
              </a:cxnLst>
              <a:rect l="0" t="0" r="r" b="b"/>
              <a:pathLst>
                <a:path w="6" h="4">
                  <a:moveTo>
                    <a:pt x="4" y="0"/>
                  </a:moveTo>
                  <a:lnTo>
                    <a:pt x="6" y="2"/>
                  </a:lnTo>
                  <a:lnTo>
                    <a:pt x="2"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3" name="Freeform 513">
              <a:extLst>
                <a:ext uri="{FF2B5EF4-FFF2-40B4-BE49-F238E27FC236}">
                  <a16:creationId xmlns:a16="http://schemas.microsoft.com/office/drawing/2014/main" id="{D259AA32-C6C4-7340-AAD9-8CCAF20E749A}"/>
                </a:ext>
              </a:extLst>
            </p:cNvPr>
            <p:cNvSpPr>
              <a:spLocks/>
            </p:cNvSpPr>
            <p:nvPr/>
          </p:nvSpPr>
          <p:spPr bwMode="auto">
            <a:xfrm>
              <a:off x="4468813" y="44973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4" name="Freeform 514">
              <a:extLst>
                <a:ext uri="{FF2B5EF4-FFF2-40B4-BE49-F238E27FC236}">
                  <a16:creationId xmlns:a16="http://schemas.microsoft.com/office/drawing/2014/main" id="{26F86ADB-1658-834E-BDB6-CFA6670560D0}"/>
                </a:ext>
              </a:extLst>
            </p:cNvPr>
            <p:cNvSpPr>
              <a:spLocks/>
            </p:cNvSpPr>
            <p:nvPr/>
          </p:nvSpPr>
          <p:spPr bwMode="auto">
            <a:xfrm>
              <a:off x="3986213" y="3735388"/>
              <a:ext cx="9525" cy="3175"/>
            </a:xfrm>
            <a:custGeom>
              <a:avLst/>
              <a:gdLst/>
              <a:ahLst/>
              <a:cxnLst>
                <a:cxn ang="0">
                  <a:pos x="4" y="0"/>
                </a:cxn>
                <a:cxn ang="0">
                  <a:pos x="0" y="0"/>
                </a:cxn>
                <a:cxn ang="0">
                  <a:pos x="4" y="2"/>
                </a:cxn>
                <a:cxn ang="0">
                  <a:pos x="6" y="2"/>
                </a:cxn>
                <a:cxn ang="0">
                  <a:pos x="6" y="0"/>
                </a:cxn>
                <a:cxn ang="0">
                  <a:pos x="4" y="0"/>
                </a:cxn>
                <a:cxn ang="0">
                  <a:pos x="4" y="0"/>
                </a:cxn>
              </a:cxnLst>
              <a:rect l="0" t="0" r="r" b="b"/>
              <a:pathLst>
                <a:path w="6" h="2">
                  <a:moveTo>
                    <a:pt x="4" y="0"/>
                  </a:moveTo>
                  <a:lnTo>
                    <a:pt x="0" y="0"/>
                  </a:lnTo>
                  <a:lnTo>
                    <a:pt x="4" y="2"/>
                  </a:lnTo>
                  <a:lnTo>
                    <a:pt x="6" y="2"/>
                  </a:lnTo>
                  <a:lnTo>
                    <a:pt x="6"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5" name="Freeform 515">
              <a:extLst>
                <a:ext uri="{FF2B5EF4-FFF2-40B4-BE49-F238E27FC236}">
                  <a16:creationId xmlns:a16="http://schemas.microsoft.com/office/drawing/2014/main" id="{0DFB8A2D-FD6D-6B4D-89DB-B9DEB37A9576}"/>
                </a:ext>
              </a:extLst>
            </p:cNvPr>
            <p:cNvSpPr>
              <a:spLocks/>
            </p:cNvSpPr>
            <p:nvPr/>
          </p:nvSpPr>
          <p:spPr bwMode="auto">
            <a:xfrm>
              <a:off x="4002088" y="3725863"/>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6" name="Freeform 516">
              <a:extLst>
                <a:ext uri="{FF2B5EF4-FFF2-40B4-BE49-F238E27FC236}">
                  <a16:creationId xmlns:a16="http://schemas.microsoft.com/office/drawing/2014/main" id="{73075AE1-D901-AD46-B6DE-0A1E6A40ED82}"/>
                </a:ext>
              </a:extLst>
            </p:cNvPr>
            <p:cNvSpPr>
              <a:spLocks/>
            </p:cNvSpPr>
            <p:nvPr/>
          </p:nvSpPr>
          <p:spPr bwMode="auto">
            <a:xfrm>
              <a:off x="3811588" y="4100513"/>
              <a:ext cx="6350" cy="6350"/>
            </a:xfrm>
            <a:custGeom>
              <a:avLst/>
              <a:gdLst/>
              <a:ahLst/>
              <a:cxnLst>
                <a:cxn ang="0">
                  <a:pos x="4" y="0"/>
                </a:cxn>
                <a:cxn ang="0">
                  <a:pos x="0" y="0"/>
                </a:cxn>
                <a:cxn ang="0">
                  <a:pos x="0" y="4"/>
                </a:cxn>
                <a:cxn ang="0">
                  <a:pos x="4" y="2"/>
                </a:cxn>
                <a:cxn ang="0">
                  <a:pos x="4" y="0"/>
                </a:cxn>
                <a:cxn ang="0">
                  <a:pos x="4" y="0"/>
                </a:cxn>
              </a:cxnLst>
              <a:rect l="0" t="0" r="r" b="b"/>
              <a:pathLst>
                <a:path w="4" h="4">
                  <a:moveTo>
                    <a:pt x="4" y="0"/>
                  </a:moveTo>
                  <a:lnTo>
                    <a:pt x="0" y="0"/>
                  </a:lnTo>
                  <a:lnTo>
                    <a:pt x="0" y="4"/>
                  </a:lnTo>
                  <a:lnTo>
                    <a:pt x="4"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7" name="Freeform 517">
              <a:extLst>
                <a:ext uri="{FF2B5EF4-FFF2-40B4-BE49-F238E27FC236}">
                  <a16:creationId xmlns:a16="http://schemas.microsoft.com/office/drawing/2014/main" id="{51619EDF-C90F-3C45-A9C3-1CCB5561BEDF}"/>
                </a:ext>
              </a:extLst>
            </p:cNvPr>
            <p:cNvSpPr>
              <a:spLocks/>
            </p:cNvSpPr>
            <p:nvPr/>
          </p:nvSpPr>
          <p:spPr bwMode="auto">
            <a:xfrm>
              <a:off x="3833813" y="4113213"/>
              <a:ext cx="6350" cy="3175"/>
            </a:xfrm>
            <a:custGeom>
              <a:avLst/>
              <a:gdLst/>
              <a:ahLst/>
              <a:cxnLst>
                <a:cxn ang="0">
                  <a:pos x="4" y="0"/>
                </a:cxn>
                <a:cxn ang="0">
                  <a:pos x="0" y="0"/>
                </a:cxn>
                <a:cxn ang="0">
                  <a:pos x="0" y="2"/>
                </a:cxn>
                <a:cxn ang="0">
                  <a:pos x="4" y="0"/>
                </a:cxn>
                <a:cxn ang="0">
                  <a:pos x="4" y="0"/>
                </a:cxn>
              </a:cxnLst>
              <a:rect l="0" t="0" r="r" b="b"/>
              <a:pathLst>
                <a:path w="4" h="2">
                  <a:moveTo>
                    <a:pt x="4" y="0"/>
                  </a:moveTo>
                  <a:lnTo>
                    <a:pt x="0" y="0"/>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18" name="Rectangle 518">
              <a:extLst>
                <a:ext uri="{FF2B5EF4-FFF2-40B4-BE49-F238E27FC236}">
                  <a16:creationId xmlns:a16="http://schemas.microsoft.com/office/drawing/2014/main" id="{5D907F6B-D182-5948-9F6C-0DD9F23689CC}"/>
                </a:ext>
              </a:extLst>
            </p:cNvPr>
            <p:cNvSpPr>
              <a:spLocks noChangeArrowheads="1"/>
            </p:cNvSpPr>
            <p:nvPr/>
          </p:nvSpPr>
          <p:spPr bwMode="auto">
            <a:xfrm>
              <a:off x="3862388" y="4106863"/>
              <a:ext cx="1588" cy="6350"/>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519" name="Freeform 519">
              <a:extLst>
                <a:ext uri="{FF2B5EF4-FFF2-40B4-BE49-F238E27FC236}">
                  <a16:creationId xmlns:a16="http://schemas.microsoft.com/office/drawing/2014/main" id="{3A8C0383-84C6-724F-8618-E98F45AA4EFF}"/>
                </a:ext>
              </a:extLst>
            </p:cNvPr>
            <p:cNvSpPr>
              <a:spLocks/>
            </p:cNvSpPr>
            <p:nvPr/>
          </p:nvSpPr>
          <p:spPr bwMode="auto">
            <a:xfrm>
              <a:off x="3862388" y="4122738"/>
              <a:ext cx="6350" cy="6350"/>
            </a:xfrm>
            <a:custGeom>
              <a:avLst/>
              <a:gdLst/>
              <a:ahLst/>
              <a:cxnLst>
                <a:cxn ang="0">
                  <a:pos x="0" y="0"/>
                </a:cxn>
                <a:cxn ang="0">
                  <a:pos x="4" y="0"/>
                </a:cxn>
                <a:cxn ang="0">
                  <a:pos x="4" y="2"/>
                </a:cxn>
                <a:cxn ang="0">
                  <a:pos x="2" y="4"/>
                </a:cxn>
                <a:cxn ang="0">
                  <a:pos x="0" y="0"/>
                </a:cxn>
                <a:cxn ang="0">
                  <a:pos x="0" y="0"/>
                </a:cxn>
              </a:cxnLst>
              <a:rect l="0" t="0" r="r" b="b"/>
              <a:pathLst>
                <a:path w="4" h="4">
                  <a:moveTo>
                    <a:pt x="0" y="0"/>
                  </a:moveTo>
                  <a:lnTo>
                    <a:pt x="4" y="0"/>
                  </a:lnTo>
                  <a:lnTo>
                    <a:pt x="4" y="2"/>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0" name="Freeform 520">
              <a:extLst>
                <a:ext uri="{FF2B5EF4-FFF2-40B4-BE49-F238E27FC236}">
                  <a16:creationId xmlns:a16="http://schemas.microsoft.com/office/drawing/2014/main" id="{D612ACC9-FA9A-AF4E-87AD-0C4EE5AA6B13}"/>
                </a:ext>
              </a:extLst>
            </p:cNvPr>
            <p:cNvSpPr>
              <a:spLocks/>
            </p:cNvSpPr>
            <p:nvPr/>
          </p:nvSpPr>
          <p:spPr bwMode="auto">
            <a:xfrm>
              <a:off x="3846513" y="4141788"/>
              <a:ext cx="3175" cy="9525"/>
            </a:xfrm>
            <a:custGeom>
              <a:avLst/>
              <a:gdLst/>
              <a:ahLst/>
              <a:cxnLst>
                <a:cxn ang="0">
                  <a:pos x="0" y="0"/>
                </a:cxn>
                <a:cxn ang="0">
                  <a:pos x="0" y="6"/>
                </a:cxn>
                <a:cxn ang="0">
                  <a:pos x="2" y="6"/>
                </a:cxn>
                <a:cxn ang="0">
                  <a:pos x="2" y="4"/>
                </a:cxn>
                <a:cxn ang="0">
                  <a:pos x="0" y="0"/>
                </a:cxn>
                <a:cxn ang="0">
                  <a:pos x="0" y="0"/>
                </a:cxn>
              </a:cxnLst>
              <a:rect l="0" t="0" r="r" b="b"/>
              <a:pathLst>
                <a:path w="2" h="6">
                  <a:moveTo>
                    <a:pt x="0" y="0"/>
                  </a:moveTo>
                  <a:lnTo>
                    <a:pt x="0" y="6"/>
                  </a:lnTo>
                  <a:lnTo>
                    <a:pt x="2" y="6"/>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1" name="Freeform 521">
              <a:extLst>
                <a:ext uri="{FF2B5EF4-FFF2-40B4-BE49-F238E27FC236}">
                  <a16:creationId xmlns:a16="http://schemas.microsoft.com/office/drawing/2014/main" id="{11DDFD63-1579-3540-A1E8-170FFE23EB38}"/>
                </a:ext>
              </a:extLst>
            </p:cNvPr>
            <p:cNvSpPr>
              <a:spLocks/>
            </p:cNvSpPr>
            <p:nvPr/>
          </p:nvSpPr>
          <p:spPr bwMode="auto">
            <a:xfrm>
              <a:off x="3830638" y="4151313"/>
              <a:ext cx="3175" cy="3175"/>
            </a:xfrm>
            <a:custGeom>
              <a:avLst/>
              <a:gdLst/>
              <a:ahLst/>
              <a:cxnLst>
                <a:cxn ang="0">
                  <a:pos x="0" y="0"/>
                </a:cxn>
                <a:cxn ang="0">
                  <a:pos x="0" y="0"/>
                </a:cxn>
                <a:cxn ang="0">
                  <a:pos x="0" y="2"/>
                </a:cxn>
                <a:cxn ang="0">
                  <a:pos x="2" y="0"/>
                </a:cxn>
                <a:cxn ang="0">
                  <a:pos x="0" y="0"/>
                </a:cxn>
                <a:cxn ang="0">
                  <a:pos x="0" y="0"/>
                </a:cxn>
              </a:cxnLst>
              <a:rect l="0" t="0" r="r" b="b"/>
              <a:pathLst>
                <a:path w="2" h="2">
                  <a:moveTo>
                    <a:pt x="0" y="0"/>
                  </a:moveTo>
                  <a:lnTo>
                    <a:pt x="0" y="0"/>
                  </a:lnTo>
                  <a:lnTo>
                    <a:pt x="0"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2" name="Freeform 522">
              <a:extLst>
                <a:ext uri="{FF2B5EF4-FFF2-40B4-BE49-F238E27FC236}">
                  <a16:creationId xmlns:a16="http://schemas.microsoft.com/office/drawing/2014/main" id="{9C70EBA4-0F5D-DD48-9DC8-87DED4B3FD03}"/>
                </a:ext>
              </a:extLst>
            </p:cNvPr>
            <p:cNvSpPr>
              <a:spLocks/>
            </p:cNvSpPr>
            <p:nvPr/>
          </p:nvSpPr>
          <p:spPr bwMode="auto">
            <a:xfrm>
              <a:off x="3687763" y="3557588"/>
              <a:ext cx="1588" cy="3175"/>
            </a:xfrm>
            <a:custGeom>
              <a:avLst/>
              <a:gdLst/>
              <a:ahLst/>
              <a:cxnLst>
                <a:cxn ang="0">
                  <a:pos x="0" y="2"/>
                </a:cxn>
                <a:cxn ang="0">
                  <a:pos x="0" y="0"/>
                </a:cxn>
                <a:cxn ang="0">
                  <a:pos x="0" y="2"/>
                </a:cxn>
                <a:cxn ang="0">
                  <a:pos x="0" y="2"/>
                </a:cxn>
                <a:cxn ang="0">
                  <a:pos x="0" y="2"/>
                </a:cxn>
              </a:cxnLst>
              <a:rect l="0" t="0" r="r" b="b"/>
              <a:pathLst>
                <a:path h="2">
                  <a:moveTo>
                    <a:pt x="0" y="2"/>
                  </a:moveTo>
                  <a:lnTo>
                    <a:pt x="0" y="0"/>
                  </a:lnTo>
                  <a:lnTo>
                    <a:pt x="0" y="2"/>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3" name="Freeform 523">
              <a:extLst>
                <a:ext uri="{FF2B5EF4-FFF2-40B4-BE49-F238E27FC236}">
                  <a16:creationId xmlns:a16="http://schemas.microsoft.com/office/drawing/2014/main" id="{42CCF04F-8F68-CF4F-8631-F7C54D05888B}"/>
                </a:ext>
              </a:extLst>
            </p:cNvPr>
            <p:cNvSpPr>
              <a:spLocks/>
            </p:cNvSpPr>
            <p:nvPr/>
          </p:nvSpPr>
          <p:spPr bwMode="auto">
            <a:xfrm>
              <a:off x="3741738" y="35829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4" name="Freeform 524">
              <a:extLst>
                <a:ext uri="{FF2B5EF4-FFF2-40B4-BE49-F238E27FC236}">
                  <a16:creationId xmlns:a16="http://schemas.microsoft.com/office/drawing/2014/main" id="{A73CE8F6-BFB2-D84D-B43B-9579D670E4C9}"/>
                </a:ext>
              </a:extLst>
            </p:cNvPr>
            <p:cNvSpPr>
              <a:spLocks/>
            </p:cNvSpPr>
            <p:nvPr/>
          </p:nvSpPr>
          <p:spPr bwMode="auto">
            <a:xfrm>
              <a:off x="3744913" y="3586163"/>
              <a:ext cx="9525" cy="3175"/>
            </a:xfrm>
            <a:custGeom>
              <a:avLst/>
              <a:gdLst/>
              <a:ahLst/>
              <a:cxnLst>
                <a:cxn ang="0">
                  <a:pos x="6" y="2"/>
                </a:cxn>
                <a:cxn ang="0">
                  <a:pos x="6" y="2"/>
                </a:cxn>
                <a:cxn ang="0">
                  <a:pos x="6" y="0"/>
                </a:cxn>
                <a:cxn ang="0">
                  <a:pos x="0" y="0"/>
                </a:cxn>
                <a:cxn ang="0">
                  <a:pos x="6" y="2"/>
                </a:cxn>
                <a:cxn ang="0">
                  <a:pos x="6" y="2"/>
                </a:cxn>
              </a:cxnLst>
              <a:rect l="0" t="0" r="r" b="b"/>
              <a:pathLst>
                <a:path w="6" h="2">
                  <a:moveTo>
                    <a:pt x="6" y="2"/>
                  </a:moveTo>
                  <a:lnTo>
                    <a:pt x="6" y="2"/>
                  </a:lnTo>
                  <a:lnTo>
                    <a:pt x="6" y="0"/>
                  </a:lnTo>
                  <a:lnTo>
                    <a:pt x="0"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5" name="Freeform 525">
              <a:extLst>
                <a:ext uri="{FF2B5EF4-FFF2-40B4-BE49-F238E27FC236}">
                  <a16:creationId xmlns:a16="http://schemas.microsoft.com/office/drawing/2014/main" id="{B3D66B84-F0C9-9E48-A9E4-D3F6BE98C2A3}"/>
                </a:ext>
              </a:extLst>
            </p:cNvPr>
            <p:cNvSpPr>
              <a:spLocks/>
            </p:cNvSpPr>
            <p:nvPr/>
          </p:nvSpPr>
          <p:spPr bwMode="auto">
            <a:xfrm>
              <a:off x="3751263" y="3579813"/>
              <a:ext cx="9525" cy="3175"/>
            </a:xfrm>
            <a:custGeom>
              <a:avLst/>
              <a:gdLst/>
              <a:ahLst/>
              <a:cxnLst>
                <a:cxn ang="0">
                  <a:pos x="6" y="2"/>
                </a:cxn>
                <a:cxn ang="0">
                  <a:pos x="0" y="0"/>
                </a:cxn>
                <a:cxn ang="0">
                  <a:pos x="6" y="2"/>
                </a:cxn>
                <a:cxn ang="0">
                  <a:pos x="6" y="2"/>
                </a:cxn>
              </a:cxnLst>
              <a:rect l="0" t="0" r="r" b="b"/>
              <a:pathLst>
                <a:path w="6" h="2">
                  <a:moveTo>
                    <a:pt x="6" y="2"/>
                  </a:moveTo>
                  <a:lnTo>
                    <a:pt x="0" y="0"/>
                  </a:lnTo>
                  <a:lnTo>
                    <a:pt x="6" y="2"/>
                  </a:lnTo>
                  <a:lnTo>
                    <a:pt x="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6" name="Freeform 526">
              <a:extLst>
                <a:ext uri="{FF2B5EF4-FFF2-40B4-BE49-F238E27FC236}">
                  <a16:creationId xmlns:a16="http://schemas.microsoft.com/office/drawing/2014/main" id="{12036328-7B32-AF4A-96B5-6A72ECBB59E7}"/>
                </a:ext>
              </a:extLst>
            </p:cNvPr>
            <p:cNvSpPr>
              <a:spLocks/>
            </p:cNvSpPr>
            <p:nvPr/>
          </p:nvSpPr>
          <p:spPr bwMode="auto">
            <a:xfrm>
              <a:off x="3770313" y="3579813"/>
              <a:ext cx="6350" cy="3175"/>
            </a:xfrm>
            <a:custGeom>
              <a:avLst/>
              <a:gdLst/>
              <a:ahLst/>
              <a:cxnLst>
                <a:cxn ang="0">
                  <a:pos x="2" y="0"/>
                </a:cxn>
                <a:cxn ang="0">
                  <a:pos x="0" y="0"/>
                </a:cxn>
                <a:cxn ang="0">
                  <a:pos x="2" y="2"/>
                </a:cxn>
                <a:cxn ang="0">
                  <a:pos x="4" y="0"/>
                </a:cxn>
                <a:cxn ang="0">
                  <a:pos x="2" y="0"/>
                </a:cxn>
                <a:cxn ang="0">
                  <a:pos x="2" y="0"/>
                </a:cxn>
              </a:cxnLst>
              <a:rect l="0" t="0" r="r" b="b"/>
              <a:pathLst>
                <a:path w="4" h="2">
                  <a:moveTo>
                    <a:pt x="2" y="0"/>
                  </a:moveTo>
                  <a:lnTo>
                    <a:pt x="0" y="0"/>
                  </a:lnTo>
                  <a:lnTo>
                    <a:pt x="2" y="2"/>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7" name="Freeform 527">
              <a:extLst>
                <a:ext uri="{FF2B5EF4-FFF2-40B4-BE49-F238E27FC236}">
                  <a16:creationId xmlns:a16="http://schemas.microsoft.com/office/drawing/2014/main" id="{563C0B7F-096C-C642-9637-5C6F853825FF}"/>
                </a:ext>
              </a:extLst>
            </p:cNvPr>
            <p:cNvSpPr>
              <a:spLocks/>
            </p:cNvSpPr>
            <p:nvPr/>
          </p:nvSpPr>
          <p:spPr bwMode="auto">
            <a:xfrm>
              <a:off x="3802063" y="3602038"/>
              <a:ext cx="15875" cy="6350"/>
            </a:xfrm>
            <a:custGeom>
              <a:avLst/>
              <a:gdLst/>
              <a:ahLst/>
              <a:cxnLst>
                <a:cxn ang="0">
                  <a:pos x="10" y="2"/>
                </a:cxn>
                <a:cxn ang="0">
                  <a:pos x="0" y="0"/>
                </a:cxn>
                <a:cxn ang="0">
                  <a:pos x="6" y="4"/>
                </a:cxn>
                <a:cxn ang="0">
                  <a:pos x="10" y="2"/>
                </a:cxn>
                <a:cxn ang="0">
                  <a:pos x="10" y="2"/>
                </a:cxn>
              </a:cxnLst>
              <a:rect l="0" t="0" r="r" b="b"/>
              <a:pathLst>
                <a:path w="10" h="4">
                  <a:moveTo>
                    <a:pt x="10" y="2"/>
                  </a:moveTo>
                  <a:lnTo>
                    <a:pt x="0" y="0"/>
                  </a:lnTo>
                  <a:lnTo>
                    <a:pt x="6" y="4"/>
                  </a:lnTo>
                  <a:lnTo>
                    <a:pt x="10" y="2"/>
                  </a:lnTo>
                  <a:lnTo>
                    <a:pt x="1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28" name="Rectangle 528">
              <a:extLst>
                <a:ext uri="{FF2B5EF4-FFF2-40B4-BE49-F238E27FC236}">
                  <a16:creationId xmlns:a16="http://schemas.microsoft.com/office/drawing/2014/main" id="{38C20652-38A8-9540-9ACF-C0F7D8749AB1}"/>
                </a:ext>
              </a:extLst>
            </p:cNvPr>
            <p:cNvSpPr>
              <a:spLocks noChangeArrowheads="1"/>
            </p:cNvSpPr>
            <p:nvPr/>
          </p:nvSpPr>
          <p:spPr bwMode="auto">
            <a:xfrm>
              <a:off x="3817938" y="3627438"/>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529" name="Freeform 529">
              <a:extLst>
                <a:ext uri="{FF2B5EF4-FFF2-40B4-BE49-F238E27FC236}">
                  <a16:creationId xmlns:a16="http://schemas.microsoft.com/office/drawing/2014/main" id="{7FCBC14C-8E5F-D743-8B38-FFDA987631A3}"/>
                </a:ext>
              </a:extLst>
            </p:cNvPr>
            <p:cNvSpPr>
              <a:spLocks/>
            </p:cNvSpPr>
            <p:nvPr/>
          </p:nvSpPr>
          <p:spPr bwMode="auto">
            <a:xfrm>
              <a:off x="4316413" y="2843213"/>
              <a:ext cx="9525" cy="34925"/>
            </a:xfrm>
            <a:custGeom>
              <a:avLst/>
              <a:gdLst/>
              <a:ahLst/>
              <a:cxnLst>
                <a:cxn ang="0">
                  <a:pos x="4" y="0"/>
                </a:cxn>
                <a:cxn ang="0">
                  <a:pos x="2" y="4"/>
                </a:cxn>
                <a:cxn ang="0">
                  <a:pos x="2" y="8"/>
                </a:cxn>
                <a:cxn ang="0">
                  <a:pos x="0" y="12"/>
                </a:cxn>
                <a:cxn ang="0">
                  <a:pos x="4" y="14"/>
                </a:cxn>
                <a:cxn ang="0">
                  <a:pos x="4" y="22"/>
                </a:cxn>
                <a:cxn ang="0">
                  <a:pos x="6" y="18"/>
                </a:cxn>
                <a:cxn ang="0">
                  <a:pos x="6" y="6"/>
                </a:cxn>
                <a:cxn ang="0">
                  <a:pos x="4" y="6"/>
                </a:cxn>
                <a:cxn ang="0">
                  <a:pos x="4" y="0"/>
                </a:cxn>
                <a:cxn ang="0">
                  <a:pos x="4" y="0"/>
                </a:cxn>
              </a:cxnLst>
              <a:rect l="0" t="0" r="r" b="b"/>
              <a:pathLst>
                <a:path w="6" h="22">
                  <a:moveTo>
                    <a:pt x="4" y="0"/>
                  </a:moveTo>
                  <a:lnTo>
                    <a:pt x="2" y="4"/>
                  </a:lnTo>
                  <a:lnTo>
                    <a:pt x="2" y="8"/>
                  </a:lnTo>
                  <a:lnTo>
                    <a:pt x="0" y="12"/>
                  </a:lnTo>
                  <a:lnTo>
                    <a:pt x="4" y="14"/>
                  </a:lnTo>
                  <a:lnTo>
                    <a:pt x="4" y="22"/>
                  </a:lnTo>
                  <a:lnTo>
                    <a:pt x="6" y="18"/>
                  </a:lnTo>
                  <a:lnTo>
                    <a:pt x="6" y="6"/>
                  </a:lnTo>
                  <a:lnTo>
                    <a:pt x="4"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0" name="Freeform 530">
              <a:extLst>
                <a:ext uri="{FF2B5EF4-FFF2-40B4-BE49-F238E27FC236}">
                  <a16:creationId xmlns:a16="http://schemas.microsoft.com/office/drawing/2014/main" id="{E51A4DE7-A95A-0742-9A85-BE262A0DB814}"/>
                </a:ext>
              </a:extLst>
            </p:cNvPr>
            <p:cNvSpPr>
              <a:spLocks/>
            </p:cNvSpPr>
            <p:nvPr/>
          </p:nvSpPr>
          <p:spPr bwMode="auto">
            <a:xfrm>
              <a:off x="4202113" y="2935288"/>
              <a:ext cx="19050" cy="28575"/>
            </a:xfrm>
            <a:custGeom>
              <a:avLst/>
              <a:gdLst/>
              <a:ahLst/>
              <a:cxnLst>
                <a:cxn ang="0">
                  <a:pos x="10" y="0"/>
                </a:cxn>
                <a:cxn ang="0">
                  <a:pos x="2" y="6"/>
                </a:cxn>
                <a:cxn ang="0">
                  <a:pos x="4" y="8"/>
                </a:cxn>
                <a:cxn ang="0">
                  <a:pos x="0" y="6"/>
                </a:cxn>
                <a:cxn ang="0">
                  <a:pos x="0" y="18"/>
                </a:cxn>
                <a:cxn ang="0">
                  <a:pos x="8" y="12"/>
                </a:cxn>
                <a:cxn ang="0">
                  <a:pos x="8" y="8"/>
                </a:cxn>
                <a:cxn ang="0">
                  <a:pos x="12" y="6"/>
                </a:cxn>
                <a:cxn ang="0">
                  <a:pos x="10" y="6"/>
                </a:cxn>
                <a:cxn ang="0">
                  <a:pos x="10" y="0"/>
                </a:cxn>
                <a:cxn ang="0">
                  <a:pos x="10" y="0"/>
                </a:cxn>
              </a:cxnLst>
              <a:rect l="0" t="0" r="r" b="b"/>
              <a:pathLst>
                <a:path w="12" h="18">
                  <a:moveTo>
                    <a:pt x="10" y="0"/>
                  </a:moveTo>
                  <a:lnTo>
                    <a:pt x="2" y="6"/>
                  </a:lnTo>
                  <a:lnTo>
                    <a:pt x="4" y="8"/>
                  </a:lnTo>
                  <a:lnTo>
                    <a:pt x="0" y="6"/>
                  </a:lnTo>
                  <a:lnTo>
                    <a:pt x="0" y="18"/>
                  </a:lnTo>
                  <a:lnTo>
                    <a:pt x="8" y="12"/>
                  </a:lnTo>
                  <a:lnTo>
                    <a:pt x="8" y="8"/>
                  </a:lnTo>
                  <a:lnTo>
                    <a:pt x="12" y="6"/>
                  </a:lnTo>
                  <a:lnTo>
                    <a:pt x="10" y="6"/>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1" name="Freeform 531">
              <a:extLst>
                <a:ext uri="{FF2B5EF4-FFF2-40B4-BE49-F238E27FC236}">
                  <a16:creationId xmlns:a16="http://schemas.microsoft.com/office/drawing/2014/main" id="{5645E7C5-9B5D-3649-9608-297292FFDF37}"/>
                </a:ext>
              </a:extLst>
            </p:cNvPr>
            <p:cNvSpPr>
              <a:spLocks/>
            </p:cNvSpPr>
            <p:nvPr/>
          </p:nvSpPr>
          <p:spPr bwMode="auto">
            <a:xfrm>
              <a:off x="4192588" y="2970213"/>
              <a:ext cx="6350" cy="3175"/>
            </a:xfrm>
            <a:custGeom>
              <a:avLst/>
              <a:gdLst/>
              <a:ahLst/>
              <a:cxnLst>
                <a:cxn ang="0">
                  <a:pos x="4" y="0"/>
                </a:cxn>
                <a:cxn ang="0">
                  <a:pos x="0" y="0"/>
                </a:cxn>
                <a:cxn ang="0">
                  <a:pos x="4" y="2"/>
                </a:cxn>
                <a:cxn ang="0">
                  <a:pos x="4" y="0"/>
                </a:cxn>
                <a:cxn ang="0">
                  <a:pos x="4" y="0"/>
                </a:cxn>
              </a:cxnLst>
              <a:rect l="0" t="0" r="r" b="b"/>
              <a:pathLst>
                <a:path w="4" h="2">
                  <a:moveTo>
                    <a:pt x="4" y="0"/>
                  </a:moveTo>
                  <a:lnTo>
                    <a:pt x="0" y="0"/>
                  </a:lnTo>
                  <a:lnTo>
                    <a:pt x="4"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2" name="Freeform 532">
              <a:extLst>
                <a:ext uri="{FF2B5EF4-FFF2-40B4-BE49-F238E27FC236}">
                  <a16:creationId xmlns:a16="http://schemas.microsoft.com/office/drawing/2014/main" id="{EC1698A8-602B-F148-98BA-DED5D72E7D34}"/>
                </a:ext>
              </a:extLst>
            </p:cNvPr>
            <p:cNvSpPr>
              <a:spLocks/>
            </p:cNvSpPr>
            <p:nvPr/>
          </p:nvSpPr>
          <p:spPr bwMode="auto">
            <a:xfrm>
              <a:off x="4281488" y="2906713"/>
              <a:ext cx="12700" cy="9525"/>
            </a:xfrm>
            <a:custGeom>
              <a:avLst/>
              <a:gdLst/>
              <a:ahLst/>
              <a:cxnLst>
                <a:cxn ang="0">
                  <a:pos x="8" y="6"/>
                </a:cxn>
                <a:cxn ang="0">
                  <a:pos x="4" y="4"/>
                </a:cxn>
                <a:cxn ang="0">
                  <a:pos x="2" y="0"/>
                </a:cxn>
                <a:cxn ang="0">
                  <a:pos x="0" y="2"/>
                </a:cxn>
                <a:cxn ang="0">
                  <a:pos x="0" y="6"/>
                </a:cxn>
                <a:cxn ang="0">
                  <a:pos x="8" y="6"/>
                </a:cxn>
                <a:cxn ang="0">
                  <a:pos x="8" y="6"/>
                </a:cxn>
              </a:cxnLst>
              <a:rect l="0" t="0" r="r" b="b"/>
              <a:pathLst>
                <a:path w="8" h="6">
                  <a:moveTo>
                    <a:pt x="8" y="6"/>
                  </a:moveTo>
                  <a:lnTo>
                    <a:pt x="4" y="4"/>
                  </a:lnTo>
                  <a:lnTo>
                    <a:pt x="2" y="0"/>
                  </a:lnTo>
                  <a:lnTo>
                    <a:pt x="0" y="2"/>
                  </a:lnTo>
                  <a:lnTo>
                    <a:pt x="0" y="6"/>
                  </a:lnTo>
                  <a:lnTo>
                    <a:pt x="8" y="6"/>
                  </a:lnTo>
                  <a:lnTo>
                    <a:pt x="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3" name="Freeform 533">
              <a:extLst>
                <a:ext uri="{FF2B5EF4-FFF2-40B4-BE49-F238E27FC236}">
                  <a16:creationId xmlns:a16="http://schemas.microsoft.com/office/drawing/2014/main" id="{CA88E61C-EAB9-3441-AFB4-71C70472BEDA}"/>
                </a:ext>
              </a:extLst>
            </p:cNvPr>
            <p:cNvSpPr>
              <a:spLocks/>
            </p:cNvSpPr>
            <p:nvPr/>
          </p:nvSpPr>
          <p:spPr bwMode="auto">
            <a:xfrm>
              <a:off x="4278313" y="2916238"/>
              <a:ext cx="6350" cy="3175"/>
            </a:xfrm>
            <a:custGeom>
              <a:avLst/>
              <a:gdLst/>
              <a:ahLst/>
              <a:cxnLst>
                <a:cxn ang="0">
                  <a:pos x="4" y="2"/>
                </a:cxn>
                <a:cxn ang="0">
                  <a:pos x="0" y="0"/>
                </a:cxn>
                <a:cxn ang="0">
                  <a:pos x="4" y="2"/>
                </a:cxn>
                <a:cxn ang="0">
                  <a:pos x="4" y="2"/>
                </a:cxn>
              </a:cxnLst>
              <a:rect l="0" t="0" r="r" b="b"/>
              <a:pathLst>
                <a:path w="4" h="2">
                  <a:moveTo>
                    <a:pt x="4" y="2"/>
                  </a:moveTo>
                  <a:lnTo>
                    <a:pt x="0"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4" name="Freeform 534">
              <a:extLst>
                <a:ext uri="{FF2B5EF4-FFF2-40B4-BE49-F238E27FC236}">
                  <a16:creationId xmlns:a16="http://schemas.microsoft.com/office/drawing/2014/main" id="{51C9B930-4D6F-734A-903E-8ECD9D26F86A}"/>
                </a:ext>
              </a:extLst>
            </p:cNvPr>
            <p:cNvSpPr>
              <a:spLocks/>
            </p:cNvSpPr>
            <p:nvPr/>
          </p:nvSpPr>
          <p:spPr bwMode="auto">
            <a:xfrm>
              <a:off x="4221163" y="2928938"/>
              <a:ext cx="168275" cy="314325"/>
            </a:xfrm>
            <a:custGeom>
              <a:avLst/>
              <a:gdLst/>
              <a:ahLst/>
              <a:cxnLst>
                <a:cxn ang="0">
                  <a:pos x="56" y="184"/>
                </a:cxn>
                <a:cxn ang="0">
                  <a:pos x="64" y="180"/>
                </a:cxn>
                <a:cxn ang="0">
                  <a:pos x="100" y="174"/>
                </a:cxn>
                <a:cxn ang="0">
                  <a:pos x="90" y="166"/>
                </a:cxn>
                <a:cxn ang="0">
                  <a:pos x="98" y="160"/>
                </a:cxn>
                <a:cxn ang="0">
                  <a:pos x="106" y="144"/>
                </a:cxn>
                <a:cxn ang="0">
                  <a:pos x="90" y="136"/>
                </a:cxn>
                <a:cxn ang="0">
                  <a:pos x="82" y="138"/>
                </a:cxn>
                <a:cxn ang="0">
                  <a:pos x="84" y="120"/>
                </a:cxn>
                <a:cxn ang="0">
                  <a:pos x="66" y="98"/>
                </a:cxn>
                <a:cxn ang="0">
                  <a:pos x="54" y="68"/>
                </a:cxn>
                <a:cxn ang="0">
                  <a:pos x="40" y="62"/>
                </a:cxn>
                <a:cxn ang="0">
                  <a:pos x="46" y="54"/>
                </a:cxn>
                <a:cxn ang="0">
                  <a:pos x="58" y="32"/>
                </a:cxn>
                <a:cxn ang="0">
                  <a:pos x="26" y="28"/>
                </a:cxn>
                <a:cxn ang="0">
                  <a:pos x="30" y="22"/>
                </a:cxn>
                <a:cxn ang="0">
                  <a:pos x="40" y="8"/>
                </a:cxn>
                <a:cxn ang="0">
                  <a:pos x="16" y="2"/>
                </a:cxn>
                <a:cxn ang="0">
                  <a:pos x="10" y="14"/>
                </a:cxn>
                <a:cxn ang="0">
                  <a:pos x="4" y="22"/>
                </a:cxn>
                <a:cxn ang="0">
                  <a:pos x="4" y="28"/>
                </a:cxn>
                <a:cxn ang="0">
                  <a:pos x="6" y="34"/>
                </a:cxn>
                <a:cxn ang="0">
                  <a:pos x="0" y="48"/>
                </a:cxn>
                <a:cxn ang="0">
                  <a:pos x="6" y="68"/>
                </a:cxn>
                <a:cxn ang="0">
                  <a:pos x="8" y="80"/>
                </a:cxn>
                <a:cxn ang="0">
                  <a:pos x="14" y="60"/>
                </a:cxn>
                <a:cxn ang="0">
                  <a:pos x="16" y="64"/>
                </a:cxn>
                <a:cxn ang="0">
                  <a:pos x="16" y="74"/>
                </a:cxn>
                <a:cxn ang="0">
                  <a:pos x="12" y="90"/>
                </a:cxn>
                <a:cxn ang="0">
                  <a:pos x="18" y="92"/>
                </a:cxn>
                <a:cxn ang="0">
                  <a:pos x="40" y="90"/>
                </a:cxn>
                <a:cxn ang="0">
                  <a:pos x="38" y="110"/>
                </a:cxn>
                <a:cxn ang="0">
                  <a:pos x="44" y="118"/>
                </a:cxn>
                <a:cxn ang="0">
                  <a:pos x="42" y="128"/>
                </a:cxn>
                <a:cxn ang="0">
                  <a:pos x="26" y="136"/>
                </a:cxn>
                <a:cxn ang="0">
                  <a:pos x="26" y="150"/>
                </a:cxn>
                <a:cxn ang="0">
                  <a:pos x="22" y="162"/>
                </a:cxn>
                <a:cxn ang="0">
                  <a:pos x="36" y="170"/>
                </a:cxn>
                <a:cxn ang="0">
                  <a:pos x="42" y="174"/>
                </a:cxn>
                <a:cxn ang="0">
                  <a:pos x="8" y="198"/>
                </a:cxn>
                <a:cxn ang="0">
                  <a:pos x="20" y="192"/>
                </a:cxn>
                <a:cxn ang="0">
                  <a:pos x="44" y="184"/>
                </a:cxn>
              </a:cxnLst>
              <a:rect l="0" t="0" r="r" b="b"/>
              <a:pathLst>
                <a:path w="106" h="198">
                  <a:moveTo>
                    <a:pt x="48" y="188"/>
                  </a:moveTo>
                  <a:lnTo>
                    <a:pt x="56" y="186"/>
                  </a:lnTo>
                  <a:lnTo>
                    <a:pt x="56" y="184"/>
                  </a:lnTo>
                  <a:lnTo>
                    <a:pt x="62" y="184"/>
                  </a:lnTo>
                  <a:lnTo>
                    <a:pt x="64" y="182"/>
                  </a:lnTo>
                  <a:lnTo>
                    <a:pt x="64" y="180"/>
                  </a:lnTo>
                  <a:lnTo>
                    <a:pt x="72" y="184"/>
                  </a:lnTo>
                  <a:lnTo>
                    <a:pt x="94" y="180"/>
                  </a:lnTo>
                  <a:lnTo>
                    <a:pt x="100" y="174"/>
                  </a:lnTo>
                  <a:lnTo>
                    <a:pt x="102" y="172"/>
                  </a:lnTo>
                  <a:lnTo>
                    <a:pt x="92" y="170"/>
                  </a:lnTo>
                  <a:lnTo>
                    <a:pt x="90" y="166"/>
                  </a:lnTo>
                  <a:lnTo>
                    <a:pt x="94" y="164"/>
                  </a:lnTo>
                  <a:lnTo>
                    <a:pt x="92" y="162"/>
                  </a:lnTo>
                  <a:lnTo>
                    <a:pt x="98" y="160"/>
                  </a:lnTo>
                  <a:lnTo>
                    <a:pt x="98" y="156"/>
                  </a:lnTo>
                  <a:lnTo>
                    <a:pt x="104" y="154"/>
                  </a:lnTo>
                  <a:lnTo>
                    <a:pt x="106" y="144"/>
                  </a:lnTo>
                  <a:lnTo>
                    <a:pt x="104" y="140"/>
                  </a:lnTo>
                  <a:lnTo>
                    <a:pt x="98" y="136"/>
                  </a:lnTo>
                  <a:lnTo>
                    <a:pt x="90" y="136"/>
                  </a:lnTo>
                  <a:lnTo>
                    <a:pt x="86" y="140"/>
                  </a:lnTo>
                  <a:lnTo>
                    <a:pt x="84" y="138"/>
                  </a:lnTo>
                  <a:lnTo>
                    <a:pt x="82" y="138"/>
                  </a:lnTo>
                  <a:lnTo>
                    <a:pt x="86" y="128"/>
                  </a:lnTo>
                  <a:lnTo>
                    <a:pt x="78" y="118"/>
                  </a:lnTo>
                  <a:lnTo>
                    <a:pt x="84" y="120"/>
                  </a:lnTo>
                  <a:lnTo>
                    <a:pt x="84" y="116"/>
                  </a:lnTo>
                  <a:lnTo>
                    <a:pt x="74" y="100"/>
                  </a:lnTo>
                  <a:lnTo>
                    <a:pt x="66" y="98"/>
                  </a:lnTo>
                  <a:lnTo>
                    <a:pt x="62" y="86"/>
                  </a:lnTo>
                  <a:lnTo>
                    <a:pt x="60" y="76"/>
                  </a:lnTo>
                  <a:lnTo>
                    <a:pt x="54" y="68"/>
                  </a:lnTo>
                  <a:lnTo>
                    <a:pt x="48" y="66"/>
                  </a:lnTo>
                  <a:lnTo>
                    <a:pt x="38" y="66"/>
                  </a:lnTo>
                  <a:lnTo>
                    <a:pt x="40" y="62"/>
                  </a:lnTo>
                  <a:lnTo>
                    <a:pt x="46" y="60"/>
                  </a:lnTo>
                  <a:lnTo>
                    <a:pt x="42" y="54"/>
                  </a:lnTo>
                  <a:lnTo>
                    <a:pt x="46" y="54"/>
                  </a:lnTo>
                  <a:lnTo>
                    <a:pt x="52" y="44"/>
                  </a:lnTo>
                  <a:lnTo>
                    <a:pt x="54" y="36"/>
                  </a:lnTo>
                  <a:lnTo>
                    <a:pt x="58" y="32"/>
                  </a:lnTo>
                  <a:lnTo>
                    <a:pt x="56" y="24"/>
                  </a:lnTo>
                  <a:lnTo>
                    <a:pt x="38" y="24"/>
                  </a:lnTo>
                  <a:lnTo>
                    <a:pt x="26" y="28"/>
                  </a:lnTo>
                  <a:lnTo>
                    <a:pt x="26" y="24"/>
                  </a:lnTo>
                  <a:lnTo>
                    <a:pt x="24" y="24"/>
                  </a:lnTo>
                  <a:lnTo>
                    <a:pt x="30" y="22"/>
                  </a:lnTo>
                  <a:lnTo>
                    <a:pt x="26" y="20"/>
                  </a:lnTo>
                  <a:lnTo>
                    <a:pt x="26" y="18"/>
                  </a:lnTo>
                  <a:lnTo>
                    <a:pt x="40" y="8"/>
                  </a:lnTo>
                  <a:lnTo>
                    <a:pt x="40" y="2"/>
                  </a:lnTo>
                  <a:lnTo>
                    <a:pt x="38" y="0"/>
                  </a:lnTo>
                  <a:lnTo>
                    <a:pt x="16" y="2"/>
                  </a:lnTo>
                  <a:lnTo>
                    <a:pt x="14" y="10"/>
                  </a:lnTo>
                  <a:lnTo>
                    <a:pt x="10" y="10"/>
                  </a:lnTo>
                  <a:lnTo>
                    <a:pt x="10" y="14"/>
                  </a:lnTo>
                  <a:lnTo>
                    <a:pt x="10" y="14"/>
                  </a:lnTo>
                  <a:lnTo>
                    <a:pt x="12" y="18"/>
                  </a:lnTo>
                  <a:lnTo>
                    <a:pt x="4" y="22"/>
                  </a:lnTo>
                  <a:lnTo>
                    <a:pt x="6" y="26"/>
                  </a:lnTo>
                  <a:lnTo>
                    <a:pt x="6" y="28"/>
                  </a:lnTo>
                  <a:lnTo>
                    <a:pt x="4" y="28"/>
                  </a:lnTo>
                  <a:lnTo>
                    <a:pt x="4" y="32"/>
                  </a:lnTo>
                  <a:lnTo>
                    <a:pt x="8" y="32"/>
                  </a:lnTo>
                  <a:lnTo>
                    <a:pt x="6" y="34"/>
                  </a:lnTo>
                  <a:lnTo>
                    <a:pt x="8" y="34"/>
                  </a:lnTo>
                  <a:lnTo>
                    <a:pt x="4" y="46"/>
                  </a:lnTo>
                  <a:lnTo>
                    <a:pt x="0" y="48"/>
                  </a:lnTo>
                  <a:lnTo>
                    <a:pt x="6" y="54"/>
                  </a:lnTo>
                  <a:lnTo>
                    <a:pt x="12" y="50"/>
                  </a:lnTo>
                  <a:lnTo>
                    <a:pt x="6" y="68"/>
                  </a:lnTo>
                  <a:lnTo>
                    <a:pt x="8" y="72"/>
                  </a:lnTo>
                  <a:lnTo>
                    <a:pt x="4" y="82"/>
                  </a:lnTo>
                  <a:lnTo>
                    <a:pt x="8" y="80"/>
                  </a:lnTo>
                  <a:lnTo>
                    <a:pt x="10" y="72"/>
                  </a:lnTo>
                  <a:lnTo>
                    <a:pt x="10" y="66"/>
                  </a:lnTo>
                  <a:lnTo>
                    <a:pt x="14" y="60"/>
                  </a:lnTo>
                  <a:lnTo>
                    <a:pt x="12" y="68"/>
                  </a:lnTo>
                  <a:lnTo>
                    <a:pt x="16" y="68"/>
                  </a:lnTo>
                  <a:lnTo>
                    <a:pt x="16" y="64"/>
                  </a:lnTo>
                  <a:lnTo>
                    <a:pt x="20" y="66"/>
                  </a:lnTo>
                  <a:lnTo>
                    <a:pt x="18" y="68"/>
                  </a:lnTo>
                  <a:lnTo>
                    <a:pt x="16" y="74"/>
                  </a:lnTo>
                  <a:lnTo>
                    <a:pt x="20" y="78"/>
                  </a:lnTo>
                  <a:lnTo>
                    <a:pt x="14" y="90"/>
                  </a:lnTo>
                  <a:lnTo>
                    <a:pt x="12" y="90"/>
                  </a:lnTo>
                  <a:lnTo>
                    <a:pt x="14" y="96"/>
                  </a:lnTo>
                  <a:lnTo>
                    <a:pt x="16" y="98"/>
                  </a:lnTo>
                  <a:lnTo>
                    <a:pt x="18" y="92"/>
                  </a:lnTo>
                  <a:lnTo>
                    <a:pt x="22" y="96"/>
                  </a:lnTo>
                  <a:lnTo>
                    <a:pt x="24" y="92"/>
                  </a:lnTo>
                  <a:lnTo>
                    <a:pt x="40" y="90"/>
                  </a:lnTo>
                  <a:lnTo>
                    <a:pt x="36" y="92"/>
                  </a:lnTo>
                  <a:lnTo>
                    <a:pt x="34" y="102"/>
                  </a:lnTo>
                  <a:lnTo>
                    <a:pt x="38" y="110"/>
                  </a:lnTo>
                  <a:lnTo>
                    <a:pt x="46" y="108"/>
                  </a:lnTo>
                  <a:lnTo>
                    <a:pt x="42" y="116"/>
                  </a:lnTo>
                  <a:lnTo>
                    <a:pt x="44" y="118"/>
                  </a:lnTo>
                  <a:lnTo>
                    <a:pt x="42" y="124"/>
                  </a:lnTo>
                  <a:lnTo>
                    <a:pt x="44" y="126"/>
                  </a:lnTo>
                  <a:lnTo>
                    <a:pt x="42" y="128"/>
                  </a:lnTo>
                  <a:lnTo>
                    <a:pt x="32" y="128"/>
                  </a:lnTo>
                  <a:lnTo>
                    <a:pt x="20" y="138"/>
                  </a:lnTo>
                  <a:lnTo>
                    <a:pt x="26" y="136"/>
                  </a:lnTo>
                  <a:lnTo>
                    <a:pt x="28" y="142"/>
                  </a:lnTo>
                  <a:lnTo>
                    <a:pt x="30" y="144"/>
                  </a:lnTo>
                  <a:lnTo>
                    <a:pt x="26" y="150"/>
                  </a:lnTo>
                  <a:lnTo>
                    <a:pt x="12" y="160"/>
                  </a:lnTo>
                  <a:lnTo>
                    <a:pt x="14" y="164"/>
                  </a:lnTo>
                  <a:lnTo>
                    <a:pt x="22" y="162"/>
                  </a:lnTo>
                  <a:lnTo>
                    <a:pt x="24" y="166"/>
                  </a:lnTo>
                  <a:lnTo>
                    <a:pt x="30" y="164"/>
                  </a:lnTo>
                  <a:lnTo>
                    <a:pt x="36" y="170"/>
                  </a:lnTo>
                  <a:lnTo>
                    <a:pt x="48" y="162"/>
                  </a:lnTo>
                  <a:lnTo>
                    <a:pt x="48" y="164"/>
                  </a:lnTo>
                  <a:lnTo>
                    <a:pt x="42" y="174"/>
                  </a:lnTo>
                  <a:lnTo>
                    <a:pt x="26" y="174"/>
                  </a:lnTo>
                  <a:lnTo>
                    <a:pt x="8" y="196"/>
                  </a:lnTo>
                  <a:lnTo>
                    <a:pt x="8" y="198"/>
                  </a:lnTo>
                  <a:lnTo>
                    <a:pt x="8" y="196"/>
                  </a:lnTo>
                  <a:lnTo>
                    <a:pt x="14" y="198"/>
                  </a:lnTo>
                  <a:lnTo>
                    <a:pt x="20" y="192"/>
                  </a:lnTo>
                  <a:lnTo>
                    <a:pt x="34" y="194"/>
                  </a:lnTo>
                  <a:lnTo>
                    <a:pt x="36" y="186"/>
                  </a:lnTo>
                  <a:lnTo>
                    <a:pt x="44" y="184"/>
                  </a:lnTo>
                  <a:lnTo>
                    <a:pt x="48" y="188"/>
                  </a:lnTo>
                  <a:lnTo>
                    <a:pt x="48" y="18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5" name="Freeform 535">
              <a:extLst>
                <a:ext uri="{FF2B5EF4-FFF2-40B4-BE49-F238E27FC236}">
                  <a16:creationId xmlns:a16="http://schemas.microsoft.com/office/drawing/2014/main" id="{BB40320C-29CA-7F41-BF83-F19484C18D5D}"/>
                </a:ext>
              </a:extLst>
            </p:cNvPr>
            <p:cNvSpPr>
              <a:spLocks/>
            </p:cNvSpPr>
            <p:nvPr/>
          </p:nvSpPr>
          <p:spPr bwMode="auto">
            <a:xfrm>
              <a:off x="4319588" y="3221038"/>
              <a:ext cx="9525" cy="3175"/>
            </a:xfrm>
            <a:custGeom>
              <a:avLst/>
              <a:gdLst/>
              <a:ahLst/>
              <a:cxnLst>
                <a:cxn ang="0">
                  <a:pos x="4" y="0"/>
                </a:cxn>
                <a:cxn ang="0">
                  <a:pos x="0" y="2"/>
                </a:cxn>
                <a:cxn ang="0">
                  <a:pos x="4" y="2"/>
                </a:cxn>
                <a:cxn ang="0">
                  <a:pos x="6" y="0"/>
                </a:cxn>
                <a:cxn ang="0">
                  <a:pos x="4" y="0"/>
                </a:cxn>
                <a:cxn ang="0">
                  <a:pos x="4" y="0"/>
                </a:cxn>
              </a:cxnLst>
              <a:rect l="0" t="0" r="r" b="b"/>
              <a:pathLst>
                <a:path w="6" h="2">
                  <a:moveTo>
                    <a:pt x="4" y="0"/>
                  </a:moveTo>
                  <a:lnTo>
                    <a:pt x="0" y="2"/>
                  </a:lnTo>
                  <a:lnTo>
                    <a:pt x="4" y="2"/>
                  </a:lnTo>
                  <a:lnTo>
                    <a:pt x="6"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6" name="Freeform 536">
              <a:extLst>
                <a:ext uri="{FF2B5EF4-FFF2-40B4-BE49-F238E27FC236}">
                  <a16:creationId xmlns:a16="http://schemas.microsoft.com/office/drawing/2014/main" id="{9AC5A049-63A0-BB40-9934-734660D86E3E}"/>
                </a:ext>
              </a:extLst>
            </p:cNvPr>
            <p:cNvSpPr>
              <a:spLocks/>
            </p:cNvSpPr>
            <p:nvPr/>
          </p:nvSpPr>
          <p:spPr bwMode="auto">
            <a:xfrm>
              <a:off x="4259263" y="3128963"/>
              <a:ext cx="6350" cy="6350"/>
            </a:xfrm>
            <a:custGeom>
              <a:avLst/>
              <a:gdLst/>
              <a:ahLst/>
              <a:cxnLst>
                <a:cxn ang="0">
                  <a:pos x="2" y="4"/>
                </a:cxn>
                <a:cxn ang="0">
                  <a:pos x="4" y="2"/>
                </a:cxn>
                <a:cxn ang="0">
                  <a:pos x="0" y="0"/>
                </a:cxn>
                <a:cxn ang="0">
                  <a:pos x="2" y="4"/>
                </a:cxn>
                <a:cxn ang="0">
                  <a:pos x="2" y="4"/>
                </a:cxn>
              </a:cxnLst>
              <a:rect l="0" t="0" r="r" b="b"/>
              <a:pathLst>
                <a:path w="4" h="4">
                  <a:moveTo>
                    <a:pt x="2" y="4"/>
                  </a:moveTo>
                  <a:lnTo>
                    <a:pt x="4" y="2"/>
                  </a:lnTo>
                  <a:lnTo>
                    <a:pt x="0"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7" name="Freeform 537">
              <a:extLst>
                <a:ext uri="{FF2B5EF4-FFF2-40B4-BE49-F238E27FC236}">
                  <a16:creationId xmlns:a16="http://schemas.microsoft.com/office/drawing/2014/main" id="{A54685E0-8944-C045-BED9-2A27ECCC431B}"/>
                </a:ext>
              </a:extLst>
            </p:cNvPr>
            <p:cNvSpPr>
              <a:spLocks/>
            </p:cNvSpPr>
            <p:nvPr/>
          </p:nvSpPr>
          <p:spPr bwMode="auto">
            <a:xfrm>
              <a:off x="4249738" y="3094038"/>
              <a:ext cx="9525" cy="9525"/>
            </a:xfrm>
            <a:custGeom>
              <a:avLst/>
              <a:gdLst/>
              <a:ahLst/>
              <a:cxnLst>
                <a:cxn ang="0">
                  <a:pos x="6" y="0"/>
                </a:cxn>
                <a:cxn ang="0">
                  <a:pos x="0" y="6"/>
                </a:cxn>
                <a:cxn ang="0">
                  <a:pos x="4" y="4"/>
                </a:cxn>
                <a:cxn ang="0">
                  <a:pos x="6" y="2"/>
                </a:cxn>
                <a:cxn ang="0">
                  <a:pos x="6" y="0"/>
                </a:cxn>
                <a:cxn ang="0">
                  <a:pos x="6" y="0"/>
                </a:cxn>
              </a:cxnLst>
              <a:rect l="0" t="0" r="r" b="b"/>
              <a:pathLst>
                <a:path w="6" h="6">
                  <a:moveTo>
                    <a:pt x="6" y="0"/>
                  </a:moveTo>
                  <a:lnTo>
                    <a:pt x="0" y="6"/>
                  </a:lnTo>
                  <a:lnTo>
                    <a:pt x="4" y="4"/>
                  </a:lnTo>
                  <a:lnTo>
                    <a:pt x="6"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8" name="Freeform 538">
              <a:extLst>
                <a:ext uri="{FF2B5EF4-FFF2-40B4-BE49-F238E27FC236}">
                  <a16:creationId xmlns:a16="http://schemas.microsoft.com/office/drawing/2014/main" id="{F54AFAA4-D981-D040-8FB4-6424CCA5D9F1}"/>
                </a:ext>
              </a:extLst>
            </p:cNvPr>
            <p:cNvSpPr>
              <a:spLocks/>
            </p:cNvSpPr>
            <p:nvPr/>
          </p:nvSpPr>
          <p:spPr bwMode="auto">
            <a:xfrm>
              <a:off x="4237038" y="3046413"/>
              <a:ext cx="6350" cy="6350"/>
            </a:xfrm>
            <a:custGeom>
              <a:avLst/>
              <a:gdLst/>
              <a:ahLst/>
              <a:cxnLst>
                <a:cxn ang="0">
                  <a:pos x="0" y="0"/>
                </a:cxn>
                <a:cxn ang="0">
                  <a:pos x="0" y="4"/>
                </a:cxn>
                <a:cxn ang="0">
                  <a:pos x="2" y="4"/>
                </a:cxn>
                <a:cxn ang="0">
                  <a:pos x="4" y="0"/>
                </a:cxn>
                <a:cxn ang="0">
                  <a:pos x="0" y="0"/>
                </a:cxn>
                <a:cxn ang="0">
                  <a:pos x="0" y="0"/>
                </a:cxn>
              </a:cxnLst>
              <a:rect l="0" t="0" r="r" b="b"/>
              <a:pathLst>
                <a:path w="4" h="4">
                  <a:moveTo>
                    <a:pt x="0" y="0"/>
                  </a:moveTo>
                  <a:lnTo>
                    <a:pt x="0" y="4"/>
                  </a:lnTo>
                  <a:lnTo>
                    <a:pt x="2" y="4"/>
                  </a:lnTo>
                  <a:lnTo>
                    <a:pt x="4"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39" name="Freeform 539">
              <a:extLst>
                <a:ext uri="{FF2B5EF4-FFF2-40B4-BE49-F238E27FC236}">
                  <a16:creationId xmlns:a16="http://schemas.microsoft.com/office/drawing/2014/main" id="{31BFD7AF-F92C-F245-A2F7-81B98293BBA3}"/>
                </a:ext>
              </a:extLst>
            </p:cNvPr>
            <p:cNvSpPr>
              <a:spLocks/>
            </p:cNvSpPr>
            <p:nvPr/>
          </p:nvSpPr>
          <p:spPr bwMode="auto">
            <a:xfrm>
              <a:off x="4214813" y="3036888"/>
              <a:ext cx="6350" cy="9525"/>
            </a:xfrm>
            <a:custGeom>
              <a:avLst/>
              <a:gdLst/>
              <a:ahLst/>
              <a:cxnLst>
                <a:cxn ang="0">
                  <a:pos x="4" y="0"/>
                </a:cxn>
                <a:cxn ang="0">
                  <a:pos x="0" y="2"/>
                </a:cxn>
                <a:cxn ang="0">
                  <a:pos x="0" y="6"/>
                </a:cxn>
                <a:cxn ang="0">
                  <a:pos x="0" y="2"/>
                </a:cxn>
                <a:cxn ang="0">
                  <a:pos x="2" y="6"/>
                </a:cxn>
                <a:cxn ang="0">
                  <a:pos x="4" y="6"/>
                </a:cxn>
                <a:cxn ang="0">
                  <a:pos x="4" y="0"/>
                </a:cxn>
                <a:cxn ang="0">
                  <a:pos x="4" y="0"/>
                </a:cxn>
              </a:cxnLst>
              <a:rect l="0" t="0" r="r" b="b"/>
              <a:pathLst>
                <a:path w="4" h="6">
                  <a:moveTo>
                    <a:pt x="4" y="0"/>
                  </a:moveTo>
                  <a:lnTo>
                    <a:pt x="0" y="2"/>
                  </a:lnTo>
                  <a:lnTo>
                    <a:pt x="0" y="6"/>
                  </a:lnTo>
                  <a:lnTo>
                    <a:pt x="0" y="2"/>
                  </a:lnTo>
                  <a:lnTo>
                    <a:pt x="2" y="6"/>
                  </a:lnTo>
                  <a:lnTo>
                    <a:pt x="4"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0" name="Freeform 540">
              <a:extLst>
                <a:ext uri="{FF2B5EF4-FFF2-40B4-BE49-F238E27FC236}">
                  <a16:creationId xmlns:a16="http://schemas.microsoft.com/office/drawing/2014/main" id="{512D5092-BA0F-BD4D-BCED-199844297959}"/>
                </a:ext>
              </a:extLst>
            </p:cNvPr>
            <p:cNvSpPr>
              <a:spLocks/>
            </p:cNvSpPr>
            <p:nvPr/>
          </p:nvSpPr>
          <p:spPr bwMode="auto">
            <a:xfrm>
              <a:off x="4224338" y="3030538"/>
              <a:ext cx="6350" cy="9525"/>
            </a:xfrm>
            <a:custGeom>
              <a:avLst/>
              <a:gdLst/>
              <a:ahLst/>
              <a:cxnLst>
                <a:cxn ang="0">
                  <a:pos x="4" y="0"/>
                </a:cxn>
                <a:cxn ang="0">
                  <a:pos x="0" y="6"/>
                </a:cxn>
                <a:cxn ang="0">
                  <a:pos x="4" y="0"/>
                </a:cxn>
                <a:cxn ang="0">
                  <a:pos x="4" y="0"/>
                </a:cxn>
              </a:cxnLst>
              <a:rect l="0" t="0" r="r" b="b"/>
              <a:pathLst>
                <a:path w="4" h="6">
                  <a:moveTo>
                    <a:pt x="4" y="0"/>
                  </a:move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1" name="Freeform 541">
              <a:extLst>
                <a:ext uri="{FF2B5EF4-FFF2-40B4-BE49-F238E27FC236}">
                  <a16:creationId xmlns:a16="http://schemas.microsoft.com/office/drawing/2014/main" id="{F4D1AA2E-B904-F949-988F-4C0531918F3C}"/>
                </a:ext>
              </a:extLst>
            </p:cNvPr>
            <p:cNvSpPr>
              <a:spLocks/>
            </p:cNvSpPr>
            <p:nvPr/>
          </p:nvSpPr>
          <p:spPr bwMode="auto">
            <a:xfrm>
              <a:off x="4217988" y="3008313"/>
              <a:ext cx="12700" cy="12700"/>
            </a:xfrm>
            <a:custGeom>
              <a:avLst/>
              <a:gdLst/>
              <a:ahLst/>
              <a:cxnLst>
                <a:cxn ang="0">
                  <a:pos x="0" y="8"/>
                </a:cxn>
                <a:cxn ang="0">
                  <a:pos x="8" y="6"/>
                </a:cxn>
                <a:cxn ang="0">
                  <a:pos x="2" y="0"/>
                </a:cxn>
                <a:cxn ang="0">
                  <a:pos x="0" y="2"/>
                </a:cxn>
                <a:cxn ang="0">
                  <a:pos x="2" y="6"/>
                </a:cxn>
                <a:cxn ang="0">
                  <a:pos x="0" y="8"/>
                </a:cxn>
                <a:cxn ang="0">
                  <a:pos x="0" y="8"/>
                </a:cxn>
              </a:cxnLst>
              <a:rect l="0" t="0" r="r" b="b"/>
              <a:pathLst>
                <a:path w="8" h="8">
                  <a:moveTo>
                    <a:pt x="0" y="8"/>
                  </a:moveTo>
                  <a:lnTo>
                    <a:pt x="8" y="6"/>
                  </a:lnTo>
                  <a:lnTo>
                    <a:pt x="2" y="0"/>
                  </a:lnTo>
                  <a:lnTo>
                    <a:pt x="0" y="2"/>
                  </a:lnTo>
                  <a:lnTo>
                    <a:pt x="2" y="6"/>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2" name="Freeform 542">
              <a:extLst>
                <a:ext uri="{FF2B5EF4-FFF2-40B4-BE49-F238E27FC236}">
                  <a16:creationId xmlns:a16="http://schemas.microsoft.com/office/drawing/2014/main" id="{1BCD7325-7BB0-BA45-A9D0-2ED0D83A2F0A}"/>
                </a:ext>
              </a:extLst>
            </p:cNvPr>
            <p:cNvSpPr>
              <a:spLocks/>
            </p:cNvSpPr>
            <p:nvPr/>
          </p:nvSpPr>
          <p:spPr bwMode="auto">
            <a:xfrm>
              <a:off x="4208463" y="2967038"/>
              <a:ext cx="22225" cy="25400"/>
            </a:xfrm>
            <a:custGeom>
              <a:avLst/>
              <a:gdLst/>
              <a:ahLst/>
              <a:cxnLst>
                <a:cxn ang="0">
                  <a:pos x="6" y="0"/>
                </a:cxn>
                <a:cxn ang="0">
                  <a:pos x="4" y="6"/>
                </a:cxn>
                <a:cxn ang="0">
                  <a:pos x="2" y="4"/>
                </a:cxn>
                <a:cxn ang="0">
                  <a:pos x="0" y="8"/>
                </a:cxn>
                <a:cxn ang="0">
                  <a:pos x="2" y="8"/>
                </a:cxn>
                <a:cxn ang="0">
                  <a:pos x="6" y="14"/>
                </a:cxn>
                <a:cxn ang="0">
                  <a:pos x="12" y="16"/>
                </a:cxn>
                <a:cxn ang="0">
                  <a:pos x="14" y="12"/>
                </a:cxn>
                <a:cxn ang="0">
                  <a:pos x="8" y="10"/>
                </a:cxn>
                <a:cxn ang="0">
                  <a:pos x="6" y="0"/>
                </a:cxn>
                <a:cxn ang="0">
                  <a:pos x="6" y="0"/>
                </a:cxn>
              </a:cxnLst>
              <a:rect l="0" t="0" r="r" b="b"/>
              <a:pathLst>
                <a:path w="14" h="16">
                  <a:moveTo>
                    <a:pt x="6" y="0"/>
                  </a:moveTo>
                  <a:lnTo>
                    <a:pt x="4" y="6"/>
                  </a:lnTo>
                  <a:lnTo>
                    <a:pt x="2" y="4"/>
                  </a:lnTo>
                  <a:lnTo>
                    <a:pt x="0" y="8"/>
                  </a:lnTo>
                  <a:lnTo>
                    <a:pt x="2" y="8"/>
                  </a:lnTo>
                  <a:lnTo>
                    <a:pt x="6" y="14"/>
                  </a:lnTo>
                  <a:lnTo>
                    <a:pt x="12" y="16"/>
                  </a:lnTo>
                  <a:lnTo>
                    <a:pt x="14" y="12"/>
                  </a:lnTo>
                  <a:lnTo>
                    <a:pt x="8" y="1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3" name="Freeform 543">
              <a:extLst>
                <a:ext uri="{FF2B5EF4-FFF2-40B4-BE49-F238E27FC236}">
                  <a16:creationId xmlns:a16="http://schemas.microsoft.com/office/drawing/2014/main" id="{27BD87FF-03C6-FC4F-A688-B43074A73349}"/>
                </a:ext>
              </a:extLst>
            </p:cNvPr>
            <p:cNvSpPr>
              <a:spLocks/>
            </p:cNvSpPr>
            <p:nvPr/>
          </p:nvSpPr>
          <p:spPr bwMode="auto">
            <a:xfrm>
              <a:off x="2884488" y="1792288"/>
              <a:ext cx="63500" cy="22225"/>
            </a:xfrm>
            <a:custGeom>
              <a:avLst/>
              <a:gdLst/>
              <a:ahLst/>
              <a:cxnLst>
                <a:cxn ang="0">
                  <a:pos x="0" y="8"/>
                </a:cxn>
                <a:cxn ang="0">
                  <a:pos x="6" y="2"/>
                </a:cxn>
                <a:cxn ang="0">
                  <a:pos x="22" y="0"/>
                </a:cxn>
                <a:cxn ang="0">
                  <a:pos x="40" y="10"/>
                </a:cxn>
                <a:cxn ang="0">
                  <a:pos x="30" y="14"/>
                </a:cxn>
                <a:cxn ang="0">
                  <a:pos x="0" y="8"/>
                </a:cxn>
                <a:cxn ang="0">
                  <a:pos x="0" y="8"/>
                </a:cxn>
              </a:cxnLst>
              <a:rect l="0" t="0" r="r" b="b"/>
              <a:pathLst>
                <a:path w="40" h="14">
                  <a:moveTo>
                    <a:pt x="0" y="8"/>
                  </a:moveTo>
                  <a:lnTo>
                    <a:pt x="6" y="2"/>
                  </a:lnTo>
                  <a:lnTo>
                    <a:pt x="22" y="0"/>
                  </a:lnTo>
                  <a:lnTo>
                    <a:pt x="40" y="10"/>
                  </a:lnTo>
                  <a:lnTo>
                    <a:pt x="30" y="14"/>
                  </a:lnTo>
                  <a:lnTo>
                    <a:pt x="0" y="8"/>
                  </a:lnTo>
                  <a:lnTo>
                    <a:pt x="0"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4" name="Freeform 544">
              <a:extLst>
                <a:ext uri="{FF2B5EF4-FFF2-40B4-BE49-F238E27FC236}">
                  <a16:creationId xmlns:a16="http://schemas.microsoft.com/office/drawing/2014/main" id="{3B882513-FFBD-664A-AF79-1325C2C7053A}"/>
                </a:ext>
              </a:extLst>
            </p:cNvPr>
            <p:cNvSpPr>
              <a:spLocks/>
            </p:cNvSpPr>
            <p:nvPr/>
          </p:nvSpPr>
          <p:spPr bwMode="auto">
            <a:xfrm>
              <a:off x="3201988" y="1185863"/>
              <a:ext cx="47625" cy="53975"/>
            </a:xfrm>
            <a:custGeom>
              <a:avLst/>
              <a:gdLst/>
              <a:ahLst/>
              <a:cxnLst>
                <a:cxn ang="0">
                  <a:pos x="4" y="0"/>
                </a:cxn>
                <a:cxn ang="0">
                  <a:pos x="30" y="34"/>
                </a:cxn>
                <a:cxn ang="0">
                  <a:pos x="6" y="24"/>
                </a:cxn>
                <a:cxn ang="0">
                  <a:pos x="0" y="8"/>
                </a:cxn>
                <a:cxn ang="0">
                  <a:pos x="4" y="0"/>
                </a:cxn>
                <a:cxn ang="0">
                  <a:pos x="4" y="0"/>
                </a:cxn>
              </a:cxnLst>
              <a:rect l="0" t="0" r="r" b="b"/>
              <a:pathLst>
                <a:path w="30" h="34">
                  <a:moveTo>
                    <a:pt x="4" y="0"/>
                  </a:moveTo>
                  <a:lnTo>
                    <a:pt x="30" y="34"/>
                  </a:lnTo>
                  <a:lnTo>
                    <a:pt x="6" y="24"/>
                  </a:lnTo>
                  <a:lnTo>
                    <a:pt x="0" y="8"/>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5" name="Freeform 545">
              <a:extLst>
                <a:ext uri="{FF2B5EF4-FFF2-40B4-BE49-F238E27FC236}">
                  <a16:creationId xmlns:a16="http://schemas.microsoft.com/office/drawing/2014/main" id="{BB24989B-402D-8942-BBFB-0C8B950B52C0}"/>
                </a:ext>
              </a:extLst>
            </p:cNvPr>
            <p:cNvSpPr>
              <a:spLocks/>
            </p:cNvSpPr>
            <p:nvPr/>
          </p:nvSpPr>
          <p:spPr bwMode="auto">
            <a:xfrm>
              <a:off x="3319463" y="1131888"/>
              <a:ext cx="66675" cy="101600"/>
            </a:xfrm>
            <a:custGeom>
              <a:avLst/>
              <a:gdLst/>
              <a:ahLst/>
              <a:cxnLst>
                <a:cxn ang="0">
                  <a:pos x="0" y="4"/>
                </a:cxn>
                <a:cxn ang="0">
                  <a:pos x="20" y="0"/>
                </a:cxn>
                <a:cxn ang="0">
                  <a:pos x="42" y="34"/>
                </a:cxn>
                <a:cxn ang="0">
                  <a:pos x="34" y="46"/>
                </a:cxn>
                <a:cxn ang="0">
                  <a:pos x="36" y="64"/>
                </a:cxn>
                <a:cxn ang="0">
                  <a:pos x="10" y="30"/>
                </a:cxn>
                <a:cxn ang="0">
                  <a:pos x="0" y="4"/>
                </a:cxn>
                <a:cxn ang="0">
                  <a:pos x="0" y="4"/>
                </a:cxn>
              </a:cxnLst>
              <a:rect l="0" t="0" r="r" b="b"/>
              <a:pathLst>
                <a:path w="42" h="64">
                  <a:moveTo>
                    <a:pt x="0" y="4"/>
                  </a:moveTo>
                  <a:lnTo>
                    <a:pt x="20" y="0"/>
                  </a:lnTo>
                  <a:lnTo>
                    <a:pt x="42" y="34"/>
                  </a:lnTo>
                  <a:lnTo>
                    <a:pt x="34" y="46"/>
                  </a:lnTo>
                  <a:lnTo>
                    <a:pt x="36" y="64"/>
                  </a:lnTo>
                  <a:lnTo>
                    <a:pt x="10" y="30"/>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6" name="Freeform 546">
              <a:extLst>
                <a:ext uri="{FF2B5EF4-FFF2-40B4-BE49-F238E27FC236}">
                  <a16:creationId xmlns:a16="http://schemas.microsoft.com/office/drawing/2014/main" id="{0252C709-2DB7-4447-97CA-6FDA62362DEB}"/>
                </a:ext>
              </a:extLst>
            </p:cNvPr>
            <p:cNvSpPr>
              <a:spLocks/>
            </p:cNvSpPr>
            <p:nvPr/>
          </p:nvSpPr>
          <p:spPr bwMode="auto">
            <a:xfrm>
              <a:off x="3338513" y="1062038"/>
              <a:ext cx="34925" cy="38100"/>
            </a:xfrm>
            <a:custGeom>
              <a:avLst/>
              <a:gdLst/>
              <a:ahLst/>
              <a:cxnLst>
                <a:cxn ang="0">
                  <a:pos x="8" y="18"/>
                </a:cxn>
                <a:cxn ang="0">
                  <a:pos x="0" y="8"/>
                </a:cxn>
                <a:cxn ang="0">
                  <a:pos x="10" y="0"/>
                </a:cxn>
                <a:cxn ang="0">
                  <a:pos x="22" y="24"/>
                </a:cxn>
                <a:cxn ang="0">
                  <a:pos x="8" y="18"/>
                </a:cxn>
                <a:cxn ang="0">
                  <a:pos x="8" y="18"/>
                </a:cxn>
              </a:cxnLst>
              <a:rect l="0" t="0" r="r" b="b"/>
              <a:pathLst>
                <a:path w="22" h="24">
                  <a:moveTo>
                    <a:pt x="8" y="18"/>
                  </a:moveTo>
                  <a:lnTo>
                    <a:pt x="0" y="8"/>
                  </a:lnTo>
                  <a:lnTo>
                    <a:pt x="10" y="0"/>
                  </a:lnTo>
                  <a:lnTo>
                    <a:pt x="22" y="24"/>
                  </a:lnTo>
                  <a:lnTo>
                    <a:pt x="8" y="18"/>
                  </a:lnTo>
                  <a:lnTo>
                    <a:pt x="8" y="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7" name="Freeform 547">
              <a:extLst>
                <a:ext uri="{FF2B5EF4-FFF2-40B4-BE49-F238E27FC236}">
                  <a16:creationId xmlns:a16="http://schemas.microsoft.com/office/drawing/2014/main" id="{F93428F1-436C-5640-8B9C-354099E8FF95}"/>
                </a:ext>
              </a:extLst>
            </p:cNvPr>
            <p:cNvSpPr>
              <a:spLocks/>
            </p:cNvSpPr>
            <p:nvPr/>
          </p:nvSpPr>
          <p:spPr bwMode="auto">
            <a:xfrm>
              <a:off x="3465513" y="1049338"/>
              <a:ext cx="25400" cy="31750"/>
            </a:xfrm>
            <a:custGeom>
              <a:avLst/>
              <a:gdLst/>
              <a:ahLst/>
              <a:cxnLst>
                <a:cxn ang="0">
                  <a:pos x="0" y="0"/>
                </a:cxn>
                <a:cxn ang="0">
                  <a:pos x="16" y="10"/>
                </a:cxn>
                <a:cxn ang="0">
                  <a:pos x="12" y="20"/>
                </a:cxn>
                <a:cxn ang="0">
                  <a:pos x="0" y="0"/>
                </a:cxn>
                <a:cxn ang="0">
                  <a:pos x="0" y="0"/>
                </a:cxn>
              </a:cxnLst>
              <a:rect l="0" t="0" r="r" b="b"/>
              <a:pathLst>
                <a:path w="16" h="20">
                  <a:moveTo>
                    <a:pt x="0" y="0"/>
                  </a:moveTo>
                  <a:lnTo>
                    <a:pt x="16" y="10"/>
                  </a:lnTo>
                  <a:lnTo>
                    <a:pt x="12" y="2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8" name="Freeform 548">
              <a:extLst>
                <a:ext uri="{FF2B5EF4-FFF2-40B4-BE49-F238E27FC236}">
                  <a16:creationId xmlns:a16="http://schemas.microsoft.com/office/drawing/2014/main" id="{697692CD-A0A9-3242-8B11-DDAF7E11995F}"/>
                </a:ext>
              </a:extLst>
            </p:cNvPr>
            <p:cNvSpPr>
              <a:spLocks/>
            </p:cNvSpPr>
            <p:nvPr/>
          </p:nvSpPr>
          <p:spPr bwMode="auto">
            <a:xfrm>
              <a:off x="3462338" y="1008063"/>
              <a:ext cx="38100" cy="47625"/>
            </a:xfrm>
            <a:custGeom>
              <a:avLst/>
              <a:gdLst/>
              <a:ahLst/>
              <a:cxnLst>
                <a:cxn ang="0">
                  <a:pos x="2" y="0"/>
                </a:cxn>
                <a:cxn ang="0">
                  <a:pos x="24" y="30"/>
                </a:cxn>
                <a:cxn ang="0">
                  <a:pos x="0" y="12"/>
                </a:cxn>
                <a:cxn ang="0">
                  <a:pos x="0" y="6"/>
                </a:cxn>
                <a:cxn ang="0">
                  <a:pos x="2" y="0"/>
                </a:cxn>
                <a:cxn ang="0">
                  <a:pos x="2" y="0"/>
                </a:cxn>
              </a:cxnLst>
              <a:rect l="0" t="0" r="r" b="b"/>
              <a:pathLst>
                <a:path w="24" h="30">
                  <a:moveTo>
                    <a:pt x="2" y="0"/>
                  </a:moveTo>
                  <a:lnTo>
                    <a:pt x="24" y="30"/>
                  </a:lnTo>
                  <a:lnTo>
                    <a:pt x="0" y="12"/>
                  </a:lnTo>
                  <a:lnTo>
                    <a:pt x="0"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49" name="Freeform 549">
              <a:extLst>
                <a:ext uri="{FF2B5EF4-FFF2-40B4-BE49-F238E27FC236}">
                  <a16:creationId xmlns:a16="http://schemas.microsoft.com/office/drawing/2014/main" id="{C8C013C6-9067-B64E-8C31-CF0186CB08BB}"/>
                </a:ext>
              </a:extLst>
            </p:cNvPr>
            <p:cNvSpPr>
              <a:spLocks/>
            </p:cNvSpPr>
            <p:nvPr/>
          </p:nvSpPr>
          <p:spPr bwMode="auto">
            <a:xfrm>
              <a:off x="3894138" y="1214438"/>
              <a:ext cx="28575" cy="47625"/>
            </a:xfrm>
            <a:custGeom>
              <a:avLst/>
              <a:gdLst/>
              <a:ahLst/>
              <a:cxnLst>
                <a:cxn ang="0">
                  <a:pos x="4" y="0"/>
                </a:cxn>
                <a:cxn ang="0">
                  <a:pos x="18" y="30"/>
                </a:cxn>
                <a:cxn ang="0">
                  <a:pos x="2" y="12"/>
                </a:cxn>
                <a:cxn ang="0">
                  <a:pos x="0" y="6"/>
                </a:cxn>
                <a:cxn ang="0">
                  <a:pos x="4" y="0"/>
                </a:cxn>
                <a:cxn ang="0">
                  <a:pos x="4" y="0"/>
                </a:cxn>
              </a:cxnLst>
              <a:rect l="0" t="0" r="r" b="b"/>
              <a:pathLst>
                <a:path w="18" h="30">
                  <a:moveTo>
                    <a:pt x="4" y="0"/>
                  </a:moveTo>
                  <a:lnTo>
                    <a:pt x="18" y="30"/>
                  </a:lnTo>
                  <a:lnTo>
                    <a:pt x="2" y="12"/>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0" name="Freeform 550">
              <a:extLst>
                <a:ext uri="{FF2B5EF4-FFF2-40B4-BE49-F238E27FC236}">
                  <a16:creationId xmlns:a16="http://schemas.microsoft.com/office/drawing/2014/main" id="{5FAEAC38-3091-D143-8FE7-CAEE2AD35044}"/>
                </a:ext>
              </a:extLst>
            </p:cNvPr>
            <p:cNvSpPr>
              <a:spLocks/>
            </p:cNvSpPr>
            <p:nvPr/>
          </p:nvSpPr>
          <p:spPr bwMode="auto">
            <a:xfrm>
              <a:off x="3925888" y="1481138"/>
              <a:ext cx="19050" cy="25400"/>
            </a:xfrm>
            <a:custGeom>
              <a:avLst/>
              <a:gdLst/>
              <a:ahLst/>
              <a:cxnLst>
                <a:cxn ang="0">
                  <a:pos x="4" y="0"/>
                </a:cxn>
                <a:cxn ang="0">
                  <a:pos x="12" y="6"/>
                </a:cxn>
                <a:cxn ang="0">
                  <a:pos x="0" y="16"/>
                </a:cxn>
                <a:cxn ang="0">
                  <a:pos x="0" y="4"/>
                </a:cxn>
                <a:cxn ang="0">
                  <a:pos x="4" y="0"/>
                </a:cxn>
                <a:cxn ang="0">
                  <a:pos x="4" y="0"/>
                </a:cxn>
              </a:cxnLst>
              <a:rect l="0" t="0" r="r" b="b"/>
              <a:pathLst>
                <a:path w="12" h="16">
                  <a:moveTo>
                    <a:pt x="4" y="0"/>
                  </a:moveTo>
                  <a:lnTo>
                    <a:pt x="12" y="6"/>
                  </a:lnTo>
                  <a:lnTo>
                    <a:pt x="0" y="16"/>
                  </a:lnTo>
                  <a:lnTo>
                    <a:pt x="0" y="4"/>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1" name="Freeform 551">
              <a:extLst>
                <a:ext uri="{FF2B5EF4-FFF2-40B4-BE49-F238E27FC236}">
                  <a16:creationId xmlns:a16="http://schemas.microsoft.com/office/drawing/2014/main" id="{5E04E5AB-8BC4-7D46-BE59-DA7E46BFEB68}"/>
                </a:ext>
              </a:extLst>
            </p:cNvPr>
            <p:cNvSpPr>
              <a:spLocks/>
            </p:cNvSpPr>
            <p:nvPr/>
          </p:nvSpPr>
          <p:spPr bwMode="auto">
            <a:xfrm>
              <a:off x="3967163" y="1604963"/>
              <a:ext cx="9525" cy="22225"/>
            </a:xfrm>
            <a:custGeom>
              <a:avLst/>
              <a:gdLst/>
              <a:ahLst/>
              <a:cxnLst>
                <a:cxn ang="0">
                  <a:pos x="4" y="0"/>
                </a:cxn>
                <a:cxn ang="0">
                  <a:pos x="6" y="6"/>
                </a:cxn>
                <a:cxn ang="0">
                  <a:pos x="0" y="14"/>
                </a:cxn>
                <a:cxn ang="0">
                  <a:pos x="0" y="6"/>
                </a:cxn>
                <a:cxn ang="0">
                  <a:pos x="4" y="0"/>
                </a:cxn>
                <a:cxn ang="0">
                  <a:pos x="4" y="0"/>
                </a:cxn>
              </a:cxnLst>
              <a:rect l="0" t="0" r="r" b="b"/>
              <a:pathLst>
                <a:path w="6" h="14">
                  <a:moveTo>
                    <a:pt x="4" y="0"/>
                  </a:moveTo>
                  <a:lnTo>
                    <a:pt x="6" y="6"/>
                  </a:lnTo>
                  <a:lnTo>
                    <a:pt x="0" y="14"/>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2" name="Freeform 552">
              <a:extLst>
                <a:ext uri="{FF2B5EF4-FFF2-40B4-BE49-F238E27FC236}">
                  <a16:creationId xmlns:a16="http://schemas.microsoft.com/office/drawing/2014/main" id="{038AB511-9E39-FC4A-B1AF-5BB2743D77B4}"/>
                </a:ext>
              </a:extLst>
            </p:cNvPr>
            <p:cNvSpPr>
              <a:spLocks/>
            </p:cNvSpPr>
            <p:nvPr/>
          </p:nvSpPr>
          <p:spPr bwMode="auto">
            <a:xfrm>
              <a:off x="3963988" y="1741488"/>
              <a:ext cx="12700" cy="28575"/>
            </a:xfrm>
            <a:custGeom>
              <a:avLst/>
              <a:gdLst/>
              <a:ahLst/>
              <a:cxnLst>
                <a:cxn ang="0">
                  <a:pos x="6" y="0"/>
                </a:cxn>
                <a:cxn ang="0">
                  <a:pos x="8" y="4"/>
                </a:cxn>
                <a:cxn ang="0">
                  <a:pos x="6" y="12"/>
                </a:cxn>
                <a:cxn ang="0">
                  <a:pos x="0" y="18"/>
                </a:cxn>
                <a:cxn ang="0">
                  <a:pos x="6" y="0"/>
                </a:cxn>
                <a:cxn ang="0">
                  <a:pos x="6" y="0"/>
                </a:cxn>
              </a:cxnLst>
              <a:rect l="0" t="0" r="r" b="b"/>
              <a:pathLst>
                <a:path w="8" h="18">
                  <a:moveTo>
                    <a:pt x="6" y="0"/>
                  </a:moveTo>
                  <a:lnTo>
                    <a:pt x="8" y="4"/>
                  </a:lnTo>
                  <a:lnTo>
                    <a:pt x="6" y="12"/>
                  </a:lnTo>
                  <a:lnTo>
                    <a:pt x="0" y="18"/>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3" name="Freeform 553">
              <a:extLst>
                <a:ext uri="{FF2B5EF4-FFF2-40B4-BE49-F238E27FC236}">
                  <a16:creationId xmlns:a16="http://schemas.microsoft.com/office/drawing/2014/main" id="{F8B35089-0419-684F-8A89-3A0CCDD864C4}"/>
                </a:ext>
              </a:extLst>
            </p:cNvPr>
            <p:cNvSpPr>
              <a:spLocks/>
            </p:cNvSpPr>
            <p:nvPr/>
          </p:nvSpPr>
          <p:spPr bwMode="auto">
            <a:xfrm>
              <a:off x="3182938" y="2341563"/>
              <a:ext cx="63500" cy="63500"/>
            </a:xfrm>
            <a:custGeom>
              <a:avLst/>
              <a:gdLst/>
              <a:ahLst/>
              <a:cxnLst>
                <a:cxn ang="0">
                  <a:pos x="8" y="0"/>
                </a:cxn>
                <a:cxn ang="0">
                  <a:pos x="22" y="6"/>
                </a:cxn>
                <a:cxn ang="0">
                  <a:pos x="32" y="20"/>
                </a:cxn>
                <a:cxn ang="0">
                  <a:pos x="40" y="24"/>
                </a:cxn>
                <a:cxn ang="0">
                  <a:pos x="40" y="28"/>
                </a:cxn>
                <a:cxn ang="0">
                  <a:pos x="36" y="36"/>
                </a:cxn>
                <a:cxn ang="0">
                  <a:pos x="22" y="40"/>
                </a:cxn>
                <a:cxn ang="0">
                  <a:pos x="10" y="38"/>
                </a:cxn>
                <a:cxn ang="0">
                  <a:pos x="18" y="32"/>
                </a:cxn>
                <a:cxn ang="0">
                  <a:pos x="0" y="28"/>
                </a:cxn>
                <a:cxn ang="0">
                  <a:pos x="0" y="26"/>
                </a:cxn>
                <a:cxn ang="0">
                  <a:pos x="6" y="26"/>
                </a:cxn>
                <a:cxn ang="0">
                  <a:pos x="0" y="20"/>
                </a:cxn>
                <a:cxn ang="0">
                  <a:pos x="8" y="18"/>
                </a:cxn>
                <a:cxn ang="0">
                  <a:pos x="2" y="8"/>
                </a:cxn>
                <a:cxn ang="0">
                  <a:pos x="2" y="4"/>
                </a:cxn>
                <a:cxn ang="0">
                  <a:pos x="8" y="0"/>
                </a:cxn>
                <a:cxn ang="0">
                  <a:pos x="8" y="0"/>
                </a:cxn>
              </a:cxnLst>
              <a:rect l="0" t="0" r="r" b="b"/>
              <a:pathLst>
                <a:path w="40" h="40">
                  <a:moveTo>
                    <a:pt x="8" y="0"/>
                  </a:moveTo>
                  <a:lnTo>
                    <a:pt x="22" y="6"/>
                  </a:lnTo>
                  <a:lnTo>
                    <a:pt x="32" y="20"/>
                  </a:lnTo>
                  <a:lnTo>
                    <a:pt x="40" y="24"/>
                  </a:lnTo>
                  <a:lnTo>
                    <a:pt x="40" y="28"/>
                  </a:lnTo>
                  <a:lnTo>
                    <a:pt x="36" y="36"/>
                  </a:lnTo>
                  <a:lnTo>
                    <a:pt x="22" y="40"/>
                  </a:lnTo>
                  <a:lnTo>
                    <a:pt x="10" y="38"/>
                  </a:lnTo>
                  <a:lnTo>
                    <a:pt x="18" y="32"/>
                  </a:lnTo>
                  <a:lnTo>
                    <a:pt x="0" y="28"/>
                  </a:lnTo>
                  <a:lnTo>
                    <a:pt x="0" y="26"/>
                  </a:lnTo>
                  <a:lnTo>
                    <a:pt x="6" y="26"/>
                  </a:lnTo>
                  <a:lnTo>
                    <a:pt x="0" y="20"/>
                  </a:lnTo>
                  <a:lnTo>
                    <a:pt x="8" y="18"/>
                  </a:lnTo>
                  <a:lnTo>
                    <a:pt x="2" y="8"/>
                  </a:lnTo>
                  <a:lnTo>
                    <a:pt x="2"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4" name="Freeform 554">
              <a:extLst>
                <a:ext uri="{FF2B5EF4-FFF2-40B4-BE49-F238E27FC236}">
                  <a16:creationId xmlns:a16="http://schemas.microsoft.com/office/drawing/2014/main" id="{E4782BD5-4CB6-C449-BB56-3F6A1698303B}"/>
                </a:ext>
              </a:extLst>
            </p:cNvPr>
            <p:cNvSpPr>
              <a:spLocks/>
            </p:cNvSpPr>
            <p:nvPr/>
          </p:nvSpPr>
          <p:spPr bwMode="auto">
            <a:xfrm>
              <a:off x="3941763" y="1855788"/>
              <a:ext cx="9525" cy="73025"/>
            </a:xfrm>
            <a:custGeom>
              <a:avLst/>
              <a:gdLst/>
              <a:ahLst/>
              <a:cxnLst>
                <a:cxn ang="0">
                  <a:pos x="6" y="14"/>
                </a:cxn>
                <a:cxn ang="0">
                  <a:pos x="6" y="46"/>
                </a:cxn>
                <a:cxn ang="0">
                  <a:pos x="4" y="24"/>
                </a:cxn>
                <a:cxn ang="0">
                  <a:pos x="0" y="12"/>
                </a:cxn>
                <a:cxn ang="0">
                  <a:pos x="2" y="8"/>
                </a:cxn>
                <a:cxn ang="0">
                  <a:pos x="2" y="0"/>
                </a:cxn>
                <a:cxn ang="0">
                  <a:pos x="6" y="14"/>
                </a:cxn>
                <a:cxn ang="0">
                  <a:pos x="6" y="14"/>
                </a:cxn>
              </a:cxnLst>
              <a:rect l="0" t="0" r="r" b="b"/>
              <a:pathLst>
                <a:path w="6" h="46">
                  <a:moveTo>
                    <a:pt x="6" y="14"/>
                  </a:moveTo>
                  <a:lnTo>
                    <a:pt x="6" y="46"/>
                  </a:lnTo>
                  <a:lnTo>
                    <a:pt x="4" y="24"/>
                  </a:lnTo>
                  <a:lnTo>
                    <a:pt x="0" y="12"/>
                  </a:lnTo>
                  <a:lnTo>
                    <a:pt x="2" y="8"/>
                  </a:lnTo>
                  <a:lnTo>
                    <a:pt x="2" y="0"/>
                  </a:lnTo>
                  <a:lnTo>
                    <a:pt x="6" y="14"/>
                  </a:lnTo>
                  <a:lnTo>
                    <a:pt x="6"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5" name="Freeform 555">
              <a:extLst>
                <a:ext uri="{FF2B5EF4-FFF2-40B4-BE49-F238E27FC236}">
                  <a16:creationId xmlns:a16="http://schemas.microsoft.com/office/drawing/2014/main" id="{9D9F0F64-06AA-D840-AF56-BC3BB7F7B759}"/>
                </a:ext>
              </a:extLst>
            </p:cNvPr>
            <p:cNvSpPr>
              <a:spLocks/>
            </p:cNvSpPr>
            <p:nvPr/>
          </p:nvSpPr>
          <p:spPr bwMode="auto">
            <a:xfrm>
              <a:off x="3948113" y="1976438"/>
              <a:ext cx="28575" cy="38100"/>
            </a:xfrm>
            <a:custGeom>
              <a:avLst/>
              <a:gdLst/>
              <a:ahLst/>
              <a:cxnLst>
                <a:cxn ang="0">
                  <a:pos x="12" y="4"/>
                </a:cxn>
                <a:cxn ang="0">
                  <a:pos x="10" y="10"/>
                </a:cxn>
                <a:cxn ang="0">
                  <a:pos x="12" y="16"/>
                </a:cxn>
                <a:cxn ang="0">
                  <a:pos x="18" y="12"/>
                </a:cxn>
                <a:cxn ang="0">
                  <a:pos x="16" y="24"/>
                </a:cxn>
                <a:cxn ang="0">
                  <a:pos x="0" y="20"/>
                </a:cxn>
                <a:cxn ang="0">
                  <a:pos x="0" y="16"/>
                </a:cxn>
                <a:cxn ang="0">
                  <a:pos x="0" y="2"/>
                </a:cxn>
                <a:cxn ang="0">
                  <a:pos x="10" y="0"/>
                </a:cxn>
                <a:cxn ang="0">
                  <a:pos x="12" y="4"/>
                </a:cxn>
                <a:cxn ang="0">
                  <a:pos x="12" y="4"/>
                </a:cxn>
              </a:cxnLst>
              <a:rect l="0" t="0" r="r" b="b"/>
              <a:pathLst>
                <a:path w="18" h="24">
                  <a:moveTo>
                    <a:pt x="12" y="4"/>
                  </a:moveTo>
                  <a:lnTo>
                    <a:pt x="10" y="10"/>
                  </a:lnTo>
                  <a:lnTo>
                    <a:pt x="12" y="16"/>
                  </a:lnTo>
                  <a:lnTo>
                    <a:pt x="18" y="12"/>
                  </a:lnTo>
                  <a:lnTo>
                    <a:pt x="16" y="24"/>
                  </a:lnTo>
                  <a:lnTo>
                    <a:pt x="0" y="20"/>
                  </a:lnTo>
                  <a:lnTo>
                    <a:pt x="0" y="16"/>
                  </a:lnTo>
                  <a:lnTo>
                    <a:pt x="0" y="2"/>
                  </a:lnTo>
                  <a:lnTo>
                    <a:pt x="10" y="0"/>
                  </a:lnTo>
                  <a:lnTo>
                    <a:pt x="12" y="4"/>
                  </a:lnTo>
                  <a:lnTo>
                    <a:pt x="1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6" name="Freeform 556">
              <a:extLst>
                <a:ext uri="{FF2B5EF4-FFF2-40B4-BE49-F238E27FC236}">
                  <a16:creationId xmlns:a16="http://schemas.microsoft.com/office/drawing/2014/main" id="{07942DFC-0F72-B146-AF01-A3622F53541F}"/>
                </a:ext>
              </a:extLst>
            </p:cNvPr>
            <p:cNvSpPr>
              <a:spLocks/>
            </p:cNvSpPr>
            <p:nvPr/>
          </p:nvSpPr>
          <p:spPr bwMode="auto">
            <a:xfrm>
              <a:off x="3881438" y="2055813"/>
              <a:ext cx="38100" cy="25400"/>
            </a:xfrm>
            <a:custGeom>
              <a:avLst/>
              <a:gdLst/>
              <a:ahLst/>
              <a:cxnLst>
                <a:cxn ang="0">
                  <a:pos x="4" y="2"/>
                </a:cxn>
                <a:cxn ang="0">
                  <a:pos x="0" y="10"/>
                </a:cxn>
                <a:cxn ang="0">
                  <a:pos x="10" y="16"/>
                </a:cxn>
                <a:cxn ang="0">
                  <a:pos x="24" y="10"/>
                </a:cxn>
                <a:cxn ang="0">
                  <a:pos x="20" y="8"/>
                </a:cxn>
                <a:cxn ang="0">
                  <a:pos x="20" y="0"/>
                </a:cxn>
                <a:cxn ang="0">
                  <a:pos x="4" y="2"/>
                </a:cxn>
                <a:cxn ang="0">
                  <a:pos x="4" y="2"/>
                </a:cxn>
              </a:cxnLst>
              <a:rect l="0" t="0" r="r" b="b"/>
              <a:pathLst>
                <a:path w="24" h="16">
                  <a:moveTo>
                    <a:pt x="4" y="2"/>
                  </a:moveTo>
                  <a:lnTo>
                    <a:pt x="0" y="10"/>
                  </a:lnTo>
                  <a:lnTo>
                    <a:pt x="10" y="16"/>
                  </a:lnTo>
                  <a:lnTo>
                    <a:pt x="24" y="10"/>
                  </a:lnTo>
                  <a:lnTo>
                    <a:pt x="20" y="8"/>
                  </a:lnTo>
                  <a:lnTo>
                    <a:pt x="20"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7" name="Freeform 557">
              <a:extLst>
                <a:ext uri="{FF2B5EF4-FFF2-40B4-BE49-F238E27FC236}">
                  <a16:creationId xmlns:a16="http://schemas.microsoft.com/office/drawing/2014/main" id="{C2B29B99-BF04-0744-A71B-002169B9B830}"/>
                </a:ext>
              </a:extLst>
            </p:cNvPr>
            <p:cNvSpPr>
              <a:spLocks/>
            </p:cNvSpPr>
            <p:nvPr/>
          </p:nvSpPr>
          <p:spPr bwMode="auto">
            <a:xfrm>
              <a:off x="3802063" y="2132013"/>
              <a:ext cx="57150" cy="25400"/>
            </a:xfrm>
            <a:custGeom>
              <a:avLst/>
              <a:gdLst/>
              <a:ahLst/>
              <a:cxnLst>
                <a:cxn ang="0">
                  <a:pos x="2" y="10"/>
                </a:cxn>
                <a:cxn ang="0">
                  <a:pos x="0" y="14"/>
                </a:cxn>
                <a:cxn ang="0">
                  <a:pos x="18" y="16"/>
                </a:cxn>
                <a:cxn ang="0">
                  <a:pos x="36" y="12"/>
                </a:cxn>
                <a:cxn ang="0">
                  <a:pos x="32" y="8"/>
                </a:cxn>
                <a:cxn ang="0">
                  <a:pos x="8" y="0"/>
                </a:cxn>
                <a:cxn ang="0">
                  <a:pos x="2" y="10"/>
                </a:cxn>
                <a:cxn ang="0">
                  <a:pos x="2" y="10"/>
                </a:cxn>
              </a:cxnLst>
              <a:rect l="0" t="0" r="r" b="b"/>
              <a:pathLst>
                <a:path w="36" h="16">
                  <a:moveTo>
                    <a:pt x="2" y="10"/>
                  </a:moveTo>
                  <a:lnTo>
                    <a:pt x="0" y="14"/>
                  </a:lnTo>
                  <a:lnTo>
                    <a:pt x="18" y="16"/>
                  </a:lnTo>
                  <a:lnTo>
                    <a:pt x="36" y="12"/>
                  </a:lnTo>
                  <a:lnTo>
                    <a:pt x="32" y="8"/>
                  </a:lnTo>
                  <a:lnTo>
                    <a:pt x="8" y="0"/>
                  </a:lnTo>
                  <a:lnTo>
                    <a:pt x="2" y="10"/>
                  </a:lnTo>
                  <a:lnTo>
                    <a:pt x="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8" name="Freeform 558">
              <a:extLst>
                <a:ext uri="{FF2B5EF4-FFF2-40B4-BE49-F238E27FC236}">
                  <a16:creationId xmlns:a16="http://schemas.microsoft.com/office/drawing/2014/main" id="{A73B1538-59E9-7545-966E-E1426805B082}"/>
                </a:ext>
              </a:extLst>
            </p:cNvPr>
            <p:cNvSpPr>
              <a:spLocks/>
            </p:cNvSpPr>
            <p:nvPr/>
          </p:nvSpPr>
          <p:spPr bwMode="auto">
            <a:xfrm>
              <a:off x="3824288" y="2157413"/>
              <a:ext cx="57150" cy="25400"/>
            </a:xfrm>
            <a:custGeom>
              <a:avLst/>
              <a:gdLst/>
              <a:ahLst/>
              <a:cxnLst>
                <a:cxn ang="0">
                  <a:pos x="36" y="8"/>
                </a:cxn>
                <a:cxn ang="0">
                  <a:pos x="32" y="12"/>
                </a:cxn>
                <a:cxn ang="0">
                  <a:pos x="36" y="16"/>
                </a:cxn>
                <a:cxn ang="0">
                  <a:pos x="32" y="16"/>
                </a:cxn>
                <a:cxn ang="0">
                  <a:pos x="18" y="8"/>
                </a:cxn>
                <a:cxn ang="0">
                  <a:pos x="6" y="8"/>
                </a:cxn>
                <a:cxn ang="0">
                  <a:pos x="0" y="4"/>
                </a:cxn>
                <a:cxn ang="0">
                  <a:pos x="18" y="0"/>
                </a:cxn>
                <a:cxn ang="0">
                  <a:pos x="36" y="8"/>
                </a:cxn>
                <a:cxn ang="0">
                  <a:pos x="36" y="8"/>
                </a:cxn>
              </a:cxnLst>
              <a:rect l="0" t="0" r="r" b="b"/>
              <a:pathLst>
                <a:path w="36" h="16">
                  <a:moveTo>
                    <a:pt x="36" y="8"/>
                  </a:moveTo>
                  <a:lnTo>
                    <a:pt x="32" y="12"/>
                  </a:lnTo>
                  <a:lnTo>
                    <a:pt x="36" y="16"/>
                  </a:lnTo>
                  <a:lnTo>
                    <a:pt x="32" y="16"/>
                  </a:lnTo>
                  <a:lnTo>
                    <a:pt x="18" y="8"/>
                  </a:lnTo>
                  <a:lnTo>
                    <a:pt x="6" y="8"/>
                  </a:lnTo>
                  <a:lnTo>
                    <a:pt x="0" y="4"/>
                  </a:lnTo>
                  <a:lnTo>
                    <a:pt x="18" y="0"/>
                  </a:lnTo>
                  <a:lnTo>
                    <a:pt x="36" y="8"/>
                  </a:lnTo>
                  <a:lnTo>
                    <a:pt x="3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59" name="Freeform 559">
              <a:extLst>
                <a:ext uri="{FF2B5EF4-FFF2-40B4-BE49-F238E27FC236}">
                  <a16:creationId xmlns:a16="http://schemas.microsoft.com/office/drawing/2014/main" id="{BD538BA3-3658-8E49-933F-834B63D627AA}"/>
                </a:ext>
              </a:extLst>
            </p:cNvPr>
            <p:cNvSpPr>
              <a:spLocks/>
            </p:cNvSpPr>
            <p:nvPr/>
          </p:nvSpPr>
          <p:spPr bwMode="auto">
            <a:xfrm>
              <a:off x="3827463" y="2173288"/>
              <a:ext cx="53975" cy="50800"/>
            </a:xfrm>
            <a:custGeom>
              <a:avLst/>
              <a:gdLst/>
              <a:ahLst/>
              <a:cxnLst>
                <a:cxn ang="0">
                  <a:pos x="20" y="6"/>
                </a:cxn>
                <a:cxn ang="0">
                  <a:pos x="34" y="14"/>
                </a:cxn>
                <a:cxn ang="0">
                  <a:pos x="34" y="20"/>
                </a:cxn>
                <a:cxn ang="0">
                  <a:pos x="24" y="22"/>
                </a:cxn>
                <a:cxn ang="0">
                  <a:pos x="32" y="26"/>
                </a:cxn>
                <a:cxn ang="0">
                  <a:pos x="32" y="32"/>
                </a:cxn>
                <a:cxn ang="0">
                  <a:pos x="30" y="32"/>
                </a:cxn>
                <a:cxn ang="0">
                  <a:pos x="8" y="18"/>
                </a:cxn>
                <a:cxn ang="0">
                  <a:pos x="2" y="10"/>
                </a:cxn>
                <a:cxn ang="0">
                  <a:pos x="0" y="0"/>
                </a:cxn>
                <a:cxn ang="0">
                  <a:pos x="14" y="0"/>
                </a:cxn>
                <a:cxn ang="0">
                  <a:pos x="20" y="6"/>
                </a:cxn>
                <a:cxn ang="0">
                  <a:pos x="20" y="6"/>
                </a:cxn>
              </a:cxnLst>
              <a:rect l="0" t="0" r="r" b="b"/>
              <a:pathLst>
                <a:path w="34" h="32">
                  <a:moveTo>
                    <a:pt x="20" y="6"/>
                  </a:moveTo>
                  <a:lnTo>
                    <a:pt x="34" y="14"/>
                  </a:lnTo>
                  <a:lnTo>
                    <a:pt x="34" y="20"/>
                  </a:lnTo>
                  <a:lnTo>
                    <a:pt x="24" y="22"/>
                  </a:lnTo>
                  <a:lnTo>
                    <a:pt x="32" y="26"/>
                  </a:lnTo>
                  <a:lnTo>
                    <a:pt x="32" y="32"/>
                  </a:lnTo>
                  <a:lnTo>
                    <a:pt x="30" y="32"/>
                  </a:lnTo>
                  <a:lnTo>
                    <a:pt x="8" y="18"/>
                  </a:lnTo>
                  <a:lnTo>
                    <a:pt x="2" y="10"/>
                  </a:lnTo>
                  <a:lnTo>
                    <a:pt x="0" y="0"/>
                  </a:lnTo>
                  <a:lnTo>
                    <a:pt x="14" y="0"/>
                  </a:lnTo>
                  <a:lnTo>
                    <a:pt x="20" y="6"/>
                  </a:lnTo>
                  <a:lnTo>
                    <a:pt x="2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0" name="Freeform 560">
              <a:extLst>
                <a:ext uri="{FF2B5EF4-FFF2-40B4-BE49-F238E27FC236}">
                  <a16:creationId xmlns:a16="http://schemas.microsoft.com/office/drawing/2014/main" id="{B64FB013-C6C7-934B-91E1-FD41D8C51661}"/>
                </a:ext>
              </a:extLst>
            </p:cNvPr>
            <p:cNvSpPr>
              <a:spLocks/>
            </p:cNvSpPr>
            <p:nvPr/>
          </p:nvSpPr>
          <p:spPr bwMode="auto">
            <a:xfrm>
              <a:off x="3751263" y="2297113"/>
              <a:ext cx="57150" cy="38100"/>
            </a:xfrm>
            <a:custGeom>
              <a:avLst/>
              <a:gdLst/>
              <a:ahLst/>
              <a:cxnLst>
                <a:cxn ang="0">
                  <a:pos x="36" y="6"/>
                </a:cxn>
                <a:cxn ang="0">
                  <a:pos x="36" y="16"/>
                </a:cxn>
                <a:cxn ang="0">
                  <a:pos x="34" y="18"/>
                </a:cxn>
                <a:cxn ang="0">
                  <a:pos x="0" y="24"/>
                </a:cxn>
                <a:cxn ang="0">
                  <a:pos x="2" y="16"/>
                </a:cxn>
                <a:cxn ang="0">
                  <a:pos x="14" y="8"/>
                </a:cxn>
                <a:cxn ang="0">
                  <a:pos x="30" y="0"/>
                </a:cxn>
                <a:cxn ang="0">
                  <a:pos x="36" y="6"/>
                </a:cxn>
                <a:cxn ang="0">
                  <a:pos x="36" y="6"/>
                </a:cxn>
              </a:cxnLst>
              <a:rect l="0" t="0" r="r" b="b"/>
              <a:pathLst>
                <a:path w="36" h="24">
                  <a:moveTo>
                    <a:pt x="36" y="6"/>
                  </a:moveTo>
                  <a:lnTo>
                    <a:pt x="36" y="16"/>
                  </a:lnTo>
                  <a:lnTo>
                    <a:pt x="34" y="18"/>
                  </a:lnTo>
                  <a:lnTo>
                    <a:pt x="0" y="24"/>
                  </a:lnTo>
                  <a:lnTo>
                    <a:pt x="2" y="16"/>
                  </a:lnTo>
                  <a:lnTo>
                    <a:pt x="14" y="8"/>
                  </a:lnTo>
                  <a:lnTo>
                    <a:pt x="30" y="0"/>
                  </a:lnTo>
                  <a:lnTo>
                    <a:pt x="36" y="6"/>
                  </a:lnTo>
                  <a:lnTo>
                    <a:pt x="3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1" name="Freeform 561">
              <a:extLst>
                <a:ext uri="{FF2B5EF4-FFF2-40B4-BE49-F238E27FC236}">
                  <a16:creationId xmlns:a16="http://schemas.microsoft.com/office/drawing/2014/main" id="{8DFF3D2E-C088-6D4B-8B41-0ACBBDB6649B}"/>
                </a:ext>
              </a:extLst>
            </p:cNvPr>
            <p:cNvSpPr>
              <a:spLocks/>
            </p:cNvSpPr>
            <p:nvPr/>
          </p:nvSpPr>
          <p:spPr bwMode="auto">
            <a:xfrm>
              <a:off x="4154488" y="2287588"/>
              <a:ext cx="25400" cy="22225"/>
            </a:xfrm>
            <a:custGeom>
              <a:avLst/>
              <a:gdLst/>
              <a:ahLst/>
              <a:cxnLst>
                <a:cxn ang="0">
                  <a:pos x="10" y="4"/>
                </a:cxn>
                <a:cxn ang="0">
                  <a:pos x="0" y="14"/>
                </a:cxn>
                <a:cxn ang="0">
                  <a:pos x="14" y="8"/>
                </a:cxn>
                <a:cxn ang="0">
                  <a:pos x="16" y="0"/>
                </a:cxn>
                <a:cxn ang="0">
                  <a:pos x="10" y="4"/>
                </a:cxn>
                <a:cxn ang="0">
                  <a:pos x="10" y="4"/>
                </a:cxn>
              </a:cxnLst>
              <a:rect l="0" t="0" r="r" b="b"/>
              <a:pathLst>
                <a:path w="16" h="14">
                  <a:moveTo>
                    <a:pt x="10" y="4"/>
                  </a:moveTo>
                  <a:lnTo>
                    <a:pt x="0" y="14"/>
                  </a:lnTo>
                  <a:lnTo>
                    <a:pt x="14" y="8"/>
                  </a:lnTo>
                  <a:lnTo>
                    <a:pt x="16" y="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2" name="Freeform 562">
              <a:extLst>
                <a:ext uri="{FF2B5EF4-FFF2-40B4-BE49-F238E27FC236}">
                  <a16:creationId xmlns:a16="http://schemas.microsoft.com/office/drawing/2014/main" id="{29C5E4A3-DF81-D243-A123-9B4DF42BC305}"/>
                </a:ext>
              </a:extLst>
            </p:cNvPr>
            <p:cNvSpPr>
              <a:spLocks/>
            </p:cNvSpPr>
            <p:nvPr/>
          </p:nvSpPr>
          <p:spPr bwMode="auto">
            <a:xfrm>
              <a:off x="3827463" y="2560638"/>
              <a:ext cx="234950" cy="158750"/>
            </a:xfrm>
            <a:custGeom>
              <a:avLst/>
              <a:gdLst/>
              <a:ahLst/>
              <a:cxnLst>
                <a:cxn ang="0">
                  <a:pos x="44" y="86"/>
                </a:cxn>
                <a:cxn ang="0">
                  <a:pos x="24" y="80"/>
                </a:cxn>
                <a:cxn ang="0">
                  <a:pos x="36" y="76"/>
                </a:cxn>
                <a:cxn ang="0">
                  <a:pos x="32" y="72"/>
                </a:cxn>
                <a:cxn ang="0">
                  <a:pos x="32" y="68"/>
                </a:cxn>
                <a:cxn ang="0">
                  <a:pos x="8" y="58"/>
                </a:cxn>
                <a:cxn ang="0">
                  <a:pos x="24" y="50"/>
                </a:cxn>
                <a:cxn ang="0">
                  <a:pos x="38" y="44"/>
                </a:cxn>
                <a:cxn ang="0">
                  <a:pos x="28" y="46"/>
                </a:cxn>
                <a:cxn ang="0">
                  <a:pos x="30" y="36"/>
                </a:cxn>
                <a:cxn ang="0">
                  <a:pos x="22" y="30"/>
                </a:cxn>
                <a:cxn ang="0">
                  <a:pos x="0" y="36"/>
                </a:cxn>
                <a:cxn ang="0">
                  <a:pos x="8" y="32"/>
                </a:cxn>
                <a:cxn ang="0">
                  <a:pos x="6" y="24"/>
                </a:cxn>
                <a:cxn ang="0">
                  <a:pos x="18" y="30"/>
                </a:cxn>
                <a:cxn ang="0">
                  <a:pos x="18" y="26"/>
                </a:cxn>
                <a:cxn ang="0">
                  <a:pos x="12" y="22"/>
                </a:cxn>
                <a:cxn ang="0">
                  <a:pos x="12" y="18"/>
                </a:cxn>
                <a:cxn ang="0">
                  <a:pos x="14" y="16"/>
                </a:cxn>
                <a:cxn ang="0">
                  <a:pos x="18" y="14"/>
                </a:cxn>
                <a:cxn ang="0">
                  <a:pos x="22" y="18"/>
                </a:cxn>
                <a:cxn ang="0">
                  <a:pos x="26" y="20"/>
                </a:cxn>
                <a:cxn ang="0">
                  <a:pos x="30" y="20"/>
                </a:cxn>
                <a:cxn ang="0">
                  <a:pos x="22" y="12"/>
                </a:cxn>
                <a:cxn ang="0">
                  <a:pos x="28" y="10"/>
                </a:cxn>
                <a:cxn ang="0">
                  <a:pos x="18" y="8"/>
                </a:cxn>
                <a:cxn ang="0">
                  <a:pos x="28" y="4"/>
                </a:cxn>
                <a:cxn ang="0">
                  <a:pos x="40" y="20"/>
                </a:cxn>
                <a:cxn ang="0">
                  <a:pos x="44" y="26"/>
                </a:cxn>
                <a:cxn ang="0">
                  <a:pos x="42" y="30"/>
                </a:cxn>
                <a:cxn ang="0">
                  <a:pos x="42" y="32"/>
                </a:cxn>
                <a:cxn ang="0">
                  <a:pos x="42" y="36"/>
                </a:cxn>
                <a:cxn ang="0">
                  <a:pos x="44" y="44"/>
                </a:cxn>
                <a:cxn ang="0">
                  <a:pos x="50" y="38"/>
                </a:cxn>
                <a:cxn ang="0">
                  <a:pos x="54" y="34"/>
                </a:cxn>
                <a:cxn ang="0">
                  <a:pos x="58" y="24"/>
                </a:cxn>
                <a:cxn ang="0">
                  <a:pos x="58" y="14"/>
                </a:cxn>
                <a:cxn ang="0">
                  <a:pos x="70" y="22"/>
                </a:cxn>
                <a:cxn ang="0">
                  <a:pos x="78" y="12"/>
                </a:cxn>
                <a:cxn ang="0">
                  <a:pos x="86" y="22"/>
                </a:cxn>
                <a:cxn ang="0">
                  <a:pos x="88" y="14"/>
                </a:cxn>
                <a:cxn ang="0">
                  <a:pos x="96" y="16"/>
                </a:cxn>
                <a:cxn ang="0">
                  <a:pos x="108" y="14"/>
                </a:cxn>
                <a:cxn ang="0">
                  <a:pos x="112" y="0"/>
                </a:cxn>
                <a:cxn ang="0">
                  <a:pos x="118" y="10"/>
                </a:cxn>
                <a:cxn ang="0">
                  <a:pos x="132" y="6"/>
                </a:cxn>
                <a:cxn ang="0">
                  <a:pos x="126" y="16"/>
                </a:cxn>
                <a:cxn ang="0">
                  <a:pos x="132" y="16"/>
                </a:cxn>
                <a:cxn ang="0">
                  <a:pos x="132" y="28"/>
                </a:cxn>
                <a:cxn ang="0">
                  <a:pos x="136" y="30"/>
                </a:cxn>
                <a:cxn ang="0">
                  <a:pos x="142" y="28"/>
                </a:cxn>
                <a:cxn ang="0">
                  <a:pos x="144" y="42"/>
                </a:cxn>
                <a:cxn ang="0">
                  <a:pos x="148" y="44"/>
                </a:cxn>
                <a:cxn ang="0">
                  <a:pos x="144" y="54"/>
                </a:cxn>
                <a:cxn ang="0">
                  <a:pos x="134" y="62"/>
                </a:cxn>
                <a:cxn ang="0">
                  <a:pos x="130" y="74"/>
                </a:cxn>
                <a:cxn ang="0">
                  <a:pos x="122" y="72"/>
                </a:cxn>
                <a:cxn ang="0">
                  <a:pos x="100" y="84"/>
                </a:cxn>
                <a:cxn ang="0">
                  <a:pos x="80" y="100"/>
                </a:cxn>
                <a:cxn ang="0">
                  <a:pos x="62" y="96"/>
                </a:cxn>
              </a:cxnLst>
              <a:rect l="0" t="0" r="r" b="b"/>
              <a:pathLst>
                <a:path w="148" h="100">
                  <a:moveTo>
                    <a:pt x="62" y="96"/>
                  </a:moveTo>
                  <a:lnTo>
                    <a:pt x="44" y="86"/>
                  </a:lnTo>
                  <a:lnTo>
                    <a:pt x="26" y="88"/>
                  </a:lnTo>
                  <a:lnTo>
                    <a:pt x="24" y="80"/>
                  </a:lnTo>
                  <a:lnTo>
                    <a:pt x="28" y="82"/>
                  </a:lnTo>
                  <a:lnTo>
                    <a:pt x="36" y="76"/>
                  </a:lnTo>
                  <a:lnTo>
                    <a:pt x="36" y="72"/>
                  </a:lnTo>
                  <a:lnTo>
                    <a:pt x="32" y="72"/>
                  </a:lnTo>
                  <a:lnTo>
                    <a:pt x="36" y="64"/>
                  </a:lnTo>
                  <a:lnTo>
                    <a:pt x="32" y="68"/>
                  </a:lnTo>
                  <a:lnTo>
                    <a:pt x="26" y="56"/>
                  </a:lnTo>
                  <a:lnTo>
                    <a:pt x="8" y="58"/>
                  </a:lnTo>
                  <a:lnTo>
                    <a:pt x="8" y="54"/>
                  </a:lnTo>
                  <a:lnTo>
                    <a:pt x="24" y="50"/>
                  </a:lnTo>
                  <a:lnTo>
                    <a:pt x="36" y="50"/>
                  </a:lnTo>
                  <a:lnTo>
                    <a:pt x="38" y="44"/>
                  </a:lnTo>
                  <a:lnTo>
                    <a:pt x="34" y="48"/>
                  </a:lnTo>
                  <a:lnTo>
                    <a:pt x="28" y="46"/>
                  </a:lnTo>
                  <a:lnTo>
                    <a:pt x="36" y="36"/>
                  </a:lnTo>
                  <a:lnTo>
                    <a:pt x="30" y="36"/>
                  </a:lnTo>
                  <a:lnTo>
                    <a:pt x="28" y="32"/>
                  </a:lnTo>
                  <a:lnTo>
                    <a:pt x="22" y="30"/>
                  </a:lnTo>
                  <a:lnTo>
                    <a:pt x="12" y="36"/>
                  </a:lnTo>
                  <a:lnTo>
                    <a:pt x="0" y="36"/>
                  </a:lnTo>
                  <a:lnTo>
                    <a:pt x="2" y="30"/>
                  </a:lnTo>
                  <a:lnTo>
                    <a:pt x="8" y="32"/>
                  </a:lnTo>
                  <a:lnTo>
                    <a:pt x="8" y="30"/>
                  </a:lnTo>
                  <a:lnTo>
                    <a:pt x="6" y="24"/>
                  </a:lnTo>
                  <a:lnTo>
                    <a:pt x="14" y="30"/>
                  </a:lnTo>
                  <a:lnTo>
                    <a:pt x="18" y="30"/>
                  </a:lnTo>
                  <a:lnTo>
                    <a:pt x="16" y="28"/>
                  </a:lnTo>
                  <a:lnTo>
                    <a:pt x="18" y="26"/>
                  </a:lnTo>
                  <a:lnTo>
                    <a:pt x="10" y="24"/>
                  </a:lnTo>
                  <a:lnTo>
                    <a:pt x="12" y="22"/>
                  </a:lnTo>
                  <a:lnTo>
                    <a:pt x="10" y="16"/>
                  </a:lnTo>
                  <a:lnTo>
                    <a:pt x="12" y="18"/>
                  </a:lnTo>
                  <a:lnTo>
                    <a:pt x="12" y="16"/>
                  </a:lnTo>
                  <a:lnTo>
                    <a:pt x="14" y="16"/>
                  </a:lnTo>
                  <a:lnTo>
                    <a:pt x="12" y="14"/>
                  </a:lnTo>
                  <a:lnTo>
                    <a:pt x="18" y="14"/>
                  </a:lnTo>
                  <a:lnTo>
                    <a:pt x="20" y="20"/>
                  </a:lnTo>
                  <a:lnTo>
                    <a:pt x="22" y="18"/>
                  </a:lnTo>
                  <a:lnTo>
                    <a:pt x="26" y="24"/>
                  </a:lnTo>
                  <a:lnTo>
                    <a:pt x="26" y="20"/>
                  </a:lnTo>
                  <a:lnTo>
                    <a:pt x="28" y="24"/>
                  </a:lnTo>
                  <a:lnTo>
                    <a:pt x="30" y="20"/>
                  </a:lnTo>
                  <a:lnTo>
                    <a:pt x="28" y="16"/>
                  </a:lnTo>
                  <a:lnTo>
                    <a:pt x="22" y="12"/>
                  </a:lnTo>
                  <a:lnTo>
                    <a:pt x="24" y="8"/>
                  </a:lnTo>
                  <a:lnTo>
                    <a:pt x="28" y="10"/>
                  </a:lnTo>
                  <a:lnTo>
                    <a:pt x="24" y="6"/>
                  </a:lnTo>
                  <a:lnTo>
                    <a:pt x="18" y="8"/>
                  </a:lnTo>
                  <a:lnTo>
                    <a:pt x="20" y="4"/>
                  </a:lnTo>
                  <a:lnTo>
                    <a:pt x="28" y="4"/>
                  </a:lnTo>
                  <a:lnTo>
                    <a:pt x="42" y="18"/>
                  </a:lnTo>
                  <a:lnTo>
                    <a:pt x="40" y="20"/>
                  </a:lnTo>
                  <a:lnTo>
                    <a:pt x="42" y="22"/>
                  </a:lnTo>
                  <a:lnTo>
                    <a:pt x="44" y="26"/>
                  </a:lnTo>
                  <a:lnTo>
                    <a:pt x="40" y="28"/>
                  </a:lnTo>
                  <a:lnTo>
                    <a:pt x="42" y="30"/>
                  </a:lnTo>
                  <a:lnTo>
                    <a:pt x="42" y="34"/>
                  </a:lnTo>
                  <a:lnTo>
                    <a:pt x="42" y="32"/>
                  </a:lnTo>
                  <a:lnTo>
                    <a:pt x="44" y="36"/>
                  </a:lnTo>
                  <a:lnTo>
                    <a:pt x="42" y="36"/>
                  </a:lnTo>
                  <a:lnTo>
                    <a:pt x="44" y="38"/>
                  </a:lnTo>
                  <a:lnTo>
                    <a:pt x="44" y="44"/>
                  </a:lnTo>
                  <a:lnTo>
                    <a:pt x="46" y="38"/>
                  </a:lnTo>
                  <a:lnTo>
                    <a:pt x="50" y="38"/>
                  </a:lnTo>
                  <a:lnTo>
                    <a:pt x="50" y="30"/>
                  </a:lnTo>
                  <a:lnTo>
                    <a:pt x="54" y="34"/>
                  </a:lnTo>
                  <a:lnTo>
                    <a:pt x="56" y="32"/>
                  </a:lnTo>
                  <a:lnTo>
                    <a:pt x="58" y="24"/>
                  </a:lnTo>
                  <a:lnTo>
                    <a:pt x="56" y="16"/>
                  </a:lnTo>
                  <a:lnTo>
                    <a:pt x="58" y="14"/>
                  </a:lnTo>
                  <a:lnTo>
                    <a:pt x="68" y="26"/>
                  </a:lnTo>
                  <a:lnTo>
                    <a:pt x="70" y="22"/>
                  </a:lnTo>
                  <a:lnTo>
                    <a:pt x="68" y="16"/>
                  </a:lnTo>
                  <a:lnTo>
                    <a:pt x="78" y="12"/>
                  </a:lnTo>
                  <a:lnTo>
                    <a:pt x="86" y="30"/>
                  </a:lnTo>
                  <a:lnTo>
                    <a:pt x="86" y="22"/>
                  </a:lnTo>
                  <a:lnTo>
                    <a:pt x="84" y="14"/>
                  </a:lnTo>
                  <a:lnTo>
                    <a:pt x="88" y="14"/>
                  </a:lnTo>
                  <a:lnTo>
                    <a:pt x="92" y="18"/>
                  </a:lnTo>
                  <a:lnTo>
                    <a:pt x="96" y="16"/>
                  </a:lnTo>
                  <a:lnTo>
                    <a:pt x="98" y="12"/>
                  </a:lnTo>
                  <a:lnTo>
                    <a:pt x="108" y="14"/>
                  </a:lnTo>
                  <a:lnTo>
                    <a:pt x="106" y="2"/>
                  </a:lnTo>
                  <a:lnTo>
                    <a:pt x="112" y="0"/>
                  </a:lnTo>
                  <a:lnTo>
                    <a:pt x="118" y="6"/>
                  </a:lnTo>
                  <a:lnTo>
                    <a:pt x="118" y="10"/>
                  </a:lnTo>
                  <a:lnTo>
                    <a:pt x="122" y="12"/>
                  </a:lnTo>
                  <a:lnTo>
                    <a:pt x="132" y="6"/>
                  </a:lnTo>
                  <a:lnTo>
                    <a:pt x="134" y="6"/>
                  </a:lnTo>
                  <a:lnTo>
                    <a:pt x="126" y="16"/>
                  </a:lnTo>
                  <a:lnTo>
                    <a:pt x="126" y="18"/>
                  </a:lnTo>
                  <a:lnTo>
                    <a:pt x="132" y="16"/>
                  </a:lnTo>
                  <a:lnTo>
                    <a:pt x="132" y="22"/>
                  </a:lnTo>
                  <a:lnTo>
                    <a:pt x="132" y="28"/>
                  </a:lnTo>
                  <a:lnTo>
                    <a:pt x="136" y="26"/>
                  </a:lnTo>
                  <a:lnTo>
                    <a:pt x="136" y="30"/>
                  </a:lnTo>
                  <a:lnTo>
                    <a:pt x="140" y="32"/>
                  </a:lnTo>
                  <a:lnTo>
                    <a:pt x="142" y="28"/>
                  </a:lnTo>
                  <a:lnTo>
                    <a:pt x="146" y="36"/>
                  </a:lnTo>
                  <a:lnTo>
                    <a:pt x="144" y="42"/>
                  </a:lnTo>
                  <a:lnTo>
                    <a:pt x="144" y="44"/>
                  </a:lnTo>
                  <a:lnTo>
                    <a:pt x="148" y="44"/>
                  </a:lnTo>
                  <a:lnTo>
                    <a:pt x="148" y="48"/>
                  </a:lnTo>
                  <a:lnTo>
                    <a:pt x="144" y="54"/>
                  </a:lnTo>
                  <a:lnTo>
                    <a:pt x="134" y="60"/>
                  </a:lnTo>
                  <a:lnTo>
                    <a:pt x="134" y="62"/>
                  </a:lnTo>
                  <a:lnTo>
                    <a:pt x="138" y="62"/>
                  </a:lnTo>
                  <a:lnTo>
                    <a:pt x="130" y="74"/>
                  </a:lnTo>
                  <a:lnTo>
                    <a:pt x="124" y="68"/>
                  </a:lnTo>
                  <a:lnTo>
                    <a:pt x="122" y="72"/>
                  </a:lnTo>
                  <a:lnTo>
                    <a:pt x="110" y="84"/>
                  </a:lnTo>
                  <a:lnTo>
                    <a:pt x="100" y="84"/>
                  </a:lnTo>
                  <a:lnTo>
                    <a:pt x="88" y="98"/>
                  </a:lnTo>
                  <a:lnTo>
                    <a:pt x="80" y="100"/>
                  </a:lnTo>
                  <a:lnTo>
                    <a:pt x="62" y="96"/>
                  </a:lnTo>
                  <a:lnTo>
                    <a:pt x="62" y="9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3" name="Freeform 563">
              <a:extLst>
                <a:ext uri="{FF2B5EF4-FFF2-40B4-BE49-F238E27FC236}">
                  <a16:creationId xmlns:a16="http://schemas.microsoft.com/office/drawing/2014/main" id="{6930D51A-727B-8546-87E1-1F5E12D5E463}"/>
                </a:ext>
              </a:extLst>
            </p:cNvPr>
            <p:cNvSpPr>
              <a:spLocks/>
            </p:cNvSpPr>
            <p:nvPr/>
          </p:nvSpPr>
          <p:spPr bwMode="auto">
            <a:xfrm>
              <a:off x="2798763" y="963613"/>
              <a:ext cx="1289050" cy="1908175"/>
            </a:xfrm>
            <a:custGeom>
              <a:avLst/>
              <a:gdLst/>
              <a:ahLst/>
              <a:cxnLst>
                <a:cxn ang="0">
                  <a:pos x="400" y="1198"/>
                </a:cxn>
                <a:cxn ang="0">
                  <a:pos x="360" y="1182"/>
                </a:cxn>
                <a:cxn ang="0">
                  <a:pos x="332" y="1160"/>
                </a:cxn>
                <a:cxn ang="0">
                  <a:pos x="306" y="1124"/>
                </a:cxn>
                <a:cxn ang="0">
                  <a:pos x="304" y="1074"/>
                </a:cxn>
                <a:cxn ang="0">
                  <a:pos x="278" y="1056"/>
                </a:cxn>
                <a:cxn ang="0">
                  <a:pos x="268" y="1018"/>
                </a:cxn>
                <a:cxn ang="0">
                  <a:pos x="258" y="978"/>
                </a:cxn>
                <a:cxn ang="0">
                  <a:pos x="288" y="944"/>
                </a:cxn>
                <a:cxn ang="0">
                  <a:pos x="304" y="912"/>
                </a:cxn>
                <a:cxn ang="0">
                  <a:pos x="270" y="872"/>
                </a:cxn>
                <a:cxn ang="0">
                  <a:pos x="298" y="854"/>
                </a:cxn>
                <a:cxn ang="0">
                  <a:pos x="282" y="814"/>
                </a:cxn>
                <a:cxn ang="0">
                  <a:pos x="230" y="814"/>
                </a:cxn>
                <a:cxn ang="0">
                  <a:pos x="232" y="740"/>
                </a:cxn>
                <a:cxn ang="0">
                  <a:pos x="214" y="674"/>
                </a:cxn>
                <a:cxn ang="0">
                  <a:pos x="164" y="606"/>
                </a:cxn>
                <a:cxn ang="0">
                  <a:pos x="64" y="604"/>
                </a:cxn>
                <a:cxn ang="0">
                  <a:pos x="98" y="534"/>
                </a:cxn>
                <a:cxn ang="0">
                  <a:pos x="38" y="510"/>
                </a:cxn>
                <a:cxn ang="0">
                  <a:pos x="16" y="444"/>
                </a:cxn>
                <a:cxn ang="0">
                  <a:pos x="106" y="348"/>
                </a:cxn>
                <a:cxn ang="0">
                  <a:pos x="98" y="286"/>
                </a:cxn>
                <a:cxn ang="0">
                  <a:pos x="204" y="216"/>
                </a:cxn>
                <a:cxn ang="0">
                  <a:pos x="304" y="182"/>
                </a:cxn>
                <a:cxn ang="0">
                  <a:pos x="380" y="134"/>
                </a:cxn>
                <a:cxn ang="0">
                  <a:pos x="364" y="80"/>
                </a:cxn>
                <a:cxn ang="0">
                  <a:pos x="442" y="64"/>
                </a:cxn>
                <a:cxn ang="0">
                  <a:pos x="496" y="2"/>
                </a:cxn>
                <a:cxn ang="0">
                  <a:pos x="524" y="66"/>
                </a:cxn>
                <a:cxn ang="0">
                  <a:pos x="630" y="62"/>
                </a:cxn>
                <a:cxn ang="0">
                  <a:pos x="520" y="196"/>
                </a:cxn>
                <a:cxn ang="0">
                  <a:pos x="670" y="168"/>
                </a:cxn>
                <a:cxn ang="0">
                  <a:pos x="712" y="216"/>
                </a:cxn>
                <a:cxn ang="0">
                  <a:pos x="776" y="276"/>
                </a:cxn>
                <a:cxn ang="0">
                  <a:pos x="706" y="362"/>
                </a:cxn>
                <a:cxn ang="0">
                  <a:pos x="716" y="400"/>
                </a:cxn>
                <a:cxn ang="0">
                  <a:pos x="690" y="506"/>
                </a:cxn>
                <a:cxn ang="0">
                  <a:pos x="732" y="528"/>
                </a:cxn>
                <a:cxn ang="0">
                  <a:pos x="700" y="596"/>
                </a:cxn>
                <a:cxn ang="0">
                  <a:pos x="700" y="648"/>
                </a:cxn>
                <a:cxn ang="0">
                  <a:pos x="686" y="706"/>
                </a:cxn>
                <a:cxn ang="0">
                  <a:pos x="630" y="744"/>
                </a:cxn>
                <a:cxn ang="0">
                  <a:pos x="644" y="770"/>
                </a:cxn>
                <a:cxn ang="0">
                  <a:pos x="678" y="824"/>
                </a:cxn>
                <a:cxn ang="0">
                  <a:pos x="674" y="864"/>
                </a:cxn>
                <a:cxn ang="0">
                  <a:pos x="630" y="822"/>
                </a:cxn>
                <a:cxn ang="0">
                  <a:pos x="588" y="864"/>
                </a:cxn>
                <a:cxn ang="0">
                  <a:pos x="666" y="884"/>
                </a:cxn>
                <a:cxn ang="0">
                  <a:pos x="636" y="922"/>
                </a:cxn>
                <a:cxn ang="0">
                  <a:pos x="572" y="952"/>
                </a:cxn>
                <a:cxn ang="0">
                  <a:pos x="542" y="936"/>
                </a:cxn>
                <a:cxn ang="0">
                  <a:pos x="530" y="972"/>
                </a:cxn>
                <a:cxn ang="0">
                  <a:pos x="504" y="1014"/>
                </a:cxn>
                <a:cxn ang="0">
                  <a:pos x="476" y="1026"/>
                </a:cxn>
                <a:cxn ang="0">
                  <a:pos x="462" y="1028"/>
                </a:cxn>
                <a:cxn ang="0">
                  <a:pos x="438" y="1056"/>
                </a:cxn>
                <a:cxn ang="0">
                  <a:pos x="422" y="1094"/>
                </a:cxn>
                <a:cxn ang="0">
                  <a:pos x="412" y="1114"/>
                </a:cxn>
              </a:cxnLst>
              <a:rect l="0" t="0" r="r" b="b"/>
              <a:pathLst>
                <a:path w="812" h="1202">
                  <a:moveTo>
                    <a:pt x="418" y="1118"/>
                  </a:moveTo>
                  <a:lnTo>
                    <a:pt x="422" y="1118"/>
                  </a:lnTo>
                  <a:lnTo>
                    <a:pt x="422" y="1120"/>
                  </a:lnTo>
                  <a:lnTo>
                    <a:pt x="418" y="1122"/>
                  </a:lnTo>
                  <a:lnTo>
                    <a:pt x="408" y="1124"/>
                  </a:lnTo>
                  <a:lnTo>
                    <a:pt x="404" y="1128"/>
                  </a:lnTo>
                  <a:lnTo>
                    <a:pt x="408" y="1130"/>
                  </a:lnTo>
                  <a:lnTo>
                    <a:pt x="410" y="1134"/>
                  </a:lnTo>
                  <a:lnTo>
                    <a:pt x="414" y="1152"/>
                  </a:lnTo>
                  <a:lnTo>
                    <a:pt x="406" y="1168"/>
                  </a:lnTo>
                  <a:lnTo>
                    <a:pt x="404" y="1186"/>
                  </a:lnTo>
                  <a:lnTo>
                    <a:pt x="398" y="1190"/>
                  </a:lnTo>
                  <a:lnTo>
                    <a:pt x="400" y="1198"/>
                  </a:lnTo>
                  <a:lnTo>
                    <a:pt x="388" y="1198"/>
                  </a:lnTo>
                  <a:lnTo>
                    <a:pt x="386" y="1194"/>
                  </a:lnTo>
                  <a:lnTo>
                    <a:pt x="378" y="1202"/>
                  </a:lnTo>
                  <a:lnTo>
                    <a:pt x="372" y="1196"/>
                  </a:lnTo>
                  <a:lnTo>
                    <a:pt x="376" y="1186"/>
                  </a:lnTo>
                  <a:lnTo>
                    <a:pt x="372" y="1190"/>
                  </a:lnTo>
                  <a:lnTo>
                    <a:pt x="372" y="1184"/>
                  </a:lnTo>
                  <a:lnTo>
                    <a:pt x="370" y="1184"/>
                  </a:lnTo>
                  <a:lnTo>
                    <a:pt x="368" y="1190"/>
                  </a:lnTo>
                  <a:lnTo>
                    <a:pt x="364" y="1184"/>
                  </a:lnTo>
                  <a:lnTo>
                    <a:pt x="368" y="1180"/>
                  </a:lnTo>
                  <a:lnTo>
                    <a:pt x="368" y="1176"/>
                  </a:lnTo>
                  <a:lnTo>
                    <a:pt x="360" y="1182"/>
                  </a:lnTo>
                  <a:lnTo>
                    <a:pt x="358" y="1182"/>
                  </a:lnTo>
                  <a:lnTo>
                    <a:pt x="360" y="1180"/>
                  </a:lnTo>
                  <a:lnTo>
                    <a:pt x="366" y="1176"/>
                  </a:lnTo>
                  <a:lnTo>
                    <a:pt x="360" y="1176"/>
                  </a:lnTo>
                  <a:lnTo>
                    <a:pt x="362" y="1172"/>
                  </a:lnTo>
                  <a:lnTo>
                    <a:pt x="332" y="1180"/>
                  </a:lnTo>
                  <a:lnTo>
                    <a:pt x="340" y="1174"/>
                  </a:lnTo>
                  <a:lnTo>
                    <a:pt x="332" y="1168"/>
                  </a:lnTo>
                  <a:lnTo>
                    <a:pt x="328" y="1168"/>
                  </a:lnTo>
                  <a:lnTo>
                    <a:pt x="326" y="1168"/>
                  </a:lnTo>
                  <a:lnTo>
                    <a:pt x="326" y="1164"/>
                  </a:lnTo>
                  <a:lnTo>
                    <a:pt x="320" y="1164"/>
                  </a:lnTo>
                  <a:lnTo>
                    <a:pt x="332" y="1160"/>
                  </a:lnTo>
                  <a:lnTo>
                    <a:pt x="318" y="1160"/>
                  </a:lnTo>
                  <a:lnTo>
                    <a:pt x="322" y="1156"/>
                  </a:lnTo>
                  <a:lnTo>
                    <a:pt x="316" y="1150"/>
                  </a:lnTo>
                  <a:lnTo>
                    <a:pt x="322" y="1144"/>
                  </a:lnTo>
                  <a:lnTo>
                    <a:pt x="312" y="1146"/>
                  </a:lnTo>
                  <a:lnTo>
                    <a:pt x="312" y="1144"/>
                  </a:lnTo>
                  <a:lnTo>
                    <a:pt x="312" y="1142"/>
                  </a:lnTo>
                  <a:lnTo>
                    <a:pt x="312" y="1142"/>
                  </a:lnTo>
                  <a:lnTo>
                    <a:pt x="314" y="1140"/>
                  </a:lnTo>
                  <a:lnTo>
                    <a:pt x="310" y="1138"/>
                  </a:lnTo>
                  <a:lnTo>
                    <a:pt x="310" y="1134"/>
                  </a:lnTo>
                  <a:lnTo>
                    <a:pt x="304" y="1132"/>
                  </a:lnTo>
                  <a:lnTo>
                    <a:pt x="306" y="1124"/>
                  </a:lnTo>
                  <a:lnTo>
                    <a:pt x="304" y="1126"/>
                  </a:lnTo>
                  <a:lnTo>
                    <a:pt x="302" y="1118"/>
                  </a:lnTo>
                  <a:lnTo>
                    <a:pt x="298" y="1118"/>
                  </a:lnTo>
                  <a:lnTo>
                    <a:pt x="294" y="1110"/>
                  </a:lnTo>
                  <a:lnTo>
                    <a:pt x="292" y="1104"/>
                  </a:lnTo>
                  <a:lnTo>
                    <a:pt x="288" y="1100"/>
                  </a:lnTo>
                  <a:lnTo>
                    <a:pt x="290" y="1096"/>
                  </a:lnTo>
                  <a:lnTo>
                    <a:pt x="288" y="1096"/>
                  </a:lnTo>
                  <a:lnTo>
                    <a:pt x="288" y="1090"/>
                  </a:lnTo>
                  <a:lnTo>
                    <a:pt x="286" y="1086"/>
                  </a:lnTo>
                  <a:lnTo>
                    <a:pt x="294" y="1080"/>
                  </a:lnTo>
                  <a:lnTo>
                    <a:pt x="294" y="1078"/>
                  </a:lnTo>
                  <a:lnTo>
                    <a:pt x="304" y="1074"/>
                  </a:lnTo>
                  <a:lnTo>
                    <a:pt x="298" y="1070"/>
                  </a:lnTo>
                  <a:lnTo>
                    <a:pt x="300" y="1066"/>
                  </a:lnTo>
                  <a:lnTo>
                    <a:pt x="306" y="1068"/>
                  </a:lnTo>
                  <a:lnTo>
                    <a:pt x="306" y="1064"/>
                  </a:lnTo>
                  <a:lnTo>
                    <a:pt x="298" y="1062"/>
                  </a:lnTo>
                  <a:lnTo>
                    <a:pt x="296" y="1066"/>
                  </a:lnTo>
                  <a:lnTo>
                    <a:pt x="290" y="1068"/>
                  </a:lnTo>
                  <a:lnTo>
                    <a:pt x="284" y="1080"/>
                  </a:lnTo>
                  <a:lnTo>
                    <a:pt x="280" y="1080"/>
                  </a:lnTo>
                  <a:lnTo>
                    <a:pt x="280" y="1068"/>
                  </a:lnTo>
                  <a:lnTo>
                    <a:pt x="282" y="1062"/>
                  </a:lnTo>
                  <a:lnTo>
                    <a:pt x="280" y="1064"/>
                  </a:lnTo>
                  <a:lnTo>
                    <a:pt x="278" y="1056"/>
                  </a:lnTo>
                  <a:lnTo>
                    <a:pt x="276" y="1056"/>
                  </a:lnTo>
                  <a:lnTo>
                    <a:pt x="278" y="1050"/>
                  </a:lnTo>
                  <a:lnTo>
                    <a:pt x="278" y="1048"/>
                  </a:lnTo>
                  <a:lnTo>
                    <a:pt x="276" y="1050"/>
                  </a:lnTo>
                  <a:lnTo>
                    <a:pt x="274" y="1048"/>
                  </a:lnTo>
                  <a:lnTo>
                    <a:pt x="278" y="1044"/>
                  </a:lnTo>
                  <a:lnTo>
                    <a:pt x="272" y="1042"/>
                  </a:lnTo>
                  <a:lnTo>
                    <a:pt x="272" y="1034"/>
                  </a:lnTo>
                  <a:lnTo>
                    <a:pt x="266" y="1036"/>
                  </a:lnTo>
                  <a:lnTo>
                    <a:pt x="270" y="1028"/>
                  </a:lnTo>
                  <a:lnTo>
                    <a:pt x="266" y="1030"/>
                  </a:lnTo>
                  <a:lnTo>
                    <a:pt x="262" y="1024"/>
                  </a:lnTo>
                  <a:lnTo>
                    <a:pt x="268" y="1018"/>
                  </a:lnTo>
                  <a:lnTo>
                    <a:pt x="260" y="1018"/>
                  </a:lnTo>
                  <a:lnTo>
                    <a:pt x="264" y="1016"/>
                  </a:lnTo>
                  <a:lnTo>
                    <a:pt x="260" y="1014"/>
                  </a:lnTo>
                  <a:lnTo>
                    <a:pt x="260" y="1006"/>
                  </a:lnTo>
                  <a:lnTo>
                    <a:pt x="266" y="1008"/>
                  </a:lnTo>
                  <a:lnTo>
                    <a:pt x="262" y="1004"/>
                  </a:lnTo>
                  <a:lnTo>
                    <a:pt x="266" y="1000"/>
                  </a:lnTo>
                  <a:lnTo>
                    <a:pt x="266" y="994"/>
                  </a:lnTo>
                  <a:lnTo>
                    <a:pt x="260" y="994"/>
                  </a:lnTo>
                  <a:lnTo>
                    <a:pt x="260" y="992"/>
                  </a:lnTo>
                  <a:lnTo>
                    <a:pt x="256" y="988"/>
                  </a:lnTo>
                  <a:lnTo>
                    <a:pt x="256" y="982"/>
                  </a:lnTo>
                  <a:lnTo>
                    <a:pt x="258" y="978"/>
                  </a:lnTo>
                  <a:lnTo>
                    <a:pt x="258" y="976"/>
                  </a:lnTo>
                  <a:lnTo>
                    <a:pt x="262" y="972"/>
                  </a:lnTo>
                  <a:lnTo>
                    <a:pt x="258" y="972"/>
                  </a:lnTo>
                  <a:lnTo>
                    <a:pt x="260" y="968"/>
                  </a:lnTo>
                  <a:lnTo>
                    <a:pt x="260" y="960"/>
                  </a:lnTo>
                  <a:lnTo>
                    <a:pt x="266" y="958"/>
                  </a:lnTo>
                  <a:lnTo>
                    <a:pt x="262" y="952"/>
                  </a:lnTo>
                  <a:lnTo>
                    <a:pt x="294" y="952"/>
                  </a:lnTo>
                  <a:lnTo>
                    <a:pt x="288" y="946"/>
                  </a:lnTo>
                  <a:lnTo>
                    <a:pt x="290" y="944"/>
                  </a:lnTo>
                  <a:lnTo>
                    <a:pt x="292" y="940"/>
                  </a:lnTo>
                  <a:lnTo>
                    <a:pt x="286" y="940"/>
                  </a:lnTo>
                  <a:lnTo>
                    <a:pt x="288" y="944"/>
                  </a:lnTo>
                  <a:lnTo>
                    <a:pt x="276" y="948"/>
                  </a:lnTo>
                  <a:lnTo>
                    <a:pt x="270" y="948"/>
                  </a:lnTo>
                  <a:lnTo>
                    <a:pt x="268" y="942"/>
                  </a:lnTo>
                  <a:lnTo>
                    <a:pt x="274" y="936"/>
                  </a:lnTo>
                  <a:lnTo>
                    <a:pt x="292" y="936"/>
                  </a:lnTo>
                  <a:lnTo>
                    <a:pt x="294" y="928"/>
                  </a:lnTo>
                  <a:lnTo>
                    <a:pt x="290" y="928"/>
                  </a:lnTo>
                  <a:lnTo>
                    <a:pt x="294" y="924"/>
                  </a:lnTo>
                  <a:lnTo>
                    <a:pt x="292" y="922"/>
                  </a:lnTo>
                  <a:lnTo>
                    <a:pt x="292" y="916"/>
                  </a:lnTo>
                  <a:lnTo>
                    <a:pt x="302" y="918"/>
                  </a:lnTo>
                  <a:lnTo>
                    <a:pt x="300" y="914"/>
                  </a:lnTo>
                  <a:lnTo>
                    <a:pt x="304" y="912"/>
                  </a:lnTo>
                  <a:lnTo>
                    <a:pt x="302" y="908"/>
                  </a:lnTo>
                  <a:lnTo>
                    <a:pt x="298" y="912"/>
                  </a:lnTo>
                  <a:lnTo>
                    <a:pt x="294" y="908"/>
                  </a:lnTo>
                  <a:lnTo>
                    <a:pt x="294" y="902"/>
                  </a:lnTo>
                  <a:lnTo>
                    <a:pt x="298" y="902"/>
                  </a:lnTo>
                  <a:lnTo>
                    <a:pt x="296" y="896"/>
                  </a:lnTo>
                  <a:lnTo>
                    <a:pt x="300" y="894"/>
                  </a:lnTo>
                  <a:lnTo>
                    <a:pt x="298" y="890"/>
                  </a:lnTo>
                  <a:lnTo>
                    <a:pt x="302" y="888"/>
                  </a:lnTo>
                  <a:lnTo>
                    <a:pt x="302" y="884"/>
                  </a:lnTo>
                  <a:lnTo>
                    <a:pt x="302" y="882"/>
                  </a:lnTo>
                  <a:lnTo>
                    <a:pt x="276" y="878"/>
                  </a:lnTo>
                  <a:lnTo>
                    <a:pt x="270" y="872"/>
                  </a:lnTo>
                  <a:lnTo>
                    <a:pt x="254" y="866"/>
                  </a:lnTo>
                  <a:lnTo>
                    <a:pt x="248" y="854"/>
                  </a:lnTo>
                  <a:lnTo>
                    <a:pt x="254" y="850"/>
                  </a:lnTo>
                  <a:lnTo>
                    <a:pt x="270" y="852"/>
                  </a:lnTo>
                  <a:lnTo>
                    <a:pt x="284" y="864"/>
                  </a:lnTo>
                  <a:lnTo>
                    <a:pt x="298" y="868"/>
                  </a:lnTo>
                  <a:lnTo>
                    <a:pt x="298" y="862"/>
                  </a:lnTo>
                  <a:lnTo>
                    <a:pt x="294" y="864"/>
                  </a:lnTo>
                  <a:lnTo>
                    <a:pt x="290" y="858"/>
                  </a:lnTo>
                  <a:lnTo>
                    <a:pt x="294" y="860"/>
                  </a:lnTo>
                  <a:lnTo>
                    <a:pt x="294" y="858"/>
                  </a:lnTo>
                  <a:lnTo>
                    <a:pt x="296" y="854"/>
                  </a:lnTo>
                  <a:lnTo>
                    <a:pt x="298" y="854"/>
                  </a:lnTo>
                  <a:lnTo>
                    <a:pt x="296" y="850"/>
                  </a:lnTo>
                  <a:lnTo>
                    <a:pt x="282" y="840"/>
                  </a:lnTo>
                  <a:lnTo>
                    <a:pt x="288" y="842"/>
                  </a:lnTo>
                  <a:lnTo>
                    <a:pt x="290" y="840"/>
                  </a:lnTo>
                  <a:lnTo>
                    <a:pt x="288" y="838"/>
                  </a:lnTo>
                  <a:lnTo>
                    <a:pt x="288" y="836"/>
                  </a:lnTo>
                  <a:lnTo>
                    <a:pt x="278" y="836"/>
                  </a:lnTo>
                  <a:lnTo>
                    <a:pt x="284" y="828"/>
                  </a:lnTo>
                  <a:lnTo>
                    <a:pt x="274" y="834"/>
                  </a:lnTo>
                  <a:lnTo>
                    <a:pt x="276" y="826"/>
                  </a:lnTo>
                  <a:lnTo>
                    <a:pt x="282" y="822"/>
                  </a:lnTo>
                  <a:lnTo>
                    <a:pt x="268" y="824"/>
                  </a:lnTo>
                  <a:lnTo>
                    <a:pt x="282" y="814"/>
                  </a:lnTo>
                  <a:lnTo>
                    <a:pt x="266" y="812"/>
                  </a:lnTo>
                  <a:lnTo>
                    <a:pt x="268" y="804"/>
                  </a:lnTo>
                  <a:lnTo>
                    <a:pt x="264" y="808"/>
                  </a:lnTo>
                  <a:lnTo>
                    <a:pt x="260" y="800"/>
                  </a:lnTo>
                  <a:lnTo>
                    <a:pt x="260" y="806"/>
                  </a:lnTo>
                  <a:lnTo>
                    <a:pt x="252" y="816"/>
                  </a:lnTo>
                  <a:lnTo>
                    <a:pt x="254" y="818"/>
                  </a:lnTo>
                  <a:lnTo>
                    <a:pt x="254" y="822"/>
                  </a:lnTo>
                  <a:lnTo>
                    <a:pt x="246" y="826"/>
                  </a:lnTo>
                  <a:lnTo>
                    <a:pt x="238" y="822"/>
                  </a:lnTo>
                  <a:lnTo>
                    <a:pt x="236" y="824"/>
                  </a:lnTo>
                  <a:lnTo>
                    <a:pt x="232" y="816"/>
                  </a:lnTo>
                  <a:lnTo>
                    <a:pt x="230" y="814"/>
                  </a:lnTo>
                  <a:lnTo>
                    <a:pt x="232" y="810"/>
                  </a:lnTo>
                  <a:lnTo>
                    <a:pt x="238" y="802"/>
                  </a:lnTo>
                  <a:lnTo>
                    <a:pt x="234" y="798"/>
                  </a:lnTo>
                  <a:lnTo>
                    <a:pt x="244" y="784"/>
                  </a:lnTo>
                  <a:lnTo>
                    <a:pt x="242" y="780"/>
                  </a:lnTo>
                  <a:lnTo>
                    <a:pt x="246" y="778"/>
                  </a:lnTo>
                  <a:lnTo>
                    <a:pt x="244" y="770"/>
                  </a:lnTo>
                  <a:lnTo>
                    <a:pt x="246" y="762"/>
                  </a:lnTo>
                  <a:lnTo>
                    <a:pt x="232" y="752"/>
                  </a:lnTo>
                  <a:lnTo>
                    <a:pt x="238" y="746"/>
                  </a:lnTo>
                  <a:lnTo>
                    <a:pt x="236" y="744"/>
                  </a:lnTo>
                  <a:lnTo>
                    <a:pt x="238" y="736"/>
                  </a:lnTo>
                  <a:lnTo>
                    <a:pt x="232" y="740"/>
                  </a:lnTo>
                  <a:lnTo>
                    <a:pt x="234" y="732"/>
                  </a:lnTo>
                  <a:lnTo>
                    <a:pt x="228" y="726"/>
                  </a:lnTo>
                  <a:lnTo>
                    <a:pt x="228" y="720"/>
                  </a:lnTo>
                  <a:lnTo>
                    <a:pt x="230" y="722"/>
                  </a:lnTo>
                  <a:lnTo>
                    <a:pt x="230" y="716"/>
                  </a:lnTo>
                  <a:lnTo>
                    <a:pt x="226" y="710"/>
                  </a:lnTo>
                  <a:lnTo>
                    <a:pt x="228" y="708"/>
                  </a:lnTo>
                  <a:lnTo>
                    <a:pt x="222" y="706"/>
                  </a:lnTo>
                  <a:lnTo>
                    <a:pt x="224" y="696"/>
                  </a:lnTo>
                  <a:lnTo>
                    <a:pt x="218" y="692"/>
                  </a:lnTo>
                  <a:lnTo>
                    <a:pt x="216" y="686"/>
                  </a:lnTo>
                  <a:lnTo>
                    <a:pt x="224" y="684"/>
                  </a:lnTo>
                  <a:lnTo>
                    <a:pt x="214" y="674"/>
                  </a:lnTo>
                  <a:lnTo>
                    <a:pt x="212" y="670"/>
                  </a:lnTo>
                  <a:lnTo>
                    <a:pt x="214" y="664"/>
                  </a:lnTo>
                  <a:lnTo>
                    <a:pt x="200" y="652"/>
                  </a:lnTo>
                  <a:lnTo>
                    <a:pt x="196" y="636"/>
                  </a:lnTo>
                  <a:lnTo>
                    <a:pt x="194" y="640"/>
                  </a:lnTo>
                  <a:lnTo>
                    <a:pt x="196" y="630"/>
                  </a:lnTo>
                  <a:lnTo>
                    <a:pt x="192" y="620"/>
                  </a:lnTo>
                  <a:lnTo>
                    <a:pt x="188" y="620"/>
                  </a:lnTo>
                  <a:lnTo>
                    <a:pt x="184" y="612"/>
                  </a:lnTo>
                  <a:lnTo>
                    <a:pt x="178" y="616"/>
                  </a:lnTo>
                  <a:lnTo>
                    <a:pt x="178" y="608"/>
                  </a:lnTo>
                  <a:lnTo>
                    <a:pt x="164" y="602"/>
                  </a:lnTo>
                  <a:lnTo>
                    <a:pt x="164" y="606"/>
                  </a:lnTo>
                  <a:lnTo>
                    <a:pt x="160" y="598"/>
                  </a:lnTo>
                  <a:lnTo>
                    <a:pt x="130" y="586"/>
                  </a:lnTo>
                  <a:lnTo>
                    <a:pt x="124" y="598"/>
                  </a:lnTo>
                  <a:lnTo>
                    <a:pt x="120" y="588"/>
                  </a:lnTo>
                  <a:lnTo>
                    <a:pt x="102" y="606"/>
                  </a:lnTo>
                  <a:lnTo>
                    <a:pt x="98" y="602"/>
                  </a:lnTo>
                  <a:lnTo>
                    <a:pt x="100" y="592"/>
                  </a:lnTo>
                  <a:lnTo>
                    <a:pt x="94" y="590"/>
                  </a:lnTo>
                  <a:lnTo>
                    <a:pt x="90" y="598"/>
                  </a:lnTo>
                  <a:lnTo>
                    <a:pt x="80" y="592"/>
                  </a:lnTo>
                  <a:lnTo>
                    <a:pt x="76" y="598"/>
                  </a:lnTo>
                  <a:lnTo>
                    <a:pt x="88" y="612"/>
                  </a:lnTo>
                  <a:lnTo>
                    <a:pt x="64" y="604"/>
                  </a:lnTo>
                  <a:lnTo>
                    <a:pt x="46" y="582"/>
                  </a:lnTo>
                  <a:lnTo>
                    <a:pt x="64" y="566"/>
                  </a:lnTo>
                  <a:lnTo>
                    <a:pt x="40" y="562"/>
                  </a:lnTo>
                  <a:lnTo>
                    <a:pt x="40" y="556"/>
                  </a:lnTo>
                  <a:lnTo>
                    <a:pt x="44" y="548"/>
                  </a:lnTo>
                  <a:lnTo>
                    <a:pt x="42" y="546"/>
                  </a:lnTo>
                  <a:lnTo>
                    <a:pt x="36" y="558"/>
                  </a:lnTo>
                  <a:lnTo>
                    <a:pt x="32" y="560"/>
                  </a:lnTo>
                  <a:lnTo>
                    <a:pt x="20" y="548"/>
                  </a:lnTo>
                  <a:lnTo>
                    <a:pt x="22" y="546"/>
                  </a:lnTo>
                  <a:lnTo>
                    <a:pt x="36" y="532"/>
                  </a:lnTo>
                  <a:lnTo>
                    <a:pt x="88" y="540"/>
                  </a:lnTo>
                  <a:lnTo>
                    <a:pt x="98" y="534"/>
                  </a:lnTo>
                  <a:lnTo>
                    <a:pt x="88" y="520"/>
                  </a:lnTo>
                  <a:lnTo>
                    <a:pt x="96" y="516"/>
                  </a:lnTo>
                  <a:lnTo>
                    <a:pt x="96" y="512"/>
                  </a:lnTo>
                  <a:lnTo>
                    <a:pt x="92" y="504"/>
                  </a:lnTo>
                  <a:lnTo>
                    <a:pt x="84" y="508"/>
                  </a:lnTo>
                  <a:lnTo>
                    <a:pt x="84" y="506"/>
                  </a:lnTo>
                  <a:lnTo>
                    <a:pt x="84" y="502"/>
                  </a:lnTo>
                  <a:lnTo>
                    <a:pt x="70" y="514"/>
                  </a:lnTo>
                  <a:lnTo>
                    <a:pt x="56" y="506"/>
                  </a:lnTo>
                  <a:lnTo>
                    <a:pt x="58" y="514"/>
                  </a:lnTo>
                  <a:lnTo>
                    <a:pt x="52" y="518"/>
                  </a:lnTo>
                  <a:lnTo>
                    <a:pt x="40" y="514"/>
                  </a:lnTo>
                  <a:lnTo>
                    <a:pt x="38" y="510"/>
                  </a:lnTo>
                  <a:lnTo>
                    <a:pt x="44" y="502"/>
                  </a:lnTo>
                  <a:lnTo>
                    <a:pt x="32" y="504"/>
                  </a:lnTo>
                  <a:lnTo>
                    <a:pt x="38" y="494"/>
                  </a:lnTo>
                  <a:lnTo>
                    <a:pt x="22" y="498"/>
                  </a:lnTo>
                  <a:lnTo>
                    <a:pt x="22" y="496"/>
                  </a:lnTo>
                  <a:lnTo>
                    <a:pt x="22" y="492"/>
                  </a:lnTo>
                  <a:lnTo>
                    <a:pt x="10" y="488"/>
                  </a:lnTo>
                  <a:lnTo>
                    <a:pt x="8" y="480"/>
                  </a:lnTo>
                  <a:lnTo>
                    <a:pt x="0" y="474"/>
                  </a:lnTo>
                  <a:lnTo>
                    <a:pt x="6" y="466"/>
                  </a:lnTo>
                  <a:lnTo>
                    <a:pt x="2" y="462"/>
                  </a:lnTo>
                  <a:lnTo>
                    <a:pt x="4" y="452"/>
                  </a:lnTo>
                  <a:lnTo>
                    <a:pt x="16" y="444"/>
                  </a:lnTo>
                  <a:lnTo>
                    <a:pt x="26" y="444"/>
                  </a:lnTo>
                  <a:lnTo>
                    <a:pt x="28" y="436"/>
                  </a:lnTo>
                  <a:lnTo>
                    <a:pt x="54" y="428"/>
                  </a:lnTo>
                  <a:lnTo>
                    <a:pt x="48" y="420"/>
                  </a:lnTo>
                  <a:lnTo>
                    <a:pt x="56" y="414"/>
                  </a:lnTo>
                  <a:lnTo>
                    <a:pt x="76" y="406"/>
                  </a:lnTo>
                  <a:lnTo>
                    <a:pt x="92" y="412"/>
                  </a:lnTo>
                  <a:lnTo>
                    <a:pt x="108" y="382"/>
                  </a:lnTo>
                  <a:lnTo>
                    <a:pt x="108" y="372"/>
                  </a:lnTo>
                  <a:lnTo>
                    <a:pt x="104" y="366"/>
                  </a:lnTo>
                  <a:lnTo>
                    <a:pt x="104" y="358"/>
                  </a:lnTo>
                  <a:lnTo>
                    <a:pt x="114" y="356"/>
                  </a:lnTo>
                  <a:lnTo>
                    <a:pt x="106" y="348"/>
                  </a:lnTo>
                  <a:lnTo>
                    <a:pt x="124" y="334"/>
                  </a:lnTo>
                  <a:lnTo>
                    <a:pt x="116" y="324"/>
                  </a:lnTo>
                  <a:lnTo>
                    <a:pt x="112" y="338"/>
                  </a:lnTo>
                  <a:lnTo>
                    <a:pt x="102" y="338"/>
                  </a:lnTo>
                  <a:lnTo>
                    <a:pt x="94" y="348"/>
                  </a:lnTo>
                  <a:lnTo>
                    <a:pt x="86" y="338"/>
                  </a:lnTo>
                  <a:lnTo>
                    <a:pt x="76" y="340"/>
                  </a:lnTo>
                  <a:lnTo>
                    <a:pt x="72" y="332"/>
                  </a:lnTo>
                  <a:lnTo>
                    <a:pt x="70" y="320"/>
                  </a:lnTo>
                  <a:lnTo>
                    <a:pt x="80" y="312"/>
                  </a:lnTo>
                  <a:lnTo>
                    <a:pt x="84" y="300"/>
                  </a:lnTo>
                  <a:lnTo>
                    <a:pt x="100" y="296"/>
                  </a:lnTo>
                  <a:lnTo>
                    <a:pt x="98" y="286"/>
                  </a:lnTo>
                  <a:lnTo>
                    <a:pt x="118" y="252"/>
                  </a:lnTo>
                  <a:lnTo>
                    <a:pt x="128" y="246"/>
                  </a:lnTo>
                  <a:lnTo>
                    <a:pt x="146" y="256"/>
                  </a:lnTo>
                  <a:lnTo>
                    <a:pt x="152" y="250"/>
                  </a:lnTo>
                  <a:lnTo>
                    <a:pt x="150" y="232"/>
                  </a:lnTo>
                  <a:lnTo>
                    <a:pt x="156" y="218"/>
                  </a:lnTo>
                  <a:lnTo>
                    <a:pt x="148" y="198"/>
                  </a:lnTo>
                  <a:lnTo>
                    <a:pt x="164" y="180"/>
                  </a:lnTo>
                  <a:lnTo>
                    <a:pt x="178" y="188"/>
                  </a:lnTo>
                  <a:lnTo>
                    <a:pt x="182" y="204"/>
                  </a:lnTo>
                  <a:lnTo>
                    <a:pt x="204" y="228"/>
                  </a:lnTo>
                  <a:lnTo>
                    <a:pt x="206" y="226"/>
                  </a:lnTo>
                  <a:lnTo>
                    <a:pt x="204" y="216"/>
                  </a:lnTo>
                  <a:lnTo>
                    <a:pt x="172" y="176"/>
                  </a:lnTo>
                  <a:lnTo>
                    <a:pt x="238" y="138"/>
                  </a:lnTo>
                  <a:lnTo>
                    <a:pt x="250" y="160"/>
                  </a:lnTo>
                  <a:lnTo>
                    <a:pt x="252" y="178"/>
                  </a:lnTo>
                  <a:lnTo>
                    <a:pt x="250" y="206"/>
                  </a:lnTo>
                  <a:lnTo>
                    <a:pt x="250" y="216"/>
                  </a:lnTo>
                  <a:lnTo>
                    <a:pt x="256" y="212"/>
                  </a:lnTo>
                  <a:lnTo>
                    <a:pt x="254" y="202"/>
                  </a:lnTo>
                  <a:lnTo>
                    <a:pt x="260" y="188"/>
                  </a:lnTo>
                  <a:lnTo>
                    <a:pt x="260" y="172"/>
                  </a:lnTo>
                  <a:lnTo>
                    <a:pt x="298" y="202"/>
                  </a:lnTo>
                  <a:lnTo>
                    <a:pt x="286" y="178"/>
                  </a:lnTo>
                  <a:lnTo>
                    <a:pt x="304" y="182"/>
                  </a:lnTo>
                  <a:lnTo>
                    <a:pt x="288" y="152"/>
                  </a:lnTo>
                  <a:lnTo>
                    <a:pt x="286" y="136"/>
                  </a:lnTo>
                  <a:lnTo>
                    <a:pt x="282" y="124"/>
                  </a:lnTo>
                  <a:lnTo>
                    <a:pt x="284" y="122"/>
                  </a:lnTo>
                  <a:lnTo>
                    <a:pt x="308" y="126"/>
                  </a:lnTo>
                  <a:lnTo>
                    <a:pt x="328" y="156"/>
                  </a:lnTo>
                  <a:lnTo>
                    <a:pt x="342" y="164"/>
                  </a:lnTo>
                  <a:lnTo>
                    <a:pt x="368" y="196"/>
                  </a:lnTo>
                  <a:lnTo>
                    <a:pt x="374" y="188"/>
                  </a:lnTo>
                  <a:lnTo>
                    <a:pt x="364" y="172"/>
                  </a:lnTo>
                  <a:lnTo>
                    <a:pt x="368" y="146"/>
                  </a:lnTo>
                  <a:lnTo>
                    <a:pt x="378" y="140"/>
                  </a:lnTo>
                  <a:lnTo>
                    <a:pt x="380" y="134"/>
                  </a:lnTo>
                  <a:lnTo>
                    <a:pt x="354" y="94"/>
                  </a:lnTo>
                  <a:lnTo>
                    <a:pt x="402" y="104"/>
                  </a:lnTo>
                  <a:lnTo>
                    <a:pt x="404" y="126"/>
                  </a:lnTo>
                  <a:lnTo>
                    <a:pt x="406" y="122"/>
                  </a:lnTo>
                  <a:lnTo>
                    <a:pt x="402" y="98"/>
                  </a:lnTo>
                  <a:lnTo>
                    <a:pt x="404" y="96"/>
                  </a:lnTo>
                  <a:lnTo>
                    <a:pt x="428" y="134"/>
                  </a:lnTo>
                  <a:lnTo>
                    <a:pt x="430" y="124"/>
                  </a:lnTo>
                  <a:lnTo>
                    <a:pt x="426" y="118"/>
                  </a:lnTo>
                  <a:lnTo>
                    <a:pt x="428" y="106"/>
                  </a:lnTo>
                  <a:lnTo>
                    <a:pt x="412" y="94"/>
                  </a:lnTo>
                  <a:lnTo>
                    <a:pt x="368" y="88"/>
                  </a:lnTo>
                  <a:lnTo>
                    <a:pt x="364" y="80"/>
                  </a:lnTo>
                  <a:lnTo>
                    <a:pt x="364" y="76"/>
                  </a:lnTo>
                  <a:lnTo>
                    <a:pt x="358" y="68"/>
                  </a:lnTo>
                  <a:lnTo>
                    <a:pt x="354" y="58"/>
                  </a:lnTo>
                  <a:lnTo>
                    <a:pt x="356" y="54"/>
                  </a:lnTo>
                  <a:lnTo>
                    <a:pt x="376" y="48"/>
                  </a:lnTo>
                  <a:lnTo>
                    <a:pt x="390" y="40"/>
                  </a:lnTo>
                  <a:lnTo>
                    <a:pt x="402" y="50"/>
                  </a:lnTo>
                  <a:lnTo>
                    <a:pt x="400" y="60"/>
                  </a:lnTo>
                  <a:lnTo>
                    <a:pt x="436" y="76"/>
                  </a:lnTo>
                  <a:lnTo>
                    <a:pt x="444" y="96"/>
                  </a:lnTo>
                  <a:lnTo>
                    <a:pt x="446" y="90"/>
                  </a:lnTo>
                  <a:lnTo>
                    <a:pt x="438" y="72"/>
                  </a:lnTo>
                  <a:lnTo>
                    <a:pt x="442" y="64"/>
                  </a:lnTo>
                  <a:lnTo>
                    <a:pt x="464" y="54"/>
                  </a:lnTo>
                  <a:lnTo>
                    <a:pt x="442" y="48"/>
                  </a:lnTo>
                  <a:lnTo>
                    <a:pt x="440" y="44"/>
                  </a:lnTo>
                  <a:lnTo>
                    <a:pt x="442" y="38"/>
                  </a:lnTo>
                  <a:lnTo>
                    <a:pt x="440" y="28"/>
                  </a:lnTo>
                  <a:lnTo>
                    <a:pt x="442" y="26"/>
                  </a:lnTo>
                  <a:lnTo>
                    <a:pt x="442" y="20"/>
                  </a:lnTo>
                  <a:lnTo>
                    <a:pt x="452" y="22"/>
                  </a:lnTo>
                  <a:lnTo>
                    <a:pt x="456" y="12"/>
                  </a:lnTo>
                  <a:lnTo>
                    <a:pt x="474" y="30"/>
                  </a:lnTo>
                  <a:lnTo>
                    <a:pt x="466" y="10"/>
                  </a:lnTo>
                  <a:lnTo>
                    <a:pt x="474" y="6"/>
                  </a:lnTo>
                  <a:lnTo>
                    <a:pt x="496" y="2"/>
                  </a:lnTo>
                  <a:lnTo>
                    <a:pt x="506" y="16"/>
                  </a:lnTo>
                  <a:lnTo>
                    <a:pt x="504" y="6"/>
                  </a:lnTo>
                  <a:lnTo>
                    <a:pt x="510" y="0"/>
                  </a:lnTo>
                  <a:lnTo>
                    <a:pt x="550" y="2"/>
                  </a:lnTo>
                  <a:lnTo>
                    <a:pt x="576" y="12"/>
                  </a:lnTo>
                  <a:lnTo>
                    <a:pt x="572" y="16"/>
                  </a:lnTo>
                  <a:lnTo>
                    <a:pt x="574" y="24"/>
                  </a:lnTo>
                  <a:lnTo>
                    <a:pt x="606" y="22"/>
                  </a:lnTo>
                  <a:lnTo>
                    <a:pt x="618" y="36"/>
                  </a:lnTo>
                  <a:lnTo>
                    <a:pt x="612" y="48"/>
                  </a:lnTo>
                  <a:lnTo>
                    <a:pt x="550" y="52"/>
                  </a:lnTo>
                  <a:lnTo>
                    <a:pt x="532" y="64"/>
                  </a:lnTo>
                  <a:lnTo>
                    <a:pt x="524" y="66"/>
                  </a:lnTo>
                  <a:lnTo>
                    <a:pt x="488" y="82"/>
                  </a:lnTo>
                  <a:lnTo>
                    <a:pt x="488" y="90"/>
                  </a:lnTo>
                  <a:lnTo>
                    <a:pt x="498" y="80"/>
                  </a:lnTo>
                  <a:lnTo>
                    <a:pt x="504" y="82"/>
                  </a:lnTo>
                  <a:lnTo>
                    <a:pt x="506" y="92"/>
                  </a:lnTo>
                  <a:lnTo>
                    <a:pt x="512" y="78"/>
                  </a:lnTo>
                  <a:lnTo>
                    <a:pt x="534" y="80"/>
                  </a:lnTo>
                  <a:lnTo>
                    <a:pt x="560" y="58"/>
                  </a:lnTo>
                  <a:lnTo>
                    <a:pt x="580" y="62"/>
                  </a:lnTo>
                  <a:lnTo>
                    <a:pt x="580" y="70"/>
                  </a:lnTo>
                  <a:lnTo>
                    <a:pt x="626" y="54"/>
                  </a:lnTo>
                  <a:lnTo>
                    <a:pt x="632" y="60"/>
                  </a:lnTo>
                  <a:lnTo>
                    <a:pt x="630" y="62"/>
                  </a:lnTo>
                  <a:lnTo>
                    <a:pt x="632" y="72"/>
                  </a:lnTo>
                  <a:lnTo>
                    <a:pt x="632" y="76"/>
                  </a:lnTo>
                  <a:lnTo>
                    <a:pt x="612" y="98"/>
                  </a:lnTo>
                  <a:lnTo>
                    <a:pt x="644" y="82"/>
                  </a:lnTo>
                  <a:lnTo>
                    <a:pt x="646" y="98"/>
                  </a:lnTo>
                  <a:lnTo>
                    <a:pt x="654" y="88"/>
                  </a:lnTo>
                  <a:lnTo>
                    <a:pt x="666" y="92"/>
                  </a:lnTo>
                  <a:lnTo>
                    <a:pt x="682" y="116"/>
                  </a:lnTo>
                  <a:lnTo>
                    <a:pt x="662" y="142"/>
                  </a:lnTo>
                  <a:lnTo>
                    <a:pt x="626" y="160"/>
                  </a:lnTo>
                  <a:lnTo>
                    <a:pt x="556" y="168"/>
                  </a:lnTo>
                  <a:lnTo>
                    <a:pt x="520" y="188"/>
                  </a:lnTo>
                  <a:lnTo>
                    <a:pt x="520" y="196"/>
                  </a:lnTo>
                  <a:lnTo>
                    <a:pt x="520" y="206"/>
                  </a:lnTo>
                  <a:lnTo>
                    <a:pt x="576" y="176"/>
                  </a:lnTo>
                  <a:lnTo>
                    <a:pt x="620" y="174"/>
                  </a:lnTo>
                  <a:lnTo>
                    <a:pt x="626" y="180"/>
                  </a:lnTo>
                  <a:lnTo>
                    <a:pt x="626" y="192"/>
                  </a:lnTo>
                  <a:lnTo>
                    <a:pt x="600" y="218"/>
                  </a:lnTo>
                  <a:lnTo>
                    <a:pt x="598" y="224"/>
                  </a:lnTo>
                  <a:lnTo>
                    <a:pt x="606" y="228"/>
                  </a:lnTo>
                  <a:lnTo>
                    <a:pt x="644" y="200"/>
                  </a:lnTo>
                  <a:lnTo>
                    <a:pt x="648" y="198"/>
                  </a:lnTo>
                  <a:lnTo>
                    <a:pt x="644" y="182"/>
                  </a:lnTo>
                  <a:lnTo>
                    <a:pt x="648" y="174"/>
                  </a:lnTo>
                  <a:lnTo>
                    <a:pt x="670" y="168"/>
                  </a:lnTo>
                  <a:lnTo>
                    <a:pt x="676" y="190"/>
                  </a:lnTo>
                  <a:lnTo>
                    <a:pt x="674" y="220"/>
                  </a:lnTo>
                  <a:lnTo>
                    <a:pt x="668" y="236"/>
                  </a:lnTo>
                  <a:lnTo>
                    <a:pt x="666" y="240"/>
                  </a:lnTo>
                  <a:lnTo>
                    <a:pt x="642" y="310"/>
                  </a:lnTo>
                  <a:lnTo>
                    <a:pt x="656" y="288"/>
                  </a:lnTo>
                  <a:lnTo>
                    <a:pt x="660" y="278"/>
                  </a:lnTo>
                  <a:lnTo>
                    <a:pt x="658" y="274"/>
                  </a:lnTo>
                  <a:lnTo>
                    <a:pt x="666" y="268"/>
                  </a:lnTo>
                  <a:lnTo>
                    <a:pt x="692" y="218"/>
                  </a:lnTo>
                  <a:lnTo>
                    <a:pt x="704" y="206"/>
                  </a:lnTo>
                  <a:lnTo>
                    <a:pt x="704" y="226"/>
                  </a:lnTo>
                  <a:lnTo>
                    <a:pt x="712" y="216"/>
                  </a:lnTo>
                  <a:lnTo>
                    <a:pt x="732" y="222"/>
                  </a:lnTo>
                  <a:lnTo>
                    <a:pt x="732" y="214"/>
                  </a:lnTo>
                  <a:lnTo>
                    <a:pt x="738" y="212"/>
                  </a:lnTo>
                  <a:lnTo>
                    <a:pt x="734" y="200"/>
                  </a:lnTo>
                  <a:lnTo>
                    <a:pt x="740" y="200"/>
                  </a:lnTo>
                  <a:lnTo>
                    <a:pt x="740" y="188"/>
                  </a:lnTo>
                  <a:lnTo>
                    <a:pt x="774" y="182"/>
                  </a:lnTo>
                  <a:lnTo>
                    <a:pt x="804" y="196"/>
                  </a:lnTo>
                  <a:lnTo>
                    <a:pt x="812" y="212"/>
                  </a:lnTo>
                  <a:lnTo>
                    <a:pt x="788" y="254"/>
                  </a:lnTo>
                  <a:lnTo>
                    <a:pt x="774" y="256"/>
                  </a:lnTo>
                  <a:lnTo>
                    <a:pt x="780" y="270"/>
                  </a:lnTo>
                  <a:lnTo>
                    <a:pt x="776" y="276"/>
                  </a:lnTo>
                  <a:lnTo>
                    <a:pt x="758" y="288"/>
                  </a:lnTo>
                  <a:lnTo>
                    <a:pt x="736" y="282"/>
                  </a:lnTo>
                  <a:lnTo>
                    <a:pt x="728" y="294"/>
                  </a:lnTo>
                  <a:lnTo>
                    <a:pt x="708" y="290"/>
                  </a:lnTo>
                  <a:lnTo>
                    <a:pt x="688" y="300"/>
                  </a:lnTo>
                  <a:lnTo>
                    <a:pt x="698" y="306"/>
                  </a:lnTo>
                  <a:lnTo>
                    <a:pt x="708" y="294"/>
                  </a:lnTo>
                  <a:lnTo>
                    <a:pt x="758" y="302"/>
                  </a:lnTo>
                  <a:lnTo>
                    <a:pt x="748" y="326"/>
                  </a:lnTo>
                  <a:lnTo>
                    <a:pt x="710" y="322"/>
                  </a:lnTo>
                  <a:lnTo>
                    <a:pt x="704" y="338"/>
                  </a:lnTo>
                  <a:lnTo>
                    <a:pt x="700" y="356"/>
                  </a:lnTo>
                  <a:lnTo>
                    <a:pt x="706" y="362"/>
                  </a:lnTo>
                  <a:lnTo>
                    <a:pt x="708" y="358"/>
                  </a:lnTo>
                  <a:lnTo>
                    <a:pt x="708" y="350"/>
                  </a:lnTo>
                  <a:lnTo>
                    <a:pt x="716" y="342"/>
                  </a:lnTo>
                  <a:lnTo>
                    <a:pt x="736" y="334"/>
                  </a:lnTo>
                  <a:lnTo>
                    <a:pt x="742" y="342"/>
                  </a:lnTo>
                  <a:lnTo>
                    <a:pt x="734" y="362"/>
                  </a:lnTo>
                  <a:lnTo>
                    <a:pt x="720" y="362"/>
                  </a:lnTo>
                  <a:lnTo>
                    <a:pt x="714" y="370"/>
                  </a:lnTo>
                  <a:lnTo>
                    <a:pt x="710" y="408"/>
                  </a:lnTo>
                  <a:lnTo>
                    <a:pt x="714" y="396"/>
                  </a:lnTo>
                  <a:lnTo>
                    <a:pt x="722" y="396"/>
                  </a:lnTo>
                  <a:lnTo>
                    <a:pt x="718" y="404"/>
                  </a:lnTo>
                  <a:lnTo>
                    <a:pt x="716" y="400"/>
                  </a:lnTo>
                  <a:lnTo>
                    <a:pt x="714" y="410"/>
                  </a:lnTo>
                  <a:lnTo>
                    <a:pt x="710" y="410"/>
                  </a:lnTo>
                  <a:lnTo>
                    <a:pt x="710" y="426"/>
                  </a:lnTo>
                  <a:lnTo>
                    <a:pt x="694" y="434"/>
                  </a:lnTo>
                  <a:lnTo>
                    <a:pt x="694" y="442"/>
                  </a:lnTo>
                  <a:lnTo>
                    <a:pt x="696" y="444"/>
                  </a:lnTo>
                  <a:lnTo>
                    <a:pt x="692" y="460"/>
                  </a:lnTo>
                  <a:lnTo>
                    <a:pt x="690" y="474"/>
                  </a:lnTo>
                  <a:lnTo>
                    <a:pt x="692" y="478"/>
                  </a:lnTo>
                  <a:lnTo>
                    <a:pt x="686" y="490"/>
                  </a:lnTo>
                  <a:lnTo>
                    <a:pt x="686" y="496"/>
                  </a:lnTo>
                  <a:lnTo>
                    <a:pt x="684" y="502"/>
                  </a:lnTo>
                  <a:lnTo>
                    <a:pt x="690" y="506"/>
                  </a:lnTo>
                  <a:lnTo>
                    <a:pt x="698" y="486"/>
                  </a:lnTo>
                  <a:lnTo>
                    <a:pt x="720" y="502"/>
                  </a:lnTo>
                  <a:lnTo>
                    <a:pt x="722" y="510"/>
                  </a:lnTo>
                  <a:lnTo>
                    <a:pt x="718" y="512"/>
                  </a:lnTo>
                  <a:lnTo>
                    <a:pt x="700" y="502"/>
                  </a:lnTo>
                  <a:lnTo>
                    <a:pt x="698" y="506"/>
                  </a:lnTo>
                  <a:lnTo>
                    <a:pt x="706" y="514"/>
                  </a:lnTo>
                  <a:lnTo>
                    <a:pt x="700" y="516"/>
                  </a:lnTo>
                  <a:lnTo>
                    <a:pt x="706" y="522"/>
                  </a:lnTo>
                  <a:lnTo>
                    <a:pt x="712" y="524"/>
                  </a:lnTo>
                  <a:lnTo>
                    <a:pt x="720" y="534"/>
                  </a:lnTo>
                  <a:lnTo>
                    <a:pt x="724" y="524"/>
                  </a:lnTo>
                  <a:lnTo>
                    <a:pt x="732" y="528"/>
                  </a:lnTo>
                  <a:lnTo>
                    <a:pt x="734" y="548"/>
                  </a:lnTo>
                  <a:lnTo>
                    <a:pt x="730" y="560"/>
                  </a:lnTo>
                  <a:lnTo>
                    <a:pt x="698" y="552"/>
                  </a:lnTo>
                  <a:lnTo>
                    <a:pt x="698" y="558"/>
                  </a:lnTo>
                  <a:lnTo>
                    <a:pt x="686" y="568"/>
                  </a:lnTo>
                  <a:lnTo>
                    <a:pt x="680" y="558"/>
                  </a:lnTo>
                  <a:lnTo>
                    <a:pt x="672" y="566"/>
                  </a:lnTo>
                  <a:lnTo>
                    <a:pt x="676" y="574"/>
                  </a:lnTo>
                  <a:lnTo>
                    <a:pt x="678" y="572"/>
                  </a:lnTo>
                  <a:lnTo>
                    <a:pt x="684" y="580"/>
                  </a:lnTo>
                  <a:lnTo>
                    <a:pt x="686" y="582"/>
                  </a:lnTo>
                  <a:lnTo>
                    <a:pt x="686" y="592"/>
                  </a:lnTo>
                  <a:lnTo>
                    <a:pt x="700" y="596"/>
                  </a:lnTo>
                  <a:lnTo>
                    <a:pt x="694" y="588"/>
                  </a:lnTo>
                  <a:lnTo>
                    <a:pt x="710" y="592"/>
                  </a:lnTo>
                  <a:lnTo>
                    <a:pt x="712" y="600"/>
                  </a:lnTo>
                  <a:lnTo>
                    <a:pt x="694" y="606"/>
                  </a:lnTo>
                  <a:lnTo>
                    <a:pt x="708" y="610"/>
                  </a:lnTo>
                  <a:lnTo>
                    <a:pt x="714" y="620"/>
                  </a:lnTo>
                  <a:lnTo>
                    <a:pt x="716" y="644"/>
                  </a:lnTo>
                  <a:lnTo>
                    <a:pt x="714" y="650"/>
                  </a:lnTo>
                  <a:lnTo>
                    <a:pt x="708" y="650"/>
                  </a:lnTo>
                  <a:lnTo>
                    <a:pt x="706" y="640"/>
                  </a:lnTo>
                  <a:lnTo>
                    <a:pt x="688" y="634"/>
                  </a:lnTo>
                  <a:lnTo>
                    <a:pt x="680" y="634"/>
                  </a:lnTo>
                  <a:lnTo>
                    <a:pt x="700" y="648"/>
                  </a:lnTo>
                  <a:lnTo>
                    <a:pt x="700" y="652"/>
                  </a:lnTo>
                  <a:lnTo>
                    <a:pt x="698" y="658"/>
                  </a:lnTo>
                  <a:lnTo>
                    <a:pt x="698" y="674"/>
                  </a:lnTo>
                  <a:lnTo>
                    <a:pt x="716" y="676"/>
                  </a:lnTo>
                  <a:lnTo>
                    <a:pt x="720" y="688"/>
                  </a:lnTo>
                  <a:lnTo>
                    <a:pt x="714" y="696"/>
                  </a:lnTo>
                  <a:lnTo>
                    <a:pt x="708" y="696"/>
                  </a:lnTo>
                  <a:lnTo>
                    <a:pt x="700" y="686"/>
                  </a:lnTo>
                  <a:lnTo>
                    <a:pt x="680" y="682"/>
                  </a:lnTo>
                  <a:lnTo>
                    <a:pt x="682" y="690"/>
                  </a:lnTo>
                  <a:lnTo>
                    <a:pt x="680" y="694"/>
                  </a:lnTo>
                  <a:lnTo>
                    <a:pt x="676" y="706"/>
                  </a:lnTo>
                  <a:lnTo>
                    <a:pt x="686" y="706"/>
                  </a:lnTo>
                  <a:lnTo>
                    <a:pt x="704" y="716"/>
                  </a:lnTo>
                  <a:lnTo>
                    <a:pt x="702" y="722"/>
                  </a:lnTo>
                  <a:lnTo>
                    <a:pt x="702" y="732"/>
                  </a:lnTo>
                  <a:lnTo>
                    <a:pt x="690" y="732"/>
                  </a:lnTo>
                  <a:lnTo>
                    <a:pt x="676" y="744"/>
                  </a:lnTo>
                  <a:lnTo>
                    <a:pt x="658" y="732"/>
                  </a:lnTo>
                  <a:lnTo>
                    <a:pt x="652" y="718"/>
                  </a:lnTo>
                  <a:lnTo>
                    <a:pt x="650" y="720"/>
                  </a:lnTo>
                  <a:lnTo>
                    <a:pt x="648" y="730"/>
                  </a:lnTo>
                  <a:lnTo>
                    <a:pt x="642" y="726"/>
                  </a:lnTo>
                  <a:lnTo>
                    <a:pt x="644" y="732"/>
                  </a:lnTo>
                  <a:lnTo>
                    <a:pt x="640" y="732"/>
                  </a:lnTo>
                  <a:lnTo>
                    <a:pt x="630" y="744"/>
                  </a:lnTo>
                  <a:lnTo>
                    <a:pt x="622" y="744"/>
                  </a:lnTo>
                  <a:lnTo>
                    <a:pt x="614" y="748"/>
                  </a:lnTo>
                  <a:lnTo>
                    <a:pt x="618" y="750"/>
                  </a:lnTo>
                  <a:lnTo>
                    <a:pt x="626" y="746"/>
                  </a:lnTo>
                  <a:lnTo>
                    <a:pt x="632" y="752"/>
                  </a:lnTo>
                  <a:lnTo>
                    <a:pt x="642" y="754"/>
                  </a:lnTo>
                  <a:lnTo>
                    <a:pt x="630" y="764"/>
                  </a:lnTo>
                  <a:lnTo>
                    <a:pt x="618" y="764"/>
                  </a:lnTo>
                  <a:lnTo>
                    <a:pt x="618" y="770"/>
                  </a:lnTo>
                  <a:lnTo>
                    <a:pt x="622" y="768"/>
                  </a:lnTo>
                  <a:lnTo>
                    <a:pt x="622" y="772"/>
                  </a:lnTo>
                  <a:lnTo>
                    <a:pt x="636" y="764"/>
                  </a:lnTo>
                  <a:lnTo>
                    <a:pt x="644" y="770"/>
                  </a:lnTo>
                  <a:lnTo>
                    <a:pt x="644" y="778"/>
                  </a:lnTo>
                  <a:lnTo>
                    <a:pt x="634" y="780"/>
                  </a:lnTo>
                  <a:lnTo>
                    <a:pt x="636" y="784"/>
                  </a:lnTo>
                  <a:lnTo>
                    <a:pt x="634" y="796"/>
                  </a:lnTo>
                  <a:lnTo>
                    <a:pt x="640" y="784"/>
                  </a:lnTo>
                  <a:lnTo>
                    <a:pt x="646" y="782"/>
                  </a:lnTo>
                  <a:lnTo>
                    <a:pt x="658" y="794"/>
                  </a:lnTo>
                  <a:lnTo>
                    <a:pt x="674" y="804"/>
                  </a:lnTo>
                  <a:lnTo>
                    <a:pt x="676" y="810"/>
                  </a:lnTo>
                  <a:lnTo>
                    <a:pt x="680" y="812"/>
                  </a:lnTo>
                  <a:lnTo>
                    <a:pt x="674" y="822"/>
                  </a:lnTo>
                  <a:lnTo>
                    <a:pt x="674" y="830"/>
                  </a:lnTo>
                  <a:lnTo>
                    <a:pt x="678" y="824"/>
                  </a:lnTo>
                  <a:lnTo>
                    <a:pt x="684" y="822"/>
                  </a:lnTo>
                  <a:lnTo>
                    <a:pt x="684" y="838"/>
                  </a:lnTo>
                  <a:lnTo>
                    <a:pt x="680" y="840"/>
                  </a:lnTo>
                  <a:lnTo>
                    <a:pt x="684" y="842"/>
                  </a:lnTo>
                  <a:lnTo>
                    <a:pt x="684" y="848"/>
                  </a:lnTo>
                  <a:lnTo>
                    <a:pt x="684" y="850"/>
                  </a:lnTo>
                  <a:lnTo>
                    <a:pt x="684" y="858"/>
                  </a:lnTo>
                  <a:lnTo>
                    <a:pt x="688" y="858"/>
                  </a:lnTo>
                  <a:lnTo>
                    <a:pt x="686" y="864"/>
                  </a:lnTo>
                  <a:lnTo>
                    <a:pt x="678" y="862"/>
                  </a:lnTo>
                  <a:lnTo>
                    <a:pt x="676" y="850"/>
                  </a:lnTo>
                  <a:lnTo>
                    <a:pt x="674" y="850"/>
                  </a:lnTo>
                  <a:lnTo>
                    <a:pt x="674" y="864"/>
                  </a:lnTo>
                  <a:lnTo>
                    <a:pt x="662" y="862"/>
                  </a:lnTo>
                  <a:lnTo>
                    <a:pt x="654" y="852"/>
                  </a:lnTo>
                  <a:lnTo>
                    <a:pt x="652" y="838"/>
                  </a:lnTo>
                  <a:lnTo>
                    <a:pt x="644" y="828"/>
                  </a:lnTo>
                  <a:lnTo>
                    <a:pt x="640" y="828"/>
                  </a:lnTo>
                  <a:lnTo>
                    <a:pt x="624" y="816"/>
                  </a:lnTo>
                  <a:lnTo>
                    <a:pt x="616" y="818"/>
                  </a:lnTo>
                  <a:lnTo>
                    <a:pt x="606" y="808"/>
                  </a:lnTo>
                  <a:lnTo>
                    <a:pt x="608" y="814"/>
                  </a:lnTo>
                  <a:lnTo>
                    <a:pt x="604" y="816"/>
                  </a:lnTo>
                  <a:lnTo>
                    <a:pt x="612" y="818"/>
                  </a:lnTo>
                  <a:lnTo>
                    <a:pt x="610" y="822"/>
                  </a:lnTo>
                  <a:lnTo>
                    <a:pt x="630" y="822"/>
                  </a:lnTo>
                  <a:lnTo>
                    <a:pt x="634" y="826"/>
                  </a:lnTo>
                  <a:lnTo>
                    <a:pt x="634" y="832"/>
                  </a:lnTo>
                  <a:lnTo>
                    <a:pt x="630" y="830"/>
                  </a:lnTo>
                  <a:lnTo>
                    <a:pt x="632" y="834"/>
                  </a:lnTo>
                  <a:lnTo>
                    <a:pt x="620" y="844"/>
                  </a:lnTo>
                  <a:lnTo>
                    <a:pt x="610" y="844"/>
                  </a:lnTo>
                  <a:lnTo>
                    <a:pt x="606" y="840"/>
                  </a:lnTo>
                  <a:lnTo>
                    <a:pt x="606" y="844"/>
                  </a:lnTo>
                  <a:lnTo>
                    <a:pt x="598" y="844"/>
                  </a:lnTo>
                  <a:lnTo>
                    <a:pt x="598" y="846"/>
                  </a:lnTo>
                  <a:lnTo>
                    <a:pt x="600" y="850"/>
                  </a:lnTo>
                  <a:lnTo>
                    <a:pt x="598" y="856"/>
                  </a:lnTo>
                  <a:lnTo>
                    <a:pt x="588" y="864"/>
                  </a:lnTo>
                  <a:lnTo>
                    <a:pt x="600" y="868"/>
                  </a:lnTo>
                  <a:lnTo>
                    <a:pt x="620" y="866"/>
                  </a:lnTo>
                  <a:lnTo>
                    <a:pt x="622" y="868"/>
                  </a:lnTo>
                  <a:lnTo>
                    <a:pt x="594" y="880"/>
                  </a:lnTo>
                  <a:lnTo>
                    <a:pt x="602" y="882"/>
                  </a:lnTo>
                  <a:lnTo>
                    <a:pt x="610" y="882"/>
                  </a:lnTo>
                  <a:lnTo>
                    <a:pt x="612" y="874"/>
                  </a:lnTo>
                  <a:lnTo>
                    <a:pt x="622" y="874"/>
                  </a:lnTo>
                  <a:lnTo>
                    <a:pt x="636" y="866"/>
                  </a:lnTo>
                  <a:lnTo>
                    <a:pt x="658" y="878"/>
                  </a:lnTo>
                  <a:lnTo>
                    <a:pt x="680" y="876"/>
                  </a:lnTo>
                  <a:lnTo>
                    <a:pt x="676" y="884"/>
                  </a:lnTo>
                  <a:lnTo>
                    <a:pt x="666" y="884"/>
                  </a:lnTo>
                  <a:lnTo>
                    <a:pt x="666" y="886"/>
                  </a:lnTo>
                  <a:lnTo>
                    <a:pt x="664" y="888"/>
                  </a:lnTo>
                  <a:lnTo>
                    <a:pt x="656" y="892"/>
                  </a:lnTo>
                  <a:lnTo>
                    <a:pt x="660" y="896"/>
                  </a:lnTo>
                  <a:lnTo>
                    <a:pt x="658" y="900"/>
                  </a:lnTo>
                  <a:lnTo>
                    <a:pt x="650" y="898"/>
                  </a:lnTo>
                  <a:lnTo>
                    <a:pt x="654" y="904"/>
                  </a:lnTo>
                  <a:lnTo>
                    <a:pt x="650" y="902"/>
                  </a:lnTo>
                  <a:lnTo>
                    <a:pt x="644" y="912"/>
                  </a:lnTo>
                  <a:lnTo>
                    <a:pt x="640" y="912"/>
                  </a:lnTo>
                  <a:lnTo>
                    <a:pt x="640" y="916"/>
                  </a:lnTo>
                  <a:lnTo>
                    <a:pt x="632" y="916"/>
                  </a:lnTo>
                  <a:lnTo>
                    <a:pt x="636" y="922"/>
                  </a:lnTo>
                  <a:lnTo>
                    <a:pt x="624" y="928"/>
                  </a:lnTo>
                  <a:lnTo>
                    <a:pt x="624" y="932"/>
                  </a:lnTo>
                  <a:lnTo>
                    <a:pt x="616" y="932"/>
                  </a:lnTo>
                  <a:lnTo>
                    <a:pt x="614" y="936"/>
                  </a:lnTo>
                  <a:lnTo>
                    <a:pt x="604" y="940"/>
                  </a:lnTo>
                  <a:lnTo>
                    <a:pt x="602" y="936"/>
                  </a:lnTo>
                  <a:lnTo>
                    <a:pt x="582" y="948"/>
                  </a:lnTo>
                  <a:lnTo>
                    <a:pt x="576" y="942"/>
                  </a:lnTo>
                  <a:lnTo>
                    <a:pt x="574" y="944"/>
                  </a:lnTo>
                  <a:lnTo>
                    <a:pt x="574" y="948"/>
                  </a:lnTo>
                  <a:lnTo>
                    <a:pt x="572" y="948"/>
                  </a:lnTo>
                  <a:lnTo>
                    <a:pt x="574" y="950"/>
                  </a:lnTo>
                  <a:lnTo>
                    <a:pt x="572" y="952"/>
                  </a:lnTo>
                  <a:lnTo>
                    <a:pt x="570" y="948"/>
                  </a:lnTo>
                  <a:lnTo>
                    <a:pt x="564" y="946"/>
                  </a:lnTo>
                  <a:lnTo>
                    <a:pt x="568" y="954"/>
                  </a:lnTo>
                  <a:lnTo>
                    <a:pt x="560" y="950"/>
                  </a:lnTo>
                  <a:lnTo>
                    <a:pt x="560" y="952"/>
                  </a:lnTo>
                  <a:lnTo>
                    <a:pt x="562" y="954"/>
                  </a:lnTo>
                  <a:lnTo>
                    <a:pt x="552" y="954"/>
                  </a:lnTo>
                  <a:lnTo>
                    <a:pt x="550" y="948"/>
                  </a:lnTo>
                  <a:lnTo>
                    <a:pt x="552" y="948"/>
                  </a:lnTo>
                  <a:lnTo>
                    <a:pt x="548" y="946"/>
                  </a:lnTo>
                  <a:lnTo>
                    <a:pt x="544" y="938"/>
                  </a:lnTo>
                  <a:lnTo>
                    <a:pt x="544" y="942"/>
                  </a:lnTo>
                  <a:lnTo>
                    <a:pt x="542" y="936"/>
                  </a:lnTo>
                  <a:lnTo>
                    <a:pt x="540" y="934"/>
                  </a:lnTo>
                  <a:lnTo>
                    <a:pt x="540" y="936"/>
                  </a:lnTo>
                  <a:lnTo>
                    <a:pt x="538" y="938"/>
                  </a:lnTo>
                  <a:lnTo>
                    <a:pt x="544" y="948"/>
                  </a:lnTo>
                  <a:lnTo>
                    <a:pt x="542" y="948"/>
                  </a:lnTo>
                  <a:lnTo>
                    <a:pt x="548" y="954"/>
                  </a:lnTo>
                  <a:lnTo>
                    <a:pt x="546" y="954"/>
                  </a:lnTo>
                  <a:lnTo>
                    <a:pt x="544" y="960"/>
                  </a:lnTo>
                  <a:lnTo>
                    <a:pt x="542" y="960"/>
                  </a:lnTo>
                  <a:lnTo>
                    <a:pt x="536" y="966"/>
                  </a:lnTo>
                  <a:lnTo>
                    <a:pt x="532" y="966"/>
                  </a:lnTo>
                  <a:lnTo>
                    <a:pt x="532" y="972"/>
                  </a:lnTo>
                  <a:lnTo>
                    <a:pt x="530" y="972"/>
                  </a:lnTo>
                  <a:lnTo>
                    <a:pt x="528" y="978"/>
                  </a:lnTo>
                  <a:lnTo>
                    <a:pt x="526" y="978"/>
                  </a:lnTo>
                  <a:lnTo>
                    <a:pt x="528" y="982"/>
                  </a:lnTo>
                  <a:lnTo>
                    <a:pt x="526" y="988"/>
                  </a:lnTo>
                  <a:lnTo>
                    <a:pt x="522" y="994"/>
                  </a:lnTo>
                  <a:lnTo>
                    <a:pt x="522" y="998"/>
                  </a:lnTo>
                  <a:lnTo>
                    <a:pt x="520" y="996"/>
                  </a:lnTo>
                  <a:lnTo>
                    <a:pt x="518" y="1004"/>
                  </a:lnTo>
                  <a:lnTo>
                    <a:pt x="516" y="1000"/>
                  </a:lnTo>
                  <a:lnTo>
                    <a:pt x="512" y="1012"/>
                  </a:lnTo>
                  <a:lnTo>
                    <a:pt x="508" y="1014"/>
                  </a:lnTo>
                  <a:lnTo>
                    <a:pt x="506" y="1010"/>
                  </a:lnTo>
                  <a:lnTo>
                    <a:pt x="504" y="1014"/>
                  </a:lnTo>
                  <a:lnTo>
                    <a:pt x="506" y="1016"/>
                  </a:lnTo>
                  <a:lnTo>
                    <a:pt x="504" y="1016"/>
                  </a:lnTo>
                  <a:lnTo>
                    <a:pt x="496" y="1010"/>
                  </a:lnTo>
                  <a:lnTo>
                    <a:pt x="496" y="1012"/>
                  </a:lnTo>
                  <a:lnTo>
                    <a:pt x="500" y="1018"/>
                  </a:lnTo>
                  <a:lnTo>
                    <a:pt x="494" y="1028"/>
                  </a:lnTo>
                  <a:lnTo>
                    <a:pt x="490" y="1026"/>
                  </a:lnTo>
                  <a:lnTo>
                    <a:pt x="490" y="1022"/>
                  </a:lnTo>
                  <a:lnTo>
                    <a:pt x="488" y="1024"/>
                  </a:lnTo>
                  <a:lnTo>
                    <a:pt x="486" y="1030"/>
                  </a:lnTo>
                  <a:lnTo>
                    <a:pt x="478" y="1022"/>
                  </a:lnTo>
                  <a:lnTo>
                    <a:pt x="478" y="1028"/>
                  </a:lnTo>
                  <a:lnTo>
                    <a:pt x="476" y="1026"/>
                  </a:lnTo>
                  <a:lnTo>
                    <a:pt x="478" y="1030"/>
                  </a:lnTo>
                  <a:lnTo>
                    <a:pt x="470" y="1024"/>
                  </a:lnTo>
                  <a:lnTo>
                    <a:pt x="480" y="1014"/>
                  </a:lnTo>
                  <a:lnTo>
                    <a:pt x="472" y="1014"/>
                  </a:lnTo>
                  <a:lnTo>
                    <a:pt x="470" y="1010"/>
                  </a:lnTo>
                  <a:lnTo>
                    <a:pt x="468" y="1014"/>
                  </a:lnTo>
                  <a:lnTo>
                    <a:pt x="466" y="1012"/>
                  </a:lnTo>
                  <a:lnTo>
                    <a:pt x="470" y="1016"/>
                  </a:lnTo>
                  <a:lnTo>
                    <a:pt x="466" y="1022"/>
                  </a:lnTo>
                  <a:lnTo>
                    <a:pt x="468" y="1024"/>
                  </a:lnTo>
                  <a:lnTo>
                    <a:pt x="468" y="1026"/>
                  </a:lnTo>
                  <a:lnTo>
                    <a:pt x="462" y="1024"/>
                  </a:lnTo>
                  <a:lnTo>
                    <a:pt x="462" y="1028"/>
                  </a:lnTo>
                  <a:lnTo>
                    <a:pt x="466" y="1032"/>
                  </a:lnTo>
                  <a:lnTo>
                    <a:pt x="464" y="1036"/>
                  </a:lnTo>
                  <a:lnTo>
                    <a:pt x="458" y="1036"/>
                  </a:lnTo>
                  <a:lnTo>
                    <a:pt x="460" y="1038"/>
                  </a:lnTo>
                  <a:lnTo>
                    <a:pt x="454" y="1038"/>
                  </a:lnTo>
                  <a:lnTo>
                    <a:pt x="450" y="1034"/>
                  </a:lnTo>
                  <a:lnTo>
                    <a:pt x="448" y="1038"/>
                  </a:lnTo>
                  <a:lnTo>
                    <a:pt x="444" y="1036"/>
                  </a:lnTo>
                  <a:lnTo>
                    <a:pt x="442" y="1040"/>
                  </a:lnTo>
                  <a:lnTo>
                    <a:pt x="438" y="1040"/>
                  </a:lnTo>
                  <a:lnTo>
                    <a:pt x="442" y="1044"/>
                  </a:lnTo>
                  <a:lnTo>
                    <a:pt x="444" y="1048"/>
                  </a:lnTo>
                  <a:lnTo>
                    <a:pt x="438" y="1056"/>
                  </a:lnTo>
                  <a:lnTo>
                    <a:pt x="426" y="1054"/>
                  </a:lnTo>
                  <a:lnTo>
                    <a:pt x="424" y="1060"/>
                  </a:lnTo>
                  <a:lnTo>
                    <a:pt x="426" y="1058"/>
                  </a:lnTo>
                  <a:lnTo>
                    <a:pt x="432" y="1068"/>
                  </a:lnTo>
                  <a:lnTo>
                    <a:pt x="432" y="1074"/>
                  </a:lnTo>
                  <a:lnTo>
                    <a:pt x="436" y="1076"/>
                  </a:lnTo>
                  <a:lnTo>
                    <a:pt x="422" y="1078"/>
                  </a:lnTo>
                  <a:lnTo>
                    <a:pt x="422" y="1082"/>
                  </a:lnTo>
                  <a:lnTo>
                    <a:pt x="432" y="1082"/>
                  </a:lnTo>
                  <a:lnTo>
                    <a:pt x="432" y="1086"/>
                  </a:lnTo>
                  <a:lnTo>
                    <a:pt x="430" y="1088"/>
                  </a:lnTo>
                  <a:lnTo>
                    <a:pt x="434" y="1096"/>
                  </a:lnTo>
                  <a:lnTo>
                    <a:pt x="422" y="1094"/>
                  </a:lnTo>
                  <a:lnTo>
                    <a:pt x="430" y="1098"/>
                  </a:lnTo>
                  <a:lnTo>
                    <a:pt x="432" y="1102"/>
                  </a:lnTo>
                  <a:lnTo>
                    <a:pt x="430" y="1106"/>
                  </a:lnTo>
                  <a:lnTo>
                    <a:pt x="426" y="1106"/>
                  </a:lnTo>
                  <a:lnTo>
                    <a:pt x="426" y="1108"/>
                  </a:lnTo>
                  <a:lnTo>
                    <a:pt x="424" y="1108"/>
                  </a:lnTo>
                  <a:lnTo>
                    <a:pt x="426" y="1110"/>
                  </a:lnTo>
                  <a:lnTo>
                    <a:pt x="420" y="1108"/>
                  </a:lnTo>
                  <a:lnTo>
                    <a:pt x="422" y="1110"/>
                  </a:lnTo>
                  <a:lnTo>
                    <a:pt x="418" y="1112"/>
                  </a:lnTo>
                  <a:lnTo>
                    <a:pt x="420" y="1114"/>
                  </a:lnTo>
                  <a:lnTo>
                    <a:pt x="422" y="1116"/>
                  </a:lnTo>
                  <a:lnTo>
                    <a:pt x="412" y="1114"/>
                  </a:lnTo>
                  <a:lnTo>
                    <a:pt x="418" y="1118"/>
                  </a:lnTo>
                  <a:lnTo>
                    <a:pt x="418" y="111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4" name="Freeform 564">
              <a:extLst>
                <a:ext uri="{FF2B5EF4-FFF2-40B4-BE49-F238E27FC236}">
                  <a16:creationId xmlns:a16="http://schemas.microsoft.com/office/drawing/2014/main" id="{D9AF0260-641F-7F42-BC51-03E0D4A19E1D}"/>
                </a:ext>
              </a:extLst>
            </p:cNvPr>
            <p:cNvSpPr>
              <a:spLocks/>
            </p:cNvSpPr>
            <p:nvPr/>
          </p:nvSpPr>
          <p:spPr bwMode="auto">
            <a:xfrm>
              <a:off x="3414713" y="2874963"/>
              <a:ext cx="6350" cy="3175"/>
            </a:xfrm>
            <a:custGeom>
              <a:avLst/>
              <a:gdLst/>
              <a:ahLst/>
              <a:cxnLst>
                <a:cxn ang="0">
                  <a:pos x="0" y="0"/>
                </a:cxn>
                <a:cxn ang="0">
                  <a:pos x="0" y="0"/>
                </a:cxn>
                <a:cxn ang="0">
                  <a:pos x="0" y="2"/>
                </a:cxn>
                <a:cxn ang="0">
                  <a:pos x="4" y="0"/>
                </a:cxn>
                <a:cxn ang="0">
                  <a:pos x="0" y="0"/>
                </a:cxn>
                <a:cxn ang="0">
                  <a:pos x="0" y="0"/>
                </a:cxn>
              </a:cxnLst>
              <a:rect l="0" t="0" r="r" b="b"/>
              <a:pathLst>
                <a:path w="4" h="2">
                  <a:moveTo>
                    <a:pt x="0" y="0"/>
                  </a:moveTo>
                  <a:lnTo>
                    <a:pt x="0" y="0"/>
                  </a:lnTo>
                  <a:lnTo>
                    <a:pt x="0" y="2"/>
                  </a:lnTo>
                  <a:lnTo>
                    <a:pt x="4"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5" name="Freeform 565">
              <a:extLst>
                <a:ext uri="{FF2B5EF4-FFF2-40B4-BE49-F238E27FC236}">
                  <a16:creationId xmlns:a16="http://schemas.microsoft.com/office/drawing/2014/main" id="{D7F5B06F-F219-0B45-BF0E-2FFA7914D226}"/>
                </a:ext>
              </a:extLst>
            </p:cNvPr>
            <p:cNvSpPr>
              <a:spLocks/>
            </p:cNvSpPr>
            <p:nvPr/>
          </p:nvSpPr>
          <p:spPr bwMode="auto">
            <a:xfrm>
              <a:off x="3414713" y="2868613"/>
              <a:ext cx="15875" cy="3175"/>
            </a:xfrm>
            <a:custGeom>
              <a:avLst/>
              <a:gdLst/>
              <a:ahLst/>
              <a:cxnLst>
                <a:cxn ang="0">
                  <a:pos x="10" y="0"/>
                </a:cxn>
                <a:cxn ang="0">
                  <a:pos x="0" y="0"/>
                </a:cxn>
                <a:cxn ang="0">
                  <a:pos x="4" y="2"/>
                </a:cxn>
                <a:cxn ang="0">
                  <a:pos x="10" y="0"/>
                </a:cxn>
                <a:cxn ang="0">
                  <a:pos x="10" y="0"/>
                </a:cxn>
              </a:cxnLst>
              <a:rect l="0" t="0" r="r" b="b"/>
              <a:pathLst>
                <a:path w="10" h="2">
                  <a:moveTo>
                    <a:pt x="10" y="0"/>
                  </a:moveTo>
                  <a:lnTo>
                    <a:pt x="0" y="0"/>
                  </a:lnTo>
                  <a:lnTo>
                    <a:pt x="4" y="2"/>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6" name="Freeform 566">
              <a:extLst>
                <a:ext uri="{FF2B5EF4-FFF2-40B4-BE49-F238E27FC236}">
                  <a16:creationId xmlns:a16="http://schemas.microsoft.com/office/drawing/2014/main" id="{F90469AD-19F5-8540-8708-37D6DA319F0B}"/>
                </a:ext>
              </a:extLst>
            </p:cNvPr>
            <p:cNvSpPr>
              <a:spLocks/>
            </p:cNvSpPr>
            <p:nvPr/>
          </p:nvSpPr>
          <p:spPr bwMode="auto">
            <a:xfrm>
              <a:off x="4195763" y="2770188"/>
              <a:ext cx="9525" cy="15875"/>
            </a:xfrm>
            <a:custGeom>
              <a:avLst/>
              <a:gdLst/>
              <a:ahLst/>
              <a:cxnLst>
                <a:cxn ang="0">
                  <a:pos x="6" y="10"/>
                </a:cxn>
                <a:cxn ang="0">
                  <a:pos x="4" y="2"/>
                </a:cxn>
                <a:cxn ang="0">
                  <a:pos x="0" y="0"/>
                </a:cxn>
                <a:cxn ang="0">
                  <a:pos x="0" y="4"/>
                </a:cxn>
                <a:cxn ang="0">
                  <a:pos x="6" y="10"/>
                </a:cxn>
                <a:cxn ang="0">
                  <a:pos x="6" y="10"/>
                </a:cxn>
              </a:cxnLst>
              <a:rect l="0" t="0" r="r" b="b"/>
              <a:pathLst>
                <a:path w="6" h="10">
                  <a:moveTo>
                    <a:pt x="6" y="10"/>
                  </a:moveTo>
                  <a:lnTo>
                    <a:pt x="4" y="2"/>
                  </a:lnTo>
                  <a:lnTo>
                    <a:pt x="0" y="0"/>
                  </a:lnTo>
                  <a:lnTo>
                    <a:pt x="0" y="4"/>
                  </a:lnTo>
                  <a:lnTo>
                    <a:pt x="6" y="10"/>
                  </a:lnTo>
                  <a:lnTo>
                    <a:pt x="6"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7" name="Freeform 567">
              <a:extLst>
                <a:ext uri="{FF2B5EF4-FFF2-40B4-BE49-F238E27FC236}">
                  <a16:creationId xmlns:a16="http://schemas.microsoft.com/office/drawing/2014/main" id="{EEE2DF3F-8A9D-1C42-AD6B-107F373E37D7}"/>
                </a:ext>
              </a:extLst>
            </p:cNvPr>
            <p:cNvSpPr>
              <a:spLocks/>
            </p:cNvSpPr>
            <p:nvPr/>
          </p:nvSpPr>
          <p:spPr bwMode="auto">
            <a:xfrm>
              <a:off x="4205288" y="2789238"/>
              <a:ext cx="3175" cy="6350"/>
            </a:xfrm>
            <a:custGeom>
              <a:avLst/>
              <a:gdLst/>
              <a:ahLst/>
              <a:cxnLst>
                <a:cxn ang="0">
                  <a:pos x="2" y="4"/>
                </a:cxn>
                <a:cxn ang="0">
                  <a:pos x="2" y="0"/>
                </a:cxn>
                <a:cxn ang="0">
                  <a:pos x="0" y="0"/>
                </a:cxn>
                <a:cxn ang="0">
                  <a:pos x="2" y="4"/>
                </a:cxn>
                <a:cxn ang="0">
                  <a:pos x="2" y="4"/>
                </a:cxn>
              </a:cxnLst>
              <a:rect l="0" t="0" r="r" b="b"/>
              <a:pathLst>
                <a:path w="2" h="4">
                  <a:moveTo>
                    <a:pt x="2" y="4"/>
                  </a:moveTo>
                  <a:lnTo>
                    <a:pt x="2" y="0"/>
                  </a:lnTo>
                  <a:lnTo>
                    <a:pt x="0"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8" name="Freeform 568">
              <a:extLst>
                <a:ext uri="{FF2B5EF4-FFF2-40B4-BE49-F238E27FC236}">
                  <a16:creationId xmlns:a16="http://schemas.microsoft.com/office/drawing/2014/main" id="{4716A23F-77FF-E743-BB98-BCA8544D15FF}"/>
                </a:ext>
              </a:extLst>
            </p:cNvPr>
            <p:cNvSpPr>
              <a:spLocks/>
            </p:cNvSpPr>
            <p:nvPr/>
          </p:nvSpPr>
          <p:spPr bwMode="auto">
            <a:xfrm>
              <a:off x="4202113" y="2801938"/>
              <a:ext cx="3175" cy="9525"/>
            </a:xfrm>
            <a:custGeom>
              <a:avLst/>
              <a:gdLst/>
              <a:ahLst/>
              <a:cxnLst>
                <a:cxn ang="0">
                  <a:pos x="0" y="0"/>
                </a:cxn>
                <a:cxn ang="0">
                  <a:pos x="0" y="4"/>
                </a:cxn>
                <a:cxn ang="0">
                  <a:pos x="2" y="6"/>
                </a:cxn>
                <a:cxn ang="0">
                  <a:pos x="0" y="0"/>
                </a:cxn>
                <a:cxn ang="0">
                  <a:pos x="0" y="0"/>
                </a:cxn>
              </a:cxnLst>
              <a:rect l="0" t="0" r="r" b="b"/>
              <a:pathLst>
                <a:path w="2" h="6">
                  <a:moveTo>
                    <a:pt x="0" y="0"/>
                  </a:moveTo>
                  <a:lnTo>
                    <a:pt x="0" y="4"/>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69" name="Freeform 569">
              <a:extLst>
                <a:ext uri="{FF2B5EF4-FFF2-40B4-BE49-F238E27FC236}">
                  <a16:creationId xmlns:a16="http://schemas.microsoft.com/office/drawing/2014/main" id="{7FDCC363-73D0-0248-9EE6-68271311E3E0}"/>
                </a:ext>
              </a:extLst>
            </p:cNvPr>
            <p:cNvSpPr>
              <a:spLocks/>
            </p:cNvSpPr>
            <p:nvPr/>
          </p:nvSpPr>
          <p:spPr bwMode="auto">
            <a:xfrm>
              <a:off x="1471613" y="2379663"/>
              <a:ext cx="31750" cy="41275"/>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0" name="Freeform 570">
              <a:extLst>
                <a:ext uri="{FF2B5EF4-FFF2-40B4-BE49-F238E27FC236}">
                  <a16:creationId xmlns:a16="http://schemas.microsoft.com/office/drawing/2014/main" id="{7B80EF00-C1B5-5B45-A393-FA74F6713E6B}"/>
                </a:ext>
              </a:extLst>
            </p:cNvPr>
            <p:cNvSpPr>
              <a:spLocks/>
            </p:cNvSpPr>
            <p:nvPr/>
          </p:nvSpPr>
          <p:spPr bwMode="auto">
            <a:xfrm>
              <a:off x="1458913" y="2405063"/>
              <a:ext cx="19050" cy="22225"/>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1" name="Freeform 571">
              <a:extLst>
                <a:ext uri="{FF2B5EF4-FFF2-40B4-BE49-F238E27FC236}">
                  <a16:creationId xmlns:a16="http://schemas.microsoft.com/office/drawing/2014/main" id="{189B9834-1DA3-1A4A-9995-A6804272E7D1}"/>
                </a:ext>
              </a:extLst>
            </p:cNvPr>
            <p:cNvSpPr>
              <a:spLocks/>
            </p:cNvSpPr>
            <p:nvPr/>
          </p:nvSpPr>
          <p:spPr bwMode="auto">
            <a:xfrm>
              <a:off x="1671638" y="2039938"/>
              <a:ext cx="225425" cy="254000"/>
            </a:xfrm>
            <a:custGeom>
              <a:avLst/>
              <a:gdLst/>
              <a:ahLst/>
              <a:cxnLst>
                <a:cxn ang="0">
                  <a:pos x="22" y="28"/>
                </a:cxn>
                <a:cxn ang="0">
                  <a:pos x="28" y="36"/>
                </a:cxn>
                <a:cxn ang="0">
                  <a:pos x="24" y="46"/>
                </a:cxn>
                <a:cxn ang="0">
                  <a:pos x="14" y="70"/>
                </a:cxn>
                <a:cxn ang="0">
                  <a:pos x="18" y="78"/>
                </a:cxn>
                <a:cxn ang="0">
                  <a:pos x="10" y="80"/>
                </a:cxn>
                <a:cxn ang="0">
                  <a:pos x="12" y="88"/>
                </a:cxn>
                <a:cxn ang="0">
                  <a:pos x="10" y="92"/>
                </a:cxn>
                <a:cxn ang="0">
                  <a:pos x="12" y="94"/>
                </a:cxn>
                <a:cxn ang="0">
                  <a:pos x="10" y="100"/>
                </a:cxn>
                <a:cxn ang="0">
                  <a:pos x="6" y="102"/>
                </a:cxn>
                <a:cxn ang="0">
                  <a:pos x="4" y="106"/>
                </a:cxn>
                <a:cxn ang="0">
                  <a:pos x="8" y="110"/>
                </a:cxn>
                <a:cxn ang="0">
                  <a:pos x="2" y="110"/>
                </a:cxn>
                <a:cxn ang="0">
                  <a:pos x="4" y="114"/>
                </a:cxn>
                <a:cxn ang="0">
                  <a:pos x="2" y="116"/>
                </a:cxn>
                <a:cxn ang="0">
                  <a:pos x="4" y="118"/>
                </a:cxn>
                <a:cxn ang="0">
                  <a:pos x="0" y="122"/>
                </a:cxn>
                <a:cxn ang="0">
                  <a:pos x="10" y="124"/>
                </a:cxn>
                <a:cxn ang="0">
                  <a:pos x="16" y="130"/>
                </a:cxn>
                <a:cxn ang="0">
                  <a:pos x="18" y="128"/>
                </a:cxn>
                <a:cxn ang="0">
                  <a:pos x="24" y="132"/>
                </a:cxn>
                <a:cxn ang="0">
                  <a:pos x="36" y="160"/>
                </a:cxn>
                <a:cxn ang="0">
                  <a:pos x="56" y="142"/>
                </a:cxn>
                <a:cxn ang="0">
                  <a:pos x="60" y="146"/>
                </a:cxn>
                <a:cxn ang="0">
                  <a:pos x="70" y="140"/>
                </a:cxn>
                <a:cxn ang="0">
                  <a:pos x="74" y="132"/>
                </a:cxn>
                <a:cxn ang="0">
                  <a:pos x="72" y="122"/>
                </a:cxn>
                <a:cxn ang="0">
                  <a:pos x="76" y="110"/>
                </a:cxn>
                <a:cxn ang="0">
                  <a:pos x="88" y="106"/>
                </a:cxn>
                <a:cxn ang="0">
                  <a:pos x="90" y="94"/>
                </a:cxn>
                <a:cxn ang="0">
                  <a:pos x="92" y="90"/>
                </a:cxn>
                <a:cxn ang="0">
                  <a:pos x="142" y="54"/>
                </a:cxn>
                <a:cxn ang="0">
                  <a:pos x="142" y="50"/>
                </a:cxn>
                <a:cxn ang="0">
                  <a:pos x="112" y="16"/>
                </a:cxn>
                <a:cxn ang="0">
                  <a:pos x="96" y="18"/>
                </a:cxn>
                <a:cxn ang="0">
                  <a:pos x="92" y="22"/>
                </a:cxn>
                <a:cxn ang="0">
                  <a:pos x="94" y="24"/>
                </a:cxn>
                <a:cxn ang="0">
                  <a:pos x="92" y="28"/>
                </a:cxn>
                <a:cxn ang="0">
                  <a:pos x="90" y="30"/>
                </a:cxn>
                <a:cxn ang="0">
                  <a:pos x="90" y="18"/>
                </a:cxn>
                <a:cxn ang="0">
                  <a:pos x="88" y="18"/>
                </a:cxn>
                <a:cxn ang="0">
                  <a:pos x="82" y="28"/>
                </a:cxn>
                <a:cxn ang="0">
                  <a:pos x="82" y="22"/>
                </a:cxn>
                <a:cxn ang="0">
                  <a:pos x="84" y="18"/>
                </a:cxn>
                <a:cxn ang="0">
                  <a:pos x="60" y="0"/>
                </a:cxn>
                <a:cxn ang="0">
                  <a:pos x="38" y="4"/>
                </a:cxn>
                <a:cxn ang="0">
                  <a:pos x="38" y="12"/>
                </a:cxn>
                <a:cxn ang="0">
                  <a:pos x="36" y="4"/>
                </a:cxn>
                <a:cxn ang="0">
                  <a:pos x="16" y="10"/>
                </a:cxn>
                <a:cxn ang="0">
                  <a:pos x="22" y="18"/>
                </a:cxn>
                <a:cxn ang="0">
                  <a:pos x="20" y="22"/>
                </a:cxn>
                <a:cxn ang="0">
                  <a:pos x="22" y="28"/>
                </a:cxn>
                <a:cxn ang="0">
                  <a:pos x="22" y="28"/>
                </a:cxn>
              </a:cxnLst>
              <a:rect l="0" t="0" r="r" b="b"/>
              <a:pathLst>
                <a:path w="142" h="160">
                  <a:moveTo>
                    <a:pt x="22" y="28"/>
                  </a:moveTo>
                  <a:lnTo>
                    <a:pt x="28" y="36"/>
                  </a:lnTo>
                  <a:lnTo>
                    <a:pt x="24" y="46"/>
                  </a:lnTo>
                  <a:lnTo>
                    <a:pt x="14" y="70"/>
                  </a:lnTo>
                  <a:lnTo>
                    <a:pt x="18" y="78"/>
                  </a:lnTo>
                  <a:lnTo>
                    <a:pt x="10" y="80"/>
                  </a:lnTo>
                  <a:lnTo>
                    <a:pt x="12" y="88"/>
                  </a:lnTo>
                  <a:lnTo>
                    <a:pt x="10" y="92"/>
                  </a:lnTo>
                  <a:lnTo>
                    <a:pt x="12" y="94"/>
                  </a:lnTo>
                  <a:lnTo>
                    <a:pt x="10" y="100"/>
                  </a:lnTo>
                  <a:lnTo>
                    <a:pt x="6" y="102"/>
                  </a:lnTo>
                  <a:lnTo>
                    <a:pt x="4" y="106"/>
                  </a:lnTo>
                  <a:lnTo>
                    <a:pt x="8" y="110"/>
                  </a:lnTo>
                  <a:lnTo>
                    <a:pt x="2" y="110"/>
                  </a:lnTo>
                  <a:lnTo>
                    <a:pt x="4" y="114"/>
                  </a:lnTo>
                  <a:lnTo>
                    <a:pt x="2" y="116"/>
                  </a:lnTo>
                  <a:lnTo>
                    <a:pt x="4" y="118"/>
                  </a:lnTo>
                  <a:lnTo>
                    <a:pt x="0" y="122"/>
                  </a:lnTo>
                  <a:lnTo>
                    <a:pt x="10" y="124"/>
                  </a:lnTo>
                  <a:lnTo>
                    <a:pt x="16" y="130"/>
                  </a:lnTo>
                  <a:lnTo>
                    <a:pt x="18" y="128"/>
                  </a:lnTo>
                  <a:lnTo>
                    <a:pt x="24" y="132"/>
                  </a:lnTo>
                  <a:lnTo>
                    <a:pt x="36" y="160"/>
                  </a:lnTo>
                  <a:lnTo>
                    <a:pt x="56" y="142"/>
                  </a:lnTo>
                  <a:lnTo>
                    <a:pt x="60" y="146"/>
                  </a:lnTo>
                  <a:lnTo>
                    <a:pt x="70" y="140"/>
                  </a:lnTo>
                  <a:lnTo>
                    <a:pt x="74" y="132"/>
                  </a:lnTo>
                  <a:lnTo>
                    <a:pt x="72" y="122"/>
                  </a:lnTo>
                  <a:lnTo>
                    <a:pt x="76" y="110"/>
                  </a:lnTo>
                  <a:lnTo>
                    <a:pt x="88" y="106"/>
                  </a:lnTo>
                  <a:lnTo>
                    <a:pt x="90" y="94"/>
                  </a:lnTo>
                  <a:lnTo>
                    <a:pt x="92" y="90"/>
                  </a:lnTo>
                  <a:lnTo>
                    <a:pt x="142" y="54"/>
                  </a:lnTo>
                  <a:lnTo>
                    <a:pt x="142" y="50"/>
                  </a:lnTo>
                  <a:lnTo>
                    <a:pt x="112" y="16"/>
                  </a:lnTo>
                  <a:lnTo>
                    <a:pt x="96" y="18"/>
                  </a:lnTo>
                  <a:lnTo>
                    <a:pt x="92" y="22"/>
                  </a:lnTo>
                  <a:lnTo>
                    <a:pt x="94" y="24"/>
                  </a:lnTo>
                  <a:lnTo>
                    <a:pt x="92" y="28"/>
                  </a:lnTo>
                  <a:lnTo>
                    <a:pt x="90" y="30"/>
                  </a:lnTo>
                  <a:lnTo>
                    <a:pt x="90" y="18"/>
                  </a:lnTo>
                  <a:lnTo>
                    <a:pt x="88" y="18"/>
                  </a:lnTo>
                  <a:lnTo>
                    <a:pt x="82" y="28"/>
                  </a:lnTo>
                  <a:lnTo>
                    <a:pt x="82" y="22"/>
                  </a:lnTo>
                  <a:lnTo>
                    <a:pt x="84" y="18"/>
                  </a:lnTo>
                  <a:lnTo>
                    <a:pt x="60" y="0"/>
                  </a:lnTo>
                  <a:lnTo>
                    <a:pt x="38" y="4"/>
                  </a:lnTo>
                  <a:lnTo>
                    <a:pt x="38" y="12"/>
                  </a:lnTo>
                  <a:lnTo>
                    <a:pt x="36" y="4"/>
                  </a:lnTo>
                  <a:lnTo>
                    <a:pt x="16" y="10"/>
                  </a:lnTo>
                  <a:lnTo>
                    <a:pt x="22" y="18"/>
                  </a:lnTo>
                  <a:lnTo>
                    <a:pt x="20" y="22"/>
                  </a:lnTo>
                  <a:lnTo>
                    <a:pt x="22" y="28"/>
                  </a:lnTo>
                  <a:lnTo>
                    <a:pt x="22" y="2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2" name="Freeform 572">
              <a:extLst>
                <a:ext uri="{FF2B5EF4-FFF2-40B4-BE49-F238E27FC236}">
                  <a16:creationId xmlns:a16="http://schemas.microsoft.com/office/drawing/2014/main" id="{3AE2034B-589E-8B41-B653-29180E5140E9}"/>
                </a:ext>
              </a:extLst>
            </p:cNvPr>
            <p:cNvSpPr>
              <a:spLocks/>
            </p:cNvSpPr>
            <p:nvPr/>
          </p:nvSpPr>
          <p:spPr bwMode="auto">
            <a:xfrm>
              <a:off x="1817688" y="2135188"/>
              <a:ext cx="387350" cy="317500"/>
            </a:xfrm>
            <a:custGeom>
              <a:avLst/>
              <a:gdLst/>
              <a:ahLst/>
              <a:cxnLst>
                <a:cxn ang="0">
                  <a:pos x="34" y="164"/>
                </a:cxn>
                <a:cxn ang="0">
                  <a:pos x="62" y="130"/>
                </a:cxn>
                <a:cxn ang="0">
                  <a:pos x="90" y="128"/>
                </a:cxn>
                <a:cxn ang="0">
                  <a:pos x="38" y="118"/>
                </a:cxn>
                <a:cxn ang="0">
                  <a:pos x="20" y="94"/>
                </a:cxn>
                <a:cxn ang="0">
                  <a:pos x="40" y="86"/>
                </a:cxn>
                <a:cxn ang="0">
                  <a:pos x="18" y="82"/>
                </a:cxn>
                <a:cxn ang="0">
                  <a:pos x="0" y="66"/>
                </a:cxn>
                <a:cxn ang="0">
                  <a:pos x="12" y="46"/>
                </a:cxn>
                <a:cxn ang="0">
                  <a:pos x="12" y="34"/>
                </a:cxn>
                <a:cxn ang="0">
                  <a:pos x="64" y="4"/>
                </a:cxn>
                <a:cxn ang="0">
                  <a:pos x="58" y="32"/>
                </a:cxn>
                <a:cxn ang="0">
                  <a:pos x="74" y="28"/>
                </a:cxn>
                <a:cxn ang="0">
                  <a:pos x="80" y="16"/>
                </a:cxn>
                <a:cxn ang="0">
                  <a:pos x="96" y="48"/>
                </a:cxn>
                <a:cxn ang="0">
                  <a:pos x="106" y="48"/>
                </a:cxn>
                <a:cxn ang="0">
                  <a:pos x="118" y="36"/>
                </a:cxn>
                <a:cxn ang="0">
                  <a:pos x="122" y="30"/>
                </a:cxn>
                <a:cxn ang="0">
                  <a:pos x="140" y="38"/>
                </a:cxn>
                <a:cxn ang="0">
                  <a:pos x="144" y="64"/>
                </a:cxn>
                <a:cxn ang="0">
                  <a:pos x="146" y="76"/>
                </a:cxn>
                <a:cxn ang="0">
                  <a:pos x="154" y="60"/>
                </a:cxn>
                <a:cxn ang="0">
                  <a:pos x="146" y="16"/>
                </a:cxn>
                <a:cxn ang="0">
                  <a:pos x="148" y="6"/>
                </a:cxn>
                <a:cxn ang="0">
                  <a:pos x="162" y="10"/>
                </a:cxn>
                <a:cxn ang="0">
                  <a:pos x="166" y="4"/>
                </a:cxn>
                <a:cxn ang="0">
                  <a:pos x="186" y="34"/>
                </a:cxn>
                <a:cxn ang="0">
                  <a:pos x="198" y="86"/>
                </a:cxn>
                <a:cxn ang="0">
                  <a:pos x="196" y="100"/>
                </a:cxn>
                <a:cxn ang="0">
                  <a:pos x="230" y="130"/>
                </a:cxn>
                <a:cxn ang="0">
                  <a:pos x="244" y="138"/>
                </a:cxn>
                <a:cxn ang="0">
                  <a:pos x="238" y="156"/>
                </a:cxn>
                <a:cxn ang="0">
                  <a:pos x="234" y="156"/>
                </a:cxn>
                <a:cxn ang="0">
                  <a:pos x="220" y="152"/>
                </a:cxn>
                <a:cxn ang="0">
                  <a:pos x="214" y="172"/>
                </a:cxn>
                <a:cxn ang="0">
                  <a:pos x="230" y="164"/>
                </a:cxn>
                <a:cxn ang="0">
                  <a:pos x="228" y="172"/>
                </a:cxn>
                <a:cxn ang="0">
                  <a:pos x="218" y="186"/>
                </a:cxn>
                <a:cxn ang="0">
                  <a:pos x="188" y="178"/>
                </a:cxn>
                <a:cxn ang="0">
                  <a:pos x="166" y="162"/>
                </a:cxn>
                <a:cxn ang="0">
                  <a:pos x="156" y="182"/>
                </a:cxn>
                <a:cxn ang="0">
                  <a:pos x="128" y="194"/>
                </a:cxn>
                <a:cxn ang="0">
                  <a:pos x="74" y="192"/>
                </a:cxn>
                <a:cxn ang="0">
                  <a:pos x="68" y="172"/>
                </a:cxn>
              </a:cxnLst>
              <a:rect l="0" t="0" r="r" b="b"/>
              <a:pathLst>
                <a:path w="244" h="200">
                  <a:moveTo>
                    <a:pt x="56" y="170"/>
                  </a:moveTo>
                  <a:lnTo>
                    <a:pt x="42" y="170"/>
                  </a:lnTo>
                  <a:lnTo>
                    <a:pt x="34" y="164"/>
                  </a:lnTo>
                  <a:lnTo>
                    <a:pt x="30" y="160"/>
                  </a:lnTo>
                  <a:lnTo>
                    <a:pt x="22" y="142"/>
                  </a:lnTo>
                  <a:lnTo>
                    <a:pt x="62" y="130"/>
                  </a:lnTo>
                  <a:lnTo>
                    <a:pt x="88" y="134"/>
                  </a:lnTo>
                  <a:lnTo>
                    <a:pt x="90" y="130"/>
                  </a:lnTo>
                  <a:lnTo>
                    <a:pt x="90" y="128"/>
                  </a:lnTo>
                  <a:lnTo>
                    <a:pt x="70" y="116"/>
                  </a:lnTo>
                  <a:lnTo>
                    <a:pt x="48" y="122"/>
                  </a:lnTo>
                  <a:lnTo>
                    <a:pt x="38" y="118"/>
                  </a:lnTo>
                  <a:lnTo>
                    <a:pt x="20" y="118"/>
                  </a:lnTo>
                  <a:lnTo>
                    <a:pt x="10" y="102"/>
                  </a:lnTo>
                  <a:lnTo>
                    <a:pt x="20" y="94"/>
                  </a:lnTo>
                  <a:lnTo>
                    <a:pt x="34" y="92"/>
                  </a:lnTo>
                  <a:lnTo>
                    <a:pt x="44" y="88"/>
                  </a:lnTo>
                  <a:lnTo>
                    <a:pt x="40" y="86"/>
                  </a:lnTo>
                  <a:lnTo>
                    <a:pt x="12" y="88"/>
                  </a:lnTo>
                  <a:lnTo>
                    <a:pt x="12" y="84"/>
                  </a:lnTo>
                  <a:lnTo>
                    <a:pt x="18" y="82"/>
                  </a:lnTo>
                  <a:lnTo>
                    <a:pt x="16" y="76"/>
                  </a:lnTo>
                  <a:lnTo>
                    <a:pt x="2" y="76"/>
                  </a:lnTo>
                  <a:lnTo>
                    <a:pt x="0" y="66"/>
                  </a:lnTo>
                  <a:lnTo>
                    <a:pt x="8" y="54"/>
                  </a:lnTo>
                  <a:lnTo>
                    <a:pt x="14" y="52"/>
                  </a:lnTo>
                  <a:lnTo>
                    <a:pt x="12" y="46"/>
                  </a:lnTo>
                  <a:lnTo>
                    <a:pt x="8" y="44"/>
                  </a:lnTo>
                  <a:lnTo>
                    <a:pt x="8" y="38"/>
                  </a:lnTo>
                  <a:lnTo>
                    <a:pt x="12" y="34"/>
                  </a:lnTo>
                  <a:lnTo>
                    <a:pt x="36" y="12"/>
                  </a:lnTo>
                  <a:lnTo>
                    <a:pt x="58" y="0"/>
                  </a:lnTo>
                  <a:lnTo>
                    <a:pt x="64" y="4"/>
                  </a:lnTo>
                  <a:lnTo>
                    <a:pt x="68" y="18"/>
                  </a:lnTo>
                  <a:lnTo>
                    <a:pt x="66" y="24"/>
                  </a:lnTo>
                  <a:lnTo>
                    <a:pt x="58" y="32"/>
                  </a:lnTo>
                  <a:lnTo>
                    <a:pt x="60" y="36"/>
                  </a:lnTo>
                  <a:lnTo>
                    <a:pt x="72" y="32"/>
                  </a:lnTo>
                  <a:lnTo>
                    <a:pt x="74" y="28"/>
                  </a:lnTo>
                  <a:lnTo>
                    <a:pt x="72" y="24"/>
                  </a:lnTo>
                  <a:lnTo>
                    <a:pt x="74" y="20"/>
                  </a:lnTo>
                  <a:lnTo>
                    <a:pt x="80" y="16"/>
                  </a:lnTo>
                  <a:lnTo>
                    <a:pt x="104" y="32"/>
                  </a:lnTo>
                  <a:lnTo>
                    <a:pt x="104" y="36"/>
                  </a:lnTo>
                  <a:lnTo>
                    <a:pt x="96" y="48"/>
                  </a:lnTo>
                  <a:lnTo>
                    <a:pt x="104" y="42"/>
                  </a:lnTo>
                  <a:lnTo>
                    <a:pt x="102" y="46"/>
                  </a:lnTo>
                  <a:lnTo>
                    <a:pt x="106" y="48"/>
                  </a:lnTo>
                  <a:lnTo>
                    <a:pt x="110" y="36"/>
                  </a:lnTo>
                  <a:lnTo>
                    <a:pt x="118" y="40"/>
                  </a:lnTo>
                  <a:lnTo>
                    <a:pt x="118" y="36"/>
                  </a:lnTo>
                  <a:lnTo>
                    <a:pt x="122" y="36"/>
                  </a:lnTo>
                  <a:lnTo>
                    <a:pt x="118" y="30"/>
                  </a:lnTo>
                  <a:lnTo>
                    <a:pt x="122" y="30"/>
                  </a:lnTo>
                  <a:lnTo>
                    <a:pt x="114" y="18"/>
                  </a:lnTo>
                  <a:lnTo>
                    <a:pt x="126" y="22"/>
                  </a:lnTo>
                  <a:lnTo>
                    <a:pt x="140" y="38"/>
                  </a:lnTo>
                  <a:lnTo>
                    <a:pt x="138" y="46"/>
                  </a:lnTo>
                  <a:lnTo>
                    <a:pt x="142" y="60"/>
                  </a:lnTo>
                  <a:lnTo>
                    <a:pt x="144" y="64"/>
                  </a:lnTo>
                  <a:lnTo>
                    <a:pt x="144" y="66"/>
                  </a:lnTo>
                  <a:lnTo>
                    <a:pt x="144" y="72"/>
                  </a:lnTo>
                  <a:lnTo>
                    <a:pt x="146" y="76"/>
                  </a:lnTo>
                  <a:lnTo>
                    <a:pt x="152" y="72"/>
                  </a:lnTo>
                  <a:lnTo>
                    <a:pt x="156" y="64"/>
                  </a:lnTo>
                  <a:lnTo>
                    <a:pt x="154" y="60"/>
                  </a:lnTo>
                  <a:lnTo>
                    <a:pt x="150" y="50"/>
                  </a:lnTo>
                  <a:lnTo>
                    <a:pt x="152" y="42"/>
                  </a:lnTo>
                  <a:lnTo>
                    <a:pt x="146" y="16"/>
                  </a:lnTo>
                  <a:lnTo>
                    <a:pt x="146" y="12"/>
                  </a:lnTo>
                  <a:lnTo>
                    <a:pt x="144" y="10"/>
                  </a:lnTo>
                  <a:lnTo>
                    <a:pt x="148" y="6"/>
                  </a:lnTo>
                  <a:lnTo>
                    <a:pt x="146" y="2"/>
                  </a:lnTo>
                  <a:lnTo>
                    <a:pt x="154" y="2"/>
                  </a:lnTo>
                  <a:lnTo>
                    <a:pt x="162" y="10"/>
                  </a:lnTo>
                  <a:lnTo>
                    <a:pt x="164" y="8"/>
                  </a:lnTo>
                  <a:lnTo>
                    <a:pt x="162" y="4"/>
                  </a:lnTo>
                  <a:lnTo>
                    <a:pt x="166" y="4"/>
                  </a:lnTo>
                  <a:lnTo>
                    <a:pt x="184" y="26"/>
                  </a:lnTo>
                  <a:lnTo>
                    <a:pt x="182" y="30"/>
                  </a:lnTo>
                  <a:lnTo>
                    <a:pt x="186" y="34"/>
                  </a:lnTo>
                  <a:lnTo>
                    <a:pt x="188" y="60"/>
                  </a:lnTo>
                  <a:lnTo>
                    <a:pt x="196" y="78"/>
                  </a:lnTo>
                  <a:lnTo>
                    <a:pt x="198" y="86"/>
                  </a:lnTo>
                  <a:lnTo>
                    <a:pt x="194" y="88"/>
                  </a:lnTo>
                  <a:lnTo>
                    <a:pt x="194" y="96"/>
                  </a:lnTo>
                  <a:lnTo>
                    <a:pt x="196" y="100"/>
                  </a:lnTo>
                  <a:lnTo>
                    <a:pt x="210" y="118"/>
                  </a:lnTo>
                  <a:lnTo>
                    <a:pt x="218" y="118"/>
                  </a:lnTo>
                  <a:lnTo>
                    <a:pt x="230" y="130"/>
                  </a:lnTo>
                  <a:lnTo>
                    <a:pt x="234" y="132"/>
                  </a:lnTo>
                  <a:lnTo>
                    <a:pt x="236" y="138"/>
                  </a:lnTo>
                  <a:lnTo>
                    <a:pt x="244" y="138"/>
                  </a:lnTo>
                  <a:lnTo>
                    <a:pt x="244" y="142"/>
                  </a:lnTo>
                  <a:lnTo>
                    <a:pt x="242" y="156"/>
                  </a:lnTo>
                  <a:lnTo>
                    <a:pt x="238" y="156"/>
                  </a:lnTo>
                  <a:lnTo>
                    <a:pt x="236" y="152"/>
                  </a:lnTo>
                  <a:lnTo>
                    <a:pt x="236" y="146"/>
                  </a:lnTo>
                  <a:lnTo>
                    <a:pt x="234" y="156"/>
                  </a:lnTo>
                  <a:lnTo>
                    <a:pt x="230" y="154"/>
                  </a:lnTo>
                  <a:lnTo>
                    <a:pt x="228" y="146"/>
                  </a:lnTo>
                  <a:lnTo>
                    <a:pt x="220" y="152"/>
                  </a:lnTo>
                  <a:lnTo>
                    <a:pt x="222" y="160"/>
                  </a:lnTo>
                  <a:lnTo>
                    <a:pt x="214" y="160"/>
                  </a:lnTo>
                  <a:lnTo>
                    <a:pt x="214" y="172"/>
                  </a:lnTo>
                  <a:lnTo>
                    <a:pt x="222" y="162"/>
                  </a:lnTo>
                  <a:lnTo>
                    <a:pt x="228" y="162"/>
                  </a:lnTo>
                  <a:lnTo>
                    <a:pt x="230" y="164"/>
                  </a:lnTo>
                  <a:lnTo>
                    <a:pt x="226" y="170"/>
                  </a:lnTo>
                  <a:lnTo>
                    <a:pt x="226" y="174"/>
                  </a:lnTo>
                  <a:lnTo>
                    <a:pt x="228" y="172"/>
                  </a:lnTo>
                  <a:lnTo>
                    <a:pt x="236" y="176"/>
                  </a:lnTo>
                  <a:lnTo>
                    <a:pt x="230" y="182"/>
                  </a:lnTo>
                  <a:lnTo>
                    <a:pt x="218" y="186"/>
                  </a:lnTo>
                  <a:lnTo>
                    <a:pt x="216" y="190"/>
                  </a:lnTo>
                  <a:lnTo>
                    <a:pt x="186" y="184"/>
                  </a:lnTo>
                  <a:lnTo>
                    <a:pt x="188" y="178"/>
                  </a:lnTo>
                  <a:lnTo>
                    <a:pt x="170" y="174"/>
                  </a:lnTo>
                  <a:lnTo>
                    <a:pt x="170" y="166"/>
                  </a:lnTo>
                  <a:lnTo>
                    <a:pt x="166" y="162"/>
                  </a:lnTo>
                  <a:lnTo>
                    <a:pt x="162" y="168"/>
                  </a:lnTo>
                  <a:lnTo>
                    <a:pt x="162" y="174"/>
                  </a:lnTo>
                  <a:lnTo>
                    <a:pt x="156" y="182"/>
                  </a:lnTo>
                  <a:lnTo>
                    <a:pt x="142" y="184"/>
                  </a:lnTo>
                  <a:lnTo>
                    <a:pt x="138" y="188"/>
                  </a:lnTo>
                  <a:lnTo>
                    <a:pt x="128" y="194"/>
                  </a:lnTo>
                  <a:lnTo>
                    <a:pt x="78" y="200"/>
                  </a:lnTo>
                  <a:lnTo>
                    <a:pt x="82" y="198"/>
                  </a:lnTo>
                  <a:lnTo>
                    <a:pt x="74" y="192"/>
                  </a:lnTo>
                  <a:lnTo>
                    <a:pt x="72" y="186"/>
                  </a:lnTo>
                  <a:lnTo>
                    <a:pt x="74" y="178"/>
                  </a:lnTo>
                  <a:lnTo>
                    <a:pt x="68" y="172"/>
                  </a:lnTo>
                  <a:lnTo>
                    <a:pt x="56" y="170"/>
                  </a:lnTo>
                  <a:lnTo>
                    <a:pt x="56" y="17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3" name="Freeform 573">
              <a:extLst>
                <a:ext uri="{FF2B5EF4-FFF2-40B4-BE49-F238E27FC236}">
                  <a16:creationId xmlns:a16="http://schemas.microsoft.com/office/drawing/2014/main" id="{89F34200-04A7-F34D-97FD-8744D29E18C7}"/>
                </a:ext>
              </a:extLst>
            </p:cNvPr>
            <p:cNvSpPr>
              <a:spLocks/>
            </p:cNvSpPr>
            <p:nvPr/>
          </p:nvSpPr>
          <p:spPr bwMode="auto">
            <a:xfrm>
              <a:off x="2074863" y="2106613"/>
              <a:ext cx="50800" cy="63500"/>
            </a:xfrm>
            <a:custGeom>
              <a:avLst/>
              <a:gdLst/>
              <a:ahLst/>
              <a:cxnLst>
                <a:cxn ang="0">
                  <a:pos x="28" y="30"/>
                </a:cxn>
                <a:cxn ang="0">
                  <a:pos x="32" y="8"/>
                </a:cxn>
                <a:cxn ang="0">
                  <a:pos x="28" y="2"/>
                </a:cxn>
                <a:cxn ang="0">
                  <a:pos x="8" y="0"/>
                </a:cxn>
                <a:cxn ang="0">
                  <a:pos x="0" y="14"/>
                </a:cxn>
                <a:cxn ang="0">
                  <a:pos x="10" y="22"/>
                </a:cxn>
                <a:cxn ang="0">
                  <a:pos x="22" y="40"/>
                </a:cxn>
                <a:cxn ang="0">
                  <a:pos x="28" y="30"/>
                </a:cxn>
                <a:cxn ang="0">
                  <a:pos x="28" y="30"/>
                </a:cxn>
              </a:cxnLst>
              <a:rect l="0" t="0" r="r" b="b"/>
              <a:pathLst>
                <a:path w="32" h="40">
                  <a:moveTo>
                    <a:pt x="28" y="30"/>
                  </a:moveTo>
                  <a:lnTo>
                    <a:pt x="32" y="8"/>
                  </a:lnTo>
                  <a:lnTo>
                    <a:pt x="28" y="2"/>
                  </a:lnTo>
                  <a:lnTo>
                    <a:pt x="8" y="0"/>
                  </a:lnTo>
                  <a:lnTo>
                    <a:pt x="0" y="14"/>
                  </a:lnTo>
                  <a:lnTo>
                    <a:pt x="10" y="22"/>
                  </a:lnTo>
                  <a:lnTo>
                    <a:pt x="22" y="40"/>
                  </a:lnTo>
                  <a:lnTo>
                    <a:pt x="28" y="30"/>
                  </a:lnTo>
                  <a:lnTo>
                    <a:pt x="28" y="3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4" name="Freeform 574">
              <a:extLst>
                <a:ext uri="{FF2B5EF4-FFF2-40B4-BE49-F238E27FC236}">
                  <a16:creationId xmlns:a16="http://schemas.microsoft.com/office/drawing/2014/main" id="{928B99D1-E119-6D4C-B07D-DC294F0A6BCE}"/>
                </a:ext>
              </a:extLst>
            </p:cNvPr>
            <p:cNvSpPr>
              <a:spLocks/>
            </p:cNvSpPr>
            <p:nvPr/>
          </p:nvSpPr>
          <p:spPr bwMode="auto">
            <a:xfrm>
              <a:off x="2173288" y="2097088"/>
              <a:ext cx="127000" cy="184150"/>
            </a:xfrm>
            <a:custGeom>
              <a:avLst/>
              <a:gdLst/>
              <a:ahLst/>
              <a:cxnLst>
                <a:cxn ang="0">
                  <a:pos x="32" y="90"/>
                </a:cxn>
                <a:cxn ang="0">
                  <a:pos x="28" y="82"/>
                </a:cxn>
                <a:cxn ang="0">
                  <a:pos x="24" y="82"/>
                </a:cxn>
                <a:cxn ang="0">
                  <a:pos x="20" y="76"/>
                </a:cxn>
                <a:cxn ang="0">
                  <a:pos x="12" y="78"/>
                </a:cxn>
                <a:cxn ang="0">
                  <a:pos x="0" y="58"/>
                </a:cxn>
                <a:cxn ang="0">
                  <a:pos x="0" y="54"/>
                </a:cxn>
                <a:cxn ang="0">
                  <a:pos x="0" y="46"/>
                </a:cxn>
                <a:cxn ang="0">
                  <a:pos x="6" y="42"/>
                </a:cxn>
                <a:cxn ang="0">
                  <a:pos x="14" y="52"/>
                </a:cxn>
                <a:cxn ang="0">
                  <a:pos x="16" y="58"/>
                </a:cxn>
                <a:cxn ang="0">
                  <a:pos x="30" y="54"/>
                </a:cxn>
                <a:cxn ang="0">
                  <a:pos x="28" y="46"/>
                </a:cxn>
                <a:cxn ang="0">
                  <a:pos x="30" y="50"/>
                </a:cxn>
                <a:cxn ang="0">
                  <a:pos x="32" y="46"/>
                </a:cxn>
                <a:cxn ang="0">
                  <a:pos x="26" y="40"/>
                </a:cxn>
                <a:cxn ang="0">
                  <a:pos x="26" y="34"/>
                </a:cxn>
                <a:cxn ang="0">
                  <a:pos x="34" y="34"/>
                </a:cxn>
                <a:cxn ang="0">
                  <a:pos x="28" y="26"/>
                </a:cxn>
                <a:cxn ang="0">
                  <a:pos x="24" y="32"/>
                </a:cxn>
                <a:cxn ang="0">
                  <a:pos x="18" y="28"/>
                </a:cxn>
                <a:cxn ang="0">
                  <a:pos x="14" y="20"/>
                </a:cxn>
                <a:cxn ang="0">
                  <a:pos x="18" y="18"/>
                </a:cxn>
                <a:cxn ang="0">
                  <a:pos x="24" y="22"/>
                </a:cxn>
                <a:cxn ang="0">
                  <a:pos x="22" y="16"/>
                </a:cxn>
                <a:cxn ang="0">
                  <a:pos x="16" y="10"/>
                </a:cxn>
                <a:cxn ang="0">
                  <a:pos x="22" y="4"/>
                </a:cxn>
                <a:cxn ang="0">
                  <a:pos x="30" y="8"/>
                </a:cxn>
                <a:cxn ang="0">
                  <a:pos x="30" y="4"/>
                </a:cxn>
                <a:cxn ang="0">
                  <a:pos x="26" y="2"/>
                </a:cxn>
                <a:cxn ang="0">
                  <a:pos x="28" y="0"/>
                </a:cxn>
                <a:cxn ang="0">
                  <a:pos x="46" y="8"/>
                </a:cxn>
                <a:cxn ang="0">
                  <a:pos x="66" y="0"/>
                </a:cxn>
                <a:cxn ang="0">
                  <a:pos x="72" y="6"/>
                </a:cxn>
                <a:cxn ang="0">
                  <a:pos x="70" y="12"/>
                </a:cxn>
                <a:cxn ang="0">
                  <a:pos x="64" y="18"/>
                </a:cxn>
                <a:cxn ang="0">
                  <a:pos x="68" y="20"/>
                </a:cxn>
                <a:cxn ang="0">
                  <a:pos x="68" y="26"/>
                </a:cxn>
                <a:cxn ang="0">
                  <a:pos x="60" y="30"/>
                </a:cxn>
                <a:cxn ang="0">
                  <a:pos x="54" y="42"/>
                </a:cxn>
                <a:cxn ang="0">
                  <a:pos x="52" y="46"/>
                </a:cxn>
                <a:cxn ang="0">
                  <a:pos x="64" y="42"/>
                </a:cxn>
                <a:cxn ang="0">
                  <a:pos x="70" y="54"/>
                </a:cxn>
                <a:cxn ang="0">
                  <a:pos x="70" y="60"/>
                </a:cxn>
                <a:cxn ang="0">
                  <a:pos x="76" y="54"/>
                </a:cxn>
                <a:cxn ang="0">
                  <a:pos x="80" y="66"/>
                </a:cxn>
                <a:cxn ang="0">
                  <a:pos x="76" y="72"/>
                </a:cxn>
                <a:cxn ang="0">
                  <a:pos x="78" y="82"/>
                </a:cxn>
                <a:cxn ang="0">
                  <a:pos x="76" y="86"/>
                </a:cxn>
                <a:cxn ang="0">
                  <a:pos x="78" y="86"/>
                </a:cxn>
                <a:cxn ang="0">
                  <a:pos x="78" y="94"/>
                </a:cxn>
                <a:cxn ang="0">
                  <a:pos x="68" y="104"/>
                </a:cxn>
                <a:cxn ang="0">
                  <a:pos x="58" y="102"/>
                </a:cxn>
                <a:cxn ang="0">
                  <a:pos x="60" y="110"/>
                </a:cxn>
                <a:cxn ang="0">
                  <a:pos x="54" y="116"/>
                </a:cxn>
                <a:cxn ang="0">
                  <a:pos x="50" y="112"/>
                </a:cxn>
                <a:cxn ang="0">
                  <a:pos x="44" y="114"/>
                </a:cxn>
                <a:cxn ang="0">
                  <a:pos x="40" y="98"/>
                </a:cxn>
                <a:cxn ang="0">
                  <a:pos x="32" y="90"/>
                </a:cxn>
                <a:cxn ang="0">
                  <a:pos x="32" y="90"/>
                </a:cxn>
              </a:cxnLst>
              <a:rect l="0" t="0" r="r" b="b"/>
              <a:pathLst>
                <a:path w="80" h="116">
                  <a:moveTo>
                    <a:pt x="32" y="90"/>
                  </a:moveTo>
                  <a:lnTo>
                    <a:pt x="28" y="82"/>
                  </a:lnTo>
                  <a:lnTo>
                    <a:pt x="24" y="82"/>
                  </a:lnTo>
                  <a:lnTo>
                    <a:pt x="20" y="76"/>
                  </a:lnTo>
                  <a:lnTo>
                    <a:pt x="12" y="78"/>
                  </a:lnTo>
                  <a:lnTo>
                    <a:pt x="0" y="58"/>
                  </a:lnTo>
                  <a:lnTo>
                    <a:pt x="0" y="54"/>
                  </a:lnTo>
                  <a:lnTo>
                    <a:pt x="0" y="46"/>
                  </a:lnTo>
                  <a:lnTo>
                    <a:pt x="6" y="42"/>
                  </a:lnTo>
                  <a:lnTo>
                    <a:pt x="14" y="52"/>
                  </a:lnTo>
                  <a:lnTo>
                    <a:pt x="16" y="58"/>
                  </a:lnTo>
                  <a:lnTo>
                    <a:pt x="30" y="54"/>
                  </a:lnTo>
                  <a:lnTo>
                    <a:pt x="28" y="46"/>
                  </a:lnTo>
                  <a:lnTo>
                    <a:pt x="30" y="50"/>
                  </a:lnTo>
                  <a:lnTo>
                    <a:pt x="32" y="46"/>
                  </a:lnTo>
                  <a:lnTo>
                    <a:pt x="26" y="40"/>
                  </a:lnTo>
                  <a:lnTo>
                    <a:pt x="26" y="34"/>
                  </a:lnTo>
                  <a:lnTo>
                    <a:pt x="34" y="34"/>
                  </a:lnTo>
                  <a:lnTo>
                    <a:pt x="28" y="26"/>
                  </a:lnTo>
                  <a:lnTo>
                    <a:pt x="24" y="32"/>
                  </a:lnTo>
                  <a:lnTo>
                    <a:pt x="18" y="28"/>
                  </a:lnTo>
                  <a:lnTo>
                    <a:pt x="14" y="20"/>
                  </a:lnTo>
                  <a:lnTo>
                    <a:pt x="18" y="18"/>
                  </a:lnTo>
                  <a:lnTo>
                    <a:pt x="24" y="22"/>
                  </a:lnTo>
                  <a:lnTo>
                    <a:pt x="22" y="16"/>
                  </a:lnTo>
                  <a:lnTo>
                    <a:pt x="16" y="10"/>
                  </a:lnTo>
                  <a:lnTo>
                    <a:pt x="22" y="4"/>
                  </a:lnTo>
                  <a:lnTo>
                    <a:pt x="30" y="8"/>
                  </a:lnTo>
                  <a:lnTo>
                    <a:pt x="30" y="4"/>
                  </a:lnTo>
                  <a:lnTo>
                    <a:pt x="26" y="2"/>
                  </a:lnTo>
                  <a:lnTo>
                    <a:pt x="28" y="0"/>
                  </a:lnTo>
                  <a:lnTo>
                    <a:pt x="46" y="8"/>
                  </a:lnTo>
                  <a:lnTo>
                    <a:pt x="66" y="0"/>
                  </a:lnTo>
                  <a:lnTo>
                    <a:pt x="72" y="6"/>
                  </a:lnTo>
                  <a:lnTo>
                    <a:pt x="70" y="12"/>
                  </a:lnTo>
                  <a:lnTo>
                    <a:pt x="64" y="18"/>
                  </a:lnTo>
                  <a:lnTo>
                    <a:pt x="68" y="20"/>
                  </a:lnTo>
                  <a:lnTo>
                    <a:pt x="68" y="26"/>
                  </a:lnTo>
                  <a:lnTo>
                    <a:pt x="60" y="30"/>
                  </a:lnTo>
                  <a:lnTo>
                    <a:pt x="54" y="42"/>
                  </a:lnTo>
                  <a:lnTo>
                    <a:pt x="52" y="46"/>
                  </a:lnTo>
                  <a:lnTo>
                    <a:pt x="64" y="42"/>
                  </a:lnTo>
                  <a:lnTo>
                    <a:pt x="70" y="54"/>
                  </a:lnTo>
                  <a:lnTo>
                    <a:pt x="70" y="60"/>
                  </a:lnTo>
                  <a:lnTo>
                    <a:pt x="76" y="54"/>
                  </a:lnTo>
                  <a:lnTo>
                    <a:pt x="80" y="66"/>
                  </a:lnTo>
                  <a:lnTo>
                    <a:pt x="76" y="72"/>
                  </a:lnTo>
                  <a:lnTo>
                    <a:pt x="78" y="82"/>
                  </a:lnTo>
                  <a:lnTo>
                    <a:pt x="76" y="86"/>
                  </a:lnTo>
                  <a:lnTo>
                    <a:pt x="78" y="86"/>
                  </a:lnTo>
                  <a:lnTo>
                    <a:pt x="78" y="94"/>
                  </a:lnTo>
                  <a:lnTo>
                    <a:pt x="68" y="104"/>
                  </a:lnTo>
                  <a:lnTo>
                    <a:pt x="58" y="102"/>
                  </a:lnTo>
                  <a:lnTo>
                    <a:pt x="60" y="110"/>
                  </a:lnTo>
                  <a:lnTo>
                    <a:pt x="54" y="116"/>
                  </a:lnTo>
                  <a:lnTo>
                    <a:pt x="50" y="112"/>
                  </a:lnTo>
                  <a:lnTo>
                    <a:pt x="44" y="114"/>
                  </a:lnTo>
                  <a:lnTo>
                    <a:pt x="40" y="98"/>
                  </a:lnTo>
                  <a:lnTo>
                    <a:pt x="32" y="90"/>
                  </a:lnTo>
                  <a:lnTo>
                    <a:pt x="32" y="9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5" name="Freeform 575">
              <a:extLst>
                <a:ext uri="{FF2B5EF4-FFF2-40B4-BE49-F238E27FC236}">
                  <a16:creationId xmlns:a16="http://schemas.microsoft.com/office/drawing/2014/main" id="{AD3A08D9-2756-A546-8DAC-826884A482FB}"/>
                </a:ext>
              </a:extLst>
            </p:cNvPr>
            <p:cNvSpPr>
              <a:spLocks/>
            </p:cNvSpPr>
            <p:nvPr/>
          </p:nvSpPr>
          <p:spPr bwMode="auto">
            <a:xfrm>
              <a:off x="2281238" y="2151063"/>
              <a:ext cx="15875" cy="19050"/>
            </a:xfrm>
            <a:custGeom>
              <a:avLst/>
              <a:gdLst/>
              <a:ahLst/>
              <a:cxnLst>
                <a:cxn ang="0">
                  <a:pos x="8" y="8"/>
                </a:cxn>
                <a:cxn ang="0">
                  <a:pos x="10" y="4"/>
                </a:cxn>
                <a:cxn ang="0">
                  <a:pos x="6" y="0"/>
                </a:cxn>
                <a:cxn ang="0">
                  <a:pos x="0" y="4"/>
                </a:cxn>
                <a:cxn ang="0">
                  <a:pos x="4" y="12"/>
                </a:cxn>
                <a:cxn ang="0">
                  <a:pos x="8" y="8"/>
                </a:cxn>
                <a:cxn ang="0">
                  <a:pos x="8" y="8"/>
                </a:cxn>
              </a:cxnLst>
              <a:rect l="0" t="0" r="r" b="b"/>
              <a:pathLst>
                <a:path w="10" h="12">
                  <a:moveTo>
                    <a:pt x="8" y="8"/>
                  </a:moveTo>
                  <a:lnTo>
                    <a:pt x="10" y="4"/>
                  </a:lnTo>
                  <a:lnTo>
                    <a:pt x="6" y="0"/>
                  </a:lnTo>
                  <a:lnTo>
                    <a:pt x="0" y="4"/>
                  </a:lnTo>
                  <a:lnTo>
                    <a:pt x="4" y="12"/>
                  </a:lnTo>
                  <a:lnTo>
                    <a:pt x="8" y="8"/>
                  </a:lnTo>
                  <a:lnTo>
                    <a:pt x="8"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6" name="Freeform 576">
              <a:extLst>
                <a:ext uri="{FF2B5EF4-FFF2-40B4-BE49-F238E27FC236}">
                  <a16:creationId xmlns:a16="http://schemas.microsoft.com/office/drawing/2014/main" id="{FC17983E-D1CC-8547-982B-305E1C6A7118}"/>
                </a:ext>
              </a:extLst>
            </p:cNvPr>
            <p:cNvSpPr>
              <a:spLocks/>
            </p:cNvSpPr>
            <p:nvPr/>
          </p:nvSpPr>
          <p:spPr bwMode="auto">
            <a:xfrm>
              <a:off x="2236788" y="2081213"/>
              <a:ext cx="31750" cy="22225"/>
            </a:xfrm>
            <a:custGeom>
              <a:avLst/>
              <a:gdLst/>
              <a:ahLst/>
              <a:cxnLst>
                <a:cxn ang="0">
                  <a:pos x="10" y="14"/>
                </a:cxn>
                <a:cxn ang="0">
                  <a:pos x="18" y="8"/>
                </a:cxn>
                <a:cxn ang="0">
                  <a:pos x="20" y="0"/>
                </a:cxn>
                <a:cxn ang="0">
                  <a:pos x="0" y="10"/>
                </a:cxn>
                <a:cxn ang="0">
                  <a:pos x="10" y="14"/>
                </a:cxn>
                <a:cxn ang="0">
                  <a:pos x="10" y="14"/>
                </a:cxn>
              </a:cxnLst>
              <a:rect l="0" t="0" r="r" b="b"/>
              <a:pathLst>
                <a:path w="20" h="14">
                  <a:moveTo>
                    <a:pt x="10" y="14"/>
                  </a:moveTo>
                  <a:lnTo>
                    <a:pt x="18" y="8"/>
                  </a:lnTo>
                  <a:lnTo>
                    <a:pt x="20" y="0"/>
                  </a:lnTo>
                  <a:lnTo>
                    <a:pt x="0" y="10"/>
                  </a:lnTo>
                  <a:lnTo>
                    <a:pt x="10" y="14"/>
                  </a:lnTo>
                  <a:lnTo>
                    <a:pt x="1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7" name="Freeform 577">
              <a:extLst>
                <a:ext uri="{FF2B5EF4-FFF2-40B4-BE49-F238E27FC236}">
                  <a16:creationId xmlns:a16="http://schemas.microsoft.com/office/drawing/2014/main" id="{799B1DCD-C678-CA40-A43A-740BAEBBDBCE}"/>
                </a:ext>
              </a:extLst>
            </p:cNvPr>
            <p:cNvSpPr>
              <a:spLocks/>
            </p:cNvSpPr>
            <p:nvPr/>
          </p:nvSpPr>
          <p:spPr bwMode="auto">
            <a:xfrm>
              <a:off x="2233613" y="2370138"/>
              <a:ext cx="92075" cy="82550"/>
            </a:xfrm>
            <a:custGeom>
              <a:avLst/>
              <a:gdLst/>
              <a:ahLst/>
              <a:cxnLst>
                <a:cxn ang="0">
                  <a:pos x="34" y="14"/>
                </a:cxn>
                <a:cxn ang="0">
                  <a:pos x="30" y="8"/>
                </a:cxn>
                <a:cxn ang="0">
                  <a:pos x="30" y="4"/>
                </a:cxn>
                <a:cxn ang="0">
                  <a:pos x="22" y="0"/>
                </a:cxn>
                <a:cxn ang="0">
                  <a:pos x="16" y="10"/>
                </a:cxn>
                <a:cxn ang="0">
                  <a:pos x="18" y="14"/>
                </a:cxn>
                <a:cxn ang="0">
                  <a:pos x="14" y="14"/>
                </a:cxn>
                <a:cxn ang="0">
                  <a:pos x="14" y="22"/>
                </a:cxn>
                <a:cxn ang="0">
                  <a:pos x="12" y="26"/>
                </a:cxn>
                <a:cxn ang="0">
                  <a:pos x="0" y="30"/>
                </a:cxn>
                <a:cxn ang="0">
                  <a:pos x="0" y="38"/>
                </a:cxn>
                <a:cxn ang="0">
                  <a:pos x="6" y="40"/>
                </a:cxn>
                <a:cxn ang="0">
                  <a:pos x="8" y="38"/>
                </a:cxn>
                <a:cxn ang="0">
                  <a:pos x="28" y="50"/>
                </a:cxn>
                <a:cxn ang="0">
                  <a:pos x="44" y="52"/>
                </a:cxn>
                <a:cxn ang="0">
                  <a:pos x="46" y="48"/>
                </a:cxn>
                <a:cxn ang="0">
                  <a:pos x="56" y="44"/>
                </a:cxn>
                <a:cxn ang="0">
                  <a:pos x="58" y="40"/>
                </a:cxn>
                <a:cxn ang="0">
                  <a:pos x="54" y="42"/>
                </a:cxn>
                <a:cxn ang="0">
                  <a:pos x="46" y="26"/>
                </a:cxn>
                <a:cxn ang="0">
                  <a:pos x="34" y="14"/>
                </a:cxn>
                <a:cxn ang="0">
                  <a:pos x="34" y="14"/>
                </a:cxn>
              </a:cxnLst>
              <a:rect l="0" t="0" r="r" b="b"/>
              <a:pathLst>
                <a:path w="58" h="52">
                  <a:moveTo>
                    <a:pt x="34" y="14"/>
                  </a:moveTo>
                  <a:lnTo>
                    <a:pt x="30" y="8"/>
                  </a:lnTo>
                  <a:lnTo>
                    <a:pt x="30" y="4"/>
                  </a:lnTo>
                  <a:lnTo>
                    <a:pt x="22" y="0"/>
                  </a:lnTo>
                  <a:lnTo>
                    <a:pt x="16" y="10"/>
                  </a:lnTo>
                  <a:lnTo>
                    <a:pt x="18" y="14"/>
                  </a:lnTo>
                  <a:lnTo>
                    <a:pt x="14" y="14"/>
                  </a:lnTo>
                  <a:lnTo>
                    <a:pt x="14" y="22"/>
                  </a:lnTo>
                  <a:lnTo>
                    <a:pt x="12" y="26"/>
                  </a:lnTo>
                  <a:lnTo>
                    <a:pt x="0" y="30"/>
                  </a:lnTo>
                  <a:lnTo>
                    <a:pt x="0" y="38"/>
                  </a:lnTo>
                  <a:lnTo>
                    <a:pt x="6" y="40"/>
                  </a:lnTo>
                  <a:lnTo>
                    <a:pt x="8" y="38"/>
                  </a:lnTo>
                  <a:lnTo>
                    <a:pt x="28" y="50"/>
                  </a:lnTo>
                  <a:lnTo>
                    <a:pt x="44" y="52"/>
                  </a:lnTo>
                  <a:lnTo>
                    <a:pt x="46" y="48"/>
                  </a:lnTo>
                  <a:lnTo>
                    <a:pt x="56" y="44"/>
                  </a:lnTo>
                  <a:lnTo>
                    <a:pt x="58" y="40"/>
                  </a:lnTo>
                  <a:lnTo>
                    <a:pt x="54" y="42"/>
                  </a:lnTo>
                  <a:lnTo>
                    <a:pt x="46" y="26"/>
                  </a:lnTo>
                  <a:lnTo>
                    <a:pt x="34" y="14"/>
                  </a:lnTo>
                  <a:lnTo>
                    <a:pt x="3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8" name="Freeform 578">
              <a:extLst>
                <a:ext uri="{FF2B5EF4-FFF2-40B4-BE49-F238E27FC236}">
                  <a16:creationId xmlns:a16="http://schemas.microsoft.com/office/drawing/2014/main" id="{1F383CA4-CE70-9342-946F-4FB3BB840930}"/>
                </a:ext>
              </a:extLst>
            </p:cNvPr>
            <p:cNvSpPr>
              <a:spLocks/>
            </p:cNvSpPr>
            <p:nvPr/>
          </p:nvSpPr>
          <p:spPr bwMode="auto">
            <a:xfrm>
              <a:off x="2284413" y="1947863"/>
              <a:ext cx="22225" cy="25400"/>
            </a:xfrm>
            <a:custGeom>
              <a:avLst/>
              <a:gdLst/>
              <a:ahLst/>
              <a:cxnLst>
                <a:cxn ang="0">
                  <a:pos x="10" y="4"/>
                </a:cxn>
                <a:cxn ang="0">
                  <a:pos x="4" y="16"/>
                </a:cxn>
                <a:cxn ang="0">
                  <a:pos x="2" y="14"/>
                </a:cxn>
                <a:cxn ang="0">
                  <a:pos x="0" y="8"/>
                </a:cxn>
                <a:cxn ang="0">
                  <a:pos x="10" y="0"/>
                </a:cxn>
                <a:cxn ang="0">
                  <a:pos x="14" y="2"/>
                </a:cxn>
                <a:cxn ang="0">
                  <a:pos x="14" y="6"/>
                </a:cxn>
                <a:cxn ang="0">
                  <a:pos x="12" y="10"/>
                </a:cxn>
                <a:cxn ang="0">
                  <a:pos x="10" y="4"/>
                </a:cxn>
                <a:cxn ang="0">
                  <a:pos x="10" y="4"/>
                </a:cxn>
              </a:cxnLst>
              <a:rect l="0" t="0" r="r" b="b"/>
              <a:pathLst>
                <a:path w="14" h="16">
                  <a:moveTo>
                    <a:pt x="10" y="4"/>
                  </a:moveTo>
                  <a:lnTo>
                    <a:pt x="4" y="16"/>
                  </a:lnTo>
                  <a:lnTo>
                    <a:pt x="2" y="14"/>
                  </a:lnTo>
                  <a:lnTo>
                    <a:pt x="0" y="8"/>
                  </a:lnTo>
                  <a:lnTo>
                    <a:pt x="10" y="0"/>
                  </a:lnTo>
                  <a:lnTo>
                    <a:pt x="14" y="2"/>
                  </a:lnTo>
                  <a:lnTo>
                    <a:pt x="14" y="6"/>
                  </a:lnTo>
                  <a:lnTo>
                    <a:pt x="12" y="1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79" name="Freeform 579">
              <a:extLst>
                <a:ext uri="{FF2B5EF4-FFF2-40B4-BE49-F238E27FC236}">
                  <a16:creationId xmlns:a16="http://schemas.microsoft.com/office/drawing/2014/main" id="{3FB8EB58-9FFB-C24F-A5B7-E867AC385696}"/>
                </a:ext>
              </a:extLst>
            </p:cNvPr>
            <p:cNvSpPr>
              <a:spLocks/>
            </p:cNvSpPr>
            <p:nvPr/>
          </p:nvSpPr>
          <p:spPr bwMode="auto">
            <a:xfrm>
              <a:off x="2163763" y="1858963"/>
              <a:ext cx="114300" cy="149225"/>
            </a:xfrm>
            <a:custGeom>
              <a:avLst/>
              <a:gdLst/>
              <a:ahLst/>
              <a:cxnLst>
                <a:cxn ang="0">
                  <a:pos x="68" y="40"/>
                </a:cxn>
                <a:cxn ang="0">
                  <a:pos x="68" y="46"/>
                </a:cxn>
                <a:cxn ang="0">
                  <a:pos x="64" y="50"/>
                </a:cxn>
                <a:cxn ang="0">
                  <a:pos x="70" y="52"/>
                </a:cxn>
                <a:cxn ang="0">
                  <a:pos x="72" y="70"/>
                </a:cxn>
                <a:cxn ang="0">
                  <a:pos x="68" y="60"/>
                </a:cxn>
                <a:cxn ang="0">
                  <a:pos x="64" y="60"/>
                </a:cxn>
                <a:cxn ang="0">
                  <a:pos x="66" y="64"/>
                </a:cxn>
                <a:cxn ang="0">
                  <a:pos x="62" y="66"/>
                </a:cxn>
                <a:cxn ang="0">
                  <a:pos x="64" y="68"/>
                </a:cxn>
                <a:cxn ang="0">
                  <a:pos x="60" y="74"/>
                </a:cxn>
                <a:cxn ang="0">
                  <a:pos x="66" y="86"/>
                </a:cxn>
                <a:cxn ang="0">
                  <a:pos x="60" y="82"/>
                </a:cxn>
                <a:cxn ang="0">
                  <a:pos x="62" y="90"/>
                </a:cxn>
                <a:cxn ang="0">
                  <a:pos x="44" y="92"/>
                </a:cxn>
                <a:cxn ang="0">
                  <a:pos x="44" y="86"/>
                </a:cxn>
                <a:cxn ang="0">
                  <a:pos x="40" y="94"/>
                </a:cxn>
                <a:cxn ang="0">
                  <a:pos x="34" y="94"/>
                </a:cxn>
                <a:cxn ang="0">
                  <a:pos x="30" y="90"/>
                </a:cxn>
                <a:cxn ang="0">
                  <a:pos x="30" y="80"/>
                </a:cxn>
                <a:cxn ang="0">
                  <a:pos x="28" y="74"/>
                </a:cxn>
                <a:cxn ang="0">
                  <a:pos x="28" y="68"/>
                </a:cxn>
                <a:cxn ang="0">
                  <a:pos x="34" y="66"/>
                </a:cxn>
                <a:cxn ang="0">
                  <a:pos x="42" y="60"/>
                </a:cxn>
                <a:cxn ang="0">
                  <a:pos x="40" y="56"/>
                </a:cxn>
                <a:cxn ang="0">
                  <a:pos x="4" y="64"/>
                </a:cxn>
                <a:cxn ang="0">
                  <a:pos x="0" y="60"/>
                </a:cxn>
                <a:cxn ang="0">
                  <a:pos x="2" y="54"/>
                </a:cxn>
                <a:cxn ang="0">
                  <a:pos x="10" y="56"/>
                </a:cxn>
                <a:cxn ang="0">
                  <a:pos x="6" y="50"/>
                </a:cxn>
                <a:cxn ang="0">
                  <a:pos x="10" y="46"/>
                </a:cxn>
                <a:cxn ang="0">
                  <a:pos x="18" y="52"/>
                </a:cxn>
                <a:cxn ang="0">
                  <a:pos x="20" y="50"/>
                </a:cxn>
                <a:cxn ang="0">
                  <a:pos x="16" y="44"/>
                </a:cxn>
                <a:cxn ang="0">
                  <a:pos x="18" y="38"/>
                </a:cxn>
                <a:cxn ang="0">
                  <a:pos x="12" y="40"/>
                </a:cxn>
                <a:cxn ang="0">
                  <a:pos x="10" y="34"/>
                </a:cxn>
                <a:cxn ang="0">
                  <a:pos x="12" y="28"/>
                </a:cxn>
                <a:cxn ang="0">
                  <a:pos x="8" y="28"/>
                </a:cxn>
                <a:cxn ang="0">
                  <a:pos x="8" y="22"/>
                </a:cxn>
                <a:cxn ang="0">
                  <a:pos x="12" y="14"/>
                </a:cxn>
                <a:cxn ang="0">
                  <a:pos x="18" y="14"/>
                </a:cxn>
                <a:cxn ang="0">
                  <a:pos x="28" y="34"/>
                </a:cxn>
                <a:cxn ang="0">
                  <a:pos x="30" y="32"/>
                </a:cxn>
                <a:cxn ang="0">
                  <a:pos x="30" y="34"/>
                </a:cxn>
                <a:cxn ang="0">
                  <a:pos x="42" y="40"/>
                </a:cxn>
                <a:cxn ang="0">
                  <a:pos x="34" y="30"/>
                </a:cxn>
                <a:cxn ang="0">
                  <a:pos x="38" y="26"/>
                </a:cxn>
                <a:cxn ang="0">
                  <a:pos x="36" y="22"/>
                </a:cxn>
                <a:cxn ang="0">
                  <a:pos x="24" y="12"/>
                </a:cxn>
                <a:cxn ang="0">
                  <a:pos x="32" y="2"/>
                </a:cxn>
                <a:cxn ang="0">
                  <a:pos x="40" y="2"/>
                </a:cxn>
                <a:cxn ang="0">
                  <a:pos x="50" y="10"/>
                </a:cxn>
                <a:cxn ang="0">
                  <a:pos x="50" y="14"/>
                </a:cxn>
                <a:cxn ang="0">
                  <a:pos x="54" y="10"/>
                </a:cxn>
                <a:cxn ang="0">
                  <a:pos x="52" y="4"/>
                </a:cxn>
                <a:cxn ang="0">
                  <a:pos x="54" y="0"/>
                </a:cxn>
                <a:cxn ang="0">
                  <a:pos x="58" y="0"/>
                </a:cxn>
                <a:cxn ang="0">
                  <a:pos x="68" y="12"/>
                </a:cxn>
                <a:cxn ang="0">
                  <a:pos x="66" y="22"/>
                </a:cxn>
                <a:cxn ang="0">
                  <a:pos x="70" y="30"/>
                </a:cxn>
                <a:cxn ang="0">
                  <a:pos x="68" y="40"/>
                </a:cxn>
                <a:cxn ang="0">
                  <a:pos x="68" y="40"/>
                </a:cxn>
              </a:cxnLst>
              <a:rect l="0" t="0" r="r" b="b"/>
              <a:pathLst>
                <a:path w="72" h="94">
                  <a:moveTo>
                    <a:pt x="68" y="40"/>
                  </a:moveTo>
                  <a:lnTo>
                    <a:pt x="68" y="46"/>
                  </a:lnTo>
                  <a:lnTo>
                    <a:pt x="64" y="50"/>
                  </a:lnTo>
                  <a:lnTo>
                    <a:pt x="70" y="52"/>
                  </a:lnTo>
                  <a:lnTo>
                    <a:pt x="72" y="70"/>
                  </a:lnTo>
                  <a:lnTo>
                    <a:pt x="68" y="60"/>
                  </a:lnTo>
                  <a:lnTo>
                    <a:pt x="64" y="60"/>
                  </a:lnTo>
                  <a:lnTo>
                    <a:pt x="66" y="64"/>
                  </a:lnTo>
                  <a:lnTo>
                    <a:pt x="62" y="66"/>
                  </a:lnTo>
                  <a:lnTo>
                    <a:pt x="64" y="68"/>
                  </a:lnTo>
                  <a:lnTo>
                    <a:pt x="60" y="74"/>
                  </a:lnTo>
                  <a:lnTo>
                    <a:pt x="66" y="86"/>
                  </a:lnTo>
                  <a:lnTo>
                    <a:pt x="60" y="82"/>
                  </a:lnTo>
                  <a:lnTo>
                    <a:pt x="62" y="90"/>
                  </a:lnTo>
                  <a:lnTo>
                    <a:pt x="44" y="92"/>
                  </a:lnTo>
                  <a:lnTo>
                    <a:pt x="44" y="86"/>
                  </a:lnTo>
                  <a:lnTo>
                    <a:pt x="40" y="94"/>
                  </a:lnTo>
                  <a:lnTo>
                    <a:pt x="34" y="94"/>
                  </a:lnTo>
                  <a:lnTo>
                    <a:pt x="30" y="90"/>
                  </a:lnTo>
                  <a:lnTo>
                    <a:pt x="30" y="80"/>
                  </a:lnTo>
                  <a:lnTo>
                    <a:pt x="28" y="74"/>
                  </a:lnTo>
                  <a:lnTo>
                    <a:pt x="28" y="68"/>
                  </a:lnTo>
                  <a:lnTo>
                    <a:pt x="34" y="66"/>
                  </a:lnTo>
                  <a:lnTo>
                    <a:pt x="42" y="60"/>
                  </a:lnTo>
                  <a:lnTo>
                    <a:pt x="40" y="56"/>
                  </a:lnTo>
                  <a:lnTo>
                    <a:pt x="4" y="64"/>
                  </a:lnTo>
                  <a:lnTo>
                    <a:pt x="0" y="60"/>
                  </a:lnTo>
                  <a:lnTo>
                    <a:pt x="2" y="54"/>
                  </a:lnTo>
                  <a:lnTo>
                    <a:pt x="10" y="56"/>
                  </a:lnTo>
                  <a:lnTo>
                    <a:pt x="6" y="50"/>
                  </a:lnTo>
                  <a:lnTo>
                    <a:pt x="10" y="46"/>
                  </a:lnTo>
                  <a:lnTo>
                    <a:pt x="18" y="52"/>
                  </a:lnTo>
                  <a:lnTo>
                    <a:pt x="20" y="50"/>
                  </a:lnTo>
                  <a:lnTo>
                    <a:pt x="16" y="44"/>
                  </a:lnTo>
                  <a:lnTo>
                    <a:pt x="18" y="38"/>
                  </a:lnTo>
                  <a:lnTo>
                    <a:pt x="12" y="40"/>
                  </a:lnTo>
                  <a:lnTo>
                    <a:pt x="10" y="34"/>
                  </a:lnTo>
                  <a:lnTo>
                    <a:pt x="12" y="28"/>
                  </a:lnTo>
                  <a:lnTo>
                    <a:pt x="8" y="28"/>
                  </a:lnTo>
                  <a:lnTo>
                    <a:pt x="8" y="22"/>
                  </a:lnTo>
                  <a:lnTo>
                    <a:pt x="12" y="14"/>
                  </a:lnTo>
                  <a:lnTo>
                    <a:pt x="18" y="14"/>
                  </a:lnTo>
                  <a:lnTo>
                    <a:pt x="28" y="34"/>
                  </a:lnTo>
                  <a:lnTo>
                    <a:pt x="30" y="32"/>
                  </a:lnTo>
                  <a:lnTo>
                    <a:pt x="30" y="34"/>
                  </a:lnTo>
                  <a:lnTo>
                    <a:pt x="42" y="40"/>
                  </a:lnTo>
                  <a:lnTo>
                    <a:pt x="34" y="30"/>
                  </a:lnTo>
                  <a:lnTo>
                    <a:pt x="38" y="26"/>
                  </a:lnTo>
                  <a:lnTo>
                    <a:pt x="36" y="22"/>
                  </a:lnTo>
                  <a:lnTo>
                    <a:pt x="24" y="12"/>
                  </a:lnTo>
                  <a:lnTo>
                    <a:pt x="32" y="2"/>
                  </a:lnTo>
                  <a:lnTo>
                    <a:pt x="40" y="2"/>
                  </a:lnTo>
                  <a:lnTo>
                    <a:pt x="50" y="10"/>
                  </a:lnTo>
                  <a:lnTo>
                    <a:pt x="50" y="14"/>
                  </a:lnTo>
                  <a:lnTo>
                    <a:pt x="54" y="10"/>
                  </a:lnTo>
                  <a:lnTo>
                    <a:pt x="52" y="4"/>
                  </a:lnTo>
                  <a:lnTo>
                    <a:pt x="54" y="0"/>
                  </a:lnTo>
                  <a:lnTo>
                    <a:pt x="58" y="0"/>
                  </a:lnTo>
                  <a:lnTo>
                    <a:pt x="68" y="12"/>
                  </a:lnTo>
                  <a:lnTo>
                    <a:pt x="66" y="22"/>
                  </a:lnTo>
                  <a:lnTo>
                    <a:pt x="70" y="30"/>
                  </a:lnTo>
                  <a:lnTo>
                    <a:pt x="68" y="40"/>
                  </a:lnTo>
                  <a:lnTo>
                    <a:pt x="68" y="4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0" name="Freeform 580">
              <a:extLst>
                <a:ext uri="{FF2B5EF4-FFF2-40B4-BE49-F238E27FC236}">
                  <a16:creationId xmlns:a16="http://schemas.microsoft.com/office/drawing/2014/main" id="{DEE72CC9-16C3-D647-8040-759EDC150DE4}"/>
                </a:ext>
              </a:extLst>
            </p:cNvPr>
            <p:cNvSpPr>
              <a:spLocks/>
            </p:cNvSpPr>
            <p:nvPr/>
          </p:nvSpPr>
          <p:spPr bwMode="auto">
            <a:xfrm>
              <a:off x="2259013" y="1633538"/>
              <a:ext cx="76200" cy="123825"/>
            </a:xfrm>
            <a:custGeom>
              <a:avLst/>
              <a:gdLst/>
              <a:ahLst/>
              <a:cxnLst>
                <a:cxn ang="0">
                  <a:pos x="44" y="66"/>
                </a:cxn>
                <a:cxn ang="0">
                  <a:pos x="26" y="68"/>
                </a:cxn>
                <a:cxn ang="0">
                  <a:pos x="20" y="78"/>
                </a:cxn>
                <a:cxn ang="0">
                  <a:pos x="16" y="76"/>
                </a:cxn>
                <a:cxn ang="0">
                  <a:pos x="18" y="70"/>
                </a:cxn>
                <a:cxn ang="0">
                  <a:pos x="8" y="58"/>
                </a:cxn>
                <a:cxn ang="0">
                  <a:pos x="18" y="56"/>
                </a:cxn>
                <a:cxn ang="0">
                  <a:pos x="22" y="54"/>
                </a:cxn>
                <a:cxn ang="0">
                  <a:pos x="20" y="50"/>
                </a:cxn>
                <a:cxn ang="0">
                  <a:pos x="6" y="46"/>
                </a:cxn>
                <a:cxn ang="0">
                  <a:pos x="8" y="44"/>
                </a:cxn>
                <a:cxn ang="0">
                  <a:pos x="4" y="40"/>
                </a:cxn>
                <a:cxn ang="0">
                  <a:pos x="4" y="32"/>
                </a:cxn>
                <a:cxn ang="0">
                  <a:pos x="0" y="24"/>
                </a:cxn>
                <a:cxn ang="0">
                  <a:pos x="4" y="20"/>
                </a:cxn>
                <a:cxn ang="0">
                  <a:pos x="0" y="14"/>
                </a:cxn>
                <a:cxn ang="0">
                  <a:pos x="0" y="4"/>
                </a:cxn>
                <a:cxn ang="0">
                  <a:pos x="6" y="0"/>
                </a:cxn>
                <a:cxn ang="0">
                  <a:pos x="30" y="16"/>
                </a:cxn>
                <a:cxn ang="0">
                  <a:pos x="32" y="18"/>
                </a:cxn>
                <a:cxn ang="0">
                  <a:pos x="30" y="26"/>
                </a:cxn>
                <a:cxn ang="0">
                  <a:pos x="38" y="26"/>
                </a:cxn>
                <a:cxn ang="0">
                  <a:pos x="48" y="38"/>
                </a:cxn>
                <a:cxn ang="0">
                  <a:pos x="44" y="44"/>
                </a:cxn>
                <a:cxn ang="0">
                  <a:pos x="44" y="54"/>
                </a:cxn>
                <a:cxn ang="0">
                  <a:pos x="48" y="62"/>
                </a:cxn>
                <a:cxn ang="0">
                  <a:pos x="44" y="66"/>
                </a:cxn>
                <a:cxn ang="0">
                  <a:pos x="44" y="66"/>
                </a:cxn>
              </a:cxnLst>
              <a:rect l="0" t="0" r="r" b="b"/>
              <a:pathLst>
                <a:path w="48" h="78">
                  <a:moveTo>
                    <a:pt x="44" y="66"/>
                  </a:moveTo>
                  <a:lnTo>
                    <a:pt x="26" y="68"/>
                  </a:lnTo>
                  <a:lnTo>
                    <a:pt x="20" y="78"/>
                  </a:lnTo>
                  <a:lnTo>
                    <a:pt x="16" y="76"/>
                  </a:lnTo>
                  <a:lnTo>
                    <a:pt x="18" y="70"/>
                  </a:lnTo>
                  <a:lnTo>
                    <a:pt x="8" y="58"/>
                  </a:lnTo>
                  <a:lnTo>
                    <a:pt x="18" y="56"/>
                  </a:lnTo>
                  <a:lnTo>
                    <a:pt x="22" y="54"/>
                  </a:lnTo>
                  <a:lnTo>
                    <a:pt x="20" y="50"/>
                  </a:lnTo>
                  <a:lnTo>
                    <a:pt x="6" y="46"/>
                  </a:lnTo>
                  <a:lnTo>
                    <a:pt x="8" y="44"/>
                  </a:lnTo>
                  <a:lnTo>
                    <a:pt x="4" y="40"/>
                  </a:lnTo>
                  <a:lnTo>
                    <a:pt x="4" y="32"/>
                  </a:lnTo>
                  <a:lnTo>
                    <a:pt x="0" y="24"/>
                  </a:lnTo>
                  <a:lnTo>
                    <a:pt x="4" y="20"/>
                  </a:lnTo>
                  <a:lnTo>
                    <a:pt x="0" y="14"/>
                  </a:lnTo>
                  <a:lnTo>
                    <a:pt x="0" y="4"/>
                  </a:lnTo>
                  <a:lnTo>
                    <a:pt x="6" y="0"/>
                  </a:lnTo>
                  <a:lnTo>
                    <a:pt x="30" y="16"/>
                  </a:lnTo>
                  <a:lnTo>
                    <a:pt x="32" y="18"/>
                  </a:lnTo>
                  <a:lnTo>
                    <a:pt x="30" y="26"/>
                  </a:lnTo>
                  <a:lnTo>
                    <a:pt x="38" y="26"/>
                  </a:lnTo>
                  <a:lnTo>
                    <a:pt x="48" y="38"/>
                  </a:lnTo>
                  <a:lnTo>
                    <a:pt x="44" y="44"/>
                  </a:lnTo>
                  <a:lnTo>
                    <a:pt x="44" y="54"/>
                  </a:lnTo>
                  <a:lnTo>
                    <a:pt x="48" y="62"/>
                  </a:lnTo>
                  <a:lnTo>
                    <a:pt x="44" y="66"/>
                  </a:lnTo>
                  <a:lnTo>
                    <a:pt x="44" y="6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1" name="Freeform 581">
              <a:extLst>
                <a:ext uri="{FF2B5EF4-FFF2-40B4-BE49-F238E27FC236}">
                  <a16:creationId xmlns:a16="http://schemas.microsoft.com/office/drawing/2014/main" id="{930333B7-1F68-404F-80F7-F7188CDD96AD}"/>
                </a:ext>
              </a:extLst>
            </p:cNvPr>
            <p:cNvSpPr>
              <a:spLocks/>
            </p:cNvSpPr>
            <p:nvPr/>
          </p:nvSpPr>
          <p:spPr bwMode="auto">
            <a:xfrm>
              <a:off x="2100263" y="1589088"/>
              <a:ext cx="142875" cy="165100"/>
            </a:xfrm>
            <a:custGeom>
              <a:avLst/>
              <a:gdLst/>
              <a:ahLst/>
              <a:cxnLst>
                <a:cxn ang="0">
                  <a:pos x="78" y="42"/>
                </a:cxn>
                <a:cxn ang="0">
                  <a:pos x="82" y="48"/>
                </a:cxn>
                <a:cxn ang="0">
                  <a:pos x="78" y="58"/>
                </a:cxn>
                <a:cxn ang="0">
                  <a:pos x="78" y="66"/>
                </a:cxn>
                <a:cxn ang="0">
                  <a:pos x="90" y="86"/>
                </a:cxn>
                <a:cxn ang="0">
                  <a:pos x="88" y="98"/>
                </a:cxn>
                <a:cxn ang="0">
                  <a:pos x="78" y="104"/>
                </a:cxn>
                <a:cxn ang="0">
                  <a:pos x="68" y="96"/>
                </a:cxn>
                <a:cxn ang="0">
                  <a:pos x="62" y="76"/>
                </a:cxn>
                <a:cxn ang="0">
                  <a:pos x="42" y="72"/>
                </a:cxn>
                <a:cxn ang="0">
                  <a:pos x="40" y="66"/>
                </a:cxn>
                <a:cxn ang="0">
                  <a:pos x="26" y="74"/>
                </a:cxn>
                <a:cxn ang="0">
                  <a:pos x="14" y="70"/>
                </a:cxn>
                <a:cxn ang="0">
                  <a:pos x="12" y="64"/>
                </a:cxn>
                <a:cxn ang="0">
                  <a:pos x="10" y="56"/>
                </a:cxn>
                <a:cxn ang="0">
                  <a:pos x="30" y="58"/>
                </a:cxn>
                <a:cxn ang="0">
                  <a:pos x="32" y="52"/>
                </a:cxn>
                <a:cxn ang="0">
                  <a:pos x="24" y="50"/>
                </a:cxn>
                <a:cxn ang="0">
                  <a:pos x="30" y="40"/>
                </a:cxn>
                <a:cxn ang="0">
                  <a:pos x="22" y="40"/>
                </a:cxn>
                <a:cxn ang="0">
                  <a:pos x="24" y="30"/>
                </a:cxn>
                <a:cxn ang="0">
                  <a:pos x="20" y="26"/>
                </a:cxn>
                <a:cxn ang="0">
                  <a:pos x="10" y="38"/>
                </a:cxn>
                <a:cxn ang="0">
                  <a:pos x="10" y="36"/>
                </a:cxn>
                <a:cxn ang="0">
                  <a:pos x="14" y="22"/>
                </a:cxn>
                <a:cxn ang="0">
                  <a:pos x="2" y="24"/>
                </a:cxn>
                <a:cxn ang="0">
                  <a:pos x="0" y="12"/>
                </a:cxn>
                <a:cxn ang="0">
                  <a:pos x="4" y="2"/>
                </a:cxn>
                <a:cxn ang="0">
                  <a:pos x="24" y="0"/>
                </a:cxn>
                <a:cxn ang="0">
                  <a:pos x="32" y="4"/>
                </a:cxn>
                <a:cxn ang="0">
                  <a:pos x="32" y="22"/>
                </a:cxn>
                <a:cxn ang="0">
                  <a:pos x="36" y="26"/>
                </a:cxn>
                <a:cxn ang="0">
                  <a:pos x="38" y="14"/>
                </a:cxn>
                <a:cxn ang="0">
                  <a:pos x="44" y="10"/>
                </a:cxn>
                <a:cxn ang="0">
                  <a:pos x="58" y="20"/>
                </a:cxn>
                <a:cxn ang="0">
                  <a:pos x="56" y="30"/>
                </a:cxn>
                <a:cxn ang="0">
                  <a:pos x="58" y="34"/>
                </a:cxn>
                <a:cxn ang="0">
                  <a:pos x="66" y="28"/>
                </a:cxn>
                <a:cxn ang="0">
                  <a:pos x="78" y="42"/>
                </a:cxn>
                <a:cxn ang="0">
                  <a:pos x="78" y="42"/>
                </a:cxn>
              </a:cxnLst>
              <a:rect l="0" t="0" r="r" b="b"/>
              <a:pathLst>
                <a:path w="90" h="104">
                  <a:moveTo>
                    <a:pt x="78" y="42"/>
                  </a:moveTo>
                  <a:lnTo>
                    <a:pt x="82" y="48"/>
                  </a:lnTo>
                  <a:lnTo>
                    <a:pt x="78" y="58"/>
                  </a:lnTo>
                  <a:lnTo>
                    <a:pt x="78" y="66"/>
                  </a:lnTo>
                  <a:lnTo>
                    <a:pt x="90" y="86"/>
                  </a:lnTo>
                  <a:lnTo>
                    <a:pt x="88" y="98"/>
                  </a:lnTo>
                  <a:lnTo>
                    <a:pt x="78" y="104"/>
                  </a:lnTo>
                  <a:lnTo>
                    <a:pt x="68" y="96"/>
                  </a:lnTo>
                  <a:lnTo>
                    <a:pt x="62" y="76"/>
                  </a:lnTo>
                  <a:lnTo>
                    <a:pt x="42" y="72"/>
                  </a:lnTo>
                  <a:lnTo>
                    <a:pt x="40" y="66"/>
                  </a:lnTo>
                  <a:lnTo>
                    <a:pt x="26" y="74"/>
                  </a:lnTo>
                  <a:lnTo>
                    <a:pt x="14" y="70"/>
                  </a:lnTo>
                  <a:lnTo>
                    <a:pt x="12" y="64"/>
                  </a:lnTo>
                  <a:lnTo>
                    <a:pt x="10" y="56"/>
                  </a:lnTo>
                  <a:lnTo>
                    <a:pt x="30" y="58"/>
                  </a:lnTo>
                  <a:lnTo>
                    <a:pt x="32" y="52"/>
                  </a:lnTo>
                  <a:lnTo>
                    <a:pt x="24" y="50"/>
                  </a:lnTo>
                  <a:lnTo>
                    <a:pt x="30" y="40"/>
                  </a:lnTo>
                  <a:lnTo>
                    <a:pt x="22" y="40"/>
                  </a:lnTo>
                  <a:lnTo>
                    <a:pt x="24" y="30"/>
                  </a:lnTo>
                  <a:lnTo>
                    <a:pt x="20" y="26"/>
                  </a:lnTo>
                  <a:lnTo>
                    <a:pt x="10" y="38"/>
                  </a:lnTo>
                  <a:lnTo>
                    <a:pt x="10" y="36"/>
                  </a:lnTo>
                  <a:lnTo>
                    <a:pt x="14" y="22"/>
                  </a:lnTo>
                  <a:lnTo>
                    <a:pt x="2" y="24"/>
                  </a:lnTo>
                  <a:lnTo>
                    <a:pt x="0" y="12"/>
                  </a:lnTo>
                  <a:lnTo>
                    <a:pt x="4" y="2"/>
                  </a:lnTo>
                  <a:lnTo>
                    <a:pt x="24" y="0"/>
                  </a:lnTo>
                  <a:lnTo>
                    <a:pt x="32" y="4"/>
                  </a:lnTo>
                  <a:lnTo>
                    <a:pt x="32" y="22"/>
                  </a:lnTo>
                  <a:lnTo>
                    <a:pt x="36" y="26"/>
                  </a:lnTo>
                  <a:lnTo>
                    <a:pt x="38" y="14"/>
                  </a:lnTo>
                  <a:lnTo>
                    <a:pt x="44" y="10"/>
                  </a:lnTo>
                  <a:lnTo>
                    <a:pt x="58" y="20"/>
                  </a:lnTo>
                  <a:lnTo>
                    <a:pt x="56" y="30"/>
                  </a:lnTo>
                  <a:lnTo>
                    <a:pt x="58" y="34"/>
                  </a:lnTo>
                  <a:lnTo>
                    <a:pt x="66" y="28"/>
                  </a:lnTo>
                  <a:lnTo>
                    <a:pt x="78" y="42"/>
                  </a:lnTo>
                  <a:lnTo>
                    <a:pt x="78" y="4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2" name="Freeform 582">
              <a:extLst>
                <a:ext uri="{FF2B5EF4-FFF2-40B4-BE49-F238E27FC236}">
                  <a16:creationId xmlns:a16="http://schemas.microsoft.com/office/drawing/2014/main" id="{2F04F779-1EB1-0043-9AE3-AFCD6F6186A3}"/>
                </a:ext>
              </a:extLst>
            </p:cNvPr>
            <p:cNvSpPr>
              <a:spLocks/>
            </p:cNvSpPr>
            <p:nvPr/>
          </p:nvSpPr>
          <p:spPr bwMode="auto">
            <a:xfrm>
              <a:off x="2166938" y="1738313"/>
              <a:ext cx="38100" cy="19050"/>
            </a:xfrm>
            <a:custGeom>
              <a:avLst/>
              <a:gdLst/>
              <a:ahLst/>
              <a:cxnLst>
                <a:cxn ang="0">
                  <a:pos x="10" y="0"/>
                </a:cxn>
                <a:cxn ang="0">
                  <a:pos x="24" y="10"/>
                </a:cxn>
                <a:cxn ang="0">
                  <a:pos x="8" y="12"/>
                </a:cxn>
                <a:cxn ang="0">
                  <a:pos x="0" y="2"/>
                </a:cxn>
                <a:cxn ang="0">
                  <a:pos x="10" y="0"/>
                </a:cxn>
                <a:cxn ang="0">
                  <a:pos x="10" y="0"/>
                </a:cxn>
              </a:cxnLst>
              <a:rect l="0" t="0" r="r" b="b"/>
              <a:pathLst>
                <a:path w="24" h="12">
                  <a:moveTo>
                    <a:pt x="10" y="0"/>
                  </a:moveTo>
                  <a:lnTo>
                    <a:pt x="24" y="10"/>
                  </a:lnTo>
                  <a:lnTo>
                    <a:pt x="8" y="12"/>
                  </a:lnTo>
                  <a:lnTo>
                    <a:pt x="0" y="2"/>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3" name="Freeform 583">
              <a:extLst>
                <a:ext uri="{FF2B5EF4-FFF2-40B4-BE49-F238E27FC236}">
                  <a16:creationId xmlns:a16="http://schemas.microsoft.com/office/drawing/2014/main" id="{E9708601-0733-CE47-9955-D0B592C51E51}"/>
                </a:ext>
              </a:extLst>
            </p:cNvPr>
            <p:cNvSpPr>
              <a:spLocks/>
            </p:cNvSpPr>
            <p:nvPr/>
          </p:nvSpPr>
          <p:spPr bwMode="auto">
            <a:xfrm>
              <a:off x="2097088" y="1760538"/>
              <a:ext cx="34925" cy="60325"/>
            </a:xfrm>
            <a:custGeom>
              <a:avLst/>
              <a:gdLst/>
              <a:ahLst/>
              <a:cxnLst>
                <a:cxn ang="0">
                  <a:pos x="12" y="10"/>
                </a:cxn>
                <a:cxn ang="0">
                  <a:pos x="14" y="18"/>
                </a:cxn>
                <a:cxn ang="0">
                  <a:pos x="22" y="26"/>
                </a:cxn>
                <a:cxn ang="0">
                  <a:pos x="18" y="28"/>
                </a:cxn>
                <a:cxn ang="0">
                  <a:pos x="22" y="32"/>
                </a:cxn>
                <a:cxn ang="0">
                  <a:pos x="18" y="38"/>
                </a:cxn>
                <a:cxn ang="0">
                  <a:pos x="12" y="34"/>
                </a:cxn>
                <a:cxn ang="0">
                  <a:pos x="0" y="0"/>
                </a:cxn>
                <a:cxn ang="0">
                  <a:pos x="6" y="0"/>
                </a:cxn>
                <a:cxn ang="0">
                  <a:pos x="12" y="10"/>
                </a:cxn>
                <a:cxn ang="0">
                  <a:pos x="12" y="10"/>
                </a:cxn>
              </a:cxnLst>
              <a:rect l="0" t="0" r="r" b="b"/>
              <a:pathLst>
                <a:path w="22" h="38">
                  <a:moveTo>
                    <a:pt x="12" y="10"/>
                  </a:moveTo>
                  <a:lnTo>
                    <a:pt x="14" y="18"/>
                  </a:lnTo>
                  <a:lnTo>
                    <a:pt x="22" y="26"/>
                  </a:lnTo>
                  <a:lnTo>
                    <a:pt x="18" y="28"/>
                  </a:lnTo>
                  <a:lnTo>
                    <a:pt x="22" y="32"/>
                  </a:lnTo>
                  <a:lnTo>
                    <a:pt x="18" y="38"/>
                  </a:lnTo>
                  <a:lnTo>
                    <a:pt x="12" y="34"/>
                  </a:lnTo>
                  <a:lnTo>
                    <a:pt x="0" y="0"/>
                  </a:lnTo>
                  <a:lnTo>
                    <a:pt x="6" y="0"/>
                  </a:lnTo>
                  <a:lnTo>
                    <a:pt x="12" y="10"/>
                  </a:lnTo>
                  <a:lnTo>
                    <a:pt x="1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4" name="Freeform 584">
              <a:extLst>
                <a:ext uri="{FF2B5EF4-FFF2-40B4-BE49-F238E27FC236}">
                  <a16:creationId xmlns:a16="http://schemas.microsoft.com/office/drawing/2014/main" id="{C50CD3C5-2D88-EE41-87A3-F3397AE36EC7}"/>
                </a:ext>
              </a:extLst>
            </p:cNvPr>
            <p:cNvSpPr>
              <a:spLocks/>
            </p:cNvSpPr>
            <p:nvPr/>
          </p:nvSpPr>
          <p:spPr bwMode="auto">
            <a:xfrm>
              <a:off x="2122488" y="1862138"/>
              <a:ext cx="34925" cy="31750"/>
            </a:xfrm>
            <a:custGeom>
              <a:avLst/>
              <a:gdLst/>
              <a:ahLst/>
              <a:cxnLst>
                <a:cxn ang="0">
                  <a:pos x="10" y="4"/>
                </a:cxn>
                <a:cxn ang="0">
                  <a:pos x="22" y="14"/>
                </a:cxn>
                <a:cxn ang="0">
                  <a:pos x="6" y="20"/>
                </a:cxn>
                <a:cxn ang="0">
                  <a:pos x="8" y="18"/>
                </a:cxn>
                <a:cxn ang="0">
                  <a:pos x="4" y="14"/>
                </a:cxn>
                <a:cxn ang="0">
                  <a:pos x="4" y="8"/>
                </a:cxn>
                <a:cxn ang="0">
                  <a:pos x="0" y="4"/>
                </a:cxn>
                <a:cxn ang="0">
                  <a:pos x="8" y="0"/>
                </a:cxn>
                <a:cxn ang="0">
                  <a:pos x="10" y="4"/>
                </a:cxn>
                <a:cxn ang="0">
                  <a:pos x="10" y="4"/>
                </a:cxn>
              </a:cxnLst>
              <a:rect l="0" t="0" r="r" b="b"/>
              <a:pathLst>
                <a:path w="22" h="20">
                  <a:moveTo>
                    <a:pt x="10" y="4"/>
                  </a:moveTo>
                  <a:lnTo>
                    <a:pt x="22" y="14"/>
                  </a:lnTo>
                  <a:lnTo>
                    <a:pt x="6" y="20"/>
                  </a:lnTo>
                  <a:lnTo>
                    <a:pt x="8" y="18"/>
                  </a:lnTo>
                  <a:lnTo>
                    <a:pt x="4" y="14"/>
                  </a:lnTo>
                  <a:lnTo>
                    <a:pt x="4" y="8"/>
                  </a:lnTo>
                  <a:lnTo>
                    <a:pt x="0" y="4"/>
                  </a:lnTo>
                  <a:lnTo>
                    <a:pt x="8" y="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5" name="Freeform 585">
              <a:extLst>
                <a:ext uri="{FF2B5EF4-FFF2-40B4-BE49-F238E27FC236}">
                  <a16:creationId xmlns:a16="http://schemas.microsoft.com/office/drawing/2014/main" id="{1B0D9A5A-0892-CD4C-B5D2-7EE19D753B60}"/>
                </a:ext>
              </a:extLst>
            </p:cNvPr>
            <p:cNvSpPr>
              <a:spLocks/>
            </p:cNvSpPr>
            <p:nvPr/>
          </p:nvSpPr>
          <p:spPr bwMode="auto">
            <a:xfrm>
              <a:off x="2128838" y="1893888"/>
              <a:ext cx="41275" cy="22225"/>
            </a:xfrm>
            <a:custGeom>
              <a:avLst/>
              <a:gdLst/>
              <a:ahLst/>
              <a:cxnLst>
                <a:cxn ang="0">
                  <a:pos x="20" y="0"/>
                </a:cxn>
                <a:cxn ang="0">
                  <a:pos x="26" y="4"/>
                </a:cxn>
                <a:cxn ang="0">
                  <a:pos x="24" y="10"/>
                </a:cxn>
                <a:cxn ang="0">
                  <a:pos x="18" y="14"/>
                </a:cxn>
                <a:cxn ang="0">
                  <a:pos x="4" y="14"/>
                </a:cxn>
                <a:cxn ang="0">
                  <a:pos x="0" y="8"/>
                </a:cxn>
                <a:cxn ang="0">
                  <a:pos x="20" y="0"/>
                </a:cxn>
                <a:cxn ang="0">
                  <a:pos x="20" y="0"/>
                </a:cxn>
              </a:cxnLst>
              <a:rect l="0" t="0" r="r" b="b"/>
              <a:pathLst>
                <a:path w="26" h="14">
                  <a:moveTo>
                    <a:pt x="20" y="0"/>
                  </a:moveTo>
                  <a:lnTo>
                    <a:pt x="26" y="4"/>
                  </a:lnTo>
                  <a:lnTo>
                    <a:pt x="24" y="10"/>
                  </a:lnTo>
                  <a:lnTo>
                    <a:pt x="18" y="14"/>
                  </a:lnTo>
                  <a:lnTo>
                    <a:pt x="4" y="14"/>
                  </a:lnTo>
                  <a:lnTo>
                    <a:pt x="0" y="8"/>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6" name="Freeform 586">
              <a:extLst>
                <a:ext uri="{FF2B5EF4-FFF2-40B4-BE49-F238E27FC236}">
                  <a16:creationId xmlns:a16="http://schemas.microsoft.com/office/drawing/2014/main" id="{83997316-21AF-E141-8506-AE4BD391D188}"/>
                </a:ext>
              </a:extLst>
            </p:cNvPr>
            <p:cNvSpPr>
              <a:spLocks/>
            </p:cNvSpPr>
            <p:nvPr/>
          </p:nvSpPr>
          <p:spPr bwMode="auto">
            <a:xfrm>
              <a:off x="2141538" y="1916113"/>
              <a:ext cx="31750" cy="12700"/>
            </a:xfrm>
            <a:custGeom>
              <a:avLst/>
              <a:gdLst/>
              <a:ahLst/>
              <a:cxnLst>
                <a:cxn ang="0">
                  <a:pos x="10" y="0"/>
                </a:cxn>
                <a:cxn ang="0">
                  <a:pos x="20" y="0"/>
                </a:cxn>
                <a:cxn ang="0">
                  <a:pos x="18" y="4"/>
                </a:cxn>
                <a:cxn ang="0">
                  <a:pos x="0" y="8"/>
                </a:cxn>
                <a:cxn ang="0">
                  <a:pos x="10" y="0"/>
                </a:cxn>
                <a:cxn ang="0">
                  <a:pos x="10" y="0"/>
                </a:cxn>
              </a:cxnLst>
              <a:rect l="0" t="0" r="r" b="b"/>
              <a:pathLst>
                <a:path w="20" h="8">
                  <a:moveTo>
                    <a:pt x="10" y="0"/>
                  </a:moveTo>
                  <a:lnTo>
                    <a:pt x="20" y="0"/>
                  </a:lnTo>
                  <a:lnTo>
                    <a:pt x="18" y="4"/>
                  </a:lnTo>
                  <a:lnTo>
                    <a:pt x="0" y="8"/>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7" name="Freeform 587">
              <a:extLst>
                <a:ext uri="{FF2B5EF4-FFF2-40B4-BE49-F238E27FC236}">
                  <a16:creationId xmlns:a16="http://schemas.microsoft.com/office/drawing/2014/main" id="{B0A2A18F-99D3-B941-9302-C398212424A3}"/>
                </a:ext>
              </a:extLst>
            </p:cNvPr>
            <p:cNvSpPr>
              <a:spLocks/>
            </p:cNvSpPr>
            <p:nvPr/>
          </p:nvSpPr>
          <p:spPr bwMode="auto">
            <a:xfrm>
              <a:off x="2151063" y="1925638"/>
              <a:ext cx="28575" cy="19050"/>
            </a:xfrm>
            <a:custGeom>
              <a:avLst/>
              <a:gdLst/>
              <a:ahLst/>
              <a:cxnLst>
                <a:cxn ang="0">
                  <a:pos x="4" y="2"/>
                </a:cxn>
                <a:cxn ang="0">
                  <a:pos x="18" y="0"/>
                </a:cxn>
                <a:cxn ang="0">
                  <a:pos x="10" y="10"/>
                </a:cxn>
                <a:cxn ang="0">
                  <a:pos x="4" y="12"/>
                </a:cxn>
                <a:cxn ang="0">
                  <a:pos x="0" y="10"/>
                </a:cxn>
                <a:cxn ang="0">
                  <a:pos x="4" y="2"/>
                </a:cxn>
                <a:cxn ang="0">
                  <a:pos x="4" y="2"/>
                </a:cxn>
              </a:cxnLst>
              <a:rect l="0" t="0" r="r" b="b"/>
              <a:pathLst>
                <a:path w="18" h="12">
                  <a:moveTo>
                    <a:pt x="4" y="2"/>
                  </a:moveTo>
                  <a:lnTo>
                    <a:pt x="18" y="0"/>
                  </a:lnTo>
                  <a:lnTo>
                    <a:pt x="10" y="10"/>
                  </a:lnTo>
                  <a:lnTo>
                    <a:pt x="4" y="12"/>
                  </a:lnTo>
                  <a:lnTo>
                    <a:pt x="0" y="1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8" name="Freeform 588">
              <a:extLst>
                <a:ext uri="{FF2B5EF4-FFF2-40B4-BE49-F238E27FC236}">
                  <a16:creationId xmlns:a16="http://schemas.microsoft.com/office/drawing/2014/main" id="{C75128D8-C3B3-494A-A12E-DD32A367E77D}"/>
                </a:ext>
              </a:extLst>
            </p:cNvPr>
            <p:cNvSpPr>
              <a:spLocks/>
            </p:cNvSpPr>
            <p:nvPr/>
          </p:nvSpPr>
          <p:spPr bwMode="auto">
            <a:xfrm>
              <a:off x="2119313" y="1970088"/>
              <a:ext cx="28575" cy="31750"/>
            </a:xfrm>
            <a:custGeom>
              <a:avLst/>
              <a:gdLst/>
              <a:ahLst/>
              <a:cxnLst>
                <a:cxn ang="0">
                  <a:pos x="12" y="0"/>
                </a:cxn>
                <a:cxn ang="0">
                  <a:pos x="18" y="14"/>
                </a:cxn>
                <a:cxn ang="0">
                  <a:pos x="14" y="18"/>
                </a:cxn>
                <a:cxn ang="0">
                  <a:pos x="10" y="20"/>
                </a:cxn>
                <a:cxn ang="0">
                  <a:pos x="0" y="14"/>
                </a:cxn>
                <a:cxn ang="0">
                  <a:pos x="4" y="0"/>
                </a:cxn>
                <a:cxn ang="0">
                  <a:pos x="12" y="0"/>
                </a:cxn>
                <a:cxn ang="0">
                  <a:pos x="12" y="0"/>
                </a:cxn>
              </a:cxnLst>
              <a:rect l="0" t="0" r="r" b="b"/>
              <a:pathLst>
                <a:path w="18" h="20">
                  <a:moveTo>
                    <a:pt x="12" y="0"/>
                  </a:moveTo>
                  <a:lnTo>
                    <a:pt x="18" y="14"/>
                  </a:lnTo>
                  <a:lnTo>
                    <a:pt x="14" y="18"/>
                  </a:lnTo>
                  <a:lnTo>
                    <a:pt x="10" y="20"/>
                  </a:lnTo>
                  <a:lnTo>
                    <a:pt x="0" y="14"/>
                  </a:lnTo>
                  <a:lnTo>
                    <a:pt x="4" y="0"/>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89" name="Freeform 589">
              <a:extLst>
                <a:ext uri="{FF2B5EF4-FFF2-40B4-BE49-F238E27FC236}">
                  <a16:creationId xmlns:a16="http://schemas.microsoft.com/office/drawing/2014/main" id="{8FB36BA5-A1C8-D24A-8DF5-ED924DFF70A1}"/>
                </a:ext>
              </a:extLst>
            </p:cNvPr>
            <p:cNvSpPr>
              <a:spLocks/>
            </p:cNvSpPr>
            <p:nvPr/>
          </p:nvSpPr>
          <p:spPr bwMode="auto">
            <a:xfrm>
              <a:off x="1846263" y="1846263"/>
              <a:ext cx="260350" cy="206375"/>
            </a:xfrm>
            <a:custGeom>
              <a:avLst/>
              <a:gdLst/>
              <a:ahLst/>
              <a:cxnLst>
                <a:cxn ang="0">
                  <a:pos x="108" y="16"/>
                </a:cxn>
                <a:cxn ang="0">
                  <a:pos x="120" y="0"/>
                </a:cxn>
                <a:cxn ang="0">
                  <a:pos x="120" y="10"/>
                </a:cxn>
                <a:cxn ang="0">
                  <a:pos x="124" y="22"/>
                </a:cxn>
                <a:cxn ang="0">
                  <a:pos x="122" y="42"/>
                </a:cxn>
                <a:cxn ang="0">
                  <a:pos x="130" y="58"/>
                </a:cxn>
                <a:cxn ang="0">
                  <a:pos x="146" y="64"/>
                </a:cxn>
                <a:cxn ang="0">
                  <a:pos x="146" y="50"/>
                </a:cxn>
                <a:cxn ang="0">
                  <a:pos x="162" y="52"/>
                </a:cxn>
                <a:cxn ang="0">
                  <a:pos x="164" y="68"/>
                </a:cxn>
                <a:cxn ang="0">
                  <a:pos x="142" y="104"/>
                </a:cxn>
                <a:cxn ang="0">
                  <a:pos x="134" y="96"/>
                </a:cxn>
                <a:cxn ang="0">
                  <a:pos x="120" y="102"/>
                </a:cxn>
                <a:cxn ang="0">
                  <a:pos x="120" y="94"/>
                </a:cxn>
                <a:cxn ang="0">
                  <a:pos x="94" y="110"/>
                </a:cxn>
                <a:cxn ang="0">
                  <a:pos x="68" y="130"/>
                </a:cxn>
                <a:cxn ang="0">
                  <a:pos x="44" y="118"/>
                </a:cxn>
                <a:cxn ang="0">
                  <a:pos x="58" y="108"/>
                </a:cxn>
                <a:cxn ang="0">
                  <a:pos x="80" y="102"/>
                </a:cxn>
                <a:cxn ang="0">
                  <a:pos x="72" y="92"/>
                </a:cxn>
                <a:cxn ang="0">
                  <a:pos x="68" y="86"/>
                </a:cxn>
                <a:cxn ang="0">
                  <a:pos x="60" y="92"/>
                </a:cxn>
                <a:cxn ang="0">
                  <a:pos x="50" y="96"/>
                </a:cxn>
                <a:cxn ang="0">
                  <a:pos x="52" y="82"/>
                </a:cxn>
                <a:cxn ang="0">
                  <a:pos x="50" y="78"/>
                </a:cxn>
                <a:cxn ang="0">
                  <a:pos x="42" y="84"/>
                </a:cxn>
                <a:cxn ang="0">
                  <a:pos x="38" y="100"/>
                </a:cxn>
                <a:cxn ang="0">
                  <a:pos x="34" y="92"/>
                </a:cxn>
                <a:cxn ang="0">
                  <a:pos x="28" y="102"/>
                </a:cxn>
                <a:cxn ang="0">
                  <a:pos x="22" y="94"/>
                </a:cxn>
                <a:cxn ang="0">
                  <a:pos x="14" y="94"/>
                </a:cxn>
                <a:cxn ang="0">
                  <a:pos x="6" y="74"/>
                </a:cxn>
                <a:cxn ang="0">
                  <a:pos x="34" y="62"/>
                </a:cxn>
                <a:cxn ang="0">
                  <a:pos x="6" y="70"/>
                </a:cxn>
                <a:cxn ang="0">
                  <a:pos x="8" y="58"/>
                </a:cxn>
                <a:cxn ang="0">
                  <a:pos x="16" y="48"/>
                </a:cxn>
                <a:cxn ang="0">
                  <a:pos x="16" y="38"/>
                </a:cxn>
                <a:cxn ang="0">
                  <a:pos x="28" y="20"/>
                </a:cxn>
                <a:cxn ang="0">
                  <a:pos x="48" y="22"/>
                </a:cxn>
                <a:cxn ang="0">
                  <a:pos x="48" y="34"/>
                </a:cxn>
                <a:cxn ang="0">
                  <a:pos x="70" y="36"/>
                </a:cxn>
                <a:cxn ang="0">
                  <a:pos x="74" y="56"/>
                </a:cxn>
                <a:cxn ang="0">
                  <a:pos x="84" y="60"/>
                </a:cxn>
                <a:cxn ang="0">
                  <a:pos x="86" y="72"/>
                </a:cxn>
                <a:cxn ang="0">
                  <a:pos x="118" y="62"/>
                </a:cxn>
                <a:cxn ang="0">
                  <a:pos x="114" y="46"/>
                </a:cxn>
                <a:cxn ang="0">
                  <a:pos x="98" y="28"/>
                </a:cxn>
                <a:cxn ang="0">
                  <a:pos x="104" y="20"/>
                </a:cxn>
              </a:cxnLst>
              <a:rect l="0" t="0" r="r" b="b"/>
              <a:pathLst>
                <a:path w="164" h="130">
                  <a:moveTo>
                    <a:pt x="104" y="20"/>
                  </a:moveTo>
                  <a:lnTo>
                    <a:pt x="108" y="16"/>
                  </a:lnTo>
                  <a:lnTo>
                    <a:pt x="112" y="2"/>
                  </a:lnTo>
                  <a:lnTo>
                    <a:pt x="120" y="0"/>
                  </a:lnTo>
                  <a:lnTo>
                    <a:pt x="124" y="6"/>
                  </a:lnTo>
                  <a:lnTo>
                    <a:pt x="120" y="10"/>
                  </a:lnTo>
                  <a:lnTo>
                    <a:pt x="124" y="16"/>
                  </a:lnTo>
                  <a:lnTo>
                    <a:pt x="124" y="22"/>
                  </a:lnTo>
                  <a:lnTo>
                    <a:pt x="130" y="30"/>
                  </a:lnTo>
                  <a:lnTo>
                    <a:pt x="122" y="42"/>
                  </a:lnTo>
                  <a:lnTo>
                    <a:pt x="136" y="48"/>
                  </a:lnTo>
                  <a:lnTo>
                    <a:pt x="130" y="58"/>
                  </a:lnTo>
                  <a:lnTo>
                    <a:pt x="142" y="52"/>
                  </a:lnTo>
                  <a:lnTo>
                    <a:pt x="146" y="64"/>
                  </a:lnTo>
                  <a:lnTo>
                    <a:pt x="148" y="58"/>
                  </a:lnTo>
                  <a:lnTo>
                    <a:pt x="146" y="50"/>
                  </a:lnTo>
                  <a:lnTo>
                    <a:pt x="148" y="44"/>
                  </a:lnTo>
                  <a:lnTo>
                    <a:pt x="162" y="52"/>
                  </a:lnTo>
                  <a:lnTo>
                    <a:pt x="164" y="58"/>
                  </a:lnTo>
                  <a:lnTo>
                    <a:pt x="164" y="68"/>
                  </a:lnTo>
                  <a:lnTo>
                    <a:pt x="156" y="98"/>
                  </a:lnTo>
                  <a:lnTo>
                    <a:pt x="142" y="104"/>
                  </a:lnTo>
                  <a:lnTo>
                    <a:pt x="136" y="100"/>
                  </a:lnTo>
                  <a:lnTo>
                    <a:pt x="134" y="96"/>
                  </a:lnTo>
                  <a:lnTo>
                    <a:pt x="124" y="104"/>
                  </a:lnTo>
                  <a:lnTo>
                    <a:pt x="120" y="102"/>
                  </a:lnTo>
                  <a:lnTo>
                    <a:pt x="122" y="100"/>
                  </a:lnTo>
                  <a:lnTo>
                    <a:pt x="120" y="94"/>
                  </a:lnTo>
                  <a:lnTo>
                    <a:pt x="110" y="106"/>
                  </a:lnTo>
                  <a:lnTo>
                    <a:pt x="94" y="110"/>
                  </a:lnTo>
                  <a:lnTo>
                    <a:pt x="92" y="118"/>
                  </a:lnTo>
                  <a:lnTo>
                    <a:pt x="68" y="130"/>
                  </a:lnTo>
                  <a:lnTo>
                    <a:pt x="50" y="124"/>
                  </a:lnTo>
                  <a:lnTo>
                    <a:pt x="44" y="118"/>
                  </a:lnTo>
                  <a:lnTo>
                    <a:pt x="44" y="112"/>
                  </a:lnTo>
                  <a:lnTo>
                    <a:pt x="58" y="108"/>
                  </a:lnTo>
                  <a:lnTo>
                    <a:pt x="62" y="100"/>
                  </a:lnTo>
                  <a:lnTo>
                    <a:pt x="80" y="102"/>
                  </a:lnTo>
                  <a:lnTo>
                    <a:pt x="90" y="86"/>
                  </a:lnTo>
                  <a:lnTo>
                    <a:pt x="72" y="92"/>
                  </a:lnTo>
                  <a:lnTo>
                    <a:pt x="72" y="88"/>
                  </a:lnTo>
                  <a:lnTo>
                    <a:pt x="68" y="86"/>
                  </a:lnTo>
                  <a:lnTo>
                    <a:pt x="64" y="94"/>
                  </a:lnTo>
                  <a:lnTo>
                    <a:pt x="60" y="92"/>
                  </a:lnTo>
                  <a:lnTo>
                    <a:pt x="52" y="98"/>
                  </a:lnTo>
                  <a:lnTo>
                    <a:pt x="50" y="96"/>
                  </a:lnTo>
                  <a:lnTo>
                    <a:pt x="54" y="90"/>
                  </a:lnTo>
                  <a:lnTo>
                    <a:pt x="52" y="82"/>
                  </a:lnTo>
                  <a:lnTo>
                    <a:pt x="58" y="76"/>
                  </a:lnTo>
                  <a:lnTo>
                    <a:pt x="50" y="78"/>
                  </a:lnTo>
                  <a:lnTo>
                    <a:pt x="48" y="88"/>
                  </a:lnTo>
                  <a:lnTo>
                    <a:pt x="42" y="84"/>
                  </a:lnTo>
                  <a:lnTo>
                    <a:pt x="44" y="96"/>
                  </a:lnTo>
                  <a:lnTo>
                    <a:pt x="38" y="100"/>
                  </a:lnTo>
                  <a:lnTo>
                    <a:pt x="36" y="100"/>
                  </a:lnTo>
                  <a:lnTo>
                    <a:pt x="34" y="92"/>
                  </a:lnTo>
                  <a:lnTo>
                    <a:pt x="28" y="94"/>
                  </a:lnTo>
                  <a:lnTo>
                    <a:pt x="28" y="102"/>
                  </a:lnTo>
                  <a:lnTo>
                    <a:pt x="20" y="96"/>
                  </a:lnTo>
                  <a:lnTo>
                    <a:pt x="22" y="94"/>
                  </a:lnTo>
                  <a:lnTo>
                    <a:pt x="20" y="90"/>
                  </a:lnTo>
                  <a:lnTo>
                    <a:pt x="14" y="94"/>
                  </a:lnTo>
                  <a:lnTo>
                    <a:pt x="0" y="86"/>
                  </a:lnTo>
                  <a:lnTo>
                    <a:pt x="6" y="74"/>
                  </a:lnTo>
                  <a:lnTo>
                    <a:pt x="22" y="74"/>
                  </a:lnTo>
                  <a:lnTo>
                    <a:pt x="34" y="62"/>
                  </a:lnTo>
                  <a:lnTo>
                    <a:pt x="16" y="72"/>
                  </a:lnTo>
                  <a:lnTo>
                    <a:pt x="6" y="70"/>
                  </a:lnTo>
                  <a:lnTo>
                    <a:pt x="6" y="66"/>
                  </a:lnTo>
                  <a:lnTo>
                    <a:pt x="8" y="58"/>
                  </a:lnTo>
                  <a:lnTo>
                    <a:pt x="12" y="54"/>
                  </a:lnTo>
                  <a:lnTo>
                    <a:pt x="16" y="48"/>
                  </a:lnTo>
                  <a:lnTo>
                    <a:pt x="12" y="42"/>
                  </a:lnTo>
                  <a:lnTo>
                    <a:pt x="16" y="38"/>
                  </a:lnTo>
                  <a:lnTo>
                    <a:pt x="24" y="30"/>
                  </a:lnTo>
                  <a:lnTo>
                    <a:pt x="28" y="20"/>
                  </a:lnTo>
                  <a:lnTo>
                    <a:pt x="36" y="18"/>
                  </a:lnTo>
                  <a:lnTo>
                    <a:pt x="48" y="22"/>
                  </a:lnTo>
                  <a:lnTo>
                    <a:pt x="46" y="30"/>
                  </a:lnTo>
                  <a:lnTo>
                    <a:pt x="48" y="34"/>
                  </a:lnTo>
                  <a:lnTo>
                    <a:pt x="64" y="32"/>
                  </a:lnTo>
                  <a:lnTo>
                    <a:pt x="70" y="36"/>
                  </a:lnTo>
                  <a:lnTo>
                    <a:pt x="78" y="50"/>
                  </a:lnTo>
                  <a:lnTo>
                    <a:pt x="74" y="56"/>
                  </a:lnTo>
                  <a:lnTo>
                    <a:pt x="82" y="54"/>
                  </a:lnTo>
                  <a:lnTo>
                    <a:pt x="84" y="60"/>
                  </a:lnTo>
                  <a:lnTo>
                    <a:pt x="82" y="62"/>
                  </a:lnTo>
                  <a:lnTo>
                    <a:pt x="86" y="72"/>
                  </a:lnTo>
                  <a:lnTo>
                    <a:pt x="118" y="72"/>
                  </a:lnTo>
                  <a:lnTo>
                    <a:pt x="118" y="62"/>
                  </a:lnTo>
                  <a:lnTo>
                    <a:pt x="104" y="52"/>
                  </a:lnTo>
                  <a:lnTo>
                    <a:pt x="114" y="46"/>
                  </a:lnTo>
                  <a:lnTo>
                    <a:pt x="110" y="36"/>
                  </a:lnTo>
                  <a:lnTo>
                    <a:pt x="98" y="28"/>
                  </a:lnTo>
                  <a:lnTo>
                    <a:pt x="98" y="22"/>
                  </a:lnTo>
                  <a:lnTo>
                    <a:pt x="104" y="20"/>
                  </a:lnTo>
                  <a:lnTo>
                    <a:pt x="104"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0" name="Freeform 590">
              <a:extLst>
                <a:ext uri="{FF2B5EF4-FFF2-40B4-BE49-F238E27FC236}">
                  <a16:creationId xmlns:a16="http://schemas.microsoft.com/office/drawing/2014/main" id="{7E689322-F9B1-0045-BD19-1E4D2B4762A2}"/>
                </a:ext>
              </a:extLst>
            </p:cNvPr>
            <p:cNvSpPr>
              <a:spLocks/>
            </p:cNvSpPr>
            <p:nvPr/>
          </p:nvSpPr>
          <p:spPr bwMode="auto">
            <a:xfrm>
              <a:off x="1811338" y="1909763"/>
              <a:ext cx="38100" cy="53975"/>
            </a:xfrm>
            <a:custGeom>
              <a:avLst/>
              <a:gdLst/>
              <a:ahLst/>
              <a:cxnLst>
                <a:cxn ang="0">
                  <a:pos x="18" y="6"/>
                </a:cxn>
                <a:cxn ang="0">
                  <a:pos x="22" y="0"/>
                </a:cxn>
                <a:cxn ang="0">
                  <a:pos x="24" y="6"/>
                </a:cxn>
                <a:cxn ang="0">
                  <a:pos x="12" y="34"/>
                </a:cxn>
                <a:cxn ang="0">
                  <a:pos x="0" y="24"/>
                </a:cxn>
                <a:cxn ang="0">
                  <a:pos x="18" y="6"/>
                </a:cxn>
                <a:cxn ang="0">
                  <a:pos x="18" y="6"/>
                </a:cxn>
              </a:cxnLst>
              <a:rect l="0" t="0" r="r" b="b"/>
              <a:pathLst>
                <a:path w="24" h="34">
                  <a:moveTo>
                    <a:pt x="18" y="6"/>
                  </a:moveTo>
                  <a:lnTo>
                    <a:pt x="22" y="0"/>
                  </a:lnTo>
                  <a:lnTo>
                    <a:pt x="24" y="6"/>
                  </a:lnTo>
                  <a:lnTo>
                    <a:pt x="12" y="34"/>
                  </a:lnTo>
                  <a:lnTo>
                    <a:pt x="0" y="24"/>
                  </a:lnTo>
                  <a:lnTo>
                    <a:pt x="18" y="6"/>
                  </a:lnTo>
                  <a:lnTo>
                    <a:pt x="1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1" name="Freeform 591">
              <a:extLst>
                <a:ext uri="{FF2B5EF4-FFF2-40B4-BE49-F238E27FC236}">
                  <a16:creationId xmlns:a16="http://schemas.microsoft.com/office/drawing/2014/main" id="{E86E1D29-9D3D-B74E-BA7B-5FBC79292908}"/>
                </a:ext>
              </a:extLst>
            </p:cNvPr>
            <p:cNvSpPr>
              <a:spLocks/>
            </p:cNvSpPr>
            <p:nvPr/>
          </p:nvSpPr>
          <p:spPr bwMode="auto">
            <a:xfrm>
              <a:off x="1735138" y="1779588"/>
              <a:ext cx="155575" cy="158750"/>
            </a:xfrm>
            <a:custGeom>
              <a:avLst/>
              <a:gdLst/>
              <a:ahLst/>
              <a:cxnLst>
                <a:cxn ang="0">
                  <a:pos x="38" y="32"/>
                </a:cxn>
                <a:cxn ang="0">
                  <a:pos x="56" y="10"/>
                </a:cxn>
                <a:cxn ang="0">
                  <a:pos x="66" y="10"/>
                </a:cxn>
                <a:cxn ang="0">
                  <a:pos x="66" y="18"/>
                </a:cxn>
                <a:cxn ang="0">
                  <a:pos x="68" y="10"/>
                </a:cxn>
                <a:cxn ang="0">
                  <a:pos x="78" y="14"/>
                </a:cxn>
                <a:cxn ang="0">
                  <a:pos x="82" y="10"/>
                </a:cxn>
                <a:cxn ang="0">
                  <a:pos x="76" y="4"/>
                </a:cxn>
                <a:cxn ang="0">
                  <a:pos x="84" y="0"/>
                </a:cxn>
                <a:cxn ang="0">
                  <a:pos x="98" y="16"/>
                </a:cxn>
                <a:cxn ang="0">
                  <a:pos x="86" y="24"/>
                </a:cxn>
                <a:cxn ang="0">
                  <a:pos x="92" y="36"/>
                </a:cxn>
                <a:cxn ang="0">
                  <a:pos x="86" y="38"/>
                </a:cxn>
                <a:cxn ang="0">
                  <a:pos x="92" y="50"/>
                </a:cxn>
                <a:cxn ang="0">
                  <a:pos x="78" y="58"/>
                </a:cxn>
                <a:cxn ang="0">
                  <a:pos x="78" y="74"/>
                </a:cxn>
                <a:cxn ang="0">
                  <a:pos x="72" y="74"/>
                </a:cxn>
                <a:cxn ang="0">
                  <a:pos x="66" y="64"/>
                </a:cxn>
                <a:cxn ang="0">
                  <a:pos x="68" y="44"/>
                </a:cxn>
                <a:cxn ang="0">
                  <a:pos x="60" y="46"/>
                </a:cxn>
                <a:cxn ang="0">
                  <a:pos x="58" y="52"/>
                </a:cxn>
                <a:cxn ang="0">
                  <a:pos x="60" y="58"/>
                </a:cxn>
                <a:cxn ang="0">
                  <a:pos x="52" y="62"/>
                </a:cxn>
                <a:cxn ang="0">
                  <a:pos x="58" y="70"/>
                </a:cxn>
                <a:cxn ang="0">
                  <a:pos x="54" y="76"/>
                </a:cxn>
                <a:cxn ang="0">
                  <a:pos x="52" y="82"/>
                </a:cxn>
                <a:cxn ang="0">
                  <a:pos x="50" y="84"/>
                </a:cxn>
                <a:cxn ang="0">
                  <a:pos x="46" y="70"/>
                </a:cxn>
                <a:cxn ang="0">
                  <a:pos x="44" y="70"/>
                </a:cxn>
                <a:cxn ang="0">
                  <a:pos x="44" y="78"/>
                </a:cxn>
                <a:cxn ang="0">
                  <a:pos x="44" y="80"/>
                </a:cxn>
                <a:cxn ang="0">
                  <a:pos x="40" y="84"/>
                </a:cxn>
                <a:cxn ang="0">
                  <a:pos x="46" y="90"/>
                </a:cxn>
                <a:cxn ang="0">
                  <a:pos x="40" y="96"/>
                </a:cxn>
                <a:cxn ang="0">
                  <a:pos x="36" y="94"/>
                </a:cxn>
                <a:cxn ang="0">
                  <a:pos x="34" y="100"/>
                </a:cxn>
                <a:cxn ang="0">
                  <a:pos x="32" y="88"/>
                </a:cxn>
                <a:cxn ang="0">
                  <a:pos x="28" y="84"/>
                </a:cxn>
                <a:cxn ang="0">
                  <a:pos x="28" y="78"/>
                </a:cxn>
                <a:cxn ang="0">
                  <a:pos x="26" y="80"/>
                </a:cxn>
                <a:cxn ang="0">
                  <a:pos x="22" y="92"/>
                </a:cxn>
                <a:cxn ang="0">
                  <a:pos x="14" y="86"/>
                </a:cxn>
                <a:cxn ang="0">
                  <a:pos x="14" y="80"/>
                </a:cxn>
                <a:cxn ang="0">
                  <a:pos x="6" y="92"/>
                </a:cxn>
                <a:cxn ang="0">
                  <a:pos x="4" y="90"/>
                </a:cxn>
                <a:cxn ang="0">
                  <a:pos x="6" y="80"/>
                </a:cxn>
                <a:cxn ang="0">
                  <a:pos x="2" y="84"/>
                </a:cxn>
                <a:cxn ang="0">
                  <a:pos x="0" y="78"/>
                </a:cxn>
                <a:cxn ang="0">
                  <a:pos x="8" y="66"/>
                </a:cxn>
                <a:cxn ang="0">
                  <a:pos x="18" y="66"/>
                </a:cxn>
                <a:cxn ang="0">
                  <a:pos x="22" y="56"/>
                </a:cxn>
                <a:cxn ang="0">
                  <a:pos x="22" y="50"/>
                </a:cxn>
                <a:cxn ang="0">
                  <a:pos x="34" y="40"/>
                </a:cxn>
                <a:cxn ang="0">
                  <a:pos x="38" y="32"/>
                </a:cxn>
                <a:cxn ang="0">
                  <a:pos x="38" y="32"/>
                </a:cxn>
              </a:cxnLst>
              <a:rect l="0" t="0" r="r" b="b"/>
              <a:pathLst>
                <a:path w="98" h="100">
                  <a:moveTo>
                    <a:pt x="38" y="32"/>
                  </a:moveTo>
                  <a:lnTo>
                    <a:pt x="56" y="10"/>
                  </a:lnTo>
                  <a:lnTo>
                    <a:pt x="66" y="10"/>
                  </a:lnTo>
                  <a:lnTo>
                    <a:pt x="66" y="18"/>
                  </a:lnTo>
                  <a:lnTo>
                    <a:pt x="68" y="10"/>
                  </a:lnTo>
                  <a:lnTo>
                    <a:pt x="78" y="14"/>
                  </a:lnTo>
                  <a:lnTo>
                    <a:pt x="82" y="10"/>
                  </a:lnTo>
                  <a:lnTo>
                    <a:pt x="76" y="4"/>
                  </a:lnTo>
                  <a:lnTo>
                    <a:pt x="84" y="0"/>
                  </a:lnTo>
                  <a:lnTo>
                    <a:pt x="98" y="16"/>
                  </a:lnTo>
                  <a:lnTo>
                    <a:pt x="86" y="24"/>
                  </a:lnTo>
                  <a:lnTo>
                    <a:pt x="92" y="36"/>
                  </a:lnTo>
                  <a:lnTo>
                    <a:pt x="86" y="38"/>
                  </a:lnTo>
                  <a:lnTo>
                    <a:pt x="92" y="50"/>
                  </a:lnTo>
                  <a:lnTo>
                    <a:pt x="78" y="58"/>
                  </a:lnTo>
                  <a:lnTo>
                    <a:pt x="78" y="74"/>
                  </a:lnTo>
                  <a:lnTo>
                    <a:pt x="72" y="74"/>
                  </a:lnTo>
                  <a:lnTo>
                    <a:pt x="66" y="64"/>
                  </a:lnTo>
                  <a:lnTo>
                    <a:pt x="68" y="44"/>
                  </a:lnTo>
                  <a:lnTo>
                    <a:pt x="60" y="46"/>
                  </a:lnTo>
                  <a:lnTo>
                    <a:pt x="58" y="52"/>
                  </a:lnTo>
                  <a:lnTo>
                    <a:pt x="60" y="58"/>
                  </a:lnTo>
                  <a:lnTo>
                    <a:pt x="52" y="62"/>
                  </a:lnTo>
                  <a:lnTo>
                    <a:pt x="58" y="70"/>
                  </a:lnTo>
                  <a:lnTo>
                    <a:pt x="54" y="76"/>
                  </a:lnTo>
                  <a:lnTo>
                    <a:pt x="52" y="82"/>
                  </a:lnTo>
                  <a:lnTo>
                    <a:pt x="50" y="84"/>
                  </a:lnTo>
                  <a:lnTo>
                    <a:pt x="46" y="70"/>
                  </a:lnTo>
                  <a:lnTo>
                    <a:pt x="44" y="70"/>
                  </a:lnTo>
                  <a:lnTo>
                    <a:pt x="44" y="78"/>
                  </a:lnTo>
                  <a:lnTo>
                    <a:pt x="44" y="80"/>
                  </a:lnTo>
                  <a:lnTo>
                    <a:pt x="40" y="84"/>
                  </a:lnTo>
                  <a:lnTo>
                    <a:pt x="46" y="90"/>
                  </a:lnTo>
                  <a:lnTo>
                    <a:pt x="40" y="96"/>
                  </a:lnTo>
                  <a:lnTo>
                    <a:pt x="36" y="94"/>
                  </a:lnTo>
                  <a:lnTo>
                    <a:pt x="34" y="100"/>
                  </a:lnTo>
                  <a:lnTo>
                    <a:pt x="32" y="88"/>
                  </a:lnTo>
                  <a:lnTo>
                    <a:pt x="28" y="84"/>
                  </a:lnTo>
                  <a:lnTo>
                    <a:pt x="28" y="78"/>
                  </a:lnTo>
                  <a:lnTo>
                    <a:pt x="26" y="80"/>
                  </a:lnTo>
                  <a:lnTo>
                    <a:pt x="22" y="92"/>
                  </a:lnTo>
                  <a:lnTo>
                    <a:pt x="14" y="86"/>
                  </a:lnTo>
                  <a:lnTo>
                    <a:pt x="14" y="80"/>
                  </a:lnTo>
                  <a:lnTo>
                    <a:pt x="6" y="92"/>
                  </a:lnTo>
                  <a:lnTo>
                    <a:pt x="4" y="90"/>
                  </a:lnTo>
                  <a:lnTo>
                    <a:pt x="6" y="80"/>
                  </a:lnTo>
                  <a:lnTo>
                    <a:pt x="2" y="84"/>
                  </a:lnTo>
                  <a:lnTo>
                    <a:pt x="0" y="78"/>
                  </a:lnTo>
                  <a:lnTo>
                    <a:pt x="8" y="66"/>
                  </a:lnTo>
                  <a:lnTo>
                    <a:pt x="18" y="66"/>
                  </a:lnTo>
                  <a:lnTo>
                    <a:pt x="22" y="56"/>
                  </a:lnTo>
                  <a:lnTo>
                    <a:pt x="22" y="50"/>
                  </a:lnTo>
                  <a:lnTo>
                    <a:pt x="34" y="40"/>
                  </a:lnTo>
                  <a:lnTo>
                    <a:pt x="38" y="32"/>
                  </a:lnTo>
                  <a:lnTo>
                    <a:pt x="38"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2" name="Freeform 592">
              <a:extLst>
                <a:ext uri="{FF2B5EF4-FFF2-40B4-BE49-F238E27FC236}">
                  <a16:creationId xmlns:a16="http://schemas.microsoft.com/office/drawing/2014/main" id="{5D475297-AB6B-DC44-8F39-BF7FF004D43B}"/>
                </a:ext>
              </a:extLst>
            </p:cNvPr>
            <p:cNvSpPr>
              <a:spLocks/>
            </p:cNvSpPr>
            <p:nvPr/>
          </p:nvSpPr>
          <p:spPr bwMode="auto">
            <a:xfrm>
              <a:off x="1906588" y="1839913"/>
              <a:ext cx="25400" cy="15875"/>
            </a:xfrm>
            <a:custGeom>
              <a:avLst/>
              <a:gdLst/>
              <a:ahLst/>
              <a:cxnLst>
                <a:cxn ang="0">
                  <a:pos x="10" y="0"/>
                </a:cxn>
                <a:cxn ang="0">
                  <a:pos x="16" y="6"/>
                </a:cxn>
                <a:cxn ang="0">
                  <a:pos x="16" y="10"/>
                </a:cxn>
                <a:cxn ang="0">
                  <a:pos x="0" y="6"/>
                </a:cxn>
                <a:cxn ang="0">
                  <a:pos x="10" y="0"/>
                </a:cxn>
                <a:cxn ang="0">
                  <a:pos x="10" y="0"/>
                </a:cxn>
              </a:cxnLst>
              <a:rect l="0" t="0" r="r" b="b"/>
              <a:pathLst>
                <a:path w="16" h="10">
                  <a:moveTo>
                    <a:pt x="10" y="0"/>
                  </a:moveTo>
                  <a:lnTo>
                    <a:pt x="16" y="6"/>
                  </a:lnTo>
                  <a:lnTo>
                    <a:pt x="16" y="10"/>
                  </a:lnTo>
                  <a:lnTo>
                    <a:pt x="0" y="6"/>
                  </a:lnTo>
                  <a:lnTo>
                    <a:pt x="10" y="0"/>
                  </a:lnTo>
                  <a:lnTo>
                    <a:pt x="1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3" name="Freeform 593">
              <a:extLst>
                <a:ext uri="{FF2B5EF4-FFF2-40B4-BE49-F238E27FC236}">
                  <a16:creationId xmlns:a16="http://schemas.microsoft.com/office/drawing/2014/main" id="{DE753C9E-F4E3-C844-A839-66DA8E3C09B4}"/>
                </a:ext>
              </a:extLst>
            </p:cNvPr>
            <p:cNvSpPr>
              <a:spLocks/>
            </p:cNvSpPr>
            <p:nvPr/>
          </p:nvSpPr>
          <p:spPr bwMode="auto">
            <a:xfrm>
              <a:off x="1938338" y="1722438"/>
              <a:ext cx="76200" cy="76200"/>
            </a:xfrm>
            <a:custGeom>
              <a:avLst/>
              <a:gdLst/>
              <a:ahLst/>
              <a:cxnLst>
                <a:cxn ang="0">
                  <a:pos x="18" y="4"/>
                </a:cxn>
                <a:cxn ang="0">
                  <a:pos x="42" y="0"/>
                </a:cxn>
                <a:cxn ang="0">
                  <a:pos x="48" y="4"/>
                </a:cxn>
                <a:cxn ang="0">
                  <a:pos x="46" y="12"/>
                </a:cxn>
                <a:cxn ang="0">
                  <a:pos x="24" y="20"/>
                </a:cxn>
                <a:cxn ang="0">
                  <a:pos x="26" y="22"/>
                </a:cxn>
                <a:cxn ang="0">
                  <a:pos x="26" y="26"/>
                </a:cxn>
                <a:cxn ang="0">
                  <a:pos x="42" y="22"/>
                </a:cxn>
                <a:cxn ang="0">
                  <a:pos x="42" y="28"/>
                </a:cxn>
                <a:cxn ang="0">
                  <a:pos x="40" y="38"/>
                </a:cxn>
                <a:cxn ang="0">
                  <a:pos x="14" y="48"/>
                </a:cxn>
                <a:cxn ang="0">
                  <a:pos x="0" y="36"/>
                </a:cxn>
                <a:cxn ang="0">
                  <a:pos x="2" y="32"/>
                </a:cxn>
                <a:cxn ang="0">
                  <a:pos x="0" y="20"/>
                </a:cxn>
                <a:cxn ang="0">
                  <a:pos x="0" y="14"/>
                </a:cxn>
                <a:cxn ang="0">
                  <a:pos x="18" y="4"/>
                </a:cxn>
                <a:cxn ang="0">
                  <a:pos x="18" y="4"/>
                </a:cxn>
              </a:cxnLst>
              <a:rect l="0" t="0" r="r" b="b"/>
              <a:pathLst>
                <a:path w="48" h="48">
                  <a:moveTo>
                    <a:pt x="18" y="4"/>
                  </a:moveTo>
                  <a:lnTo>
                    <a:pt x="42" y="0"/>
                  </a:lnTo>
                  <a:lnTo>
                    <a:pt x="48" y="4"/>
                  </a:lnTo>
                  <a:lnTo>
                    <a:pt x="46" y="12"/>
                  </a:lnTo>
                  <a:lnTo>
                    <a:pt x="24" y="20"/>
                  </a:lnTo>
                  <a:lnTo>
                    <a:pt x="26" y="22"/>
                  </a:lnTo>
                  <a:lnTo>
                    <a:pt x="26" y="26"/>
                  </a:lnTo>
                  <a:lnTo>
                    <a:pt x="42" y="22"/>
                  </a:lnTo>
                  <a:lnTo>
                    <a:pt x="42" y="28"/>
                  </a:lnTo>
                  <a:lnTo>
                    <a:pt x="40" y="38"/>
                  </a:lnTo>
                  <a:lnTo>
                    <a:pt x="14" y="48"/>
                  </a:lnTo>
                  <a:lnTo>
                    <a:pt x="0" y="36"/>
                  </a:lnTo>
                  <a:lnTo>
                    <a:pt x="2" y="32"/>
                  </a:lnTo>
                  <a:lnTo>
                    <a:pt x="0" y="20"/>
                  </a:lnTo>
                  <a:lnTo>
                    <a:pt x="0" y="14"/>
                  </a:lnTo>
                  <a:lnTo>
                    <a:pt x="18" y="4"/>
                  </a:lnTo>
                  <a:lnTo>
                    <a:pt x="1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4" name="Freeform 594">
              <a:extLst>
                <a:ext uri="{FF2B5EF4-FFF2-40B4-BE49-F238E27FC236}">
                  <a16:creationId xmlns:a16="http://schemas.microsoft.com/office/drawing/2014/main" id="{56B1A4E2-2078-6E46-8FD7-DDDF3238A116}"/>
                </a:ext>
              </a:extLst>
            </p:cNvPr>
            <p:cNvSpPr>
              <a:spLocks/>
            </p:cNvSpPr>
            <p:nvPr/>
          </p:nvSpPr>
          <p:spPr bwMode="auto">
            <a:xfrm>
              <a:off x="1903413" y="1728788"/>
              <a:ext cx="28575" cy="34925"/>
            </a:xfrm>
            <a:custGeom>
              <a:avLst/>
              <a:gdLst/>
              <a:ahLst/>
              <a:cxnLst>
                <a:cxn ang="0">
                  <a:pos x="0" y="6"/>
                </a:cxn>
                <a:cxn ang="0">
                  <a:pos x="8" y="0"/>
                </a:cxn>
                <a:cxn ang="0">
                  <a:pos x="18" y="16"/>
                </a:cxn>
                <a:cxn ang="0">
                  <a:pos x="10" y="22"/>
                </a:cxn>
                <a:cxn ang="0">
                  <a:pos x="0" y="6"/>
                </a:cxn>
                <a:cxn ang="0">
                  <a:pos x="0" y="6"/>
                </a:cxn>
              </a:cxnLst>
              <a:rect l="0" t="0" r="r" b="b"/>
              <a:pathLst>
                <a:path w="18" h="22">
                  <a:moveTo>
                    <a:pt x="0" y="6"/>
                  </a:moveTo>
                  <a:lnTo>
                    <a:pt x="8" y="0"/>
                  </a:lnTo>
                  <a:lnTo>
                    <a:pt x="18" y="16"/>
                  </a:lnTo>
                  <a:lnTo>
                    <a:pt x="10" y="22"/>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5" name="Freeform 595">
              <a:extLst>
                <a:ext uri="{FF2B5EF4-FFF2-40B4-BE49-F238E27FC236}">
                  <a16:creationId xmlns:a16="http://schemas.microsoft.com/office/drawing/2014/main" id="{0CC66EF5-9D30-0847-A6CA-33C203D25BA0}"/>
                </a:ext>
              </a:extLst>
            </p:cNvPr>
            <p:cNvSpPr>
              <a:spLocks/>
            </p:cNvSpPr>
            <p:nvPr/>
          </p:nvSpPr>
          <p:spPr bwMode="auto">
            <a:xfrm>
              <a:off x="1938338" y="1655763"/>
              <a:ext cx="82550" cy="50800"/>
            </a:xfrm>
            <a:custGeom>
              <a:avLst/>
              <a:gdLst/>
              <a:ahLst/>
              <a:cxnLst>
                <a:cxn ang="0">
                  <a:pos x="44" y="6"/>
                </a:cxn>
                <a:cxn ang="0">
                  <a:pos x="52" y="14"/>
                </a:cxn>
                <a:cxn ang="0">
                  <a:pos x="52" y="24"/>
                </a:cxn>
                <a:cxn ang="0">
                  <a:pos x="50" y="28"/>
                </a:cxn>
                <a:cxn ang="0">
                  <a:pos x="36" y="30"/>
                </a:cxn>
                <a:cxn ang="0">
                  <a:pos x="26" y="22"/>
                </a:cxn>
                <a:cxn ang="0">
                  <a:pos x="26" y="28"/>
                </a:cxn>
                <a:cxn ang="0">
                  <a:pos x="26" y="30"/>
                </a:cxn>
                <a:cxn ang="0">
                  <a:pos x="12" y="24"/>
                </a:cxn>
                <a:cxn ang="0">
                  <a:pos x="6" y="32"/>
                </a:cxn>
                <a:cxn ang="0">
                  <a:pos x="0" y="28"/>
                </a:cxn>
                <a:cxn ang="0">
                  <a:pos x="4" y="18"/>
                </a:cxn>
                <a:cxn ang="0">
                  <a:pos x="34" y="0"/>
                </a:cxn>
                <a:cxn ang="0">
                  <a:pos x="44" y="6"/>
                </a:cxn>
                <a:cxn ang="0">
                  <a:pos x="44" y="6"/>
                </a:cxn>
              </a:cxnLst>
              <a:rect l="0" t="0" r="r" b="b"/>
              <a:pathLst>
                <a:path w="52" h="32">
                  <a:moveTo>
                    <a:pt x="44" y="6"/>
                  </a:moveTo>
                  <a:lnTo>
                    <a:pt x="52" y="14"/>
                  </a:lnTo>
                  <a:lnTo>
                    <a:pt x="52" y="24"/>
                  </a:lnTo>
                  <a:lnTo>
                    <a:pt x="50" y="28"/>
                  </a:lnTo>
                  <a:lnTo>
                    <a:pt x="36" y="30"/>
                  </a:lnTo>
                  <a:lnTo>
                    <a:pt x="26" y="22"/>
                  </a:lnTo>
                  <a:lnTo>
                    <a:pt x="26" y="28"/>
                  </a:lnTo>
                  <a:lnTo>
                    <a:pt x="26" y="30"/>
                  </a:lnTo>
                  <a:lnTo>
                    <a:pt x="12" y="24"/>
                  </a:lnTo>
                  <a:lnTo>
                    <a:pt x="6" y="32"/>
                  </a:lnTo>
                  <a:lnTo>
                    <a:pt x="0" y="28"/>
                  </a:lnTo>
                  <a:lnTo>
                    <a:pt x="4" y="18"/>
                  </a:lnTo>
                  <a:lnTo>
                    <a:pt x="34" y="0"/>
                  </a:lnTo>
                  <a:lnTo>
                    <a:pt x="44" y="6"/>
                  </a:lnTo>
                  <a:lnTo>
                    <a:pt x="4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6" name="Freeform 596">
              <a:extLst>
                <a:ext uri="{FF2B5EF4-FFF2-40B4-BE49-F238E27FC236}">
                  <a16:creationId xmlns:a16="http://schemas.microsoft.com/office/drawing/2014/main" id="{1595CC1C-0F42-5A4C-A36D-04FD07A229FF}"/>
                </a:ext>
              </a:extLst>
            </p:cNvPr>
            <p:cNvSpPr>
              <a:spLocks/>
            </p:cNvSpPr>
            <p:nvPr/>
          </p:nvSpPr>
          <p:spPr bwMode="auto">
            <a:xfrm>
              <a:off x="2233613" y="1500188"/>
              <a:ext cx="28575" cy="53975"/>
            </a:xfrm>
            <a:custGeom>
              <a:avLst/>
              <a:gdLst/>
              <a:ahLst/>
              <a:cxnLst>
                <a:cxn ang="0">
                  <a:pos x="6" y="0"/>
                </a:cxn>
                <a:cxn ang="0">
                  <a:pos x="16" y="4"/>
                </a:cxn>
                <a:cxn ang="0">
                  <a:pos x="18" y="22"/>
                </a:cxn>
                <a:cxn ang="0">
                  <a:pos x="14" y="34"/>
                </a:cxn>
                <a:cxn ang="0">
                  <a:pos x="6" y="18"/>
                </a:cxn>
                <a:cxn ang="0">
                  <a:pos x="0" y="18"/>
                </a:cxn>
                <a:cxn ang="0">
                  <a:pos x="0" y="6"/>
                </a:cxn>
                <a:cxn ang="0">
                  <a:pos x="6" y="0"/>
                </a:cxn>
                <a:cxn ang="0">
                  <a:pos x="6" y="0"/>
                </a:cxn>
              </a:cxnLst>
              <a:rect l="0" t="0" r="r" b="b"/>
              <a:pathLst>
                <a:path w="18" h="34">
                  <a:moveTo>
                    <a:pt x="6" y="0"/>
                  </a:moveTo>
                  <a:lnTo>
                    <a:pt x="16" y="4"/>
                  </a:lnTo>
                  <a:lnTo>
                    <a:pt x="18" y="22"/>
                  </a:lnTo>
                  <a:lnTo>
                    <a:pt x="14" y="34"/>
                  </a:lnTo>
                  <a:lnTo>
                    <a:pt x="6" y="18"/>
                  </a:lnTo>
                  <a:lnTo>
                    <a:pt x="0" y="18"/>
                  </a:lnTo>
                  <a:lnTo>
                    <a:pt x="0" y="6"/>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7" name="Freeform 597">
              <a:extLst>
                <a:ext uri="{FF2B5EF4-FFF2-40B4-BE49-F238E27FC236}">
                  <a16:creationId xmlns:a16="http://schemas.microsoft.com/office/drawing/2014/main" id="{57352DF3-1AF5-5446-8935-1A0A7335AAC1}"/>
                </a:ext>
              </a:extLst>
            </p:cNvPr>
            <p:cNvSpPr>
              <a:spLocks/>
            </p:cNvSpPr>
            <p:nvPr/>
          </p:nvSpPr>
          <p:spPr bwMode="auto">
            <a:xfrm>
              <a:off x="2303463" y="1338263"/>
              <a:ext cx="238125" cy="387350"/>
            </a:xfrm>
            <a:custGeom>
              <a:avLst/>
              <a:gdLst/>
              <a:ahLst/>
              <a:cxnLst>
                <a:cxn ang="0">
                  <a:pos x="36" y="68"/>
                </a:cxn>
                <a:cxn ang="0">
                  <a:pos x="18" y="46"/>
                </a:cxn>
                <a:cxn ang="0">
                  <a:pos x="20" y="38"/>
                </a:cxn>
                <a:cxn ang="0">
                  <a:pos x="22" y="26"/>
                </a:cxn>
                <a:cxn ang="0">
                  <a:pos x="30" y="22"/>
                </a:cxn>
                <a:cxn ang="0">
                  <a:pos x="26" y="12"/>
                </a:cxn>
                <a:cxn ang="0">
                  <a:pos x="24" y="0"/>
                </a:cxn>
                <a:cxn ang="0">
                  <a:pos x="62" y="18"/>
                </a:cxn>
                <a:cxn ang="0">
                  <a:pos x="76" y="60"/>
                </a:cxn>
                <a:cxn ang="0">
                  <a:pos x="78" y="62"/>
                </a:cxn>
                <a:cxn ang="0">
                  <a:pos x="98" y="76"/>
                </a:cxn>
                <a:cxn ang="0">
                  <a:pos x="98" y="84"/>
                </a:cxn>
                <a:cxn ang="0">
                  <a:pos x="102" y="102"/>
                </a:cxn>
                <a:cxn ang="0">
                  <a:pos x="102" y="88"/>
                </a:cxn>
                <a:cxn ang="0">
                  <a:pos x="116" y="80"/>
                </a:cxn>
                <a:cxn ang="0">
                  <a:pos x="110" y="102"/>
                </a:cxn>
                <a:cxn ang="0">
                  <a:pos x="122" y="112"/>
                </a:cxn>
                <a:cxn ang="0">
                  <a:pos x="116" y="140"/>
                </a:cxn>
                <a:cxn ang="0">
                  <a:pos x="134" y="140"/>
                </a:cxn>
                <a:cxn ang="0">
                  <a:pos x="140" y="138"/>
                </a:cxn>
                <a:cxn ang="0">
                  <a:pos x="150" y="164"/>
                </a:cxn>
                <a:cxn ang="0">
                  <a:pos x="128" y="184"/>
                </a:cxn>
                <a:cxn ang="0">
                  <a:pos x="122" y="178"/>
                </a:cxn>
                <a:cxn ang="0">
                  <a:pos x="114" y="208"/>
                </a:cxn>
                <a:cxn ang="0">
                  <a:pos x="108" y="178"/>
                </a:cxn>
                <a:cxn ang="0">
                  <a:pos x="106" y="208"/>
                </a:cxn>
                <a:cxn ang="0">
                  <a:pos x="108" y="220"/>
                </a:cxn>
                <a:cxn ang="0">
                  <a:pos x="98" y="218"/>
                </a:cxn>
                <a:cxn ang="0">
                  <a:pos x="100" y="242"/>
                </a:cxn>
                <a:cxn ang="0">
                  <a:pos x="80" y="216"/>
                </a:cxn>
                <a:cxn ang="0">
                  <a:pos x="82" y="232"/>
                </a:cxn>
                <a:cxn ang="0">
                  <a:pos x="82" y="238"/>
                </a:cxn>
                <a:cxn ang="0">
                  <a:pos x="56" y="238"/>
                </a:cxn>
                <a:cxn ang="0">
                  <a:pos x="54" y="230"/>
                </a:cxn>
                <a:cxn ang="0">
                  <a:pos x="46" y="220"/>
                </a:cxn>
                <a:cxn ang="0">
                  <a:pos x="44" y="212"/>
                </a:cxn>
                <a:cxn ang="0">
                  <a:pos x="38" y="196"/>
                </a:cxn>
                <a:cxn ang="0">
                  <a:pos x="44" y="172"/>
                </a:cxn>
                <a:cxn ang="0">
                  <a:pos x="54" y="162"/>
                </a:cxn>
                <a:cxn ang="0">
                  <a:pos x="54" y="156"/>
                </a:cxn>
                <a:cxn ang="0">
                  <a:pos x="44" y="160"/>
                </a:cxn>
                <a:cxn ang="0">
                  <a:pos x="46" y="150"/>
                </a:cxn>
                <a:cxn ang="0">
                  <a:pos x="34" y="164"/>
                </a:cxn>
                <a:cxn ang="0">
                  <a:pos x="30" y="152"/>
                </a:cxn>
                <a:cxn ang="0">
                  <a:pos x="20" y="154"/>
                </a:cxn>
                <a:cxn ang="0">
                  <a:pos x="14" y="144"/>
                </a:cxn>
                <a:cxn ang="0">
                  <a:pos x="32" y="134"/>
                </a:cxn>
                <a:cxn ang="0">
                  <a:pos x="10" y="134"/>
                </a:cxn>
                <a:cxn ang="0">
                  <a:pos x="2" y="110"/>
                </a:cxn>
                <a:cxn ang="0">
                  <a:pos x="0" y="98"/>
                </a:cxn>
                <a:cxn ang="0">
                  <a:pos x="26" y="102"/>
                </a:cxn>
                <a:cxn ang="0">
                  <a:pos x="28" y="94"/>
                </a:cxn>
                <a:cxn ang="0">
                  <a:pos x="12" y="96"/>
                </a:cxn>
                <a:cxn ang="0">
                  <a:pos x="0" y="82"/>
                </a:cxn>
                <a:cxn ang="0">
                  <a:pos x="18" y="80"/>
                </a:cxn>
                <a:cxn ang="0">
                  <a:pos x="8" y="70"/>
                </a:cxn>
                <a:cxn ang="0">
                  <a:pos x="14" y="62"/>
                </a:cxn>
              </a:cxnLst>
              <a:rect l="0" t="0" r="r" b="b"/>
              <a:pathLst>
                <a:path w="150" h="244">
                  <a:moveTo>
                    <a:pt x="14" y="62"/>
                  </a:moveTo>
                  <a:lnTo>
                    <a:pt x="36" y="68"/>
                  </a:lnTo>
                  <a:lnTo>
                    <a:pt x="26" y="56"/>
                  </a:lnTo>
                  <a:lnTo>
                    <a:pt x="18" y="46"/>
                  </a:lnTo>
                  <a:lnTo>
                    <a:pt x="18" y="42"/>
                  </a:lnTo>
                  <a:lnTo>
                    <a:pt x="20" y="38"/>
                  </a:lnTo>
                  <a:lnTo>
                    <a:pt x="18" y="32"/>
                  </a:lnTo>
                  <a:lnTo>
                    <a:pt x="22" y="26"/>
                  </a:lnTo>
                  <a:lnTo>
                    <a:pt x="28" y="32"/>
                  </a:lnTo>
                  <a:lnTo>
                    <a:pt x="30" y="22"/>
                  </a:lnTo>
                  <a:lnTo>
                    <a:pt x="48" y="16"/>
                  </a:lnTo>
                  <a:lnTo>
                    <a:pt x="26" y="12"/>
                  </a:lnTo>
                  <a:lnTo>
                    <a:pt x="22" y="2"/>
                  </a:lnTo>
                  <a:lnTo>
                    <a:pt x="24" y="0"/>
                  </a:lnTo>
                  <a:lnTo>
                    <a:pt x="54" y="4"/>
                  </a:lnTo>
                  <a:lnTo>
                    <a:pt x="62" y="18"/>
                  </a:lnTo>
                  <a:lnTo>
                    <a:pt x="62" y="26"/>
                  </a:lnTo>
                  <a:lnTo>
                    <a:pt x="76" y="60"/>
                  </a:lnTo>
                  <a:lnTo>
                    <a:pt x="74" y="68"/>
                  </a:lnTo>
                  <a:lnTo>
                    <a:pt x="78" y="62"/>
                  </a:lnTo>
                  <a:lnTo>
                    <a:pt x="96" y="70"/>
                  </a:lnTo>
                  <a:lnTo>
                    <a:pt x="98" y="76"/>
                  </a:lnTo>
                  <a:lnTo>
                    <a:pt x="96" y="78"/>
                  </a:lnTo>
                  <a:lnTo>
                    <a:pt x="98" y="84"/>
                  </a:lnTo>
                  <a:lnTo>
                    <a:pt x="98" y="92"/>
                  </a:lnTo>
                  <a:lnTo>
                    <a:pt x="102" y="102"/>
                  </a:lnTo>
                  <a:lnTo>
                    <a:pt x="108" y="100"/>
                  </a:lnTo>
                  <a:lnTo>
                    <a:pt x="102" y="88"/>
                  </a:lnTo>
                  <a:lnTo>
                    <a:pt x="104" y="76"/>
                  </a:lnTo>
                  <a:lnTo>
                    <a:pt x="116" y="80"/>
                  </a:lnTo>
                  <a:lnTo>
                    <a:pt x="116" y="94"/>
                  </a:lnTo>
                  <a:lnTo>
                    <a:pt x="110" y="102"/>
                  </a:lnTo>
                  <a:lnTo>
                    <a:pt x="120" y="104"/>
                  </a:lnTo>
                  <a:lnTo>
                    <a:pt x="122" y="112"/>
                  </a:lnTo>
                  <a:lnTo>
                    <a:pt x="124" y="116"/>
                  </a:lnTo>
                  <a:lnTo>
                    <a:pt x="116" y="140"/>
                  </a:lnTo>
                  <a:lnTo>
                    <a:pt x="126" y="130"/>
                  </a:lnTo>
                  <a:lnTo>
                    <a:pt x="134" y="140"/>
                  </a:lnTo>
                  <a:lnTo>
                    <a:pt x="134" y="148"/>
                  </a:lnTo>
                  <a:lnTo>
                    <a:pt x="140" y="138"/>
                  </a:lnTo>
                  <a:lnTo>
                    <a:pt x="150" y="158"/>
                  </a:lnTo>
                  <a:lnTo>
                    <a:pt x="150" y="164"/>
                  </a:lnTo>
                  <a:lnTo>
                    <a:pt x="128" y="180"/>
                  </a:lnTo>
                  <a:lnTo>
                    <a:pt x="128" y="184"/>
                  </a:lnTo>
                  <a:lnTo>
                    <a:pt x="124" y="188"/>
                  </a:lnTo>
                  <a:lnTo>
                    <a:pt x="122" y="178"/>
                  </a:lnTo>
                  <a:lnTo>
                    <a:pt x="122" y="192"/>
                  </a:lnTo>
                  <a:lnTo>
                    <a:pt x="114" y="208"/>
                  </a:lnTo>
                  <a:lnTo>
                    <a:pt x="110" y="200"/>
                  </a:lnTo>
                  <a:lnTo>
                    <a:pt x="108" y="178"/>
                  </a:lnTo>
                  <a:lnTo>
                    <a:pt x="104" y="196"/>
                  </a:lnTo>
                  <a:lnTo>
                    <a:pt x="106" y="208"/>
                  </a:lnTo>
                  <a:lnTo>
                    <a:pt x="110" y="214"/>
                  </a:lnTo>
                  <a:lnTo>
                    <a:pt x="108" y="220"/>
                  </a:lnTo>
                  <a:lnTo>
                    <a:pt x="100" y="210"/>
                  </a:lnTo>
                  <a:lnTo>
                    <a:pt x="98" y="218"/>
                  </a:lnTo>
                  <a:lnTo>
                    <a:pt x="102" y="226"/>
                  </a:lnTo>
                  <a:lnTo>
                    <a:pt x="100" y="242"/>
                  </a:lnTo>
                  <a:lnTo>
                    <a:pt x="82" y="212"/>
                  </a:lnTo>
                  <a:lnTo>
                    <a:pt x="80" y="216"/>
                  </a:lnTo>
                  <a:lnTo>
                    <a:pt x="92" y="242"/>
                  </a:lnTo>
                  <a:lnTo>
                    <a:pt x="82" y="232"/>
                  </a:lnTo>
                  <a:lnTo>
                    <a:pt x="76" y="232"/>
                  </a:lnTo>
                  <a:lnTo>
                    <a:pt x="82" y="238"/>
                  </a:lnTo>
                  <a:lnTo>
                    <a:pt x="82" y="244"/>
                  </a:lnTo>
                  <a:lnTo>
                    <a:pt x="56" y="238"/>
                  </a:lnTo>
                  <a:lnTo>
                    <a:pt x="54" y="234"/>
                  </a:lnTo>
                  <a:lnTo>
                    <a:pt x="54" y="230"/>
                  </a:lnTo>
                  <a:lnTo>
                    <a:pt x="50" y="232"/>
                  </a:lnTo>
                  <a:lnTo>
                    <a:pt x="46" y="220"/>
                  </a:lnTo>
                  <a:lnTo>
                    <a:pt x="62" y="216"/>
                  </a:lnTo>
                  <a:lnTo>
                    <a:pt x="44" y="212"/>
                  </a:lnTo>
                  <a:lnTo>
                    <a:pt x="40" y="200"/>
                  </a:lnTo>
                  <a:lnTo>
                    <a:pt x="38" y="196"/>
                  </a:lnTo>
                  <a:lnTo>
                    <a:pt x="34" y="184"/>
                  </a:lnTo>
                  <a:lnTo>
                    <a:pt x="44" y="172"/>
                  </a:lnTo>
                  <a:lnTo>
                    <a:pt x="58" y="168"/>
                  </a:lnTo>
                  <a:lnTo>
                    <a:pt x="54" y="162"/>
                  </a:lnTo>
                  <a:lnTo>
                    <a:pt x="58" y="158"/>
                  </a:lnTo>
                  <a:lnTo>
                    <a:pt x="54" y="156"/>
                  </a:lnTo>
                  <a:lnTo>
                    <a:pt x="56" y="152"/>
                  </a:lnTo>
                  <a:lnTo>
                    <a:pt x="44" y="160"/>
                  </a:lnTo>
                  <a:lnTo>
                    <a:pt x="44" y="158"/>
                  </a:lnTo>
                  <a:lnTo>
                    <a:pt x="46" y="150"/>
                  </a:lnTo>
                  <a:lnTo>
                    <a:pt x="38" y="166"/>
                  </a:lnTo>
                  <a:lnTo>
                    <a:pt x="34" y="164"/>
                  </a:lnTo>
                  <a:lnTo>
                    <a:pt x="38" y="154"/>
                  </a:lnTo>
                  <a:lnTo>
                    <a:pt x="30" y="152"/>
                  </a:lnTo>
                  <a:lnTo>
                    <a:pt x="22" y="166"/>
                  </a:lnTo>
                  <a:lnTo>
                    <a:pt x="20" y="154"/>
                  </a:lnTo>
                  <a:lnTo>
                    <a:pt x="12" y="152"/>
                  </a:lnTo>
                  <a:lnTo>
                    <a:pt x="14" y="144"/>
                  </a:lnTo>
                  <a:lnTo>
                    <a:pt x="28" y="142"/>
                  </a:lnTo>
                  <a:lnTo>
                    <a:pt x="32" y="134"/>
                  </a:lnTo>
                  <a:lnTo>
                    <a:pt x="28" y="138"/>
                  </a:lnTo>
                  <a:lnTo>
                    <a:pt x="10" y="134"/>
                  </a:lnTo>
                  <a:lnTo>
                    <a:pt x="2" y="118"/>
                  </a:lnTo>
                  <a:lnTo>
                    <a:pt x="2" y="110"/>
                  </a:lnTo>
                  <a:lnTo>
                    <a:pt x="2" y="106"/>
                  </a:lnTo>
                  <a:lnTo>
                    <a:pt x="0" y="98"/>
                  </a:lnTo>
                  <a:lnTo>
                    <a:pt x="30" y="112"/>
                  </a:lnTo>
                  <a:lnTo>
                    <a:pt x="26" y="102"/>
                  </a:lnTo>
                  <a:lnTo>
                    <a:pt x="36" y="98"/>
                  </a:lnTo>
                  <a:lnTo>
                    <a:pt x="28" y="94"/>
                  </a:lnTo>
                  <a:lnTo>
                    <a:pt x="20" y="102"/>
                  </a:lnTo>
                  <a:lnTo>
                    <a:pt x="12" y="96"/>
                  </a:lnTo>
                  <a:lnTo>
                    <a:pt x="2" y="88"/>
                  </a:lnTo>
                  <a:lnTo>
                    <a:pt x="0" y="82"/>
                  </a:lnTo>
                  <a:lnTo>
                    <a:pt x="2" y="80"/>
                  </a:lnTo>
                  <a:lnTo>
                    <a:pt x="18" y="80"/>
                  </a:lnTo>
                  <a:lnTo>
                    <a:pt x="6" y="72"/>
                  </a:lnTo>
                  <a:lnTo>
                    <a:pt x="8" y="70"/>
                  </a:lnTo>
                  <a:lnTo>
                    <a:pt x="6" y="62"/>
                  </a:lnTo>
                  <a:lnTo>
                    <a:pt x="14" y="62"/>
                  </a:lnTo>
                  <a:lnTo>
                    <a:pt x="14" y="6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8" name="Freeform 598">
              <a:extLst>
                <a:ext uri="{FF2B5EF4-FFF2-40B4-BE49-F238E27FC236}">
                  <a16:creationId xmlns:a16="http://schemas.microsoft.com/office/drawing/2014/main" id="{AD0577BF-D3F4-6242-96AF-2E1A44D64831}"/>
                </a:ext>
              </a:extLst>
            </p:cNvPr>
            <p:cNvSpPr>
              <a:spLocks/>
            </p:cNvSpPr>
            <p:nvPr/>
          </p:nvSpPr>
          <p:spPr bwMode="auto">
            <a:xfrm>
              <a:off x="2303463" y="1754188"/>
              <a:ext cx="63500" cy="38100"/>
            </a:xfrm>
            <a:custGeom>
              <a:avLst/>
              <a:gdLst/>
              <a:ahLst/>
              <a:cxnLst>
                <a:cxn ang="0">
                  <a:pos x="16" y="4"/>
                </a:cxn>
                <a:cxn ang="0">
                  <a:pos x="34" y="4"/>
                </a:cxn>
                <a:cxn ang="0">
                  <a:pos x="40" y="10"/>
                </a:cxn>
                <a:cxn ang="0">
                  <a:pos x="36" y="14"/>
                </a:cxn>
                <a:cxn ang="0">
                  <a:pos x="38" y="22"/>
                </a:cxn>
                <a:cxn ang="0">
                  <a:pos x="36" y="24"/>
                </a:cxn>
                <a:cxn ang="0">
                  <a:pos x="16" y="24"/>
                </a:cxn>
                <a:cxn ang="0">
                  <a:pos x="4" y="18"/>
                </a:cxn>
                <a:cxn ang="0">
                  <a:pos x="0" y="10"/>
                </a:cxn>
                <a:cxn ang="0">
                  <a:pos x="10" y="0"/>
                </a:cxn>
                <a:cxn ang="0">
                  <a:pos x="16" y="4"/>
                </a:cxn>
                <a:cxn ang="0">
                  <a:pos x="16" y="4"/>
                </a:cxn>
              </a:cxnLst>
              <a:rect l="0" t="0" r="r" b="b"/>
              <a:pathLst>
                <a:path w="40" h="24">
                  <a:moveTo>
                    <a:pt x="16" y="4"/>
                  </a:moveTo>
                  <a:lnTo>
                    <a:pt x="34" y="4"/>
                  </a:lnTo>
                  <a:lnTo>
                    <a:pt x="40" y="10"/>
                  </a:lnTo>
                  <a:lnTo>
                    <a:pt x="36" y="14"/>
                  </a:lnTo>
                  <a:lnTo>
                    <a:pt x="38" y="22"/>
                  </a:lnTo>
                  <a:lnTo>
                    <a:pt x="36" y="24"/>
                  </a:lnTo>
                  <a:lnTo>
                    <a:pt x="16" y="24"/>
                  </a:lnTo>
                  <a:lnTo>
                    <a:pt x="4" y="18"/>
                  </a:lnTo>
                  <a:lnTo>
                    <a:pt x="0" y="10"/>
                  </a:lnTo>
                  <a:lnTo>
                    <a:pt x="10" y="0"/>
                  </a:lnTo>
                  <a:lnTo>
                    <a:pt x="16" y="4"/>
                  </a:lnTo>
                  <a:lnTo>
                    <a:pt x="1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599" name="Freeform 599">
              <a:extLst>
                <a:ext uri="{FF2B5EF4-FFF2-40B4-BE49-F238E27FC236}">
                  <a16:creationId xmlns:a16="http://schemas.microsoft.com/office/drawing/2014/main" id="{297D503B-188A-BE45-A1BD-B5D001F79ED0}"/>
                </a:ext>
              </a:extLst>
            </p:cNvPr>
            <p:cNvSpPr>
              <a:spLocks/>
            </p:cNvSpPr>
            <p:nvPr/>
          </p:nvSpPr>
          <p:spPr bwMode="auto">
            <a:xfrm>
              <a:off x="2287588" y="1827213"/>
              <a:ext cx="365125" cy="225425"/>
            </a:xfrm>
            <a:custGeom>
              <a:avLst/>
              <a:gdLst/>
              <a:ahLst/>
              <a:cxnLst>
                <a:cxn ang="0">
                  <a:pos x="2" y="6"/>
                </a:cxn>
                <a:cxn ang="0">
                  <a:pos x="0" y="18"/>
                </a:cxn>
                <a:cxn ang="0">
                  <a:pos x="24" y="40"/>
                </a:cxn>
                <a:cxn ang="0">
                  <a:pos x="40" y="48"/>
                </a:cxn>
                <a:cxn ang="0">
                  <a:pos x="56" y="62"/>
                </a:cxn>
                <a:cxn ang="0">
                  <a:pos x="64" y="84"/>
                </a:cxn>
                <a:cxn ang="0">
                  <a:pos x="58" y="104"/>
                </a:cxn>
                <a:cxn ang="0">
                  <a:pos x="62" y="124"/>
                </a:cxn>
                <a:cxn ang="0">
                  <a:pos x="74" y="132"/>
                </a:cxn>
                <a:cxn ang="0">
                  <a:pos x="78" y="128"/>
                </a:cxn>
                <a:cxn ang="0">
                  <a:pos x="86" y="134"/>
                </a:cxn>
                <a:cxn ang="0">
                  <a:pos x="102" y="134"/>
                </a:cxn>
                <a:cxn ang="0">
                  <a:pos x="102" y="124"/>
                </a:cxn>
                <a:cxn ang="0">
                  <a:pos x="108" y="124"/>
                </a:cxn>
                <a:cxn ang="0">
                  <a:pos x="114" y="142"/>
                </a:cxn>
                <a:cxn ang="0">
                  <a:pos x="136" y="140"/>
                </a:cxn>
                <a:cxn ang="0">
                  <a:pos x="142" y="136"/>
                </a:cxn>
                <a:cxn ang="0">
                  <a:pos x="152" y="132"/>
                </a:cxn>
                <a:cxn ang="0">
                  <a:pos x="158" y="130"/>
                </a:cxn>
                <a:cxn ang="0">
                  <a:pos x="182" y="126"/>
                </a:cxn>
                <a:cxn ang="0">
                  <a:pos x="184" y="124"/>
                </a:cxn>
                <a:cxn ang="0">
                  <a:pos x="192" y="136"/>
                </a:cxn>
                <a:cxn ang="0">
                  <a:pos x="224" y="128"/>
                </a:cxn>
                <a:cxn ang="0">
                  <a:pos x="218" y="112"/>
                </a:cxn>
                <a:cxn ang="0">
                  <a:pos x="228" y="86"/>
                </a:cxn>
                <a:cxn ang="0">
                  <a:pos x="222" y="80"/>
                </a:cxn>
                <a:cxn ang="0">
                  <a:pos x="194" y="68"/>
                </a:cxn>
                <a:cxn ang="0">
                  <a:pos x="164" y="80"/>
                </a:cxn>
                <a:cxn ang="0">
                  <a:pos x="156" y="86"/>
                </a:cxn>
                <a:cxn ang="0">
                  <a:pos x="150" y="94"/>
                </a:cxn>
                <a:cxn ang="0">
                  <a:pos x="124" y="82"/>
                </a:cxn>
                <a:cxn ang="0">
                  <a:pos x="114" y="90"/>
                </a:cxn>
                <a:cxn ang="0">
                  <a:pos x="106" y="82"/>
                </a:cxn>
                <a:cxn ang="0">
                  <a:pos x="102" y="86"/>
                </a:cxn>
                <a:cxn ang="0">
                  <a:pos x="100" y="70"/>
                </a:cxn>
                <a:cxn ang="0">
                  <a:pos x="92" y="64"/>
                </a:cxn>
                <a:cxn ang="0">
                  <a:pos x="86" y="62"/>
                </a:cxn>
                <a:cxn ang="0">
                  <a:pos x="86" y="56"/>
                </a:cxn>
                <a:cxn ang="0">
                  <a:pos x="102" y="44"/>
                </a:cxn>
                <a:cxn ang="0">
                  <a:pos x="72" y="20"/>
                </a:cxn>
                <a:cxn ang="0">
                  <a:pos x="46" y="28"/>
                </a:cxn>
                <a:cxn ang="0">
                  <a:pos x="42" y="6"/>
                </a:cxn>
                <a:cxn ang="0">
                  <a:pos x="26" y="0"/>
                </a:cxn>
              </a:cxnLst>
              <a:rect l="0" t="0" r="r" b="b"/>
              <a:pathLst>
                <a:path w="230" h="142">
                  <a:moveTo>
                    <a:pt x="26" y="0"/>
                  </a:moveTo>
                  <a:lnTo>
                    <a:pt x="6" y="0"/>
                  </a:lnTo>
                  <a:lnTo>
                    <a:pt x="2" y="6"/>
                  </a:lnTo>
                  <a:lnTo>
                    <a:pt x="10" y="16"/>
                  </a:lnTo>
                  <a:lnTo>
                    <a:pt x="2" y="12"/>
                  </a:lnTo>
                  <a:lnTo>
                    <a:pt x="0" y="18"/>
                  </a:lnTo>
                  <a:lnTo>
                    <a:pt x="12" y="26"/>
                  </a:lnTo>
                  <a:lnTo>
                    <a:pt x="18" y="38"/>
                  </a:lnTo>
                  <a:lnTo>
                    <a:pt x="24" y="40"/>
                  </a:lnTo>
                  <a:lnTo>
                    <a:pt x="26" y="48"/>
                  </a:lnTo>
                  <a:lnTo>
                    <a:pt x="28" y="44"/>
                  </a:lnTo>
                  <a:lnTo>
                    <a:pt x="40" y="48"/>
                  </a:lnTo>
                  <a:lnTo>
                    <a:pt x="50" y="42"/>
                  </a:lnTo>
                  <a:lnTo>
                    <a:pt x="54" y="54"/>
                  </a:lnTo>
                  <a:lnTo>
                    <a:pt x="56" y="62"/>
                  </a:lnTo>
                  <a:lnTo>
                    <a:pt x="62" y="72"/>
                  </a:lnTo>
                  <a:lnTo>
                    <a:pt x="64" y="82"/>
                  </a:lnTo>
                  <a:lnTo>
                    <a:pt x="64" y="84"/>
                  </a:lnTo>
                  <a:lnTo>
                    <a:pt x="58" y="94"/>
                  </a:lnTo>
                  <a:lnTo>
                    <a:pt x="60" y="94"/>
                  </a:lnTo>
                  <a:lnTo>
                    <a:pt x="58" y="104"/>
                  </a:lnTo>
                  <a:lnTo>
                    <a:pt x="68" y="110"/>
                  </a:lnTo>
                  <a:lnTo>
                    <a:pt x="62" y="114"/>
                  </a:lnTo>
                  <a:lnTo>
                    <a:pt x="62" y="124"/>
                  </a:lnTo>
                  <a:lnTo>
                    <a:pt x="68" y="130"/>
                  </a:lnTo>
                  <a:lnTo>
                    <a:pt x="70" y="134"/>
                  </a:lnTo>
                  <a:lnTo>
                    <a:pt x="74" y="132"/>
                  </a:lnTo>
                  <a:lnTo>
                    <a:pt x="74" y="128"/>
                  </a:lnTo>
                  <a:lnTo>
                    <a:pt x="80" y="124"/>
                  </a:lnTo>
                  <a:lnTo>
                    <a:pt x="78" y="128"/>
                  </a:lnTo>
                  <a:lnTo>
                    <a:pt x="82" y="134"/>
                  </a:lnTo>
                  <a:lnTo>
                    <a:pt x="82" y="128"/>
                  </a:lnTo>
                  <a:lnTo>
                    <a:pt x="86" y="134"/>
                  </a:lnTo>
                  <a:lnTo>
                    <a:pt x="86" y="136"/>
                  </a:lnTo>
                  <a:lnTo>
                    <a:pt x="96" y="138"/>
                  </a:lnTo>
                  <a:lnTo>
                    <a:pt x="102" y="134"/>
                  </a:lnTo>
                  <a:lnTo>
                    <a:pt x="98" y="126"/>
                  </a:lnTo>
                  <a:lnTo>
                    <a:pt x="102" y="126"/>
                  </a:lnTo>
                  <a:lnTo>
                    <a:pt x="102" y="124"/>
                  </a:lnTo>
                  <a:lnTo>
                    <a:pt x="106" y="132"/>
                  </a:lnTo>
                  <a:lnTo>
                    <a:pt x="108" y="124"/>
                  </a:lnTo>
                  <a:lnTo>
                    <a:pt x="108" y="124"/>
                  </a:lnTo>
                  <a:lnTo>
                    <a:pt x="112" y="126"/>
                  </a:lnTo>
                  <a:lnTo>
                    <a:pt x="110" y="140"/>
                  </a:lnTo>
                  <a:lnTo>
                    <a:pt x="114" y="142"/>
                  </a:lnTo>
                  <a:lnTo>
                    <a:pt x="124" y="142"/>
                  </a:lnTo>
                  <a:lnTo>
                    <a:pt x="136" y="142"/>
                  </a:lnTo>
                  <a:lnTo>
                    <a:pt x="136" y="140"/>
                  </a:lnTo>
                  <a:lnTo>
                    <a:pt x="134" y="136"/>
                  </a:lnTo>
                  <a:lnTo>
                    <a:pt x="140" y="140"/>
                  </a:lnTo>
                  <a:lnTo>
                    <a:pt x="142" y="136"/>
                  </a:lnTo>
                  <a:lnTo>
                    <a:pt x="144" y="142"/>
                  </a:lnTo>
                  <a:lnTo>
                    <a:pt x="152" y="138"/>
                  </a:lnTo>
                  <a:lnTo>
                    <a:pt x="152" y="132"/>
                  </a:lnTo>
                  <a:lnTo>
                    <a:pt x="156" y="140"/>
                  </a:lnTo>
                  <a:lnTo>
                    <a:pt x="158" y="136"/>
                  </a:lnTo>
                  <a:lnTo>
                    <a:pt x="158" y="130"/>
                  </a:lnTo>
                  <a:lnTo>
                    <a:pt x="160" y="138"/>
                  </a:lnTo>
                  <a:lnTo>
                    <a:pt x="178" y="136"/>
                  </a:lnTo>
                  <a:lnTo>
                    <a:pt x="182" y="126"/>
                  </a:lnTo>
                  <a:lnTo>
                    <a:pt x="174" y="118"/>
                  </a:lnTo>
                  <a:lnTo>
                    <a:pt x="178" y="118"/>
                  </a:lnTo>
                  <a:lnTo>
                    <a:pt x="184" y="124"/>
                  </a:lnTo>
                  <a:lnTo>
                    <a:pt x="184" y="134"/>
                  </a:lnTo>
                  <a:lnTo>
                    <a:pt x="190" y="140"/>
                  </a:lnTo>
                  <a:lnTo>
                    <a:pt x="192" y="136"/>
                  </a:lnTo>
                  <a:lnTo>
                    <a:pt x="202" y="142"/>
                  </a:lnTo>
                  <a:lnTo>
                    <a:pt x="224" y="136"/>
                  </a:lnTo>
                  <a:lnTo>
                    <a:pt x="224" y="128"/>
                  </a:lnTo>
                  <a:lnTo>
                    <a:pt x="224" y="124"/>
                  </a:lnTo>
                  <a:lnTo>
                    <a:pt x="218" y="118"/>
                  </a:lnTo>
                  <a:lnTo>
                    <a:pt x="218" y="112"/>
                  </a:lnTo>
                  <a:lnTo>
                    <a:pt x="230" y="98"/>
                  </a:lnTo>
                  <a:lnTo>
                    <a:pt x="230" y="90"/>
                  </a:lnTo>
                  <a:lnTo>
                    <a:pt x="228" y="86"/>
                  </a:lnTo>
                  <a:lnTo>
                    <a:pt x="220" y="86"/>
                  </a:lnTo>
                  <a:lnTo>
                    <a:pt x="222" y="84"/>
                  </a:lnTo>
                  <a:lnTo>
                    <a:pt x="222" y="80"/>
                  </a:lnTo>
                  <a:lnTo>
                    <a:pt x="210" y="78"/>
                  </a:lnTo>
                  <a:lnTo>
                    <a:pt x="210" y="70"/>
                  </a:lnTo>
                  <a:lnTo>
                    <a:pt x="194" y="68"/>
                  </a:lnTo>
                  <a:lnTo>
                    <a:pt x="184" y="74"/>
                  </a:lnTo>
                  <a:lnTo>
                    <a:pt x="174" y="70"/>
                  </a:lnTo>
                  <a:lnTo>
                    <a:pt x="164" y="80"/>
                  </a:lnTo>
                  <a:lnTo>
                    <a:pt x="158" y="80"/>
                  </a:lnTo>
                  <a:lnTo>
                    <a:pt x="156" y="82"/>
                  </a:lnTo>
                  <a:lnTo>
                    <a:pt x="156" y="86"/>
                  </a:lnTo>
                  <a:lnTo>
                    <a:pt x="152" y="82"/>
                  </a:lnTo>
                  <a:lnTo>
                    <a:pt x="142" y="88"/>
                  </a:lnTo>
                  <a:lnTo>
                    <a:pt x="150" y="94"/>
                  </a:lnTo>
                  <a:lnTo>
                    <a:pt x="136" y="96"/>
                  </a:lnTo>
                  <a:lnTo>
                    <a:pt x="138" y="94"/>
                  </a:lnTo>
                  <a:lnTo>
                    <a:pt x="124" y="82"/>
                  </a:lnTo>
                  <a:lnTo>
                    <a:pt x="122" y="92"/>
                  </a:lnTo>
                  <a:lnTo>
                    <a:pt x="120" y="84"/>
                  </a:lnTo>
                  <a:lnTo>
                    <a:pt x="114" y="90"/>
                  </a:lnTo>
                  <a:lnTo>
                    <a:pt x="114" y="86"/>
                  </a:lnTo>
                  <a:lnTo>
                    <a:pt x="108" y="80"/>
                  </a:lnTo>
                  <a:lnTo>
                    <a:pt x="106" y="82"/>
                  </a:lnTo>
                  <a:lnTo>
                    <a:pt x="106" y="90"/>
                  </a:lnTo>
                  <a:lnTo>
                    <a:pt x="106" y="94"/>
                  </a:lnTo>
                  <a:lnTo>
                    <a:pt x="102" y="86"/>
                  </a:lnTo>
                  <a:lnTo>
                    <a:pt x="100" y="82"/>
                  </a:lnTo>
                  <a:lnTo>
                    <a:pt x="102" y="74"/>
                  </a:lnTo>
                  <a:lnTo>
                    <a:pt x="100" y="70"/>
                  </a:lnTo>
                  <a:lnTo>
                    <a:pt x="92" y="72"/>
                  </a:lnTo>
                  <a:lnTo>
                    <a:pt x="94" y="70"/>
                  </a:lnTo>
                  <a:lnTo>
                    <a:pt x="92" y="64"/>
                  </a:lnTo>
                  <a:lnTo>
                    <a:pt x="74" y="74"/>
                  </a:lnTo>
                  <a:lnTo>
                    <a:pt x="76" y="64"/>
                  </a:lnTo>
                  <a:lnTo>
                    <a:pt x="86" y="62"/>
                  </a:lnTo>
                  <a:lnTo>
                    <a:pt x="70" y="54"/>
                  </a:lnTo>
                  <a:lnTo>
                    <a:pt x="72" y="48"/>
                  </a:lnTo>
                  <a:lnTo>
                    <a:pt x="86" y="56"/>
                  </a:lnTo>
                  <a:lnTo>
                    <a:pt x="98" y="54"/>
                  </a:lnTo>
                  <a:lnTo>
                    <a:pt x="102" y="52"/>
                  </a:lnTo>
                  <a:lnTo>
                    <a:pt x="102" y="44"/>
                  </a:lnTo>
                  <a:lnTo>
                    <a:pt x="86" y="36"/>
                  </a:lnTo>
                  <a:lnTo>
                    <a:pt x="84" y="28"/>
                  </a:lnTo>
                  <a:lnTo>
                    <a:pt x="72" y="20"/>
                  </a:lnTo>
                  <a:lnTo>
                    <a:pt x="52" y="26"/>
                  </a:lnTo>
                  <a:lnTo>
                    <a:pt x="44" y="38"/>
                  </a:lnTo>
                  <a:lnTo>
                    <a:pt x="46" y="28"/>
                  </a:lnTo>
                  <a:lnTo>
                    <a:pt x="48" y="18"/>
                  </a:lnTo>
                  <a:lnTo>
                    <a:pt x="46" y="14"/>
                  </a:lnTo>
                  <a:lnTo>
                    <a:pt x="42" y="6"/>
                  </a:lnTo>
                  <a:lnTo>
                    <a:pt x="34" y="8"/>
                  </a:lnTo>
                  <a:lnTo>
                    <a:pt x="26" y="0"/>
                  </a:lnTo>
                  <a:lnTo>
                    <a:pt x="2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0" name="Freeform 600">
              <a:extLst>
                <a:ext uri="{FF2B5EF4-FFF2-40B4-BE49-F238E27FC236}">
                  <a16:creationId xmlns:a16="http://schemas.microsoft.com/office/drawing/2014/main" id="{7D0584F9-0A56-8F45-BEE5-04E330A54A9A}"/>
                </a:ext>
              </a:extLst>
            </p:cNvPr>
            <p:cNvSpPr>
              <a:spLocks/>
            </p:cNvSpPr>
            <p:nvPr/>
          </p:nvSpPr>
          <p:spPr bwMode="auto">
            <a:xfrm>
              <a:off x="2649538" y="1916113"/>
              <a:ext cx="19050" cy="22225"/>
            </a:xfrm>
            <a:custGeom>
              <a:avLst/>
              <a:gdLst/>
              <a:ahLst/>
              <a:cxnLst>
                <a:cxn ang="0">
                  <a:pos x="10" y="2"/>
                </a:cxn>
                <a:cxn ang="0">
                  <a:pos x="8" y="8"/>
                </a:cxn>
                <a:cxn ang="0">
                  <a:pos x="12" y="14"/>
                </a:cxn>
                <a:cxn ang="0">
                  <a:pos x="0" y="14"/>
                </a:cxn>
                <a:cxn ang="0">
                  <a:pos x="6" y="0"/>
                </a:cxn>
                <a:cxn ang="0">
                  <a:pos x="10" y="2"/>
                </a:cxn>
                <a:cxn ang="0">
                  <a:pos x="10" y="2"/>
                </a:cxn>
              </a:cxnLst>
              <a:rect l="0" t="0" r="r" b="b"/>
              <a:pathLst>
                <a:path w="12" h="14">
                  <a:moveTo>
                    <a:pt x="10" y="2"/>
                  </a:moveTo>
                  <a:lnTo>
                    <a:pt x="8" y="8"/>
                  </a:lnTo>
                  <a:lnTo>
                    <a:pt x="12" y="14"/>
                  </a:lnTo>
                  <a:lnTo>
                    <a:pt x="0" y="14"/>
                  </a:lnTo>
                  <a:lnTo>
                    <a:pt x="6" y="0"/>
                  </a:lnTo>
                  <a:lnTo>
                    <a:pt x="10" y="2"/>
                  </a:lnTo>
                  <a:lnTo>
                    <a:pt x="1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1" name="Freeform 601">
              <a:extLst>
                <a:ext uri="{FF2B5EF4-FFF2-40B4-BE49-F238E27FC236}">
                  <a16:creationId xmlns:a16="http://schemas.microsoft.com/office/drawing/2014/main" id="{A7D7613A-120F-B341-856E-461C245F86E9}"/>
                </a:ext>
              </a:extLst>
            </p:cNvPr>
            <p:cNvSpPr>
              <a:spLocks/>
            </p:cNvSpPr>
            <p:nvPr/>
          </p:nvSpPr>
          <p:spPr bwMode="auto">
            <a:xfrm>
              <a:off x="2636838" y="2005013"/>
              <a:ext cx="22225" cy="19050"/>
            </a:xfrm>
            <a:custGeom>
              <a:avLst/>
              <a:gdLst/>
              <a:ahLst/>
              <a:cxnLst>
                <a:cxn ang="0">
                  <a:pos x="12" y="10"/>
                </a:cxn>
                <a:cxn ang="0">
                  <a:pos x="14" y="6"/>
                </a:cxn>
                <a:cxn ang="0">
                  <a:pos x="12" y="0"/>
                </a:cxn>
                <a:cxn ang="0">
                  <a:pos x="0" y="4"/>
                </a:cxn>
                <a:cxn ang="0">
                  <a:pos x="6" y="12"/>
                </a:cxn>
                <a:cxn ang="0">
                  <a:pos x="12" y="10"/>
                </a:cxn>
                <a:cxn ang="0">
                  <a:pos x="12" y="10"/>
                </a:cxn>
              </a:cxnLst>
              <a:rect l="0" t="0" r="r" b="b"/>
              <a:pathLst>
                <a:path w="14" h="12">
                  <a:moveTo>
                    <a:pt x="12" y="10"/>
                  </a:moveTo>
                  <a:lnTo>
                    <a:pt x="14" y="6"/>
                  </a:lnTo>
                  <a:lnTo>
                    <a:pt x="12" y="0"/>
                  </a:lnTo>
                  <a:lnTo>
                    <a:pt x="0" y="4"/>
                  </a:lnTo>
                  <a:lnTo>
                    <a:pt x="6" y="12"/>
                  </a:lnTo>
                  <a:lnTo>
                    <a:pt x="12" y="10"/>
                  </a:lnTo>
                  <a:lnTo>
                    <a:pt x="1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2" name="Freeform 602">
              <a:extLst>
                <a:ext uri="{FF2B5EF4-FFF2-40B4-BE49-F238E27FC236}">
                  <a16:creationId xmlns:a16="http://schemas.microsoft.com/office/drawing/2014/main" id="{3BA4AE79-E9D4-7341-951E-011EA773F8B2}"/>
                </a:ext>
              </a:extLst>
            </p:cNvPr>
            <p:cNvSpPr>
              <a:spLocks/>
            </p:cNvSpPr>
            <p:nvPr/>
          </p:nvSpPr>
          <p:spPr bwMode="auto">
            <a:xfrm>
              <a:off x="2297113" y="1951038"/>
              <a:ext cx="63500" cy="85725"/>
            </a:xfrm>
            <a:custGeom>
              <a:avLst/>
              <a:gdLst/>
              <a:ahLst/>
              <a:cxnLst>
                <a:cxn ang="0">
                  <a:pos x="20" y="0"/>
                </a:cxn>
                <a:cxn ang="0">
                  <a:pos x="40" y="24"/>
                </a:cxn>
                <a:cxn ang="0">
                  <a:pos x="38" y="26"/>
                </a:cxn>
                <a:cxn ang="0">
                  <a:pos x="40" y="50"/>
                </a:cxn>
                <a:cxn ang="0">
                  <a:pos x="24" y="54"/>
                </a:cxn>
                <a:cxn ang="0">
                  <a:pos x="16" y="44"/>
                </a:cxn>
                <a:cxn ang="0">
                  <a:pos x="8" y="42"/>
                </a:cxn>
                <a:cxn ang="0">
                  <a:pos x="6" y="38"/>
                </a:cxn>
                <a:cxn ang="0">
                  <a:pos x="8" y="34"/>
                </a:cxn>
                <a:cxn ang="0">
                  <a:pos x="4" y="38"/>
                </a:cxn>
                <a:cxn ang="0">
                  <a:pos x="2" y="34"/>
                </a:cxn>
                <a:cxn ang="0">
                  <a:pos x="0" y="24"/>
                </a:cxn>
                <a:cxn ang="0">
                  <a:pos x="6" y="20"/>
                </a:cxn>
                <a:cxn ang="0">
                  <a:pos x="8" y="18"/>
                </a:cxn>
                <a:cxn ang="0">
                  <a:pos x="6" y="16"/>
                </a:cxn>
                <a:cxn ang="0">
                  <a:pos x="6" y="12"/>
                </a:cxn>
                <a:cxn ang="0">
                  <a:pos x="10" y="10"/>
                </a:cxn>
                <a:cxn ang="0">
                  <a:pos x="10" y="6"/>
                </a:cxn>
                <a:cxn ang="0">
                  <a:pos x="16" y="0"/>
                </a:cxn>
                <a:cxn ang="0">
                  <a:pos x="20" y="0"/>
                </a:cxn>
                <a:cxn ang="0">
                  <a:pos x="20" y="0"/>
                </a:cxn>
              </a:cxnLst>
              <a:rect l="0" t="0" r="r" b="b"/>
              <a:pathLst>
                <a:path w="40" h="54">
                  <a:moveTo>
                    <a:pt x="20" y="0"/>
                  </a:moveTo>
                  <a:lnTo>
                    <a:pt x="40" y="24"/>
                  </a:lnTo>
                  <a:lnTo>
                    <a:pt x="38" y="26"/>
                  </a:lnTo>
                  <a:lnTo>
                    <a:pt x="40" y="50"/>
                  </a:lnTo>
                  <a:lnTo>
                    <a:pt x="24" y="54"/>
                  </a:lnTo>
                  <a:lnTo>
                    <a:pt x="16" y="44"/>
                  </a:lnTo>
                  <a:lnTo>
                    <a:pt x="8" y="42"/>
                  </a:lnTo>
                  <a:lnTo>
                    <a:pt x="6" y="38"/>
                  </a:lnTo>
                  <a:lnTo>
                    <a:pt x="8" y="34"/>
                  </a:lnTo>
                  <a:lnTo>
                    <a:pt x="4" y="38"/>
                  </a:lnTo>
                  <a:lnTo>
                    <a:pt x="2" y="34"/>
                  </a:lnTo>
                  <a:lnTo>
                    <a:pt x="0" y="24"/>
                  </a:lnTo>
                  <a:lnTo>
                    <a:pt x="6" y="20"/>
                  </a:lnTo>
                  <a:lnTo>
                    <a:pt x="8" y="18"/>
                  </a:lnTo>
                  <a:lnTo>
                    <a:pt x="6" y="16"/>
                  </a:lnTo>
                  <a:lnTo>
                    <a:pt x="6" y="12"/>
                  </a:lnTo>
                  <a:lnTo>
                    <a:pt x="10" y="10"/>
                  </a:lnTo>
                  <a:lnTo>
                    <a:pt x="10" y="6"/>
                  </a:lnTo>
                  <a:lnTo>
                    <a:pt x="16" y="0"/>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3" name="Freeform 603">
              <a:extLst>
                <a:ext uri="{FF2B5EF4-FFF2-40B4-BE49-F238E27FC236}">
                  <a16:creationId xmlns:a16="http://schemas.microsoft.com/office/drawing/2014/main" id="{9A8F2A55-A733-AA4C-BF8F-2DC97714A157}"/>
                </a:ext>
              </a:extLst>
            </p:cNvPr>
            <p:cNvSpPr>
              <a:spLocks/>
            </p:cNvSpPr>
            <p:nvPr/>
          </p:nvSpPr>
          <p:spPr bwMode="auto">
            <a:xfrm>
              <a:off x="2316163" y="2074863"/>
              <a:ext cx="114300" cy="158750"/>
            </a:xfrm>
            <a:custGeom>
              <a:avLst/>
              <a:gdLst/>
              <a:ahLst/>
              <a:cxnLst>
                <a:cxn ang="0">
                  <a:pos x="8" y="4"/>
                </a:cxn>
                <a:cxn ang="0">
                  <a:pos x="28" y="0"/>
                </a:cxn>
                <a:cxn ang="0">
                  <a:pos x="42" y="4"/>
                </a:cxn>
                <a:cxn ang="0">
                  <a:pos x="44" y="10"/>
                </a:cxn>
                <a:cxn ang="0">
                  <a:pos x="54" y="6"/>
                </a:cxn>
                <a:cxn ang="0">
                  <a:pos x="72" y="12"/>
                </a:cxn>
                <a:cxn ang="0">
                  <a:pos x="66" y="28"/>
                </a:cxn>
                <a:cxn ang="0">
                  <a:pos x="60" y="28"/>
                </a:cxn>
                <a:cxn ang="0">
                  <a:pos x="62" y="34"/>
                </a:cxn>
                <a:cxn ang="0">
                  <a:pos x="60" y="42"/>
                </a:cxn>
                <a:cxn ang="0">
                  <a:pos x="54" y="44"/>
                </a:cxn>
                <a:cxn ang="0">
                  <a:pos x="56" y="46"/>
                </a:cxn>
                <a:cxn ang="0">
                  <a:pos x="56" y="50"/>
                </a:cxn>
                <a:cxn ang="0">
                  <a:pos x="46" y="68"/>
                </a:cxn>
                <a:cxn ang="0">
                  <a:pos x="32" y="64"/>
                </a:cxn>
                <a:cxn ang="0">
                  <a:pos x="16" y="66"/>
                </a:cxn>
                <a:cxn ang="0">
                  <a:pos x="24" y="70"/>
                </a:cxn>
                <a:cxn ang="0">
                  <a:pos x="28" y="78"/>
                </a:cxn>
                <a:cxn ang="0">
                  <a:pos x="20" y="96"/>
                </a:cxn>
                <a:cxn ang="0">
                  <a:pos x="8" y="100"/>
                </a:cxn>
                <a:cxn ang="0">
                  <a:pos x="6" y="98"/>
                </a:cxn>
                <a:cxn ang="0">
                  <a:pos x="10" y="92"/>
                </a:cxn>
                <a:cxn ang="0">
                  <a:pos x="6" y="92"/>
                </a:cxn>
                <a:cxn ang="0">
                  <a:pos x="6" y="82"/>
                </a:cxn>
                <a:cxn ang="0">
                  <a:pos x="10" y="74"/>
                </a:cxn>
                <a:cxn ang="0">
                  <a:pos x="6" y="76"/>
                </a:cxn>
                <a:cxn ang="0">
                  <a:pos x="0" y="68"/>
                </a:cxn>
                <a:cxn ang="0">
                  <a:pos x="0" y="58"/>
                </a:cxn>
                <a:cxn ang="0">
                  <a:pos x="0" y="48"/>
                </a:cxn>
                <a:cxn ang="0">
                  <a:pos x="0" y="20"/>
                </a:cxn>
                <a:cxn ang="0">
                  <a:pos x="2" y="18"/>
                </a:cxn>
                <a:cxn ang="0">
                  <a:pos x="4" y="12"/>
                </a:cxn>
                <a:cxn ang="0">
                  <a:pos x="4" y="6"/>
                </a:cxn>
                <a:cxn ang="0">
                  <a:pos x="8" y="4"/>
                </a:cxn>
                <a:cxn ang="0">
                  <a:pos x="8" y="4"/>
                </a:cxn>
              </a:cxnLst>
              <a:rect l="0" t="0" r="r" b="b"/>
              <a:pathLst>
                <a:path w="72" h="100">
                  <a:moveTo>
                    <a:pt x="8" y="4"/>
                  </a:moveTo>
                  <a:lnTo>
                    <a:pt x="28" y="0"/>
                  </a:lnTo>
                  <a:lnTo>
                    <a:pt x="42" y="4"/>
                  </a:lnTo>
                  <a:lnTo>
                    <a:pt x="44" y="10"/>
                  </a:lnTo>
                  <a:lnTo>
                    <a:pt x="54" y="6"/>
                  </a:lnTo>
                  <a:lnTo>
                    <a:pt x="72" y="12"/>
                  </a:lnTo>
                  <a:lnTo>
                    <a:pt x="66" y="28"/>
                  </a:lnTo>
                  <a:lnTo>
                    <a:pt x="60" y="28"/>
                  </a:lnTo>
                  <a:lnTo>
                    <a:pt x="62" y="34"/>
                  </a:lnTo>
                  <a:lnTo>
                    <a:pt x="60" y="42"/>
                  </a:lnTo>
                  <a:lnTo>
                    <a:pt x="54" y="44"/>
                  </a:lnTo>
                  <a:lnTo>
                    <a:pt x="56" y="46"/>
                  </a:lnTo>
                  <a:lnTo>
                    <a:pt x="56" y="50"/>
                  </a:lnTo>
                  <a:lnTo>
                    <a:pt x="46" y="68"/>
                  </a:lnTo>
                  <a:lnTo>
                    <a:pt x="32" y="64"/>
                  </a:lnTo>
                  <a:lnTo>
                    <a:pt x="16" y="66"/>
                  </a:lnTo>
                  <a:lnTo>
                    <a:pt x="24" y="70"/>
                  </a:lnTo>
                  <a:lnTo>
                    <a:pt x="28" y="78"/>
                  </a:lnTo>
                  <a:lnTo>
                    <a:pt x="20" y="96"/>
                  </a:lnTo>
                  <a:lnTo>
                    <a:pt x="8" y="100"/>
                  </a:lnTo>
                  <a:lnTo>
                    <a:pt x="6" y="98"/>
                  </a:lnTo>
                  <a:lnTo>
                    <a:pt x="10" y="92"/>
                  </a:lnTo>
                  <a:lnTo>
                    <a:pt x="6" y="92"/>
                  </a:lnTo>
                  <a:lnTo>
                    <a:pt x="6" y="82"/>
                  </a:lnTo>
                  <a:lnTo>
                    <a:pt x="10" y="74"/>
                  </a:lnTo>
                  <a:lnTo>
                    <a:pt x="6" y="76"/>
                  </a:lnTo>
                  <a:lnTo>
                    <a:pt x="0" y="68"/>
                  </a:lnTo>
                  <a:lnTo>
                    <a:pt x="0" y="58"/>
                  </a:lnTo>
                  <a:lnTo>
                    <a:pt x="0" y="48"/>
                  </a:lnTo>
                  <a:lnTo>
                    <a:pt x="0" y="20"/>
                  </a:lnTo>
                  <a:lnTo>
                    <a:pt x="2" y="18"/>
                  </a:lnTo>
                  <a:lnTo>
                    <a:pt x="4" y="12"/>
                  </a:lnTo>
                  <a:lnTo>
                    <a:pt x="4" y="6"/>
                  </a:lnTo>
                  <a:lnTo>
                    <a:pt x="8" y="4"/>
                  </a:lnTo>
                  <a:lnTo>
                    <a:pt x="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4" name="Freeform 604">
              <a:extLst>
                <a:ext uri="{FF2B5EF4-FFF2-40B4-BE49-F238E27FC236}">
                  <a16:creationId xmlns:a16="http://schemas.microsoft.com/office/drawing/2014/main" id="{4B4FD72E-66AD-D04F-BDAE-B9031E5ED67E}"/>
                </a:ext>
              </a:extLst>
            </p:cNvPr>
            <p:cNvSpPr>
              <a:spLocks/>
            </p:cNvSpPr>
            <p:nvPr/>
          </p:nvSpPr>
          <p:spPr bwMode="auto">
            <a:xfrm>
              <a:off x="2500313" y="2462213"/>
              <a:ext cx="9525" cy="31750"/>
            </a:xfrm>
            <a:custGeom>
              <a:avLst/>
              <a:gdLst/>
              <a:ahLst/>
              <a:cxnLst>
                <a:cxn ang="0">
                  <a:pos x="4" y="2"/>
                </a:cxn>
                <a:cxn ang="0">
                  <a:pos x="6" y="16"/>
                </a:cxn>
                <a:cxn ang="0">
                  <a:pos x="6" y="20"/>
                </a:cxn>
                <a:cxn ang="0">
                  <a:pos x="0" y="16"/>
                </a:cxn>
                <a:cxn ang="0">
                  <a:pos x="0" y="4"/>
                </a:cxn>
                <a:cxn ang="0">
                  <a:pos x="2" y="0"/>
                </a:cxn>
                <a:cxn ang="0">
                  <a:pos x="4" y="2"/>
                </a:cxn>
                <a:cxn ang="0">
                  <a:pos x="4" y="2"/>
                </a:cxn>
              </a:cxnLst>
              <a:rect l="0" t="0" r="r" b="b"/>
              <a:pathLst>
                <a:path w="6" h="20">
                  <a:moveTo>
                    <a:pt x="4" y="2"/>
                  </a:moveTo>
                  <a:lnTo>
                    <a:pt x="6" y="16"/>
                  </a:lnTo>
                  <a:lnTo>
                    <a:pt x="6" y="20"/>
                  </a:lnTo>
                  <a:lnTo>
                    <a:pt x="0" y="16"/>
                  </a:lnTo>
                  <a:lnTo>
                    <a:pt x="0" y="4"/>
                  </a:lnTo>
                  <a:lnTo>
                    <a:pt x="2"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5" name="Freeform 605">
              <a:extLst>
                <a:ext uri="{FF2B5EF4-FFF2-40B4-BE49-F238E27FC236}">
                  <a16:creationId xmlns:a16="http://schemas.microsoft.com/office/drawing/2014/main" id="{D084943C-ABCC-6A45-ADEE-EA527F1B822C}"/>
                </a:ext>
              </a:extLst>
            </p:cNvPr>
            <p:cNvSpPr>
              <a:spLocks/>
            </p:cNvSpPr>
            <p:nvPr/>
          </p:nvSpPr>
          <p:spPr bwMode="auto">
            <a:xfrm>
              <a:off x="2493963" y="2595563"/>
              <a:ext cx="149225" cy="136525"/>
            </a:xfrm>
            <a:custGeom>
              <a:avLst/>
              <a:gdLst/>
              <a:ahLst/>
              <a:cxnLst>
                <a:cxn ang="0">
                  <a:pos x="20" y="4"/>
                </a:cxn>
                <a:cxn ang="0">
                  <a:pos x="22" y="0"/>
                </a:cxn>
                <a:cxn ang="0">
                  <a:pos x="24" y="2"/>
                </a:cxn>
                <a:cxn ang="0">
                  <a:pos x="26" y="2"/>
                </a:cxn>
                <a:cxn ang="0">
                  <a:pos x="30" y="10"/>
                </a:cxn>
                <a:cxn ang="0">
                  <a:pos x="28" y="12"/>
                </a:cxn>
                <a:cxn ang="0">
                  <a:pos x="30" y="20"/>
                </a:cxn>
                <a:cxn ang="0">
                  <a:pos x="32" y="20"/>
                </a:cxn>
                <a:cxn ang="0">
                  <a:pos x="36" y="14"/>
                </a:cxn>
                <a:cxn ang="0">
                  <a:pos x="38" y="14"/>
                </a:cxn>
                <a:cxn ang="0">
                  <a:pos x="42" y="18"/>
                </a:cxn>
                <a:cxn ang="0">
                  <a:pos x="42" y="22"/>
                </a:cxn>
                <a:cxn ang="0">
                  <a:pos x="52" y="24"/>
                </a:cxn>
                <a:cxn ang="0">
                  <a:pos x="60" y="36"/>
                </a:cxn>
                <a:cxn ang="0">
                  <a:pos x="70" y="40"/>
                </a:cxn>
                <a:cxn ang="0">
                  <a:pos x="76" y="54"/>
                </a:cxn>
                <a:cxn ang="0">
                  <a:pos x="74" y="58"/>
                </a:cxn>
                <a:cxn ang="0">
                  <a:pos x="82" y="58"/>
                </a:cxn>
                <a:cxn ang="0">
                  <a:pos x="84" y="56"/>
                </a:cxn>
                <a:cxn ang="0">
                  <a:pos x="90" y="60"/>
                </a:cxn>
                <a:cxn ang="0">
                  <a:pos x="90" y="64"/>
                </a:cxn>
                <a:cxn ang="0">
                  <a:pos x="94" y="66"/>
                </a:cxn>
                <a:cxn ang="0">
                  <a:pos x="82" y="76"/>
                </a:cxn>
                <a:cxn ang="0">
                  <a:pos x="70" y="68"/>
                </a:cxn>
                <a:cxn ang="0">
                  <a:pos x="64" y="70"/>
                </a:cxn>
                <a:cxn ang="0">
                  <a:pos x="64" y="62"/>
                </a:cxn>
                <a:cxn ang="0">
                  <a:pos x="56" y="60"/>
                </a:cxn>
                <a:cxn ang="0">
                  <a:pos x="58" y="54"/>
                </a:cxn>
                <a:cxn ang="0">
                  <a:pos x="48" y="58"/>
                </a:cxn>
                <a:cxn ang="0">
                  <a:pos x="48" y="66"/>
                </a:cxn>
                <a:cxn ang="0">
                  <a:pos x="40" y="72"/>
                </a:cxn>
                <a:cxn ang="0">
                  <a:pos x="34" y="82"/>
                </a:cxn>
                <a:cxn ang="0">
                  <a:pos x="26" y="86"/>
                </a:cxn>
                <a:cxn ang="0">
                  <a:pos x="24" y="86"/>
                </a:cxn>
                <a:cxn ang="0">
                  <a:pos x="22" y="80"/>
                </a:cxn>
                <a:cxn ang="0">
                  <a:pos x="20" y="64"/>
                </a:cxn>
                <a:cxn ang="0">
                  <a:pos x="20" y="68"/>
                </a:cxn>
                <a:cxn ang="0">
                  <a:pos x="2" y="74"/>
                </a:cxn>
                <a:cxn ang="0">
                  <a:pos x="0" y="70"/>
                </a:cxn>
                <a:cxn ang="0">
                  <a:pos x="4" y="62"/>
                </a:cxn>
                <a:cxn ang="0">
                  <a:pos x="14" y="54"/>
                </a:cxn>
                <a:cxn ang="0">
                  <a:pos x="12" y="42"/>
                </a:cxn>
                <a:cxn ang="0">
                  <a:pos x="14" y="28"/>
                </a:cxn>
                <a:cxn ang="0">
                  <a:pos x="14" y="14"/>
                </a:cxn>
                <a:cxn ang="0">
                  <a:pos x="20" y="4"/>
                </a:cxn>
                <a:cxn ang="0">
                  <a:pos x="20" y="4"/>
                </a:cxn>
              </a:cxnLst>
              <a:rect l="0" t="0" r="r" b="b"/>
              <a:pathLst>
                <a:path w="94" h="86">
                  <a:moveTo>
                    <a:pt x="20" y="4"/>
                  </a:moveTo>
                  <a:lnTo>
                    <a:pt x="22" y="0"/>
                  </a:lnTo>
                  <a:lnTo>
                    <a:pt x="24" y="2"/>
                  </a:lnTo>
                  <a:lnTo>
                    <a:pt x="26" y="2"/>
                  </a:lnTo>
                  <a:lnTo>
                    <a:pt x="30" y="10"/>
                  </a:lnTo>
                  <a:lnTo>
                    <a:pt x="28" y="12"/>
                  </a:lnTo>
                  <a:lnTo>
                    <a:pt x="30" y="20"/>
                  </a:lnTo>
                  <a:lnTo>
                    <a:pt x="32" y="20"/>
                  </a:lnTo>
                  <a:lnTo>
                    <a:pt x="36" y="14"/>
                  </a:lnTo>
                  <a:lnTo>
                    <a:pt x="38" y="14"/>
                  </a:lnTo>
                  <a:lnTo>
                    <a:pt x="42" y="18"/>
                  </a:lnTo>
                  <a:lnTo>
                    <a:pt x="42" y="22"/>
                  </a:lnTo>
                  <a:lnTo>
                    <a:pt x="52" y="24"/>
                  </a:lnTo>
                  <a:lnTo>
                    <a:pt x="60" y="36"/>
                  </a:lnTo>
                  <a:lnTo>
                    <a:pt x="70" y="40"/>
                  </a:lnTo>
                  <a:lnTo>
                    <a:pt x="76" y="54"/>
                  </a:lnTo>
                  <a:lnTo>
                    <a:pt x="74" y="58"/>
                  </a:lnTo>
                  <a:lnTo>
                    <a:pt x="82" y="58"/>
                  </a:lnTo>
                  <a:lnTo>
                    <a:pt x="84" y="56"/>
                  </a:lnTo>
                  <a:lnTo>
                    <a:pt x="90" y="60"/>
                  </a:lnTo>
                  <a:lnTo>
                    <a:pt x="90" y="64"/>
                  </a:lnTo>
                  <a:lnTo>
                    <a:pt x="94" y="66"/>
                  </a:lnTo>
                  <a:lnTo>
                    <a:pt x="82" y="76"/>
                  </a:lnTo>
                  <a:lnTo>
                    <a:pt x="70" y="68"/>
                  </a:lnTo>
                  <a:lnTo>
                    <a:pt x="64" y="70"/>
                  </a:lnTo>
                  <a:lnTo>
                    <a:pt x="64" y="62"/>
                  </a:lnTo>
                  <a:lnTo>
                    <a:pt x="56" y="60"/>
                  </a:lnTo>
                  <a:lnTo>
                    <a:pt x="58" y="54"/>
                  </a:lnTo>
                  <a:lnTo>
                    <a:pt x="48" y="58"/>
                  </a:lnTo>
                  <a:lnTo>
                    <a:pt x="48" y="66"/>
                  </a:lnTo>
                  <a:lnTo>
                    <a:pt x="40" y="72"/>
                  </a:lnTo>
                  <a:lnTo>
                    <a:pt x="34" y="82"/>
                  </a:lnTo>
                  <a:lnTo>
                    <a:pt x="26" y="86"/>
                  </a:lnTo>
                  <a:lnTo>
                    <a:pt x="24" y="86"/>
                  </a:lnTo>
                  <a:lnTo>
                    <a:pt x="22" y="80"/>
                  </a:lnTo>
                  <a:lnTo>
                    <a:pt x="20" y="64"/>
                  </a:lnTo>
                  <a:lnTo>
                    <a:pt x="20" y="68"/>
                  </a:lnTo>
                  <a:lnTo>
                    <a:pt x="2" y="74"/>
                  </a:lnTo>
                  <a:lnTo>
                    <a:pt x="0" y="70"/>
                  </a:lnTo>
                  <a:lnTo>
                    <a:pt x="4" y="62"/>
                  </a:lnTo>
                  <a:lnTo>
                    <a:pt x="14" y="54"/>
                  </a:lnTo>
                  <a:lnTo>
                    <a:pt x="12" y="42"/>
                  </a:lnTo>
                  <a:lnTo>
                    <a:pt x="14" y="28"/>
                  </a:lnTo>
                  <a:lnTo>
                    <a:pt x="14" y="14"/>
                  </a:lnTo>
                  <a:lnTo>
                    <a:pt x="20" y="4"/>
                  </a:lnTo>
                  <a:lnTo>
                    <a:pt x="2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6" name="Freeform 606">
              <a:extLst>
                <a:ext uri="{FF2B5EF4-FFF2-40B4-BE49-F238E27FC236}">
                  <a16:creationId xmlns:a16="http://schemas.microsoft.com/office/drawing/2014/main" id="{C50C3457-653B-AE48-BC5D-635F39278808}"/>
                </a:ext>
              </a:extLst>
            </p:cNvPr>
            <p:cNvSpPr>
              <a:spLocks/>
            </p:cNvSpPr>
            <p:nvPr/>
          </p:nvSpPr>
          <p:spPr bwMode="auto">
            <a:xfrm>
              <a:off x="2554288" y="2582863"/>
              <a:ext cx="22225" cy="25400"/>
            </a:xfrm>
            <a:custGeom>
              <a:avLst/>
              <a:gdLst/>
              <a:ahLst/>
              <a:cxnLst>
                <a:cxn ang="0">
                  <a:pos x="8" y="6"/>
                </a:cxn>
                <a:cxn ang="0">
                  <a:pos x="14" y="16"/>
                </a:cxn>
                <a:cxn ang="0">
                  <a:pos x="10" y="16"/>
                </a:cxn>
                <a:cxn ang="0">
                  <a:pos x="4" y="12"/>
                </a:cxn>
                <a:cxn ang="0">
                  <a:pos x="0" y="0"/>
                </a:cxn>
                <a:cxn ang="0">
                  <a:pos x="8" y="6"/>
                </a:cxn>
                <a:cxn ang="0">
                  <a:pos x="8" y="6"/>
                </a:cxn>
              </a:cxnLst>
              <a:rect l="0" t="0" r="r" b="b"/>
              <a:pathLst>
                <a:path w="14" h="16">
                  <a:moveTo>
                    <a:pt x="8" y="6"/>
                  </a:moveTo>
                  <a:lnTo>
                    <a:pt x="14" y="16"/>
                  </a:lnTo>
                  <a:lnTo>
                    <a:pt x="10" y="16"/>
                  </a:lnTo>
                  <a:lnTo>
                    <a:pt x="4" y="12"/>
                  </a:lnTo>
                  <a:lnTo>
                    <a:pt x="0" y="0"/>
                  </a:lnTo>
                  <a:lnTo>
                    <a:pt x="8" y="6"/>
                  </a:lnTo>
                  <a:lnTo>
                    <a:pt x="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7" name="Freeform 608">
              <a:extLst>
                <a:ext uri="{FF2B5EF4-FFF2-40B4-BE49-F238E27FC236}">
                  <a16:creationId xmlns:a16="http://schemas.microsoft.com/office/drawing/2014/main" id="{709C0C71-27C0-3146-A466-0AF255C6F068}"/>
                </a:ext>
              </a:extLst>
            </p:cNvPr>
            <p:cNvSpPr>
              <a:spLocks/>
            </p:cNvSpPr>
            <p:nvPr/>
          </p:nvSpPr>
          <p:spPr bwMode="auto">
            <a:xfrm>
              <a:off x="2706688" y="2465388"/>
              <a:ext cx="44450" cy="57150"/>
            </a:xfrm>
            <a:custGeom>
              <a:avLst/>
              <a:gdLst/>
              <a:ahLst/>
              <a:cxnLst>
                <a:cxn ang="0">
                  <a:pos x="12" y="0"/>
                </a:cxn>
                <a:cxn ang="0">
                  <a:pos x="26" y="2"/>
                </a:cxn>
                <a:cxn ang="0">
                  <a:pos x="28" y="10"/>
                </a:cxn>
                <a:cxn ang="0">
                  <a:pos x="28" y="28"/>
                </a:cxn>
                <a:cxn ang="0">
                  <a:pos x="20" y="36"/>
                </a:cxn>
                <a:cxn ang="0">
                  <a:pos x="4" y="36"/>
                </a:cxn>
                <a:cxn ang="0">
                  <a:pos x="0" y="26"/>
                </a:cxn>
                <a:cxn ang="0">
                  <a:pos x="0" y="16"/>
                </a:cxn>
                <a:cxn ang="0">
                  <a:pos x="6" y="2"/>
                </a:cxn>
                <a:cxn ang="0">
                  <a:pos x="12" y="0"/>
                </a:cxn>
                <a:cxn ang="0">
                  <a:pos x="12" y="0"/>
                </a:cxn>
              </a:cxnLst>
              <a:rect l="0" t="0" r="r" b="b"/>
              <a:pathLst>
                <a:path w="28" h="36">
                  <a:moveTo>
                    <a:pt x="12" y="0"/>
                  </a:moveTo>
                  <a:lnTo>
                    <a:pt x="26" y="2"/>
                  </a:lnTo>
                  <a:lnTo>
                    <a:pt x="28" y="10"/>
                  </a:lnTo>
                  <a:lnTo>
                    <a:pt x="28" y="28"/>
                  </a:lnTo>
                  <a:lnTo>
                    <a:pt x="20" y="36"/>
                  </a:lnTo>
                  <a:lnTo>
                    <a:pt x="4" y="36"/>
                  </a:lnTo>
                  <a:lnTo>
                    <a:pt x="0" y="26"/>
                  </a:lnTo>
                  <a:lnTo>
                    <a:pt x="0" y="16"/>
                  </a:lnTo>
                  <a:lnTo>
                    <a:pt x="6" y="2"/>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8" name="Freeform 609">
              <a:extLst>
                <a:ext uri="{FF2B5EF4-FFF2-40B4-BE49-F238E27FC236}">
                  <a16:creationId xmlns:a16="http://schemas.microsoft.com/office/drawing/2014/main" id="{D3A36719-EE10-B24F-9F9F-CC65486E5A3C}"/>
                </a:ext>
              </a:extLst>
            </p:cNvPr>
            <p:cNvSpPr>
              <a:spLocks/>
            </p:cNvSpPr>
            <p:nvPr/>
          </p:nvSpPr>
          <p:spPr bwMode="auto">
            <a:xfrm>
              <a:off x="2760663" y="2471738"/>
              <a:ext cx="25400" cy="22225"/>
            </a:xfrm>
            <a:custGeom>
              <a:avLst/>
              <a:gdLst/>
              <a:ahLst/>
              <a:cxnLst>
                <a:cxn ang="0">
                  <a:pos x="0" y="6"/>
                </a:cxn>
                <a:cxn ang="0">
                  <a:pos x="4" y="0"/>
                </a:cxn>
                <a:cxn ang="0">
                  <a:pos x="14" y="8"/>
                </a:cxn>
                <a:cxn ang="0">
                  <a:pos x="16" y="14"/>
                </a:cxn>
                <a:cxn ang="0">
                  <a:pos x="4" y="14"/>
                </a:cxn>
                <a:cxn ang="0">
                  <a:pos x="0" y="10"/>
                </a:cxn>
                <a:cxn ang="0">
                  <a:pos x="0" y="6"/>
                </a:cxn>
                <a:cxn ang="0">
                  <a:pos x="0" y="6"/>
                </a:cxn>
              </a:cxnLst>
              <a:rect l="0" t="0" r="r" b="b"/>
              <a:pathLst>
                <a:path w="16" h="14">
                  <a:moveTo>
                    <a:pt x="0" y="6"/>
                  </a:moveTo>
                  <a:lnTo>
                    <a:pt x="4" y="0"/>
                  </a:lnTo>
                  <a:lnTo>
                    <a:pt x="14" y="8"/>
                  </a:lnTo>
                  <a:lnTo>
                    <a:pt x="16" y="14"/>
                  </a:lnTo>
                  <a:lnTo>
                    <a:pt x="4" y="14"/>
                  </a:lnTo>
                  <a:lnTo>
                    <a:pt x="0" y="10"/>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09" name="Freeform 610">
              <a:extLst>
                <a:ext uri="{FF2B5EF4-FFF2-40B4-BE49-F238E27FC236}">
                  <a16:creationId xmlns:a16="http://schemas.microsoft.com/office/drawing/2014/main" id="{B32154AC-809C-1347-9758-C8D7CD975CB5}"/>
                </a:ext>
              </a:extLst>
            </p:cNvPr>
            <p:cNvSpPr>
              <a:spLocks/>
            </p:cNvSpPr>
            <p:nvPr/>
          </p:nvSpPr>
          <p:spPr bwMode="auto">
            <a:xfrm>
              <a:off x="2659063" y="2401888"/>
              <a:ext cx="25400" cy="28575"/>
            </a:xfrm>
            <a:custGeom>
              <a:avLst/>
              <a:gdLst/>
              <a:ahLst/>
              <a:cxnLst>
                <a:cxn ang="0">
                  <a:pos x="12" y="6"/>
                </a:cxn>
                <a:cxn ang="0">
                  <a:pos x="8" y="16"/>
                </a:cxn>
                <a:cxn ang="0">
                  <a:pos x="0" y="18"/>
                </a:cxn>
                <a:cxn ang="0">
                  <a:pos x="4" y="10"/>
                </a:cxn>
                <a:cxn ang="0">
                  <a:pos x="10" y="4"/>
                </a:cxn>
                <a:cxn ang="0">
                  <a:pos x="14" y="6"/>
                </a:cxn>
                <a:cxn ang="0">
                  <a:pos x="16" y="0"/>
                </a:cxn>
                <a:cxn ang="0">
                  <a:pos x="12" y="0"/>
                </a:cxn>
                <a:cxn ang="0">
                  <a:pos x="10" y="4"/>
                </a:cxn>
                <a:cxn ang="0">
                  <a:pos x="12" y="6"/>
                </a:cxn>
                <a:cxn ang="0">
                  <a:pos x="12" y="6"/>
                </a:cxn>
              </a:cxnLst>
              <a:rect l="0" t="0" r="r" b="b"/>
              <a:pathLst>
                <a:path w="16" h="18">
                  <a:moveTo>
                    <a:pt x="12" y="6"/>
                  </a:moveTo>
                  <a:lnTo>
                    <a:pt x="8" y="16"/>
                  </a:lnTo>
                  <a:lnTo>
                    <a:pt x="0" y="18"/>
                  </a:lnTo>
                  <a:lnTo>
                    <a:pt x="4" y="10"/>
                  </a:lnTo>
                  <a:lnTo>
                    <a:pt x="10" y="4"/>
                  </a:lnTo>
                  <a:lnTo>
                    <a:pt x="14" y="6"/>
                  </a:lnTo>
                  <a:lnTo>
                    <a:pt x="16" y="0"/>
                  </a:lnTo>
                  <a:lnTo>
                    <a:pt x="12" y="0"/>
                  </a:lnTo>
                  <a:lnTo>
                    <a:pt x="10" y="4"/>
                  </a:lnTo>
                  <a:lnTo>
                    <a:pt x="12" y="6"/>
                  </a:lnTo>
                  <a:lnTo>
                    <a:pt x="1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0" name="Freeform 611">
              <a:extLst>
                <a:ext uri="{FF2B5EF4-FFF2-40B4-BE49-F238E27FC236}">
                  <a16:creationId xmlns:a16="http://schemas.microsoft.com/office/drawing/2014/main" id="{C78C7F20-A2F7-C44A-9B60-2A6BC8112216}"/>
                </a:ext>
              </a:extLst>
            </p:cNvPr>
            <p:cNvSpPr>
              <a:spLocks/>
            </p:cNvSpPr>
            <p:nvPr/>
          </p:nvSpPr>
          <p:spPr bwMode="auto">
            <a:xfrm>
              <a:off x="2636838" y="2376488"/>
              <a:ext cx="25400" cy="19050"/>
            </a:xfrm>
            <a:custGeom>
              <a:avLst/>
              <a:gdLst/>
              <a:ahLst/>
              <a:cxnLst>
                <a:cxn ang="0">
                  <a:pos x="4" y="0"/>
                </a:cxn>
                <a:cxn ang="0">
                  <a:pos x="16" y="2"/>
                </a:cxn>
                <a:cxn ang="0">
                  <a:pos x="8" y="8"/>
                </a:cxn>
                <a:cxn ang="0">
                  <a:pos x="6" y="6"/>
                </a:cxn>
                <a:cxn ang="0">
                  <a:pos x="6" y="12"/>
                </a:cxn>
                <a:cxn ang="0">
                  <a:pos x="0" y="0"/>
                </a:cxn>
                <a:cxn ang="0">
                  <a:pos x="4" y="0"/>
                </a:cxn>
                <a:cxn ang="0">
                  <a:pos x="4" y="0"/>
                </a:cxn>
              </a:cxnLst>
              <a:rect l="0" t="0" r="r" b="b"/>
              <a:pathLst>
                <a:path w="16" h="12">
                  <a:moveTo>
                    <a:pt x="4" y="0"/>
                  </a:moveTo>
                  <a:lnTo>
                    <a:pt x="16" y="2"/>
                  </a:lnTo>
                  <a:lnTo>
                    <a:pt x="8" y="8"/>
                  </a:lnTo>
                  <a:lnTo>
                    <a:pt x="6" y="6"/>
                  </a:lnTo>
                  <a:lnTo>
                    <a:pt x="6" y="1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1" name="Freeform 612">
              <a:extLst>
                <a:ext uri="{FF2B5EF4-FFF2-40B4-BE49-F238E27FC236}">
                  <a16:creationId xmlns:a16="http://schemas.microsoft.com/office/drawing/2014/main" id="{04275B55-17CF-FC45-BA65-8E767844EA60}"/>
                </a:ext>
              </a:extLst>
            </p:cNvPr>
            <p:cNvSpPr>
              <a:spLocks/>
            </p:cNvSpPr>
            <p:nvPr/>
          </p:nvSpPr>
          <p:spPr bwMode="auto">
            <a:xfrm>
              <a:off x="2681288" y="2719388"/>
              <a:ext cx="19050" cy="15875"/>
            </a:xfrm>
            <a:custGeom>
              <a:avLst/>
              <a:gdLst/>
              <a:ahLst/>
              <a:cxnLst>
                <a:cxn ang="0">
                  <a:pos x="0" y="0"/>
                </a:cxn>
                <a:cxn ang="0">
                  <a:pos x="10" y="0"/>
                </a:cxn>
                <a:cxn ang="0">
                  <a:pos x="12" y="6"/>
                </a:cxn>
                <a:cxn ang="0">
                  <a:pos x="8" y="10"/>
                </a:cxn>
                <a:cxn ang="0">
                  <a:pos x="0" y="0"/>
                </a:cxn>
                <a:cxn ang="0">
                  <a:pos x="0" y="0"/>
                </a:cxn>
              </a:cxnLst>
              <a:rect l="0" t="0" r="r" b="b"/>
              <a:pathLst>
                <a:path w="12" h="10">
                  <a:moveTo>
                    <a:pt x="0" y="0"/>
                  </a:moveTo>
                  <a:lnTo>
                    <a:pt x="10" y="0"/>
                  </a:lnTo>
                  <a:lnTo>
                    <a:pt x="12" y="6"/>
                  </a:lnTo>
                  <a:lnTo>
                    <a:pt x="8"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2" name="Freeform 613">
              <a:extLst>
                <a:ext uri="{FF2B5EF4-FFF2-40B4-BE49-F238E27FC236}">
                  <a16:creationId xmlns:a16="http://schemas.microsoft.com/office/drawing/2014/main" id="{8399E34D-97F0-6841-B187-E1CF7F679BBD}"/>
                </a:ext>
              </a:extLst>
            </p:cNvPr>
            <p:cNvSpPr>
              <a:spLocks/>
            </p:cNvSpPr>
            <p:nvPr/>
          </p:nvSpPr>
          <p:spPr bwMode="auto">
            <a:xfrm>
              <a:off x="2703513" y="2706688"/>
              <a:ext cx="15875" cy="12700"/>
            </a:xfrm>
            <a:custGeom>
              <a:avLst/>
              <a:gdLst/>
              <a:ahLst/>
              <a:cxnLst>
                <a:cxn ang="0">
                  <a:pos x="0" y="0"/>
                </a:cxn>
                <a:cxn ang="0">
                  <a:pos x="8" y="4"/>
                </a:cxn>
                <a:cxn ang="0">
                  <a:pos x="10" y="8"/>
                </a:cxn>
                <a:cxn ang="0">
                  <a:pos x="4" y="6"/>
                </a:cxn>
                <a:cxn ang="0">
                  <a:pos x="0" y="0"/>
                </a:cxn>
                <a:cxn ang="0">
                  <a:pos x="0" y="0"/>
                </a:cxn>
              </a:cxnLst>
              <a:rect l="0" t="0" r="r" b="b"/>
              <a:pathLst>
                <a:path w="10" h="8">
                  <a:moveTo>
                    <a:pt x="0" y="0"/>
                  </a:moveTo>
                  <a:lnTo>
                    <a:pt x="8" y="4"/>
                  </a:lnTo>
                  <a:lnTo>
                    <a:pt x="10" y="8"/>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3" name="Freeform 614">
              <a:extLst>
                <a:ext uri="{FF2B5EF4-FFF2-40B4-BE49-F238E27FC236}">
                  <a16:creationId xmlns:a16="http://schemas.microsoft.com/office/drawing/2014/main" id="{19CDBEC3-DBB5-304F-859F-85C0089EE161}"/>
                </a:ext>
              </a:extLst>
            </p:cNvPr>
            <p:cNvSpPr>
              <a:spLocks/>
            </p:cNvSpPr>
            <p:nvPr/>
          </p:nvSpPr>
          <p:spPr bwMode="auto">
            <a:xfrm>
              <a:off x="2392363" y="1055688"/>
              <a:ext cx="657225" cy="857250"/>
            </a:xfrm>
            <a:custGeom>
              <a:avLst/>
              <a:gdLst/>
              <a:ahLst/>
              <a:cxnLst>
                <a:cxn ang="0">
                  <a:pos x="98" y="524"/>
                </a:cxn>
                <a:cxn ang="0">
                  <a:pos x="120" y="524"/>
                </a:cxn>
                <a:cxn ang="0">
                  <a:pos x="134" y="520"/>
                </a:cxn>
                <a:cxn ang="0">
                  <a:pos x="174" y="516"/>
                </a:cxn>
                <a:cxn ang="0">
                  <a:pos x="168" y="494"/>
                </a:cxn>
                <a:cxn ang="0">
                  <a:pos x="158" y="478"/>
                </a:cxn>
                <a:cxn ang="0">
                  <a:pos x="138" y="462"/>
                </a:cxn>
                <a:cxn ang="0">
                  <a:pos x="188" y="444"/>
                </a:cxn>
                <a:cxn ang="0">
                  <a:pos x="226" y="406"/>
                </a:cxn>
                <a:cxn ang="0">
                  <a:pos x="212" y="370"/>
                </a:cxn>
                <a:cxn ang="0">
                  <a:pos x="190" y="350"/>
                </a:cxn>
                <a:cxn ang="0">
                  <a:pos x="234" y="344"/>
                </a:cxn>
                <a:cxn ang="0">
                  <a:pos x="226" y="334"/>
                </a:cxn>
                <a:cxn ang="0">
                  <a:pos x="248" y="306"/>
                </a:cxn>
                <a:cxn ang="0">
                  <a:pos x="284" y="282"/>
                </a:cxn>
                <a:cxn ang="0">
                  <a:pos x="288" y="264"/>
                </a:cxn>
                <a:cxn ang="0">
                  <a:pos x="354" y="162"/>
                </a:cxn>
                <a:cxn ang="0">
                  <a:pos x="306" y="156"/>
                </a:cxn>
                <a:cxn ang="0">
                  <a:pos x="410" y="72"/>
                </a:cxn>
                <a:cxn ang="0">
                  <a:pos x="378" y="26"/>
                </a:cxn>
                <a:cxn ang="0">
                  <a:pos x="348" y="28"/>
                </a:cxn>
                <a:cxn ang="0">
                  <a:pos x="256" y="0"/>
                </a:cxn>
                <a:cxn ang="0">
                  <a:pos x="216" y="60"/>
                </a:cxn>
                <a:cxn ang="0">
                  <a:pos x="146" y="24"/>
                </a:cxn>
                <a:cxn ang="0">
                  <a:pos x="128" y="68"/>
                </a:cxn>
                <a:cxn ang="0">
                  <a:pos x="110" y="92"/>
                </a:cxn>
                <a:cxn ang="0">
                  <a:pos x="74" y="74"/>
                </a:cxn>
                <a:cxn ang="0">
                  <a:pos x="90" y="120"/>
                </a:cxn>
                <a:cxn ang="0">
                  <a:pos x="64" y="122"/>
                </a:cxn>
                <a:cxn ang="0">
                  <a:pos x="32" y="134"/>
                </a:cxn>
                <a:cxn ang="0">
                  <a:pos x="36" y="152"/>
                </a:cxn>
                <a:cxn ang="0">
                  <a:pos x="44" y="184"/>
                </a:cxn>
                <a:cxn ang="0">
                  <a:pos x="36" y="216"/>
                </a:cxn>
                <a:cxn ang="0">
                  <a:pos x="76" y="242"/>
                </a:cxn>
                <a:cxn ang="0">
                  <a:pos x="106" y="234"/>
                </a:cxn>
                <a:cxn ang="0">
                  <a:pos x="132" y="224"/>
                </a:cxn>
                <a:cxn ang="0">
                  <a:pos x="162" y="210"/>
                </a:cxn>
                <a:cxn ang="0">
                  <a:pos x="174" y="190"/>
                </a:cxn>
                <a:cxn ang="0">
                  <a:pos x="158" y="236"/>
                </a:cxn>
                <a:cxn ang="0">
                  <a:pos x="160" y="312"/>
                </a:cxn>
                <a:cxn ang="0">
                  <a:pos x="72" y="266"/>
                </a:cxn>
                <a:cxn ang="0">
                  <a:pos x="92" y="312"/>
                </a:cxn>
                <a:cxn ang="0">
                  <a:pos x="96" y="356"/>
                </a:cxn>
                <a:cxn ang="0">
                  <a:pos x="126" y="384"/>
                </a:cxn>
                <a:cxn ang="0">
                  <a:pos x="68" y="390"/>
                </a:cxn>
                <a:cxn ang="0">
                  <a:pos x="78" y="418"/>
                </a:cxn>
                <a:cxn ang="0">
                  <a:pos x="100" y="404"/>
                </a:cxn>
                <a:cxn ang="0">
                  <a:pos x="88" y="438"/>
                </a:cxn>
                <a:cxn ang="0">
                  <a:pos x="114" y="456"/>
                </a:cxn>
                <a:cxn ang="0">
                  <a:pos x="100" y="466"/>
                </a:cxn>
                <a:cxn ang="0">
                  <a:pos x="50" y="452"/>
                </a:cxn>
                <a:cxn ang="0">
                  <a:pos x="64" y="478"/>
                </a:cxn>
                <a:cxn ang="0">
                  <a:pos x="44" y="522"/>
                </a:cxn>
                <a:cxn ang="0">
                  <a:pos x="56" y="526"/>
                </a:cxn>
                <a:cxn ang="0">
                  <a:pos x="70" y="526"/>
                </a:cxn>
              </a:cxnLst>
              <a:rect l="0" t="0" r="r" b="b"/>
              <a:pathLst>
                <a:path w="414" h="540">
                  <a:moveTo>
                    <a:pt x="70" y="526"/>
                  </a:moveTo>
                  <a:lnTo>
                    <a:pt x="88" y="534"/>
                  </a:lnTo>
                  <a:lnTo>
                    <a:pt x="98" y="532"/>
                  </a:lnTo>
                  <a:lnTo>
                    <a:pt x="92" y="522"/>
                  </a:lnTo>
                  <a:lnTo>
                    <a:pt x="90" y="516"/>
                  </a:lnTo>
                  <a:lnTo>
                    <a:pt x="98" y="524"/>
                  </a:lnTo>
                  <a:lnTo>
                    <a:pt x="102" y="520"/>
                  </a:lnTo>
                  <a:lnTo>
                    <a:pt x="102" y="512"/>
                  </a:lnTo>
                  <a:lnTo>
                    <a:pt x="112" y="524"/>
                  </a:lnTo>
                  <a:lnTo>
                    <a:pt x="116" y="522"/>
                  </a:lnTo>
                  <a:lnTo>
                    <a:pt x="116" y="516"/>
                  </a:lnTo>
                  <a:lnTo>
                    <a:pt x="120" y="524"/>
                  </a:lnTo>
                  <a:lnTo>
                    <a:pt x="122" y="526"/>
                  </a:lnTo>
                  <a:lnTo>
                    <a:pt x="130" y="524"/>
                  </a:lnTo>
                  <a:lnTo>
                    <a:pt x="132" y="518"/>
                  </a:lnTo>
                  <a:lnTo>
                    <a:pt x="126" y="508"/>
                  </a:lnTo>
                  <a:lnTo>
                    <a:pt x="132" y="512"/>
                  </a:lnTo>
                  <a:lnTo>
                    <a:pt x="134" y="520"/>
                  </a:lnTo>
                  <a:lnTo>
                    <a:pt x="146" y="520"/>
                  </a:lnTo>
                  <a:lnTo>
                    <a:pt x="148" y="528"/>
                  </a:lnTo>
                  <a:lnTo>
                    <a:pt x="146" y="536"/>
                  </a:lnTo>
                  <a:lnTo>
                    <a:pt x="146" y="540"/>
                  </a:lnTo>
                  <a:lnTo>
                    <a:pt x="164" y="532"/>
                  </a:lnTo>
                  <a:lnTo>
                    <a:pt x="174" y="516"/>
                  </a:lnTo>
                  <a:lnTo>
                    <a:pt x="176" y="524"/>
                  </a:lnTo>
                  <a:lnTo>
                    <a:pt x="186" y="514"/>
                  </a:lnTo>
                  <a:lnTo>
                    <a:pt x="188" y="504"/>
                  </a:lnTo>
                  <a:lnTo>
                    <a:pt x="184" y="492"/>
                  </a:lnTo>
                  <a:lnTo>
                    <a:pt x="176" y="500"/>
                  </a:lnTo>
                  <a:lnTo>
                    <a:pt x="168" y="494"/>
                  </a:lnTo>
                  <a:lnTo>
                    <a:pt x="170" y="490"/>
                  </a:lnTo>
                  <a:lnTo>
                    <a:pt x="174" y="486"/>
                  </a:lnTo>
                  <a:lnTo>
                    <a:pt x="168" y="478"/>
                  </a:lnTo>
                  <a:lnTo>
                    <a:pt x="156" y="486"/>
                  </a:lnTo>
                  <a:lnTo>
                    <a:pt x="156" y="486"/>
                  </a:lnTo>
                  <a:lnTo>
                    <a:pt x="158" y="478"/>
                  </a:lnTo>
                  <a:lnTo>
                    <a:pt x="148" y="476"/>
                  </a:lnTo>
                  <a:lnTo>
                    <a:pt x="136" y="486"/>
                  </a:lnTo>
                  <a:lnTo>
                    <a:pt x="134" y="476"/>
                  </a:lnTo>
                  <a:lnTo>
                    <a:pt x="144" y="474"/>
                  </a:lnTo>
                  <a:lnTo>
                    <a:pt x="140" y="468"/>
                  </a:lnTo>
                  <a:lnTo>
                    <a:pt x="138" y="462"/>
                  </a:lnTo>
                  <a:lnTo>
                    <a:pt x="154" y="474"/>
                  </a:lnTo>
                  <a:lnTo>
                    <a:pt x="184" y="470"/>
                  </a:lnTo>
                  <a:lnTo>
                    <a:pt x="188" y="458"/>
                  </a:lnTo>
                  <a:lnTo>
                    <a:pt x="192" y="454"/>
                  </a:lnTo>
                  <a:lnTo>
                    <a:pt x="186" y="450"/>
                  </a:lnTo>
                  <a:lnTo>
                    <a:pt x="188" y="444"/>
                  </a:lnTo>
                  <a:lnTo>
                    <a:pt x="184" y="438"/>
                  </a:lnTo>
                  <a:lnTo>
                    <a:pt x="184" y="432"/>
                  </a:lnTo>
                  <a:lnTo>
                    <a:pt x="214" y="432"/>
                  </a:lnTo>
                  <a:lnTo>
                    <a:pt x="220" y="422"/>
                  </a:lnTo>
                  <a:lnTo>
                    <a:pt x="218" y="418"/>
                  </a:lnTo>
                  <a:lnTo>
                    <a:pt x="226" y="406"/>
                  </a:lnTo>
                  <a:lnTo>
                    <a:pt x="210" y="396"/>
                  </a:lnTo>
                  <a:lnTo>
                    <a:pt x="232" y="388"/>
                  </a:lnTo>
                  <a:lnTo>
                    <a:pt x="230" y="386"/>
                  </a:lnTo>
                  <a:lnTo>
                    <a:pt x="230" y="372"/>
                  </a:lnTo>
                  <a:lnTo>
                    <a:pt x="228" y="370"/>
                  </a:lnTo>
                  <a:lnTo>
                    <a:pt x="212" y="370"/>
                  </a:lnTo>
                  <a:lnTo>
                    <a:pt x="216" y="364"/>
                  </a:lnTo>
                  <a:lnTo>
                    <a:pt x="214" y="360"/>
                  </a:lnTo>
                  <a:lnTo>
                    <a:pt x="190" y="366"/>
                  </a:lnTo>
                  <a:lnTo>
                    <a:pt x="192" y="360"/>
                  </a:lnTo>
                  <a:lnTo>
                    <a:pt x="190" y="358"/>
                  </a:lnTo>
                  <a:lnTo>
                    <a:pt x="190" y="350"/>
                  </a:lnTo>
                  <a:lnTo>
                    <a:pt x="210" y="346"/>
                  </a:lnTo>
                  <a:lnTo>
                    <a:pt x="218" y="356"/>
                  </a:lnTo>
                  <a:lnTo>
                    <a:pt x="232" y="360"/>
                  </a:lnTo>
                  <a:lnTo>
                    <a:pt x="234" y="352"/>
                  </a:lnTo>
                  <a:lnTo>
                    <a:pt x="230" y="348"/>
                  </a:lnTo>
                  <a:lnTo>
                    <a:pt x="234" y="344"/>
                  </a:lnTo>
                  <a:lnTo>
                    <a:pt x="196" y="342"/>
                  </a:lnTo>
                  <a:lnTo>
                    <a:pt x="198" y="338"/>
                  </a:lnTo>
                  <a:lnTo>
                    <a:pt x="196" y="330"/>
                  </a:lnTo>
                  <a:lnTo>
                    <a:pt x="198" y="330"/>
                  </a:lnTo>
                  <a:lnTo>
                    <a:pt x="200" y="324"/>
                  </a:lnTo>
                  <a:lnTo>
                    <a:pt x="226" y="334"/>
                  </a:lnTo>
                  <a:lnTo>
                    <a:pt x="228" y="332"/>
                  </a:lnTo>
                  <a:lnTo>
                    <a:pt x="226" y="328"/>
                  </a:lnTo>
                  <a:lnTo>
                    <a:pt x="246" y="324"/>
                  </a:lnTo>
                  <a:lnTo>
                    <a:pt x="248" y="320"/>
                  </a:lnTo>
                  <a:lnTo>
                    <a:pt x="244" y="308"/>
                  </a:lnTo>
                  <a:lnTo>
                    <a:pt x="248" y="306"/>
                  </a:lnTo>
                  <a:lnTo>
                    <a:pt x="248" y="312"/>
                  </a:lnTo>
                  <a:lnTo>
                    <a:pt x="252" y="314"/>
                  </a:lnTo>
                  <a:lnTo>
                    <a:pt x="266" y="312"/>
                  </a:lnTo>
                  <a:lnTo>
                    <a:pt x="278" y="300"/>
                  </a:lnTo>
                  <a:lnTo>
                    <a:pt x="272" y="296"/>
                  </a:lnTo>
                  <a:lnTo>
                    <a:pt x="284" y="282"/>
                  </a:lnTo>
                  <a:lnTo>
                    <a:pt x="260" y="286"/>
                  </a:lnTo>
                  <a:lnTo>
                    <a:pt x="264" y="280"/>
                  </a:lnTo>
                  <a:lnTo>
                    <a:pt x="290" y="276"/>
                  </a:lnTo>
                  <a:lnTo>
                    <a:pt x="284" y="262"/>
                  </a:lnTo>
                  <a:lnTo>
                    <a:pt x="286" y="254"/>
                  </a:lnTo>
                  <a:lnTo>
                    <a:pt x="288" y="264"/>
                  </a:lnTo>
                  <a:lnTo>
                    <a:pt x="298" y="260"/>
                  </a:lnTo>
                  <a:lnTo>
                    <a:pt x="304" y="242"/>
                  </a:lnTo>
                  <a:lnTo>
                    <a:pt x="314" y="230"/>
                  </a:lnTo>
                  <a:lnTo>
                    <a:pt x="368" y="168"/>
                  </a:lnTo>
                  <a:lnTo>
                    <a:pt x="368" y="158"/>
                  </a:lnTo>
                  <a:lnTo>
                    <a:pt x="354" y="162"/>
                  </a:lnTo>
                  <a:lnTo>
                    <a:pt x="292" y="200"/>
                  </a:lnTo>
                  <a:lnTo>
                    <a:pt x="294" y="194"/>
                  </a:lnTo>
                  <a:lnTo>
                    <a:pt x="292" y="192"/>
                  </a:lnTo>
                  <a:lnTo>
                    <a:pt x="334" y="160"/>
                  </a:lnTo>
                  <a:lnTo>
                    <a:pt x="306" y="162"/>
                  </a:lnTo>
                  <a:lnTo>
                    <a:pt x="306" y="156"/>
                  </a:lnTo>
                  <a:lnTo>
                    <a:pt x="312" y="156"/>
                  </a:lnTo>
                  <a:lnTo>
                    <a:pt x="316" y="156"/>
                  </a:lnTo>
                  <a:lnTo>
                    <a:pt x="374" y="138"/>
                  </a:lnTo>
                  <a:lnTo>
                    <a:pt x="412" y="94"/>
                  </a:lnTo>
                  <a:lnTo>
                    <a:pt x="414" y="80"/>
                  </a:lnTo>
                  <a:lnTo>
                    <a:pt x="410" y="72"/>
                  </a:lnTo>
                  <a:lnTo>
                    <a:pt x="398" y="64"/>
                  </a:lnTo>
                  <a:lnTo>
                    <a:pt x="384" y="72"/>
                  </a:lnTo>
                  <a:lnTo>
                    <a:pt x="388" y="58"/>
                  </a:lnTo>
                  <a:lnTo>
                    <a:pt x="376" y="40"/>
                  </a:lnTo>
                  <a:lnTo>
                    <a:pt x="380" y="38"/>
                  </a:lnTo>
                  <a:lnTo>
                    <a:pt x="378" y="26"/>
                  </a:lnTo>
                  <a:lnTo>
                    <a:pt x="368" y="34"/>
                  </a:lnTo>
                  <a:lnTo>
                    <a:pt x="362" y="20"/>
                  </a:lnTo>
                  <a:lnTo>
                    <a:pt x="352" y="32"/>
                  </a:lnTo>
                  <a:lnTo>
                    <a:pt x="356" y="38"/>
                  </a:lnTo>
                  <a:lnTo>
                    <a:pt x="354" y="40"/>
                  </a:lnTo>
                  <a:lnTo>
                    <a:pt x="348" y="28"/>
                  </a:lnTo>
                  <a:lnTo>
                    <a:pt x="308" y="54"/>
                  </a:lnTo>
                  <a:lnTo>
                    <a:pt x="338" y="16"/>
                  </a:lnTo>
                  <a:lnTo>
                    <a:pt x="300" y="16"/>
                  </a:lnTo>
                  <a:lnTo>
                    <a:pt x="286" y="0"/>
                  </a:lnTo>
                  <a:lnTo>
                    <a:pt x="266" y="12"/>
                  </a:lnTo>
                  <a:lnTo>
                    <a:pt x="256" y="0"/>
                  </a:lnTo>
                  <a:lnTo>
                    <a:pt x="246" y="2"/>
                  </a:lnTo>
                  <a:lnTo>
                    <a:pt x="238" y="18"/>
                  </a:lnTo>
                  <a:lnTo>
                    <a:pt x="244" y="38"/>
                  </a:lnTo>
                  <a:lnTo>
                    <a:pt x="226" y="10"/>
                  </a:lnTo>
                  <a:lnTo>
                    <a:pt x="184" y="10"/>
                  </a:lnTo>
                  <a:lnTo>
                    <a:pt x="216" y="60"/>
                  </a:lnTo>
                  <a:lnTo>
                    <a:pt x="204" y="72"/>
                  </a:lnTo>
                  <a:lnTo>
                    <a:pt x="206" y="62"/>
                  </a:lnTo>
                  <a:lnTo>
                    <a:pt x="206" y="56"/>
                  </a:lnTo>
                  <a:lnTo>
                    <a:pt x="190" y="26"/>
                  </a:lnTo>
                  <a:lnTo>
                    <a:pt x="150" y="18"/>
                  </a:lnTo>
                  <a:lnTo>
                    <a:pt x="146" y="24"/>
                  </a:lnTo>
                  <a:lnTo>
                    <a:pt x="158" y="44"/>
                  </a:lnTo>
                  <a:lnTo>
                    <a:pt x="130" y="36"/>
                  </a:lnTo>
                  <a:lnTo>
                    <a:pt x="144" y="66"/>
                  </a:lnTo>
                  <a:lnTo>
                    <a:pt x="122" y="52"/>
                  </a:lnTo>
                  <a:lnTo>
                    <a:pt x="118" y="60"/>
                  </a:lnTo>
                  <a:lnTo>
                    <a:pt x="128" y="68"/>
                  </a:lnTo>
                  <a:lnTo>
                    <a:pt x="114" y="74"/>
                  </a:lnTo>
                  <a:lnTo>
                    <a:pt x="116" y="84"/>
                  </a:lnTo>
                  <a:lnTo>
                    <a:pt x="142" y="104"/>
                  </a:lnTo>
                  <a:lnTo>
                    <a:pt x="140" y="110"/>
                  </a:lnTo>
                  <a:lnTo>
                    <a:pt x="116" y="90"/>
                  </a:lnTo>
                  <a:lnTo>
                    <a:pt x="110" y="92"/>
                  </a:lnTo>
                  <a:lnTo>
                    <a:pt x="118" y="108"/>
                  </a:lnTo>
                  <a:lnTo>
                    <a:pt x="110" y="106"/>
                  </a:lnTo>
                  <a:lnTo>
                    <a:pt x="110" y="100"/>
                  </a:lnTo>
                  <a:lnTo>
                    <a:pt x="106" y="86"/>
                  </a:lnTo>
                  <a:lnTo>
                    <a:pt x="82" y="70"/>
                  </a:lnTo>
                  <a:lnTo>
                    <a:pt x="74" y="74"/>
                  </a:lnTo>
                  <a:lnTo>
                    <a:pt x="80" y="84"/>
                  </a:lnTo>
                  <a:lnTo>
                    <a:pt x="78" y="90"/>
                  </a:lnTo>
                  <a:lnTo>
                    <a:pt x="64" y="100"/>
                  </a:lnTo>
                  <a:lnTo>
                    <a:pt x="92" y="112"/>
                  </a:lnTo>
                  <a:lnTo>
                    <a:pt x="88" y="114"/>
                  </a:lnTo>
                  <a:lnTo>
                    <a:pt x="90" y="120"/>
                  </a:lnTo>
                  <a:lnTo>
                    <a:pt x="80" y="114"/>
                  </a:lnTo>
                  <a:lnTo>
                    <a:pt x="82" y="124"/>
                  </a:lnTo>
                  <a:lnTo>
                    <a:pt x="70" y="110"/>
                  </a:lnTo>
                  <a:lnTo>
                    <a:pt x="64" y="110"/>
                  </a:lnTo>
                  <a:lnTo>
                    <a:pt x="62" y="116"/>
                  </a:lnTo>
                  <a:lnTo>
                    <a:pt x="64" y="122"/>
                  </a:lnTo>
                  <a:lnTo>
                    <a:pt x="60" y="110"/>
                  </a:lnTo>
                  <a:lnTo>
                    <a:pt x="46" y="104"/>
                  </a:lnTo>
                  <a:lnTo>
                    <a:pt x="34" y="118"/>
                  </a:lnTo>
                  <a:lnTo>
                    <a:pt x="38" y="128"/>
                  </a:lnTo>
                  <a:lnTo>
                    <a:pt x="32" y="122"/>
                  </a:lnTo>
                  <a:lnTo>
                    <a:pt x="32" y="134"/>
                  </a:lnTo>
                  <a:lnTo>
                    <a:pt x="26" y="124"/>
                  </a:lnTo>
                  <a:lnTo>
                    <a:pt x="4" y="140"/>
                  </a:lnTo>
                  <a:lnTo>
                    <a:pt x="0" y="150"/>
                  </a:lnTo>
                  <a:lnTo>
                    <a:pt x="10" y="160"/>
                  </a:lnTo>
                  <a:lnTo>
                    <a:pt x="28" y="146"/>
                  </a:lnTo>
                  <a:lnTo>
                    <a:pt x="36" y="152"/>
                  </a:lnTo>
                  <a:lnTo>
                    <a:pt x="18" y="168"/>
                  </a:lnTo>
                  <a:lnTo>
                    <a:pt x="24" y="176"/>
                  </a:lnTo>
                  <a:lnTo>
                    <a:pt x="54" y="156"/>
                  </a:lnTo>
                  <a:lnTo>
                    <a:pt x="52" y="160"/>
                  </a:lnTo>
                  <a:lnTo>
                    <a:pt x="30" y="178"/>
                  </a:lnTo>
                  <a:lnTo>
                    <a:pt x="44" y="184"/>
                  </a:lnTo>
                  <a:lnTo>
                    <a:pt x="30" y="188"/>
                  </a:lnTo>
                  <a:lnTo>
                    <a:pt x="28" y="200"/>
                  </a:lnTo>
                  <a:lnTo>
                    <a:pt x="34" y="206"/>
                  </a:lnTo>
                  <a:lnTo>
                    <a:pt x="64" y="202"/>
                  </a:lnTo>
                  <a:lnTo>
                    <a:pt x="74" y="208"/>
                  </a:lnTo>
                  <a:lnTo>
                    <a:pt x="36" y="216"/>
                  </a:lnTo>
                  <a:lnTo>
                    <a:pt x="68" y="242"/>
                  </a:lnTo>
                  <a:lnTo>
                    <a:pt x="76" y="218"/>
                  </a:lnTo>
                  <a:lnTo>
                    <a:pt x="88" y="204"/>
                  </a:lnTo>
                  <a:lnTo>
                    <a:pt x="88" y="212"/>
                  </a:lnTo>
                  <a:lnTo>
                    <a:pt x="76" y="236"/>
                  </a:lnTo>
                  <a:lnTo>
                    <a:pt x="76" y="242"/>
                  </a:lnTo>
                  <a:lnTo>
                    <a:pt x="82" y="246"/>
                  </a:lnTo>
                  <a:lnTo>
                    <a:pt x="92" y="240"/>
                  </a:lnTo>
                  <a:lnTo>
                    <a:pt x="90" y="248"/>
                  </a:lnTo>
                  <a:lnTo>
                    <a:pt x="104" y="250"/>
                  </a:lnTo>
                  <a:lnTo>
                    <a:pt x="106" y="242"/>
                  </a:lnTo>
                  <a:lnTo>
                    <a:pt x="106" y="234"/>
                  </a:lnTo>
                  <a:lnTo>
                    <a:pt x="112" y="226"/>
                  </a:lnTo>
                  <a:lnTo>
                    <a:pt x="108" y="238"/>
                  </a:lnTo>
                  <a:lnTo>
                    <a:pt x="114" y="238"/>
                  </a:lnTo>
                  <a:lnTo>
                    <a:pt x="132" y="214"/>
                  </a:lnTo>
                  <a:lnTo>
                    <a:pt x="130" y="218"/>
                  </a:lnTo>
                  <a:lnTo>
                    <a:pt x="132" y="224"/>
                  </a:lnTo>
                  <a:lnTo>
                    <a:pt x="134" y="224"/>
                  </a:lnTo>
                  <a:lnTo>
                    <a:pt x="114" y="242"/>
                  </a:lnTo>
                  <a:lnTo>
                    <a:pt x="118" y="250"/>
                  </a:lnTo>
                  <a:lnTo>
                    <a:pt x="162" y="222"/>
                  </a:lnTo>
                  <a:lnTo>
                    <a:pt x="166" y="212"/>
                  </a:lnTo>
                  <a:lnTo>
                    <a:pt x="162" y="210"/>
                  </a:lnTo>
                  <a:lnTo>
                    <a:pt x="164" y="200"/>
                  </a:lnTo>
                  <a:lnTo>
                    <a:pt x="160" y="190"/>
                  </a:lnTo>
                  <a:lnTo>
                    <a:pt x="168" y="198"/>
                  </a:lnTo>
                  <a:lnTo>
                    <a:pt x="176" y="180"/>
                  </a:lnTo>
                  <a:lnTo>
                    <a:pt x="192" y="164"/>
                  </a:lnTo>
                  <a:lnTo>
                    <a:pt x="174" y="190"/>
                  </a:lnTo>
                  <a:lnTo>
                    <a:pt x="168" y="208"/>
                  </a:lnTo>
                  <a:lnTo>
                    <a:pt x="168" y="216"/>
                  </a:lnTo>
                  <a:lnTo>
                    <a:pt x="206" y="216"/>
                  </a:lnTo>
                  <a:lnTo>
                    <a:pt x="208" y="222"/>
                  </a:lnTo>
                  <a:lnTo>
                    <a:pt x="186" y="222"/>
                  </a:lnTo>
                  <a:lnTo>
                    <a:pt x="158" y="236"/>
                  </a:lnTo>
                  <a:lnTo>
                    <a:pt x="116" y="262"/>
                  </a:lnTo>
                  <a:lnTo>
                    <a:pt x="128" y="286"/>
                  </a:lnTo>
                  <a:lnTo>
                    <a:pt x="140" y="292"/>
                  </a:lnTo>
                  <a:lnTo>
                    <a:pt x="136" y="296"/>
                  </a:lnTo>
                  <a:lnTo>
                    <a:pt x="140" y="310"/>
                  </a:lnTo>
                  <a:lnTo>
                    <a:pt x="160" y="312"/>
                  </a:lnTo>
                  <a:lnTo>
                    <a:pt x="148" y="324"/>
                  </a:lnTo>
                  <a:lnTo>
                    <a:pt x="136" y="320"/>
                  </a:lnTo>
                  <a:lnTo>
                    <a:pt x="130" y="302"/>
                  </a:lnTo>
                  <a:lnTo>
                    <a:pt x="106" y="268"/>
                  </a:lnTo>
                  <a:lnTo>
                    <a:pt x="76" y="260"/>
                  </a:lnTo>
                  <a:lnTo>
                    <a:pt x="72" y="266"/>
                  </a:lnTo>
                  <a:lnTo>
                    <a:pt x="72" y="276"/>
                  </a:lnTo>
                  <a:lnTo>
                    <a:pt x="72" y="284"/>
                  </a:lnTo>
                  <a:lnTo>
                    <a:pt x="74" y="288"/>
                  </a:lnTo>
                  <a:lnTo>
                    <a:pt x="74" y="288"/>
                  </a:lnTo>
                  <a:lnTo>
                    <a:pt x="74" y="300"/>
                  </a:lnTo>
                  <a:lnTo>
                    <a:pt x="92" y="312"/>
                  </a:lnTo>
                  <a:lnTo>
                    <a:pt x="100" y="330"/>
                  </a:lnTo>
                  <a:lnTo>
                    <a:pt x="102" y="348"/>
                  </a:lnTo>
                  <a:lnTo>
                    <a:pt x="108" y="344"/>
                  </a:lnTo>
                  <a:lnTo>
                    <a:pt x="106" y="350"/>
                  </a:lnTo>
                  <a:lnTo>
                    <a:pt x="100" y="352"/>
                  </a:lnTo>
                  <a:lnTo>
                    <a:pt x="96" y="356"/>
                  </a:lnTo>
                  <a:lnTo>
                    <a:pt x="96" y="360"/>
                  </a:lnTo>
                  <a:lnTo>
                    <a:pt x="124" y="370"/>
                  </a:lnTo>
                  <a:lnTo>
                    <a:pt x="140" y="364"/>
                  </a:lnTo>
                  <a:lnTo>
                    <a:pt x="134" y="376"/>
                  </a:lnTo>
                  <a:lnTo>
                    <a:pt x="130" y="382"/>
                  </a:lnTo>
                  <a:lnTo>
                    <a:pt x="126" y="384"/>
                  </a:lnTo>
                  <a:lnTo>
                    <a:pt x="130" y="392"/>
                  </a:lnTo>
                  <a:lnTo>
                    <a:pt x="108" y="372"/>
                  </a:lnTo>
                  <a:lnTo>
                    <a:pt x="92" y="366"/>
                  </a:lnTo>
                  <a:lnTo>
                    <a:pt x="70" y="376"/>
                  </a:lnTo>
                  <a:lnTo>
                    <a:pt x="66" y="390"/>
                  </a:lnTo>
                  <a:lnTo>
                    <a:pt x="68" y="390"/>
                  </a:lnTo>
                  <a:lnTo>
                    <a:pt x="58" y="402"/>
                  </a:lnTo>
                  <a:lnTo>
                    <a:pt x="60" y="416"/>
                  </a:lnTo>
                  <a:lnTo>
                    <a:pt x="60" y="420"/>
                  </a:lnTo>
                  <a:lnTo>
                    <a:pt x="74" y="420"/>
                  </a:lnTo>
                  <a:lnTo>
                    <a:pt x="82" y="404"/>
                  </a:lnTo>
                  <a:lnTo>
                    <a:pt x="78" y="418"/>
                  </a:lnTo>
                  <a:lnTo>
                    <a:pt x="78" y="422"/>
                  </a:lnTo>
                  <a:lnTo>
                    <a:pt x="88" y="422"/>
                  </a:lnTo>
                  <a:lnTo>
                    <a:pt x="92" y="414"/>
                  </a:lnTo>
                  <a:lnTo>
                    <a:pt x="98" y="390"/>
                  </a:lnTo>
                  <a:lnTo>
                    <a:pt x="96" y="404"/>
                  </a:lnTo>
                  <a:lnTo>
                    <a:pt x="100" y="404"/>
                  </a:lnTo>
                  <a:lnTo>
                    <a:pt x="96" y="416"/>
                  </a:lnTo>
                  <a:lnTo>
                    <a:pt x="94" y="420"/>
                  </a:lnTo>
                  <a:lnTo>
                    <a:pt x="92" y="426"/>
                  </a:lnTo>
                  <a:lnTo>
                    <a:pt x="94" y="426"/>
                  </a:lnTo>
                  <a:lnTo>
                    <a:pt x="82" y="432"/>
                  </a:lnTo>
                  <a:lnTo>
                    <a:pt x="88" y="438"/>
                  </a:lnTo>
                  <a:lnTo>
                    <a:pt x="92" y="438"/>
                  </a:lnTo>
                  <a:lnTo>
                    <a:pt x="90" y="446"/>
                  </a:lnTo>
                  <a:lnTo>
                    <a:pt x="94" y="452"/>
                  </a:lnTo>
                  <a:lnTo>
                    <a:pt x="98" y="444"/>
                  </a:lnTo>
                  <a:lnTo>
                    <a:pt x="96" y="458"/>
                  </a:lnTo>
                  <a:lnTo>
                    <a:pt x="114" y="456"/>
                  </a:lnTo>
                  <a:lnTo>
                    <a:pt x="124" y="428"/>
                  </a:lnTo>
                  <a:lnTo>
                    <a:pt x="128" y="426"/>
                  </a:lnTo>
                  <a:lnTo>
                    <a:pt x="120" y="450"/>
                  </a:lnTo>
                  <a:lnTo>
                    <a:pt x="110" y="462"/>
                  </a:lnTo>
                  <a:lnTo>
                    <a:pt x="114" y="466"/>
                  </a:lnTo>
                  <a:lnTo>
                    <a:pt x="100" y="466"/>
                  </a:lnTo>
                  <a:lnTo>
                    <a:pt x="102" y="470"/>
                  </a:lnTo>
                  <a:lnTo>
                    <a:pt x="84" y="464"/>
                  </a:lnTo>
                  <a:lnTo>
                    <a:pt x="82" y="454"/>
                  </a:lnTo>
                  <a:lnTo>
                    <a:pt x="74" y="438"/>
                  </a:lnTo>
                  <a:lnTo>
                    <a:pt x="48" y="442"/>
                  </a:lnTo>
                  <a:lnTo>
                    <a:pt x="50" y="452"/>
                  </a:lnTo>
                  <a:lnTo>
                    <a:pt x="56" y="460"/>
                  </a:lnTo>
                  <a:lnTo>
                    <a:pt x="58" y="470"/>
                  </a:lnTo>
                  <a:lnTo>
                    <a:pt x="68" y="468"/>
                  </a:lnTo>
                  <a:lnTo>
                    <a:pt x="62" y="474"/>
                  </a:lnTo>
                  <a:lnTo>
                    <a:pt x="66" y="474"/>
                  </a:lnTo>
                  <a:lnTo>
                    <a:pt x="64" y="478"/>
                  </a:lnTo>
                  <a:lnTo>
                    <a:pt x="46" y="488"/>
                  </a:lnTo>
                  <a:lnTo>
                    <a:pt x="32" y="504"/>
                  </a:lnTo>
                  <a:lnTo>
                    <a:pt x="32" y="516"/>
                  </a:lnTo>
                  <a:lnTo>
                    <a:pt x="36" y="524"/>
                  </a:lnTo>
                  <a:lnTo>
                    <a:pt x="42" y="516"/>
                  </a:lnTo>
                  <a:lnTo>
                    <a:pt x="44" y="522"/>
                  </a:lnTo>
                  <a:lnTo>
                    <a:pt x="46" y="516"/>
                  </a:lnTo>
                  <a:lnTo>
                    <a:pt x="44" y="506"/>
                  </a:lnTo>
                  <a:lnTo>
                    <a:pt x="44" y="502"/>
                  </a:lnTo>
                  <a:lnTo>
                    <a:pt x="46" y="524"/>
                  </a:lnTo>
                  <a:lnTo>
                    <a:pt x="52" y="528"/>
                  </a:lnTo>
                  <a:lnTo>
                    <a:pt x="56" y="526"/>
                  </a:lnTo>
                  <a:lnTo>
                    <a:pt x="56" y="516"/>
                  </a:lnTo>
                  <a:lnTo>
                    <a:pt x="66" y="528"/>
                  </a:lnTo>
                  <a:lnTo>
                    <a:pt x="70" y="520"/>
                  </a:lnTo>
                  <a:lnTo>
                    <a:pt x="70" y="514"/>
                  </a:lnTo>
                  <a:lnTo>
                    <a:pt x="72" y="520"/>
                  </a:lnTo>
                  <a:lnTo>
                    <a:pt x="70" y="526"/>
                  </a:lnTo>
                  <a:lnTo>
                    <a:pt x="70" y="52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4" name="Freeform 615">
              <a:extLst>
                <a:ext uri="{FF2B5EF4-FFF2-40B4-BE49-F238E27FC236}">
                  <a16:creationId xmlns:a16="http://schemas.microsoft.com/office/drawing/2014/main" id="{DB24CA81-C040-D442-9D2A-DED41BDF2058}"/>
                </a:ext>
              </a:extLst>
            </p:cNvPr>
            <p:cNvSpPr>
              <a:spLocks/>
            </p:cNvSpPr>
            <p:nvPr/>
          </p:nvSpPr>
          <p:spPr bwMode="auto">
            <a:xfrm>
              <a:off x="2627313" y="2109788"/>
              <a:ext cx="104775" cy="73025"/>
            </a:xfrm>
            <a:custGeom>
              <a:avLst/>
              <a:gdLst/>
              <a:ahLst/>
              <a:cxnLst>
                <a:cxn ang="0">
                  <a:pos x="28" y="4"/>
                </a:cxn>
                <a:cxn ang="0">
                  <a:pos x="38" y="4"/>
                </a:cxn>
                <a:cxn ang="0">
                  <a:pos x="50" y="10"/>
                </a:cxn>
                <a:cxn ang="0">
                  <a:pos x="66" y="38"/>
                </a:cxn>
                <a:cxn ang="0">
                  <a:pos x="58" y="42"/>
                </a:cxn>
                <a:cxn ang="0">
                  <a:pos x="36" y="38"/>
                </a:cxn>
                <a:cxn ang="0">
                  <a:pos x="22" y="46"/>
                </a:cxn>
                <a:cxn ang="0">
                  <a:pos x="12" y="40"/>
                </a:cxn>
                <a:cxn ang="0">
                  <a:pos x="10" y="24"/>
                </a:cxn>
                <a:cxn ang="0">
                  <a:pos x="0" y="18"/>
                </a:cxn>
                <a:cxn ang="0">
                  <a:pos x="2" y="4"/>
                </a:cxn>
                <a:cxn ang="0">
                  <a:pos x="8" y="0"/>
                </a:cxn>
                <a:cxn ang="0">
                  <a:pos x="28" y="4"/>
                </a:cxn>
                <a:cxn ang="0">
                  <a:pos x="28" y="4"/>
                </a:cxn>
              </a:cxnLst>
              <a:rect l="0" t="0" r="r" b="b"/>
              <a:pathLst>
                <a:path w="66" h="46">
                  <a:moveTo>
                    <a:pt x="28" y="4"/>
                  </a:moveTo>
                  <a:lnTo>
                    <a:pt x="38" y="4"/>
                  </a:lnTo>
                  <a:lnTo>
                    <a:pt x="50" y="10"/>
                  </a:lnTo>
                  <a:lnTo>
                    <a:pt x="66" y="38"/>
                  </a:lnTo>
                  <a:lnTo>
                    <a:pt x="58" y="42"/>
                  </a:lnTo>
                  <a:lnTo>
                    <a:pt x="36" y="38"/>
                  </a:lnTo>
                  <a:lnTo>
                    <a:pt x="22" y="46"/>
                  </a:lnTo>
                  <a:lnTo>
                    <a:pt x="12" y="40"/>
                  </a:lnTo>
                  <a:lnTo>
                    <a:pt x="10" y="24"/>
                  </a:lnTo>
                  <a:lnTo>
                    <a:pt x="0" y="18"/>
                  </a:lnTo>
                  <a:lnTo>
                    <a:pt x="2" y="4"/>
                  </a:lnTo>
                  <a:lnTo>
                    <a:pt x="8" y="0"/>
                  </a:lnTo>
                  <a:lnTo>
                    <a:pt x="28" y="4"/>
                  </a:lnTo>
                  <a:lnTo>
                    <a:pt x="2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5" name="Freeform 616">
              <a:extLst>
                <a:ext uri="{FF2B5EF4-FFF2-40B4-BE49-F238E27FC236}">
                  <a16:creationId xmlns:a16="http://schemas.microsoft.com/office/drawing/2014/main" id="{996364B8-5EB6-B647-9BDA-F00693B4BA61}"/>
                </a:ext>
              </a:extLst>
            </p:cNvPr>
            <p:cNvSpPr>
              <a:spLocks/>
            </p:cNvSpPr>
            <p:nvPr/>
          </p:nvSpPr>
          <p:spPr bwMode="auto">
            <a:xfrm>
              <a:off x="2566988" y="2741613"/>
              <a:ext cx="38100" cy="38100"/>
            </a:xfrm>
            <a:custGeom>
              <a:avLst/>
              <a:gdLst/>
              <a:ahLst/>
              <a:cxnLst>
                <a:cxn ang="0">
                  <a:pos x="18" y="0"/>
                </a:cxn>
                <a:cxn ang="0">
                  <a:pos x="8" y="6"/>
                </a:cxn>
                <a:cxn ang="0">
                  <a:pos x="0" y="24"/>
                </a:cxn>
                <a:cxn ang="0">
                  <a:pos x="8" y="22"/>
                </a:cxn>
                <a:cxn ang="0">
                  <a:pos x="14" y="18"/>
                </a:cxn>
                <a:cxn ang="0">
                  <a:pos x="14" y="12"/>
                </a:cxn>
                <a:cxn ang="0">
                  <a:pos x="22" y="8"/>
                </a:cxn>
                <a:cxn ang="0">
                  <a:pos x="24" y="2"/>
                </a:cxn>
                <a:cxn ang="0">
                  <a:pos x="18" y="0"/>
                </a:cxn>
                <a:cxn ang="0">
                  <a:pos x="18" y="0"/>
                </a:cxn>
              </a:cxnLst>
              <a:rect l="0" t="0" r="r" b="b"/>
              <a:pathLst>
                <a:path w="24" h="24">
                  <a:moveTo>
                    <a:pt x="18" y="0"/>
                  </a:moveTo>
                  <a:lnTo>
                    <a:pt x="8" y="6"/>
                  </a:lnTo>
                  <a:lnTo>
                    <a:pt x="0" y="24"/>
                  </a:lnTo>
                  <a:lnTo>
                    <a:pt x="8" y="22"/>
                  </a:lnTo>
                  <a:lnTo>
                    <a:pt x="14" y="18"/>
                  </a:lnTo>
                  <a:lnTo>
                    <a:pt x="14" y="12"/>
                  </a:lnTo>
                  <a:lnTo>
                    <a:pt x="22" y="8"/>
                  </a:lnTo>
                  <a:lnTo>
                    <a:pt x="24" y="2"/>
                  </a:lnTo>
                  <a:lnTo>
                    <a:pt x="18" y="0"/>
                  </a:lnTo>
                  <a:lnTo>
                    <a:pt x="1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6" name="Freeform 617">
              <a:extLst>
                <a:ext uri="{FF2B5EF4-FFF2-40B4-BE49-F238E27FC236}">
                  <a16:creationId xmlns:a16="http://schemas.microsoft.com/office/drawing/2014/main" id="{6359FC2C-682E-5347-A6C9-B80889D47E6F}"/>
                </a:ext>
              </a:extLst>
            </p:cNvPr>
            <p:cNvSpPr>
              <a:spLocks/>
            </p:cNvSpPr>
            <p:nvPr/>
          </p:nvSpPr>
          <p:spPr bwMode="auto">
            <a:xfrm>
              <a:off x="2640013" y="2767013"/>
              <a:ext cx="22225" cy="38100"/>
            </a:xfrm>
            <a:custGeom>
              <a:avLst/>
              <a:gdLst/>
              <a:ahLst/>
              <a:cxnLst>
                <a:cxn ang="0">
                  <a:pos x="4" y="0"/>
                </a:cxn>
                <a:cxn ang="0">
                  <a:pos x="2" y="4"/>
                </a:cxn>
                <a:cxn ang="0">
                  <a:pos x="0" y="18"/>
                </a:cxn>
                <a:cxn ang="0">
                  <a:pos x="8" y="24"/>
                </a:cxn>
                <a:cxn ang="0">
                  <a:pos x="14" y="2"/>
                </a:cxn>
                <a:cxn ang="0">
                  <a:pos x="4" y="0"/>
                </a:cxn>
                <a:cxn ang="0">
                  <a:pos x="4" y="0"/>
                </a:cxn>
              </a:cxnLst>
              <a:rect l="0" t="0" r="r" b="b"/>
              <a:pathLst>
                <a:path w="14" h="24">
                  <a:moveTo>
                    <a:pt x="4" y="0"/>
                  </a:moveTo>
                  <a:lnTo>
                    <a:pt x="2" y="4"/>
                  </a:lnTo>
                  <a:lnTo>
                    <a:pt x="0" y="18"/>
                  </a:lnTo>
                  <a:lnTo>
                    <a:pt x="8" y="24"/>
                  </a:lnTo>
                  <a:lnTo>
                    <a:pt x="14"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7" name="Freeform 618">
              <a:extLst>
                <a:ext uri="{FF2B5EF4-FFF2-40B4-BE49-F238E27FC236}">
                  <a16:creationId xmlns:a16="http://schemas.microsoft.com/office/drawing/2014/main" id="{BB0888C3-C159-8240-9B30-7C87CA086EA8}"/>
                </a:ext>
              </a:extLst>
            </p:cNvPr>
            <p:cNvSpPr>
              <a:spLocks/>
            </p:cNvSpPr>
            <p:nvPr/>
          </p:nvSpPr>
          <p:spPr bwMode="auto">
            <a:xfrm>
              <a:off x="2897188" y="2846388"/>
              <a:ext cx="9525" cy="12700"/>
            </a:xfrm>
            <a:custGeom>
              <a:avLst/>
              <a:gdLst/>
              <a:ahLst/>
              <a:cxnLst>
                <a:cxn ang="0">
                  <a:pos x="2" y="2"/>
                </a:cxn>
                <a:cxn ang="0">
                  <a:pos x="0" y="8"/>
                </a:cxn>
                <a:cxn ang="0">
                  <a:pos x="6" y="4"/>
                </a:cxn>
                <a:cxn ang="0">
                  <a:pos x="6" y="0"/>
                </a:cxn>
                <a:cxn ang="0">
                  <a:pos x="2" y="2"/>
                </a:cxn>
                <a:cxn ang="0">
                  <a:pos x="2" y="2"/>
                </a:cxn>
              </a:cxnLst>
              <a:rect l="0" t="0" r="r" b="b"/>
              <a:pathLst>
                <a:path w="6" h="8">
                  <a:moveTo>
                    <a:pt x="2" y="2"/>
                  </a:moveTo>
                  <a:lnTo>
                    <a:pt x="0" y="8"/>
                  </a:lnTo>
                  <a:lnTo>
                    <a:pt x="6" y="4"/>
                  </a:lnTo>
                  <a:lnTo>
                    <a:pt x="6"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8" name="Freeform 619">
              <a:extLst>
                <a:ext uri="{FF2B5EF4-FFF2-40B4-BE49-F238E27FC236}">
                  <a16:creationId xmlns:a16="http://schemas.microsoft.com/office/drawing/2014/main" id="{2E8782E6-4060-8E4B-A329-11373FDC6FBE}"/>
                </a:ext>
              </a:extLst>
            </p:cNvPr>
            <p:cNvSpPr>
              <a:spLocks/>
            </p:cNvSpPr>
            <p:nvPr/>
          </p:nvSpPr>
          <p:spPr bwMode="auto">
            <a:xfrm>
              <a:off x="2957513" y="2798763"/>
              <a:ext cx="15875" cy="12700"/>
            </a:xfrm>
            <a:custGeom>
              <a:avLst/>
              <a:gdLst/>
              <a:ahLst/>
              <a:cxnLst>
                <a:cxn ang="0">
                  <a:pos x="6" y="0"/>
                </a:cxn>
                <a:cxn ang="0">
                  <a:pos x="10" y="2"/>
                </a:cxn>
                <a:cxn ang="0">
                  <a:pos x="10" y="8"/>
                </a:cxn>
                <a:cxn ang="0">
                  <a:pos x="0" y="4"/>
                </a:cxn>
                <a:cxn ang="0">
                  <a:pos x="0" y="0"/>
                </a:cxn>
                <a:cxn ang="0">
                  <a:pos x="6" y="0"/>
                </a:cxn>
                <a:cxn ang="0">
                  <a:pos x="6" y="0"/>
                </a:cxn>
              </a:cxnLst>
              <a:rect l="0" t="0" r="r" b="b"/>
              <a:pathLst>
                <a:path w="10" h="8">
                  <a:moveTo>
                    <a:pt x="6" y="0"/>
                  </a:moveTo>
                  <a:lnTo>
                    <a:pt x="10" y="2"/>
                  </a:lnTo>
                  <a:lnTo>
                    <a:pt x="10" y="8"/>
                  </a:lnTo>
                  <a:lnTo>
                    <a:pt x="0" y="4"/>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19" name="Freeform 620">
              <a:extLst>
                <a:ext uri="{FF2B5EF4-FFF2-40B4-BE49-F238E27FC236}">
                  <a16:creationId xmlns:a16="http://schemas.microsoft.com/office/drawing/2014/main" id="{61DB04FB-4806-2149-8FC7-7DB7BA747751}"/>
                </a:ext>
              </a:extLst>
            </p:cNvPr>
            <p:cNvSpPr>
              <a:spLocks/>
            </p:cNvSpPr>
            <p:nvPr/>
          </p:nvSpPr>
          <p:spPr bwMode="auto">
            <a:xfrm>
              <a:off x="2433638" y="2100263"/>
              <a:ext cx="612775" cy="688975"/>
            </a:xfrm>
            <a:custGeom>
              <a:avLst/>
              <a:gdLst/>
              <a:ahLst/>
              <a:cxnLst>
                <a:cxn ang="0">
                  <a:pos x="10" y="36"/>
                </a:cxn>
                <a:cxn ang="0">
                  <a:pos x="2" y="76"/>
                </a:cxn>
                <a:cxn ang="0">
                  <a:pos x="2" y="112"/>
                </a:cxn>
                <a:cxn ang="0">
                  <a:pos x="20" y="148"/>
                </a:cxn>
                <a:cxn ang="0">
                  <a:pos x="54" y="164"/>
                </a:cxn>
                <a:cxn ang="0">
                  <a:pos x="114" y="168"/>
                </a:cxn>
                <a:cxn ang="0">
                  <a:pos x="136" y="166"/>
                </a:cxn>
                <a:cxn ang="0">
                  <a:pos x="158" y="158"/>
                </a:cxn>
                <a:cxn ang="0">
                  <a:pos x="192" y="194"/>
                </a:cxn>
                <a:cxn ang="0">
                  <a:pos x="194" y="206"/>
                </a:cxn>
                <a:cxn ang="0">
                  <a:pos x="212" y="214"/>
                </a:cxn>
                <a:cxn ang="0">
                  <a:pos x="236" y="266"/>
                </a:cxn>
                <a:cxn ang="0">
                  <a:pos x="220" y="320"/>
                </a:cxn>
                <a:cxn ang="0">
                  <a:pos x="198" y="334"/>
                </a:cxn>
                <a:cxn ang="0">
                  <a:pos x="160" y="344"/>
                </a:cxn>
                <a:cxn ang="0">
                  <a:pos x="192" y="354"/>
                </a:cxn>
                <a:cxn ang="0">
                  <a:pos x="204" y="350"/>
                </a:cxn>
                <a:cxn ang="0">
                  <a:pos x="216" y="350"/>
                </a:cxn>
                <a:cxn ang="0">
                  <a:pos x="238" y="376"/>
                </a:cxn>
                <a:cxn ang="0">
                  <a:pos x="242" y="386"/>
                </a:cxn>
                <a:cxn ang="0">
                  <a:pos x="272" y="410"/>
                </a:cxn>
                <a:cxn ang="0">
                  <a:pos x="286" y="416"/>
                </a:cxn>
                <a:cxn ang="0">
                  <a:pos x="318" y="434"/>
                </a:cxn>
                <a:cxn ang="0">
                  <a:pos x="298" y="400"/>
                </a:cxn>
                <a:cxn ang="0">
                  <a:pos x="298" y="386"/>
                </a:cxn>
                <a:cxn ang="0">
                  <a:pos x="324" y="404"/>
                </a:cxn>
                <a:cxn ang="0">
                  <a:pos x="340" y="414"/>
                </a:cxn>
                <a:cxn ang="0">
                  <a:pos x="336" y="394"/>
                </a:cxn>
                <a:cxn ang="0">
                  <a:pos x="334" y="368"/>
                </a:cxn>
                <a:cxn ang="0">
                  <a:pos x="332" y="350"/>
                </a:cxn>
                <a:cxn ang="0">
                  <a:pos x="314" y="348"/>
                </a:cxn>
                <a:cxn ang="0">
                  <a:pos x="306" y="326"/>
                </a:cxn>
                <a:cxn ang="0">
                  <a:pos x="296" y="300"/>
                </a:cxn>
                <a:cxn ang="0">
                  <a:pos x="304" y="294"/>
                </a:cxn>
                <a:cxn ang="0">
                  <a:pos x="324" y="306"/>
                </a:cxn>
                <a:cxn ang="0">
                  <a:pos x="340" y="326"/>
                </a:cxn>
                <a:cxn ang="0">
                  <a:pos x="352" y="338"/>
                </a:cxn>
                <a:cxn ang="0">
                  <a:pos x="368" y="318"/>
                </a:cxn>
                <a:cxn ang="0">
                  <a:pos x="372" y="300"/>
                </a:cxn>
                <a:cxn ang="0">
                  <a:pos x="360" y="280"/>
                </a:cxn>
                <a:cxn ang="0">
                  <a:pos x="334" y="246"/>
                </a:cxn>
                <a:cxn ang="0">
                  <a:pos x="312" y="232"/>
                </a:cxn>
                <a:cxn ang="0">
                  <a:pos x="288" y="198"/>
                </a:cxn>
                <a:cxn ang="0">
                  <a:pos x="310" y="188"/>
                </a:cxn>
                <a:cxn ang="0">
                  <a:pos x="306" y="176"/>
                </a:cxn>
                <a:cxn ang="0">
                  <a:pos x="292" y="162"/>
                </a:cxn>
                <a:cxn ang="0">
                  <a:pos x="286" y="148"/>
                </a:cxn>
                <a:cxn ang="0">
                  <a:pos x="258" y="140"/>
                </a:cxn>
                <a:cxn ang="0">
                  <a:pos x="254" y="116"/>
                </a:cxn>
                <a:cxn ang="0">
                  <a:pos x="220" y="108"/>
                </a:cxn>
                <a:cxn ang="0">
                  <a:pos x="206" y="96"/>
                </a:cxn>
                <a:cxn ang="0">
                  <a:pos x="202" y="70"/>
                </a:cxn>
                <a:cxn ang="0">
                  <a:pos x="154" y="64"/>
                </a:cxn>
                <a:cxn ang="0">
                  <a:pos x="132" y="74"/>
                </a:cxn>
                <a:cxn ang="0">
                  <a:pos x="130" y="52"/>
                </a:cxn>
                <a:cxn ang="0">
                  <a:pos x="114" y="6"/>
                </a:cxn>
                <a:cxn ang="0">
                  <a:pos x="82" y="20"/>
                </a:cxn>
                <a:cxn ang="0">
                  <a:pos x="68" y="32"/>
                </a:cxn>
                <a:cxn ang="0">
                  <a:pos x="60" y="64"/>
                </a:cxn>
                <a:cxn ang="0">
                  <a:pos x="70" y="112"/>
                </a:cxn>
                <a:cxn ang="0">
                  <a:pos x="46" y="126"/>
                </a:cxn>
                <a:cxn ang="0">
                  <a:pos x="48" y="82"/>
                </a:cxn>
                <a:cxn ang="0">
                  <a:pos x="68" y="6"/>
                </a:cxn>
              </a:cxnLst>
              <a:rect l="0" t="0" r="r" b="b"/>
              <a:pathLst>
                <a:path w="386" h="434">
                  <a:moveTo>
                    <a:pt x="68" y="4"/>
                  </a:moveTo>
                  <a:lnTo>
                    <a:pt x="50" y="0"/>
                  </a:lnTo>
                  <a:lnTo>
                    <a:pt x="34" y="6"/>
                  </a:lnTo>
                  <a:lnTo>
                    <a:pt x="18" y="18"/>
                  </a:lnTo>
                  <a:lnTo>
                    <a:pt x="12" y="34"/>
                  </a:lnTo>
                  <a:lnTo>
                    <a:pt x="10" y="36"/>
                  </a:lnTo>
                  <a:lnTo>
                    <a:pt x="12" y="40"/>
                  </a:lnTo>
                  <a:lnTo>
                    <a:pt x="8" y="42"/>
                  </a:lnTo>
                  <a:lnTo>
                    <a:pt x="8" y="48"/>
                  </a:lnTo>
                  <a:lnTo>
                    <a:pt x="6" y="50"/>
                  </a:lnTo>
                  <a:lnTo>
                    <a:pt x="0" y="68"/>
                  </a:lnTo>
                  <a:lnTo>
                    <a:pt x="2" y="76"/>
                  </a:lnTo>
                  <a:lnTo>
                    <a:pt x="6" y="76"/>
                  </a:lnTo>
                  <a:lnTo>
                    <a:pt x="0" y="84"/>
                  </a:lnTo>
                  <a:lnTo>
                    <a:pt x="2" y="94"/>
                  </a:lnTo>
                  <a:lnTo>
                    <a:pt x="0" y="98"/>
                  </a:lnTo>
                  <a:lnTo>
                    <a:pt x="0" y="108"/>
                  </a:lnTo>
                  <a:lnTo>
                    <a:pt x="2" y="112"/>
                  </a:lnTo>
                  <a:lnTo>
                    <a:pt x="28" y="116"/>
                  </a:lnTo>
                  <a:lnTo>
                    <a:pt x="38" y="126"/>
                  </a:lnTo>
                  <a:lnTo>
                    <a:pt x="26" y="130"/>
                  </a:lnTo>
                  <a:lnTo>
                    <a:pt x="8" y="124"/>
                  </a:lnTo>
                  <a:lnTo>
                    <a:pt x="8" y="130"/>
                  </a:lnTo>
                  <a:lnTo>
                    <a:pt x="20" y="148"/>
                  </a:lnTo>
                  <a:lnTo>
                    <a:pt x="24" y="154"/>
                  </a:lnTo>
                  <a:lnTo>
                    <a:pt x="40" y="154"/>
                  </a:lnTo>
                  <a:lnTo>
                    <a:pt x="44" y="154"/>
                  </a:lnTo>
                  <a:lnTo>
                    <a:pt x="46" y="148"/>
                  </a:lnTo>
                  <a:lnTo>
                    <a:pt x="48" y="156"/>
                  </a:lnTo>
                  <a:lnTo>
                    <a:pt x="54" y="164"/>
                  </a:lnTo>
                  <a:lnTo>
                    <a:pt x="64" y="166"/>
                  </a:lnTo>
                  <a:lnTo>
                    <a:pt x="64" y="164"/>
                  </a:lnTo>
                  <a:lnTo>
                    <a:pt x="86" y="170"/>
                  </a:lnTo>
                  <a:lnTo>
                    <a:pt x="92" y="166"/>
                  </a:lnTo>
                  <a:lnTo>
                    <a:pt x="108" y="174"/>
                  </a:lnTo>
                  <a:lnTo>
                    <a:pt x="114" y="168"/>
                  </a:lnTo>
                  <a:lnTo>
                    <a:pt x="120" y="176"/>
                  </a:lnTo>
                  <a:lnTo>
                    <a:pt x="122" y="176"/>
                  </a:lnTo>
                  <a:lnTo>
                    <a:pt x="122" y="172"/>
                  </a:lnTo>
                  <a:lnTo>
                    <a:pt x="112" y="164"/>
                  </a:lnTo>
                  <a:lnTo>
                    <a:pt x="112" y="162"/>
                  </a:lnTo>
                  <a:lnTo>
                    <a:pt x="136" y="166"/>
                  </a:lnTo>
                  <a:lnTo>
                    <a:pt x="138" y="172"/>
                  </a:lnTo>
                  <a:lnTo>
                    <a:pt x="150" y="170"/>
                  </a:lnTo>
                  <a:lnTo>
                    <a:pt x="152" y="168"/>
                  </a:lnTo>
                  <a:lnTo>
                    <a:pt x="146" y="152"/>
                  </a:lnTo>
                  <a:lnTo>
                    <a:pt x="150" y="150"/>
                  </a:lnTo>
                  <a:lnTo>
                    <a:pt x="158" y="158"/>
                  </a:lnTo>
                  <a:lnTo>
                    <a:pt x="166" y="158"/>
                  </a:lnTo>
                  <a:lnTo>
                    <a:pt x="166" y="172"/>
                  </a:lnTo>
                  <a:lnTo>
                    <a:pt x="176" y="172"/>
                  </a:lnTo>
                  <a:lnTo>
                    <a:pt x="176" y="178"/>
                  </a:lnTo>
                  <a:lnTo>
                    <a:pt x="174" y="180"/>
                  </a:lnTo>
                  <a:lnTo>
                    <a:pt x="192" y="194"/>
                  </a:lnTo>
                  <a:lnTo>
                    <a:pt x="192" y="200"/>
                  </a:lnTo>
                  <a:lnTo>
                    <a:pt x="188" y="204"/>
                  </a:lnTo>
                  <a:lnTo>
                    <a:pt x="180" y="202"/>
                  </a:lnTo>
                  <a:lnTo>
                    <a:pt x="180" y="208"/>
                  </a:lnTo>
                  <a:lnTo>
                    <a:pt x="180" y="216"/>
                  </a:lnTo>
                  <a:lnTo>
                    <a:pt x="194" y="206"/>
                  </a:lnTo>
                  <a:lnTo>
                    <a:pt x="204" y="206"/>
                  </a:lnTo>
                  <a:lnTo>
                    <a:pt x="204" y="208"/>
                  </a:lnTo>
                  <a:lnTo>
                    <a:pt x="204" y="210"/>
                  </a:lnTo>
                  <a:lnTo>
                    <a:pt x="212" y="222"/>
                  </a:lnTo>
                  <a:lnTo>
                    <a:pt x="214" y="220"/>
                  </a:lnTo>
                  <a:lnTo>
                    <a:pt x="212" y="214"/>
                  </a:lnTo>
                  <a:lnTo>
                    <a:pt x="216" y="216"/>
                  </a:lnTo>
                  <a:lnTo>
                    <a:pt x="216" y="224"/>
                  </a:lnTo>
                  <a:lnTo>
                    <a:pt x="218" y="228"/>
                  </a:lnTo>
                  <a:lnTo>
                    <a:pt x="226" y="230"/>
                  </a:lnTo>
                  <a:lnTo>
                    <a:pt x="228" y="236"/>
                  </a:lnTo>
                  <a:lnTo>
                    <a:pt x="236" y="266"/>
                  </a:lnTo>
                  <a:lnTo>
                    <a:pt x="238" y="266"/>
                  </a:lnTo>
                  <a:lnTo>
                    <a:pt x="230" y="276"/>
                  </a:lnTo>
                  <a:lnTo>
                    <a:pt x="230" y="284"/>
                  </a:lnTo>
                  <a:lnTo>
                    <a:pt x="224" y="286"/>
                  </a:lnTo>
                  <a:lnTo>
                    <a:pt x="210" y="304"/>
                  </a:lnTo>
                  <a:lnTo>
                    <a:pt x="220" y="320"/>
                  </a:lnTo>
                  <a:lnTo>
                    <a:pt x="220" y="326"/>
                  </a:lnTo>
                  <a:lnTo>
                    <a:pt x="212" y="324"/>
                  </a:lnTo>
                  <a:lnTo>
                    <a:pt x="206" y="328"/>
                  </a:lnTo>
                  <a:lnTo>
                    <a:pt x="200" y="328"/>
                  </a:lnTo>
                  <a:lnTo>
                    <a:pt x="200" y="332"/>
                  </a:lnTo>
                  <a:lnTo>
                    <a:pt x="198" y="334"/>
                  </a:lnTo>
                  <a:lnTo>
                    <a:pt x="170" y="328"/>
                  </a:lnTo>
                  <a:lnTo>
                    <a:pt x="172" y="330"/>
                  </a:lnTo>
                  <a:lnTo>
                    <a:pt x="170" y="330"/>
                  </a:lnTo>
                  <a:lnTo>
                    <a:pt x="170" y="336"/>
                  </a:lnTo>
                  <a:lnTo>
                    <a:pt x="162" y="340"/>
                  </a:lnTo>
                  <a:lnTo>
                    <a:pt x="160" y="344"/>
                  </a:lnTo>
                  <a:lnTo>
                    <a:pt x="160" y="352"/>
                  </a:lnTo>
                  <a:lnTo>
                    <a:pt x="166" y="360"/>
                  </a:lnTo>
                  <a:lnTo>
                    <a:pt x="178" y="366"/>
                  </a:lnTo>
                  <a:lnTo>
                    <a:pt x="190" y="360"/>
                  </a:lnTo>
                  <a:lnTo>
                    <a:pt x="190" y="354"/>
                  </a:lnTo>
                  <a:lnTo>
                    <a:pt x="192" y="354"/>
                  </a:lnTo>
                  <a:lnTo>
                    <a:pt x="196" y="354"/>
                  </a:lnTo>
                  <a:lnTo>
                    <a:pt x="198" y="358"/>
                  </a:lnTo>
                  <a:lnTo>
                    <a:pt x="206" y="360"/>
                  </a:lnTo>
                  <a:lnTo>
                    <a:pt x="206" y="356"/>
                  </a:lnTo>
                  <a:lnTo>
                    <a:pt x="208" y="356"/>
                  </a:lnTo>
                  <a:lnTo>
                    <a:pt x="204" y="350"/>
                  </a:lnTo>
                  <a:lnTo>
                    <a:pt x="202" y="348"/>
                  </a:lnTo>
                  <a:lnTo>
                    <a:pt x="208" y="346"/>
                  </a:lnTo>
                  <a:lnTo>
                    <a:pt x="208" y="350"/>
                  </a:lnTo>
                  <a:lnTo>
                    <a:pt x="210" y="348"/>
                  </a:lnTo>
                  <a:lnTo>
                    <a:pt x="212" y="352"/>
                  </a:lnTo>
                  <a:lnTo>
                    <a:pt x="216" y="350"/>
                  </a:lnTo>
                  <a:lnTo>
                    <a:pt x="218" y="354"/>
                  </a:lnTo>
                  <a:lnTo>
                    <a:pt x="222" y="354"/>
                  </a:lnTo>
                  <a:lnTo>
                    <a:pt x="224" y="362"/>
                  </a:lnTo>
                  <a:lnTo>
                    <a:pt x="228" y="366"/>
                  </a:lnTo>
                  <a:lnTo>
                    <a:pt x="230" y="374"/>
                  </a:lnTo>
                  <a:lnTo>
                    <a:pt x="238" y="376"/>
                  </a:lnTo>
                  <a:lnTo>
                    <a:pt x="242" y="382"/>
                  </a:lnTo>
                  <a:lnTo>
                    <a:pt x="244" y="376"/>
                  </a:lnTo>
                  <a:lnTo>
                    <a:pt x="248" y="384"/>
                  </a:lnTo>
                  <a:lnTo>
                    <a:pt x="252" y="384"/>
                  </a:lnTo>
                  <a:lnTo>
                    <a:pt x="244" y="388"/>
                  </a:lnTo>
                  <a:lnTo>
                    <a:pt x="242" y="386"/>
                  </a:lnTo>
                  <a:lnTo>
                    <a:pt x="246" y="398"/>
                  </a:lnTo>
                  <a:lnTo>
                    <a:pt x="252" y="402"/>
                  </a:lnTo>
                  <a:lnTo>
                    <a:pt x="266" y="408"/>
                  </a:lnTo>
                  <a:lnTo>
                    <a:pt x="270" y="404"/>
                  </a:lnTo>
                  <a:lnTo>
                    <a:pt x="270" y="408"/>
                  </a:lnTo>
                  <a:lnTo>
                    <a:pt x="272" y="410"/>
                  </a:lnTo>
                  <a:lnTo>
                    <a:pt x="276" y="408"/>
                  </a:lnTo>
                  <a:lnTo>
                    <a:pt x="278" y="412"/>
                  </a:lnTo>
                  <a:lnTo>
                    <a:pt x="280" y="414"/>
                  </a:lnTo>
                  <a:lnTo>
                    <a:pt x="282" y="420"/>
                  </a:lnTo>
                  <a:lnTo>
                    <a:pt x="284" y="420"/>
                  </a:lnTo>
                  <a:lnTo>
                    <a:pt x="286" y="416"/>
                  </a:lnTo>
                  <a:lnTo>
                    <a:pt x="286" y="420"/>
                  </a:lnTo>
                  <a:lnTo>
                    <a:pt x="288" y="422"/>
                  </a:lnTo>
                  <a:lnTo>
                    <a:pt x="300" y="426"/>
                  </a:lnTo>
                  <a:lnTo>
                    <a:pt x="306" y="430"/>
                  </a:lnTo>
                  <a:lnTo>
                    <a:pt x="312" y="428"/>
                  </a:lnTo>
                  <a:lnTo>
                    <a:pt x="318" y="434"/>
                  </a:lnTo>
                  <a:lnTo>
                    <a:pt x="322" y="434"/>
                  </a:lnTo>
                  <a:lnTo>
                    <a:pt x="320" y="430"/>
                  </a:lnTo>
                  <a:lnTo>
                    <a:pt x="322" y="422"/>
                  </a:lnTo>
                  <a:lnTo>
                    <a:pt x="300" y="402"/>
                  </a:lnTo>
                  <a:lnTo>
                    <a:pt x="300" y="398"/>
                  </a:lnTo>
                  <a:lnTo>
                    <a:pt x="298" y="400"/>
                  </a:lnTo>
                  <a:lnTo>
                    <a:pt x="286" y="386"/>
                  </a:lnTo>
                  <a:lnTo>
                    <a:pt x="284" y="380"/>
                  </a:lnTo>
                  <a:lnTo>
                    <a:pt x="288" y="380"/>
                  </a:lnTo>
                  <a:lnTo>
                    <a:pt x="296" y="388"/>
                  </a:lnTo>
                  <a:lnTo>
                    <a:pt x="300" y="388"/>
                  </a:lnTo>
                  <a:lnTo>
                    <a:pt x="298" y="386"/>
                  </a:lnTo>
                  <a:lnTo>
                    <a:pt x="300" y="384"/>
                  </a:lnTo>
                  <a:lnTo>
                    <a:pt x="306" y="394"/>
                  </a:lnTo>
                  <a:lnTo>
                    <a:pt x="312" y="396"/>
                  </a:lnTo>
                  <a:lnTo>
                    <a:pt x="314" y="400"/>
                  </a:lnTo>
                  <a:lnTo>
                    <a:pt x="320" y="400"/>
                  </a:lnTo>
                  <a:lnTo>
                    <a:pt x="324" y="404"/>
                  </a:lnTo>
                  <a:lnTo>
                    <a:pt x="330" y="402"/>
                  </a:lnTo>
                  <a:lnTo>
                    <a:pt x="332" y="408"/>
                  </a:lnTo>
                  <a:lnTo>
                    <a:pt x="334" y="406"/>
                  </a:lnTo>
                  <a:lnTo>
                    <a:pt x="334" y="412"/>
                  </a:lnTo>
                  <a:lnTo>
                    <a:pt x="338" y="416"/>
                  </a:lnTo>
                  <a:lnTo>
                    <a:pt x="340" y="414"/>
                  </a:lnTo>
                  <a:lnTo>
                    <a:pt x="336" y="406"/>
                  </a:lnTo>
                  <a:lnTo>
                    <a:pt x="344" y="406"/>
                  </a:lnTo>
                  <a:lnTo>
                    <a:pt x="344" y="404"/>
                  </a:lnTo>
                  <a:lnTo>
                    <a:pt x="342" y="402"/>
                  </a:lnTo>
                  <a:lnTo>
                    <a:pt x="340" y="402"/>
                  </a:lnTo>
                  <a:lnTo>
                    <a:pt x="336" y="394"/>
                  </a:lnTo>
                  <a:lnTo>
                    <a:pt x="336" y="388"/>
                  </a:lnTo>
                  <a:lnTo>
                    <a:pt x="342" y="394"/>
                  </a:lnTo>
                  <a:lnTo>
                    <a:pt x="342" y="388"/>
                  </a:lnTo>
                  <a:lnTo>
                    <a:pt x="344" y="380"/>
                  </a:lnTo>
                  <a:lnTo>
                    <a:pt x="342" y="372"/>
                  </a:lnTo>
                  <a:lnTo>
                    <a:pt x="334" y="368"/>
                  </a:lnTo>
                  <a:lnTo>
                    <a:pt x="332" y="362"/>
                  </a:lnTo>
                  <a:lnTo>
                    <a:pt x="336" y="362"/>
                  </a:lnTo>
                  <a:lnTo>
                    <a:pt x="336" y="358"/>
                  </a:lnTo>
                  <a:lnTo>
                    <a:pt x="336" y="354"/>
                  </a:lnTo>
                  <a:lnTo>
                    <a:pt x="334" y="354"/>
                  </a:lnTo>
                  <a:lnTo>
                    <a:pt x="332" y="350"/>
                  </a:lnTo>
                  <a:lnTo>
                    <a:pt x="328" y="354"/>
                  </a:lnTo>
                  <a:lnTo>
                    <a:pt x="328" y="346"/>
                  </a:lnTo>
                  <a:lnTo>
                    <a:pt x="318" y="348"/>
                  </a:lnTo>
                  <a:lnTo>
                    <a:pt x="322" y="342"/>
                  </a:lnTo>
                  <a:lnTo>
                    <a:pt x="314" y="342"/>
                  </a:lnTo>
                  <a:lnTo>
                    <a:pt x="314" y="348"/>
                  </a:lnTo>
                  <a:lnTo>
                    <a:pt x="310" y="334"/>
                  </a:lnTo>
                  <a:lnTo>
                    <a:pt x="306" y="334"/>
                  </a:lnTo>
                  <a:lnTo>
                    <a:pt x="308" y="330"/>
                  </a:lnTo>
                  <a:lnTo>
                    <a:pt x="306" y="328"/>
                  </a:lnTo>
                  <a:lnTo>
                    <a:pt x="308" y="328"/>
                  </a:lnTo>
                  <a:lnTo>
                    <a:pt x="306" y="326"/>
                  </a:lnTo>
                  <a:lnTo>
                    <a:pt x="306" y="322"/>
                  </a:lnTo>
                  <a:lnTo>
                    <a:pt x="298" y="322"/>
                  </a:lnTo>
                  <a:lnTo>
                    <a:pt x="298" y="312"/>
                  </a:lnTo>
                  <a:lnTo>
                    <a:pt x="308" y="310"/>
                  </a:lnTo>
                  <a:lnTo>
                    <a:pt x="302" y="302"/>
                  </a:lnTo>
                  <a:lnTo>
                    <a:pt x="296" y="300"/>
                  </a:lnTo>
                  <a:lnTo>
                    <a:pt x="294" y="296"/>
                  </a:lnTo>
                  <a:lnTo>
                    <a:pt x="298" y="296"/>
                  </a:lnTo>
                  <a:lnTo>
                    <a:pt x="298" y="294"/>
                  </a:lnTo>
                  <a:lnTo>
                    <a:pt x="300" y="294"/>
                  </a:lnTo>
                  <a:lnTo>
                    <a:pt x="306" y="298"/>
                  </a:lnTo>
                  <a:lnTo>
                    <a:pt x="304" y="294"/>
                  </a:lnTo>
                  <a:lnTo>
                    <a:pt x="306" y="294"/>
                  </a:lnTo>
                  <a:lnTo>
                    <a:pt x="304" y="292"/>
                  </a:lnTo>
                  <a:lnTo>
                    <a:pt x="306" y="288"/>
                  </a:lnTo>
                  <a:lnTo>
                    <a:pt x="310" y="292"/>
                  </a:lnTo>
                  <a:lnTo>
                    <a:pt x="310" y="298"/>
                  </a:lnTo>
                  <a:lnTo>
                    <a:pt x="324" y="306"/>
                  </a:lnTo>
                  <a:lnTo>
                    <a:pt x="324" y="310"/>
                  </a:lnTo>
                  <a:lnTo>
                    <a:pt x="332" y="310"/>
                  </a:lnTo>
                  <a:lnTo>
                    <a:pt x="330" y="314"/>
                  </a:lnTo>
                  <a:lnTo>
                    <a:pt x="332" y="318"/>
                  </a:lnTo>
                  <a:lnTo>
                    <a:pt x="338" y="328"/>
                  </a:lnTo>
                  <a:lnTo>
                    <a:pt x="340" y="326"/>
                  </a:lnTo>
                  <a:lnTo>
                    <a:pt x="342" y="328"/>
                  </a:lnTo>
                  <a:lnTo>
                    <a:pt x="340" y="332"/>
                  </a:lnTo>
                  <a:lnTo>
                    <a:pt x="342" y="336"/>
                  </a:lnTo>
                  <a:lnTo>
                    <a:pt x="346" y="334"/>
                  </a:lnTo>
                  <a:lnTo>
                    <a:pt x="348" y="340"/>
                  </a:lnTo>
                  <a:lnTo>
                    <a:pt x="352" y="338"/>
                  </a:lnTo>
                  <a:lnTo>
                    <a:pt x="356" y="344"/>
                  </a:lnTo>
                  <a:lnTo>
                    <a:pt x="358" y="332"/>
                  </a:lnTo>
                  <a:lnTo>
                    <a:pt x="360" y="332"/>
                  </a:lnTo>
                  <a:lnTo>
                    <a:pt x="358" y="316"/>
                  </a:lnTo>
                  <a:lnTo>
                    <a:pt x="366" y="322"/>
                  </a:lnTo>
                  <a:lnTo>
                    <a:pt x="368" y="318"/>
                  </a:lnTo>
                  <a:lnTo>
                    <a:pt x="372" y="316"/>
                  </a:lnTo>
                  <a:lnTo>
                    <a:pt x="372" y="310"/>
                  </a:lnTo>
                  <a:lnTo>
                    <a:pt x="376" y="308"/>
                  </a:lnTo>
                  <a:lnTo>
                    <a:pt x="374" y="306"/>
                  </a:lnTo>
                  <a:lnTo>
                    <a:pt x="368" y="306"/>
                  </a:lnTo>
                  <a:lnTo>
                    <a:pt x="372" y="300"/>
                  </a:lnTo>
                  <a:lnTo>
                    <a:pt x="380" y="300"/>
                  </a:lnTo>
                  <a:lnTo>
                    <a:pt x="382" y="298"/>
                  </a:lnTo>
                  <a:lnTo>
                    <a:pt x="380" y="296"/>
                  </a:lnTo>
                  <a:lnTo>
                    <a:pt x="386" y="288"/>
                  </a:lnTo>
                  <a:lnTo>
                    <a:pt x="374" y="276"/>
                  </a:lnTo>
                  <a:lnTo>
                    <a:pt x="360" y="280"/>
                  </a:lnTo>
                  <a:lnTo>
                    <a:pt x="362" y="266"/>
                  </a:lnTo>
                  <a:lnTo>
                    <a:pt x="348" y="268"/>
                  </a:lnTo>
                  <a:lnTo>
                    <a:pt x="346" y="266"/>
                  </a:lnTo>
                  <a:lnTo>
                    <a:pt x="350" y="262"/>
                  </a:lnTo>
                  <a:lnTo>
                    <a:pt x="344" y="248"/>
                  </a:lnTo>
                  <a:lnTo>
                    <a:pt x="334" y="246"/>
                  </a:lnTo>
                  <a:lnTo>
                    <a:pt x="336" y="238"/>
                  </a:lnTo>
                  <a:lnTo>
                    <a:pt x="324" y="244"/>
                  </a:lnTo>
                  <a:lnTo>
                    <a:pt x="320" y="240"/>
                  </a:lnTo>
                  <a:lnTo>
                    <a:pt x="322" y="236"/>
                  </a:lnTo>
                  <a:lnTo>
                    <a:pt x="320" y="232"/>
                  </a:lnTo>
                  <a:lnTo>
                    <a:pt x="312" y="232"/>
                  </a:lnTo>
                  <a:lnTo>
                    <a:pt x="314" y="226"/>
                  </a:lnTo>
                  <a:lnTo>
                    <a:pt x="292" y="218"/>
                  </a:lnTo>
                  <a:lnTo>
                    <a:pt x="300" y="216"/>
                  </a:lnTo>
                  <a:lnTo>
                    <a:pt x="294" y="208"/>
                  </a:lnTo>
                  <a:lnTo>
                    <a:pt x="300" y="204"/>
                  </a:lnTo>
                  <a:lnTo>
                    <a:pt x="288" y="198"/>
                  </a:lnTo>
                  <a:lnTo>
                    <a:pt x="296" y="196"/>
                  </a:lnTo>
                  <a:lnTo>
                    <a:pt x="296" y="194"/>
                  </a:lnTo>
                  <a:lnTo>
                    <a:pt x="304" y="198"/>
                  </a:lnTo>
                  <a:lnTo>
                    <a:pt x="316" y="198"/>
                  </a:lnTo>
                  <a:lnTo>
                    <a:pt x="316" y="194"/>
                  </a:lnTo>
                  <a:lnTo>
                    <a:pt x="310" y="188"/>
                  </a:lnTo>
                  <a:lnTo>
                    <a:pt x="294" y="186"/>
                  </a:lnTo>
                  <a:lnTo>
                    <a:pt x="294" y="188"/>
                  </a:lnTo>
                  <a:lnTo>
                    <a:pt x="286" y="182"/>
                  </a:lnTo>
                  <a:lnTo>
                    <a:pt x="284" y="184"/>
                  </a:lnTo>
                  <a:lnTo>
                    <a:pt x="298" y="176"/>
                  </a:lnTo>
                  <a:lnTo>
                    <a:pt x="306" y="176"/>
                  </a:lnTo>
                  <a:lnTo>
                    <a:pt x="308" y="172"/>
                  </a:lnTo>
                  <a:lnTo>
                    <a:pt x="308" y="168"/>
                  </a:lnTo>
                  <a:lnTo>
                    <a:pt x="298" y="156"/>
                  </a:lnTo>
                  <a:lnTo>
                    <a:pt x="294" y="154"/>
                  </a:lnTo>
                  <a:lnTo>
                    <a:pt x="292" y="158"/>
                  </a:lnTo>
                  <a:lnTo>
                    <a:pt x="292" y="162"/>
                  </a:lnTo>
                  <a:lnTo>
                    <a:pt x="286" y="168"/>
                  </a:lnTo>
                  <a:lnTo>
                    <a:pt x="282" y="168"/>
                  </a:lnTo>
                  <a:lnTo>
                    <a:pt x="286" y="158"/>
                  </a:lnTo>
                  <a:lnTo>
                    <a:pt x="274" y="160"/>
                  </a:lnTo>
                  <a:lnTo>
                    <a:pt x="284" y="154"/>
                  </a:lnTo>
                  <a:lnTo>
                    <a:pt x="286" y="148"/>
                  </a:lnTo>
                  <a:lnTo>
                    <a:pt x="290" y="152"/>
                  </a:lnTo>
                  <a:lnTo>
                    <a:pt x="290" y="142"/>
                  </a:lnTo>
                  <a:lnTo>
                    <a:pt x="276" y="136"/>
                  </a:lnTo>
                  <a:lnTo>
                    <a:pt x="264" y="146"/>
                  </a:lnTo>
                  <a:lnTo>
                    <a:pt x="270" y="132"/>
                  </a:lnTo>
                  <a:lnTo>
                    <a:pt x="258" y="140"/>
                  </a:lnTo>
                  <a:lnTo>
                    <a:pt x="262" y="130"/>
                  </a:lnTo>
                  <a:lnTo>
                    <a:pt x="260" y="124"/>
                  </a:lnTo>
                  <a:lnTo>
                    <a:pt x="250" y="128"/>
                  </a:lnTo>
                  <a:lnTo>
                    <a:pt x="242" y="124"/>
                  </a:lnTo>
                  <a:lnTo>
                    <a:pt x="254" y="120"/>
                  </a:lnTo>
                  <a:lnTo>
                    <a:pt x="254" y="116"/>
                  </a:lnTo>
                  <a:lnTo>
                    <a:pt x="250" y="106"/>
                  </a:lnTo>
                  <a:lnTo>
                    <a:pt x="234" y="96"/>
                  </a:lnTo>
                  <a:lnTo>
                    <a:pt x="230" y="104"/>
                  </a:lnTo>
                  <a:lnTo>
                    <a:pt x="224" y="104"/>
                  </a:lnTo>
                  <a:lnTo>
                    <a:pt x="226" y="114"/>
                  </a:lnTo>
                  <a:lnTo>
                    <a:pt x="220" y="108"/>
                  </a:lnTo>
                  <a:lnTo>
                    <a:pt x="220" y="102"/>
                  </a:lnTo>
                  <a:lnTo>
                    <a:pt x="214" y="106"/>
                  </a:lnTo>
                  <a:lnTo>
                    <a:pt x="222" y="92"/>
                  </a:lnTo>
                  <a:lnTo>
                    <a:pt x="210" y="94"/>
                  </a:lnTo>
                  <a:lnTo>
                    <a:pt x="206" y="100"/>
                  </a:lnTo>
                  <a:lnTo>
                    <a:pt x="206" y="96"/>
                  </a:lnTo>
                  <a:lnTo>
                    <a:pt x="210" y="90"/>
                  </a:lnTo>
                  <a:lnTo>
                    <a:pt x="212" y="88"/>
                  </a:lnTo>
                  <a:lnTo>
                    <a:pt x="210" y="82"/>
                  </a:lnTo>
                  <a:lnTo>
                    <a:pt x="200" y="78"/>
                  </a:lnTo>
                  <a:lnTo>
                    <a:pt x="202" y="74"/>
                  </a:lnTo>
                  <a:lnTo>
                    <a:pt x="202" y="70"/>
                  </a:lnTo>
                  <a:lnTo>
                    <a:pt x="196" y="64"/>
                  </a:lnTo>
                  <a:lnTo>
                    <a:pt x="198" y="62"/>
                  </a:lnTo>
                  <a:lnTo>
                    <a:pt x="192" y="58"/>
                  </a:lnTo>
                  <a:lnTo>
                    <a:pt x="166" y="50"/>
                  </a:lnTo>
                  <a:lnTo>
                    <a:pt x="154" y="60"/>
                  </a:lnTo>
                  <a:lnTo>
                    <a:pt x="154" y="64"/>
                  </a:lnTo>
                  <a:lnTo>
                    <a:pt x="156" y="68"/>
                  </a:lnTo>
                  <a:lnTo>
                    <a:pt x="148" y="74"/>
                  </a:lnTo>
                  <a:lnTo>
                    <a:pt x="142" y="68"/>
                  </a:lnTo>
                  <a:lnTo>
                    <a:pt x="138" y="70"/>
                  </a:lnTo>
                  <a:lnTo>
                    <a:pt x="136" y="62"/>
                  </a:lnTo>
                  <a:lnTo>
                    <a:pt x="132" y="74"/>
                  </a:lnTo>
                  <a:lnTo>
                    <a:pt x="130" y="74"/>
                  </a:lnTo>
                  <a:lnTo>
                    <a:pt x="122" y="88"/>
                  </a:lnTo>
                  <a:lnTo>
                    <a:pt x="120" y="82"/>
                  </a:lnTo>
                  <a:lnTo>
                    <a:pt x="126" y="80"/>
                  </a:lnTo>
                  <a:lnTo>
                    <a:pt x="122" y="76"/>
                  </a:lnTo>
                  <a:lnTo>
                    <a:pt x="130" y="52"/>
                  </a:lnTo>
                  <a:lnTo>
                    <a:pt x="124" y="44"/>
                  </a:lnTo>
                  <a:lnTo>
                    <a:pt x="126" y="36"/>
                  </a:lnTo>
                  <a:lnTo>
                    <a:pt x="116" y="28"/>
                  </a:lnTo>
                  <a:lnTo>
                    <a:pt x="118" y="24"/>
                  </a:lnTo>
                  <a:lnTo>
                    <a:pt x="118" y="12"/>
                  </a:lnTo>
                  <a:lnTo>
                    <a:pt x="114" y="6"/>
                  </a:lnTo>
                  <a:lnTo>
                    <a:pt x="98" y="6"/>
                  </a:lnTo>
                  <a:lnTo>
                    <a:pt x="86" y="12"/>
                  </a:lnTo>
                  <a:lnTo>
                    <a:pt x="82" y="16"/>
                  </a:lnTo>
                  <a:lnTo>
                    <a:pt x="86" y="20"/>
                  </a:lnTo>
                  <a:lnTo>
                    <a:pt x="84" y="26"/>
                  </a:lnTo>
                  <a:lnTo>
                    <a:pt x="82" y="20"/>
                  </a:lnTo>
                  <a:lnTo>
                    <a:pt x="74" y="20"/>
                  </a:lnTo>
                  <a:lnTo>
                    <a:pt x="74" y="22"/>
                  </a:lnTo>
                  <a:lnTo>
                    <a:pt x="76" y="30"/>
                  </a:lnTo>
                  <a:lnTo>
                    <a:pt x="66" y="24"/>
                  </a:lnTo>
                  <a:lnTo>
                    <a:pt x="66" y="28"/>
                  </a:lnTo>
                  <a:lnTo>
                    <a:pt x="68" y="32"/>
                  </a:lnTo>
                  <a:lnTo>
                    <a:pt x="60" y="36"/>
                  </a:lnTo>
                  <a:lnTo>
                    <a:pt x="68" y="44"/>
                  </a:lnTo>
                  <a:lnTo>
                    <a:pt x="58" y="44"/>
                  </a:lnTo>
                  <a:lnTo>
                    <a:pt x="60" y="58"/>
                  </a:lnTo>
                  <a:lnTo>
                    <a:pt x="58" y="60"/>
                  </a:lnTo>
                  <a:lnTo>
                    <a:pt x="60" y="64"/>
                  </a:lnTo>
                  <a:lnTo>
                    <a:pt x="70" y="66"/>
                  </a:lnTo>
                  <a:lnTo>
                    <a:pt x="54" y="84"/>
                  </a:lnTo>
                  <a:lnTo>
                    <a:pt x="62" y="98"/>
                  </a:lnTo>
                  <a:lnTo>
                    <a:pt x="72" y="100"/>
                  </a:lnTo>
                  <a:lnTo>
                    <a:pt x="72" y="102"/>
                  </a:lnTo>
                  <a:lnTo>
                    <a:pt x="70" y="112"/>
                  </a:lnTo>
                  <a:lnTo>
                    <a:pt x="70" y="124"/>
                  </a:lnTo>
                  <a:lnTo>
                    <a:pt x="68" y="128"/>
                  </a:lnTo>
                  <a:lnTo>
                    <a:pt x="66" y="126"/>
                  </a:lnTo>
                  <a:lnTo>
                    <a:pt x="68" y="120"/>
                  </a:lnTo>
                  <a:lnTo>
                    <a:pt x="66" y="118"/>
                  </a:lnTo>
                  <a:lnTo>
                    <a:pt x="46" y="126"/>
                  </a:lnTo>
                  <a:lnTo>
                    <a:pt x="54" y="118"/>
                  </a:lnTo>
                  <a:lnTo>
                    <a:pt x="68" y="114"/>
                  </a:lnTo>
                  <a:lnTo>
                    <a:pt x="66" y="106"/>
                  </a:lnTo>
                  <a:lnTo>
                    <a:pt x="62" y="106"/>
                  </a:lnTo>
                  <a:lnTo>
                    <a:pt x="50" y="88"/>
                  </a:lnTo>
                  <a:lnTo>
                    <a:pt x="48" y="82"/>
                  </a:lnTo>
                  <a:lnTo>
                    <a:pt x="50" y="68"/>
                  </a:lnTo>
                  <a:lnTo>
                    <a:pt x="44" y="56"/>
                  </a:lnTo>
                  <a:lnTo>
                    <a:pt x="44" y="48"/>
                  </a:lnTo>
                  <a:lnTo>
                    <a:pt x="50" y="38"/>
                  </a:lnTo>
                  <a:lnTo>
                    <a:pt x="50" y="30"/>
                  </a:lnTo>
                  <a:lnTo>
                    <a:pt x="68" y="6"/>
                  </a:lnTo>
                  <a:lnTo>
                    <a:pt x="68" y="4"/>
                  </a:lnTo>
                  <a:lnTo>
                    <a:pt x="6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0" name="Freeform 621">
              <a:extLst>
                <a:ext uri="{FF2B5EF4-FFF2-40B4-BE49-F238E27FC236}">
                  <a16:creationId xmlns:a16="http://schemas.microsoft.com/office/drawing/2014/main" id="{1524E9F9-EDF5-2A49-AC0D-7EB21735FB9C}"/>
                </a:ext>
              </a:extLst>
            </p:cNvPr>
            <p:cNvSpPr>
              <a:spLocks/>
            </p:cNvSpPr>
            <p:nvPr/>
          </p:nvSpPr>
          <p:spPr bwMode="auto">
            <a:xfrm>
              <a:off x="2840038" y="2747963"/>
              <a:ext cx="12700" cy="9525"/>
            </a:xfrm>
            <a:custGeom>
              <a:avLst/>
              <a:gdLst/>
              <a:ahLst/>
              <a:cxnLst>
                <a:cxn ang="0">
                  <a:pos x="0" y="0"/>
                </a:cxn>
                <a:cxn ang="0">
                  <a:pos x="8" y="4"/>
                </a:cxn>
                <a:cxn ang="0">
                  <a:pos x="4" y="6"/>
                </a:cxn>
                <a:cxn ang="0">
                  <a:pos x="0" y="0"/>
                </a:cxn>
                <a:cxn ang="0">
                  <a:pos x="0" y="0"/>
                </a:cxn>
              </a:cxnLst>
              <a:rect l="0" t="0" r="r" b="b"/>
              <a:pathLst>
                <a:path w="8" h="6">
                  <a:moveTo>
                    <a:pt x="0" y="0"/>
                  </a:moveTo>
                  <a:lnTo>
                    <a:pt x="8" y="4"/>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1" name="Freeform 622">
              <a:extLst>
                <a:ext uri="{FF2B5EF4-FFF2-40B4-BE49-F238E27FC236}">
                  <a16:creationId xmlns:a16="http://schemas.microsoft.com/office/drawing/2014/main" id="{B69AF356-0B39-544B-B2FB-FFDE9F1E5301}"/>
                </a:ext>
              </a:extLst>
            </p:cNvPr>
            <p:cNvSpPr>
              <a:spLocks/>
            </p:cNvSpPr>
            <p:nvPr/>
          </p:nvSpPr>
          <p:spPr bwMode="auto">
            <a:xfrm>
              <a:off x="1830388" y="3729038"/>
              <a:ext cx="6350" cy="6350"/>
            </a:xfrm>
            <a:custGeom>
              <a:avLst/>
              <a:gdLst/>
              <a:ahLst/>
              <a:cxnLst>
                <a:cxn ang="0">
                  <a:pos x="0" y="0"/>
                </a:cxn>
                <a:cxn ang="0">
                  <a:pos x="4" y="4"/>
                </a:cxn>
                <a:cxn ang="0">
                  <a:pos x="2" y="4"/>
                </a:cxn>
                <a:cxn ang="0">
                  <a:pos x="0" y="0"/>
                </a:cxn>
                <a:cxn ang="0">
                  <a:pos x="0" y="0"/>
                </a:cxn>
              </a:cxnLst>
              <a:rect l="0" t="0" r="r" b="b"/>
              <a:pathLst>
                <a:path w="4" h="4">
                  <a:moveTo>
                    <a:pt x="0" y="0"/>
                  </a:moveTo>
                  <a:lnTo>
                    <a:pt x="4" y="4"/>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2" name="Freeform 623">
              <a:extLst>
                <a:ext uri="{FF2B5EF4-FFF2-40B4-BE49-F238E27FC236}">
                  <a16:creationId xmlns:a16="http://schemas.microsoft.com/office/drawing/2014/main" id="{2AE2BD48-0BB9-CC49-A29A-761F76196C73}"/>
                </a:ext>
              </a:extLst>
            </p:cNvPr>
            <p:cNvSpPr>
              <a:spLocks/>
            </p:cNvSpPr>
            <p:nvPr/>
          </p:nvSpPr>
          <p:spPr bwMode="auto">
            <a:xfrm>
              <a:off x="954088" y="3989388"/>
              <a:ext cx="9525" cy="9525"/>
            </a:xfrm>
            <a:custGeom>
              <a:avLst/>
              <a:gdLst/>
              <a:ahLst/>
              <a:cxnLst>
                <a:cxn ang="0">
                  <a:pos x="2" y="0"/>
                </a:cxn>
                <a:cxn ang="0">
                  <a:pos x="4" y="0"/>
                </a:cxn>
                <a:cxn ang="0">
                  <a:pos x="6" y="2"/>
                </a:cxn>
                <a:cxn ang="0">
                  <a:pos x="4" y="6"/>
                </a:cxn>
                <a:cxn ang="0">
                  <a:pos x="0" y="4"/>
                </a:cxn>
                <a:cxn ang="0">
                  <a:pos x="2" y="0"/>
                </a:cxn>
                <a:cxn ang="0">
                  <a:pos x="2" y="0"/>
                </a:cxn>
              </a:cxnLst>
              <a:rect l="0" t="0" r="r" b="b"/>
              <a:pathLst>
                <a:path w="6" h="6">
                  <a:moveTo>
                    <a:pt x="2" y="0"/>
                  </a:moveTo>
                  <a:lnTo>
                    <a:pt x="4" y="0"/>
                  </a:lnTo>
                  <a:lnTo>
                    <a:pt x="6" y="2"/>
                  </a:lnTo>
                  <a:lnTo>
                    <a:pt x="4" y="6"/>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3" name="Freeform 624">
              <a:extLst>
                <a:ext uri="{FF2B5EF4-FFF2-40B4-BE49-F238E27FC236}">
                  <a16:creationId xmlns:a16="http://schemas.microsoft.com/office/drawing/2014/main" id="{DE0C6D24-5BE3-1A4E-9581-6C20F17D6A5E}"/>
                </a:ext>
              </a:extLst>
            </p:cNvPr>
            <p:cNvSpPr>
              <a:spLocks/>
            </p:cNvSpPr>
            <p:nvPr/>
          </p:nvSpPr>
          <p:spPr bwMode="auto">
            <a:xfrm>
              <a:off x="989013" y="4005263"/>
              <a:ext cx="9525" cy="6350"/>
            </a:xfrm>
            <a:custGeom>
              <a:avLst/>
              <a:gdLst/>
              <a:ahLst/>
              <a:cxnLst>
                <a:cxn ang="0">
                  <a:pos x="0" y="0"/>
                </a:cxn>
                <a:cxn ang="0">
                  <a:pos x="0" y="0"/>
                </a:cxn>
                <a:cxn ang="0">
                  <a:pos x="6" y="2"/>
                </a:cxn>
                <a:cxn ang="0">
                  <a:pos x="2" y="4"/>
                </a:cxn>
                <a:cxn ang="0">
                  <a:pos x="0" y="0"/>
                </a:cxn>
                <a:cxn ang="0">
                  <a:pos x="0" y="0"/>
                </a:cxn>
              </a:cxnLst>
              <a:rect l="0" t="0" r="r" b="b"/>
              <a:pathLst>
                <a:path w="6" h="4">
                  <a:moveTo>
                    <a:pt x="0" y="0"/>
                  </a:moveTo>
                  <a:lnTo>
                    <a:pt x="0" y="0"/>
                  </a:lnTo>
                  <a:lnTo>
                    <a:pt x="6" y="2"/>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4" name="Freeform 625">
              <a:extLst>
                <a:ext uri="{FF2B5EF4-FFF2-40B4-BE49-F238E27FC236}">
                  <a16:creationId xmlns:a16="http://schemas.microsoft.com/office/drawing/2014/main" id="{9DC881D4-9837-534B-AEC5-85793FCEED8D}"/>
                </a:ext>
              </a:extLst>
            </p:cNvPr>
            <p:cNvSpPr>
              <a:spLocks/>
            </p:cNvSpPr>
            <p:nvPr/>
          </p:nvSpPr>
          <p:spPr bwMode="auto">
            <a:xfrm>
              <a:off x="1004888" y="4011613"/>
              <a:ext cx="12700" cy="6350"/>
            </a:xfrm>
            <a:custGeom>
              <a:avLst/>
              <a:gdLst/>
              <a:ahLst/>
              <a:cxnLst>
                <a:cxn ang="0">
                  <a:pos x="2" y="0"/>
                </a:cxn>
                <a:cxn ang="0">
                  <a:pos x="0" y="2"/>
                </a:cxn>
                <a:cxn ang="0">
                  <a:pos x="8" y="2"/>
                </a:cxn>
                <a:cxn ang="0">
                  <a:pos x="8" y="2"/>
                </a:cxn>
                <a:cxn ang="0">
                  <a:pos x="2" y="4"/>
                </a:cxn>
                <a:cxn ang="0">
                  <a:pos x="2" y="0"/>
                </a:cxn>
                <a:cxn ang="0">
                  <a:pos x="2" y="0"/>
                </a:cxn>
              </a:cxnLst>
              <a:rect l="0" t="0" r="r" b="b"/>
              <a:pathLst>
                <a:path w="8" h="4">
                  <a:moveTo>
                    <a:pt x="2" y="0"/>
                  </a:moveTo>
                  <a:lnTo>
                    <a:pt x="0" y="2"/>
                  </a:lnTo>
                  <a:lnTo>
                    <a:pt x="8" y="2"/>
                  </a:lnTo>
                  <a:lnTo>
                    <a:pt x="8" y="2"/>
                  </a:lnTo>
                  <a:lnTo>
                    <a:pt x="2"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5" name="Freeform 626">
              <a:extLst>
                <a:ext uri="{FF2B5EF4-FFF2-40B4-BE49-F238E27FC236}">
                  <a16:creationId xmlns:a16="http://schemas.microsoft.com/office/drawing/2014/main" id="{09FA3047-7EAE-5E41-9DA5-F547302649D5}"/>
                </a:ext>
              </a:extLst>
            </p:cNvPr>
            <p:cNvSpPr>
              <a:spLocks/>
            </p:cNvSpPr>
            <p:nvPr/>
          </p:nvSpPr>
          <p:spPr bwMode="auto">
            <a:xfrm>
              <a:off x="1020763" y="4017963"/>
              <a:ext cx="12700" cy="9525"/>
            </a:xfrm>
            <a:custGeom>
              <a:avLst/>
              <a:gdLst/>
              <a:ahLst/>
              <a:cxnLst>
                <a:cxn ang="0">
                  <a:pos x="2" y="2"/>
                </a:cxn>
                <a:cxn ang="0">
                  <a:pos x="4" y="0"/>
                </a:cxn>
                <a:cxn ang="0">
                  <a:pos x="8" y="4"/>
                </a:cxn>
                <a:cxn ang="0">
                  <a:pos x="4" y="6"/>
                </a:cxn>
                <a:cxn ang="0">
                  <a:pos x="0" y="0"/>
                </a:cxn>
                <a:cxn ang="0">
                  <a:pos x="2" y="2"/>
                </a:cxn>
                <a:cxn ang="0">
                  <a:pos x="2" y="2"/>
                </a:cxn>
              </a:cxnLst>
              <a:rect l="0" t="0" r="r" b="b"/>
              <a:pathLst>
                <a:path w="8" h="6">
                  <a:moveTo>
                    <a:pt x="2" y="2"/>
                  </a:moveTo>
                  <a:lnTo>
                    <a:pt x="4" y="0"/>
                  </a:lnTo>
                  <a:lnTo>
                    <a:pt x="8" y="4"/>
                  </a:lnTo>
                  <a:lnTo>
                    <a:pt x="4"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6" name="Freeform 627">
              <a:extLst>
                <a:ext uri="{FF2B5EF4-FFF2-40B4-BE49-F238E27FC236}">
                  <a16:creationId xmlns:a16="http://schemas.microsoft.com/office/drawing/2014/main" id="{07974B0D-5D9D-7D45-9C98-EB7BAEA0092E}"/>
                </a:ext>
              </a:extLst>
            </p:cNvPr>
            <p:cNvSpPr>
              <a:spLocks/>
            </p:cNvSpPr>
            <p:nvPr/>
          </p:nvSpPr>
          <p:spPr bwMode="auto">
            <a:xfrm>
              <a:off x="1033463" y="4037013"/>
              <a:ext cx="25400" cy="28575"/>
            </a:xfrm>
            <a:custGeom>
              <a:avLst/>
              <a:gdLst/>
              <a:ahLst/>
              <a:cxnLst>
                <a:cxn ang="0">
                  <a:pos x="2" y="0"/>
                </a:cxn>
                <a:cxn ang="0">
                  <a:pos x="10" y="2"/>
                </a:cxn>
                <a:cxn ang="0">
                  <a:pos x="16" y="8"/>
                </a:cxn>
                <a:cxn ang="0">
                  <a:pos x="14" y="12"/>
                </a:cxn>
                <a:cxn ang="0">
                  <a:pos x="10" y="12"/>
                </a:cxn>
                <a:cxn ang="0">
                  <a:pos x="6" y="18"/>
                </a:cxn>
                <a:cxn ang="0">
                  <a:pos x="4" y="16"/>
                </a:cxn>
                <a:cxn ang="0">
                  <a:pos x="0" y="8"/>
                </a:cxn>
                <a:cxn ang="0">
                  <a:pos x="2" y="0"/>
                </a:cxn>
                <a:cxn ang="0">
                  <a:pos x="2" y="0"/>
                </a:cxn>
              </a:cxnLst>
              <a:rect l="0" t="0" r="r" b="b"/>
              <a:pathLst>
                <a:path w="16" h="18">
                  <a:moveTo>
                    <a:pt x="2" y="0"/>
                  </a:moveTo>
                  <a:lnTo>
                    <a:pt x="10" y="2"/>
                  </a:lnTo>
                  <a:lnTo>
                    <a:pt x="16" y="8"/>
                  </a:lnTo>
                  <a:lnTo>
                    <a:pt x="14" y="12"/>
                  </a:lnTo>
                  <a:lnTo>
                    <a:pt x="10" y="12"/>
                  </a:lnTo>
                  <a:lnTo>
                    <a:pt x="6" y="18"/>
                  </a:lnTo>
                  <a:lnTo>
                    <a:pt x="4" y="16"/>
                  </a:lnTo>
                  <a:lnTo>
                    <a:pt x="0" y="8"/>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7" name="Freeform 628">
              <a:extLst>
                <a:ext uri="{FF2B5EF4-FFF2-40B4-BE49-F238E27FC236}">
                  <a16:creationId xmlns:a16="http://schemas.microsoft.com/office/drawing/2014/main" id="{C7E992A6-5861-474A-9F48-17C80D4BCA62}"/>
                </a:ext>
              </a:extLst>
            </p:cNvPr>
            <p:cNvSpPr>
              <a:spLocks/>
            </p:cNvSpPr>
            <p:nvPr/>
          </p:nvSpPr>
          <p:spPr bwMode="auto">
            <a:xfrm>
              <a:off x="1011238" y="4021138"/>
              <a:ext cx="6350" cy="3175"/>
            </a:xfrm>
            <a:custGeom>
              <a:avLst/>
              <a:gdLst/>
              <a:ahLst/>
              <a:cxnLst>
                <a:cxn ang="0">
                  <a:pos x="0" y="0"/>
                </a:cxn>
                <a:cxn ang="0">
                  <a:pos x="4" y="0"/>
                </a:cxn>
                <a:cxn ang="0">
                  <a:pos x="2" y="2"/>
                </a:cxn>
                <a:cxn ang="0">
                  <a:pos x="0" y="0"/>
                </a:cxn>
                <a:cxn ang="0">
                  <a:pos x="0" y="0"/>
                </a:cxn>
              </a:cxnLst>
              <a:rect l="0" t="0" r="r" b="b"/>
              <a:pathLst>
                <a:path w="4" h="2">
                  <a:moveTo>
                    <a:pt x="0" y="0"/>
                  </a:moveTo>
                  <a:lnTo>
                    <a:pt x="4"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8" name="Freeform 629">
              <a:extLst>
                <a:ext uri="{FF2B5EF4-FFF2-40B4-BE49-F238E27FC236}">
                  <a16:creationId xmlns:a16="http://schemas.microsoft.com/office/drawing/2014/main" id="{A0AB88B9-DF5B-674B-83CC-F18588B7414B}"/>
                </a:ext>
              </a:extLst>
            </p:cNvPr>
            <p:cNvSpPr>
              <a:spLocks/>
            </p:cNvSpPr>
            <p:nvPr/>
          </p:nvSpPr>
          <p:spPr bwMode="auto">
            <a:xfrm>
              <a:off x="1836738" y="3824288"/>
              <a:ext cx="1588" cy="9525"/>
            </a:xfrm>
            <a:custGeom>
              <a:avLst/>
              <a:gdLst/>
              <a:ahLst/>
              <a:cxnLst>
                <a:cxn ang="0">
                  <a:pos x="0" y="4"/>
                </a:cxn>
                <a:cxn ang="0">
                  <a:pos x="0" y="0"/>
                </a:cxn>
                <a:cxn ang="0">
                  <a:pos x="0" y="6"/>
                </a:cxn>
                <a:cxn ang="0">
                  <a:pos x="0" y="4"/>
                </a:cxn>
                <a:cxn ang="0">
                  <a:pos x="0" y="4"/>
                </a:cxn>
              </a:cxnLst>
              <a:rect l="0" t="0" r="r" b="b"/>
              <a:pathLst>
                <a:path h="6">
                  <a:moveTo>
                    <a:pt x="0" y="4"/>
                  </a:moveTo>
                  <a:lnTo>
                    <a:pt x="0" y="0"/>
                  </a:lnTo>
                  <a:lnTo>
                    <a:pt x="0"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29" name="Freeform 630">
              <a:extLst>
                <a:ext uri="{FF2B5EF4-FFF2-40B4-BE49-F238E27FC236}">
                  <a16:creationId xmlns:a16="http://schemas.microsoft.com/office/drawing/2014/main" id="{AA59DE8F-CF49-1146-A905-87EA112F3AD0}"/>
                </a:ext>
              </a:extLst>
            </p:cNvPr>
            <p:cNvSpPr>
              <a:spLocks/>
            </p:cNvSpPr>
            <p:nvPr/>
          </p:nvSpPr>
          <p:spPr bwMode="auto">
            <a:xfrm>
              <a:off x="2401888" y="4465638"/>
              <a:ext cx="15875" cy="28575"/>
            </a:xfrm>
            <a:custGeom>
              <a:avLst/>
              <a:gdLst/>
              <a:ahLst/>
              <a:cxnLst>
                <a:cxn ang="0">
                  <a:pos x="4" y="0"/>
                </a:cxn>
                <a:cxn ang="0">
                  <a:pos x="4" y="6"/>
                </a:cxn>
                <a:cxn ang="0">
                  <a:pos x="8" y="8"/>
                </a:cxn>
                <a:cxn ang="0">
                  <a:pos x="10" y="14"/>
                </a:cxn>
                <a:cxn ang="0">
                  <a:pos x="8" y="16"/>
                </a:cxn>
                <a:cxn ang="0">
                  <a:pos x="4" y="18"/>
                </a:cxn>
                <a:cxn ang="0">
                  <a:pos x="2" y="16"/>
                </a:cxn>
                <a:cxn ang="0">
                  <a:pos x="2" y="14"/>
                </a:cxn>
                <a:cxn ang="0">
                  <a:pos x="6" y="8"/>
                </a:cxn>
                <a:cxn ang="0">
                  <a:pos x="0" y="2"/>
                </a:cxn>
                <a:cxn ang="0">
                  <a:pos x="0" y="2"/>
                </a:cxn>
                <a:cxn ang="0">
                  <a:pos x="4" y="0"/>
                </a:cxn>
                <a:cxn ang="0">
                  <a:pos x="4" y="0"/>
                </a:cxn>
              </a:cxnLst>
              <a:rect l="0" t="0" r="r" b="b"/>
              <a:pathLst>
                <a:path w="10" h="18">
                  <a:moveTo>
                    <a:pt x="4" y="0"/>
                  </a:moveTo>
                  <a:lnTo>
                    <a:pt x="4" y="6"/>
                  </a:lnTo>
                  <a:lnTo>
                    <a:pt x="8" y="8"/>
                  </a:lnTo>
                  <a:lnTo>
                    <a:pt x="10" y="14"/>
                  </a:lnTo>
                  <a:lnTo>
                    <a:pt x="8" y="16"/>
                  </a:lnTo>
                  <a:lnTo>
                    <a:pt x="4" y="18"/>
                  </a:lnTo>
                  <a:lnTo>
                    <a:pt x="2" y="16"/>
                  </a:lnTo>
                  <a:lnTo>
                    <a:pt x="2" y="14"/>
                  </a:lnTo>
                  <a:lnTo>
                    <a:pt x="6" y="8"/>
                  </a:lnTo>
                  <a:lnTo>
                    <a:pt x="0" y="2"/>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0" name="Freeform 631">
              <a:extLst>
                <a:ext uri="{FF2B5EF4-FFF2-40B4-BE49-F238E27FC236}">
                  <a16:creationId xmlns:a16="http://schemas.microsoft.com/office/drawing/2014/main" id="{41E3E895-0E68-CC48-8BF1-CB9F123111E6}"/>
                </a:ext>
              </a:extLst>
            </p:cNvPr>
            <p:cNvSpPr>
              <a:spLocks/>
            </p:cNvSpPr>
            <p:nvPr/>
          </p:nvSpPr>
          <p:spPr bwMode="auto">
            <a:xfrm>
              <a:off x="2417763" y="4471988"/>
              <a:ext cx="6350" cy="6350"/>
            </a:xfrm>
            <a:custGeom>
              <a:avLst/>
              <a:gdLst/>
              <a:ahLst/>
              <a:cxnLst>
                <a:cxn ang="0">
                  <a:pos x="2" y="0"/>
                </a:cxn>
                <a:cxn ang="0">
                  <a:pos x="0" y="0"/>
                </a:cxn>
                <a:cxn ang="0">
                  <a:pos x="0" y="2"/>
                </a:cxn>
                <a:cxn ang="0">
                  <a:pos x="2" y="4"/>
                </a:cxn>
                <a:cxn ang="0">
                  <a:pos x="4" y="2"/>
                </a:cxn>
                <a:cxn ang="0">
                  <a:pos x="2" y="0"/>
                </a:cxn>
                <a:cxn ang="0">
                  <a:pos x="2" y="0"/>
                </a:cxn>
              </a:cxnLst>
              <a:rect l="0" t="0" r="r" b="b"/>
              <a:pathLst>
                <a:path w="4" h="4">
                  <a:moveTo>
                    <a:pt x="2" y="0"/>
                  </a:moveTo>
                  <a:lnTo>
                    <a:pt x="0" y="0"/>
                  </a:lnTo>
                  <a:lnTo>
                    <a:pt x="0" y="2"/>
                  </a:lnTo>
                  <a:lnTo>
                    <a:pt x="2" y="4"/>
                  </a:lnTo>
                  <a:lnTo>
                    <a:pt x="4"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1" name="Freeform 632">
              <a:extLst>
                <a:ext uri="{FF2B5EF4-FFF2-40B4-BE49-F238E27FC236}">
                  <a16:creationId xmlns:a16="http://schemas.microsoft.com/office/drawing/2014/main" id="{B35AFB5F-4A2D-4F4E-8DF7-4F5753BA16D4}"/>
                </a:ext>
              </a:extLst>
            </p:cNvPr>
            <p:cNvSpPr>
              <a:spLocks/>
            </p:cNvSpPr>
            <p:nvPr/>
          </p:nvSpPr>
          <p:spPr bwMode="auto">
            <a:xfrm>
              <a:off x="2427288" y="4481513"/>
              <a:ext cx="6350" cy="3175"/>
            </a:xfrm>
            <a:custGeom>
              <a:avLst/>
              <a:gdLst/>
              <a:ahLst/>
              <a:cxnLst>
                <a:cxn ang="0">
                  <a:pos x="4" y="0"/>
                </a:cxn>
                <a:cxn ang="0">
                  <a:pos x="2" y="2"/>
                </a:cxn>
                <a:cxn ang="0">
                  <a:pos x="0" y="2"/>
                </a:cxn>
                <a:cxn ang="0">
                  <a:pos x="0" y="0"/>
                </a:cxn>
                <a:cxn ang="0">
                  <a:pos x="4" y="0"/>
                </a:cxn>
                <a:cxn ang="0">
                  <a:pos x="4" y="0"/>
                </a:cxn>
              </a:cxnLst>
              <a:rect l="0" t="0" r="r" b="b"/>
              <a:pathLst>
                <a:path w="4" h="2">
                  <a:moveTo>
                    <a:pt x="4" y="0"/>
                  </a:moveTo>
                  <a:lnTo>
                    <a:pt x="2" y="2"/>
                  </a:lnTo>
                  <a:lnTo>
                    <a:pt x="0" y="2"/>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2" name="Freeform 633">
              <a:extLst>
                <a:ext uri="{FF2B5EF4-FFF2-40B4-BE49-F238E27FC236}">
                  <a16:creationId xmlns:a16="http://schemas.microsoft.com/office/drawing/2014/main" id="{2D047AAE-9389-9441-8D25-B578F2F976E1}"/>
                </a:ext>
              </a:extLst>
            </p:cNvPr>
            <p:cNvSpPr>
              <a:spLocks/>
            </p:cNvSpPr>
            <p:nvPr/>
          </p:nvSpPr>
          <p:spPr bwMode="auto">
            <a:xfrm>
              <a:off x="2443163" y="4484688"/>
              <a:ext cx="6350" cy="3175"/>
            </a:xfrm>
            <a:custGeom>
              <a:avLst/>
              <a:gdLst/>
              <a:ahLst/>
              <a:cxnLst>
                <a:cxn ang="0">
                  <a:pos x="4" y="0"/>
                </a:cxn>
                <a:cxn ang="0">
                  <a:pos x="2" y="2"/>
                </a:cxn>
                <a:cxn ang="0">
                  <a:pos x="0" y="2"/>
                </a:cxn>
                <a:cxn ang="0">
                  <a:pos x="4" y="0"/>
                </a:cxn>
                <a:cxn ang="0">
                  <a:pos x="4" y="0"/>
                </a:cxn>
              </a:cxnLst>
              <a:rect l="0" t="0" r="r" b="b"/>
              <a:pathLst>
                <a:path w="4" h="2">
                  <a:moveTo>
                    <a:pt x="4" y="0"/>
                  </a:moveTo>
                  <a:lnTo>
                    <a:pt x="2" y="2"/>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3" name="Freeform 634">
              <a:extLst>
                <a:ext uri="{FF2B5EF4-FFF2-40B4-BE49-F238E27FC236}">
                  <a16:creationId xmlns:a16="http://schemas.microsoft.com/office/drawing/2014/main" id="{EC475AF7-E7C3-084C-B9FB-F4AAEBBB9910}"/>
                </a:ext>
              </a:extLst>
            </p:cNvPr>
            <p:cNvSpPr>
              <a:spLocks/>
            </p:cNvSpPr>
            <p:nvPr/>
          </p:nvSpPr>
          <p:spPr bwMode="auto">
            <a:xfrm>
              <a:off x="1166813" y="4843463"/>
              <a:ext cx="9525" cy="9525"/>
            </a:xfrm>
            <a:custGeom>
              <a:avLst/>
              <a:gdLst/>
              <a:ahLst/>
              <a:cxnLst>
                <a:cxn ang="0">
                  <a:pos x="4" y="2"/>
                </a:cxn>
                <a:cxn ang="0">
                  <a:pos x="6" y="4"/>
                </a:cxn>
                <a:cxn ang="0">
                  <a:pos x="4" y="6"/>
                </a:cxn>
                <a:cxn ang="0">
                  <a:pos x="4" y="4"/>
                </a:cxn>
                <a:cxn ang="0">
                  <a:pos x="2" y="4"/>
                </a:cxn>
                <a:cxn ang="0">
                  <a:pos x="0" y="2"/>
                </a:cxn>
                <a:cxn ang="0">
                  <a:pos x="0" y="0"/>
                </a:cxn>
                <a:cxn ang="0">
                  <a:pos x="4" y="2"/>
                </a:cxn>
                <a:cxn ang="0">
                  <a:pos x="4" y="2"/>
                </a:cxn>
              </a:cxnLst>
              <a:rect l="0" t="0" r="r" b="b"/>
              <a:pathLst>
                <a:path w="6" h="6">
                  <a:moveTo>
                    <a:pt x="4" y="2"/>
                  </a:moveTo>
                  <a:lnTo>
                    <a:pt x="6" y="4"/>
                  </a:lnTo>
                  <a:lnTo>
                    <a:pt x="4" y="6"/>
                  </a:lnTo>
                  <a:lnTo>
                    <a:pt x="4" y="4"/>
                  </a:lnTo>
                  <a:lnTo>
                    <a:pt x="2" y="4"/>
                  </a:lnTo>
                  <a:lnTo>
                    <a:pt x="0" y="2"/>
                  </a:lnTo>
                  <a:lnTo>
                    <a:pt x="0"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4" name="Freeform 635">
              <a:extLst>
                <a:ext uri="{FF2B5EF4-FFF2-40B4-BE49-F238E27FC236}">
                  <a16:creationId xmlns:a16="http://schemas.microsoft.com/office/drawing/2014/main" id="{54642EFD-7476-9048-B741-0E083C530279}"/>
                </a:ext>
              </a:extLst>
            </p:cNvPr>
            <p:cNvSpPr>
              <a:spLocks/>
            </p:cNvSpPr>
            <p:nvPr/>
          </p:nvSpPr>
          <p:spPr bwMode="auto">
            <a:xfrm>
              <a:off x="1125538" y="4827588"/>
              <a:ext cx="3175" cy="3175"/>
            </a:xfrm>
            <a:custGeom>
              <a:avLst/>
              <a:gdLst/>
              <a:ahLst/>
              <a:cxnLst>
                <a:cxn ang="0">
                  <a:pos x="0" y="0"/>
                </a:cxn>
                <a:cxn ang="0">
                  <a:pos x="2" y="0"/>
                </a:cxn>
                <a:cxn ang="0">
                  <a:pos x="2" y="2"/>
                </a:cxn>
                <a:cxn ang="0">
                  <a:pos x="0" y="0"/>
                </a:cxn>
                <a:cxn ang="0">
                  <a:pos x="0" y="0"/>
                </a:cxn>
              </a:cxnLst>
              <a:rect l="0" t="0" r="r" b="b"/>
              <a:pathLst>
                <a:path w="2" h="2">
                  <a:moveTo>
                    <a:pt x="0" y="0"/>
                  </a:moveTo>
                  <a:lnTo>
                    <a:pt x="2"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5" name="Freeform 636">
              <a:extLst>
                <a:ext uri="{FF2B5EF4-FFF2-40B4-BE49-F238E27FC236}">
                  <a16:creationId xmlns:a16="http://schemas.microsoft.com/office/drawing/2014/main" id="{F61DB637-5CF1-4F47-A2B4-DEAE167E7D36}"/>
                </a:ext>
              </a:extLst>
            </p:cNvPr>
            <p:cNvSpPr>
              <a:spLocks/>
            </p:cNvSpPr>
            <p:nvPr/>
          </p:nvSpPr>
          <p:spPr bwMode="auto">
            <a:xfrm>
              <a:off x="1252538" y="4840288"/>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6" name="Freeform 637">
              <a:extLst>
                <a:ext uri="{FF2B5EF4-FFF2-40B4-BE49-F238E27FC236}">
                  <a16:creationId xmlns:a16="http://schemas.microsoft.com/office/drawing/2014/main" id="{2E777B32-72A7-FA49-8650-1EDA6401783A}"/>
                </a:ext>
              </a:extLst>
            </p:cNvPr>
            <p:cNvSpPr>
              <a:spLocks/>
            </p:cNvSpPr>
            <p:nvPr/>
          </p:nvSpPr>
          <p:spPr bwMode="auto">
            <a:xfrm>
              <a:off x="1233488" y="477678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7" name="Freeform 638">
              <a:extLst>
                <a:ext uri="{FF2B5EF4-FFF2-40B4-BE49-F238E27FC236}">
                  <a16:creationId xmlns:a16="http://schemas.microsoft.com/office/drawing/2014/main" id="{14331936-5908-C74B-9B15-2D7FE5074F16}"/>
                </a:ext>
              </a:extLst>
            </p:cNvPr>
            <p:cNvSpPr>
              <a:spLocks/>
            </p:cNvSpPr>
            <p:nvPr/>
          </p:nvSpPr>
          <p:spPr bwMode="auto">
            <a:xfrm>
              <a:off x="1243013" y="4776788"/>
              <a:ext cx="3175" cy="158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8" name="Freeform 639">
              <a:extLst>
                <a:ext uri="{FF2B5EF4-FFF2-40B4-BE49-F238E27FC236}">
                  <a16:creationId xmlns:a16="http://schemas.microsoft.com/office/drawing/2014/main" id="{A6CC7ADB-6108-4C47-9EFB-916FCFC01472}"/>
                </a:ext>
              </a:extLst>
            </p:cNvPr>
            <p:cNvSpPr>
              <a:spLocks/>
            </p:cNvSpPr>
            <p:nvPr/>
          </p:nvSpPr>
          <p:spPr bwMode="auto">
            <a:xfrm>
              <a:off x="1366838" y="4808538"/>
              <a:ext cx="1588" cy="3175"/>
            </a:xfrm>
            <a:custGeom>
              <a:avLst/>
              <a:gdLst/>
              <a:ahLst/>
              <a:cxnLst>
                <a:cxn ang="0">
                  <a:pos x="0" y="2"/>
                </a:cxn>
                <a:cxn ang="0">
                  <a:pos x="0" y="0"/>
                </a:cxn>
                <a:cxn ang="0">
                  <a:pos x="0" y="2"/>
                </a:cxn>
                <a:cxn ang="0">
                  <a:pos x="0" y="2"/>
                </a:cxn>
              </a:cxnLst>
              <a:rect l="0" t="0" r="r" b="b"/>
              <a:pathLst>
                <a:path h="2">
                  <a:moveTo>
                    <a:pt x="0" y="2"/>
                  </a:move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39" name="Rectangle 640">
              <a:extLst>
                <a:ext uri="{FF2B5EF4-FFF2-40B4-BE49-F238E27FC236}">
                  <a16:creationId xmlns:a16="http://schemas.microsoft.com/office/drawing/2014/main" id="{2E9B4FB5-8246-0F46-B54E-9E7CC1A5A9AC}"/>
                </a:ext>
              </a:extLst>
            </p:cNvPr>
            <p:cNvSpPr>
              <a:spLocks noChangeArrowheads="1"/>
            </p:cNvSpPr>
            <p:nvPr/>
          </p:nvSpPr>
          <p:spPr bwMode="auto">
            <a:xfrm>
              <a:off x="1357313" y="4938713"/>
              <a:ext cx="1588" cy="1588"/>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640" name="Freeform 641">
              <a:extLst>
                <a:ext uri="{FF2B5EF4-FFF2-40B4-BE49-F238E27FC236}">
                  <a16:creationId xmlns:a16="http://schemas.microsoft.com/office/drawing/2014/main" id="{CEAC5522-C797-B848-BC9E-BEA9F7269379}"/>
                </a:ext>
              </a:extLst>
            </p:cNvPr>
            <p:cNvSpPr>
              <a:spLocks/>
            </p:cNvSpPr>
            <p:nvPr/>
          </p:nvSpPr>
          <p:spPr bwMode="auto">
            <a:xfrm>
              <a:off x="1360488" y="4891088"/>
              <a:ext cx="1588" cy="3175"/>
            </a:xfrm>
            <a:custGeom>
              <a:avLst/>
              <a:gdLst/>
              <a:ahLst/>
              <a:cxnLst>
                <a:cxn ang="0">
                  <a:pos x="0" y="2"/>
                </a:cxn>
                <a:cxn ang="0">
                  <a:pos x="0" y="0"/>
                </a:cxn>
                <a:cxn ang="0">
                  <a:pos x="0" y="2"/>
                </a:cxn>
                <a:cxn ang="0">
                  <a:pos x="0" y="2"/>
                </a:cxn>
              </a:cxnLst>
              <a:rect l="0" t="0" r="r" b="b"/>
              <a:pathLst>
                <a:path h="2">
                  <a:moveTo>
                    <a:pt x="0" y="2"/>
                  </a:move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1" name="Freeform 642">
              <a:extLst>
                <a:ext uri="{FF2B5EF4-FFF2-40B4-BE49-F238E27FC236}">
                  <a16:creationId xmlns:a16="http://schemas.microsoft.com/office/drawing/2014/main" id="{F93D7452-15ED-6847-8B93-2FC0B21B7458}"/>
                </a:ext>
              </a:extLst>
            </p:cNvPr>
            <p:cNvSpPr>
              <a:spLocks/>
            </p:cNvSpPr>
            <p:nvPr/>
          </p:nvSpPr>
          <p:spPr bwMode="auto">
            <a:xfrm>
              <a:off x="1265238" y="489426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2" name="Rectangle 643">
              <a:extLst>
                <a:ext uri="{FF2B5EF4-FFF2-40B4-BE49-F238E27FC236}">
                  <a16:creationId xmlns:a16="http://schemas.microsoft.com/office/drawing/2014/main" id="{1C6D4D93-A420-874F-9E91-3846B8DD934C}"/>
                </a:ext>
              </a:extLst>
            </p:cNvPr>
            <p:cNvSpPr>
              <a:spLocks noChangeArrowheads="1"/>
            </p:cNvSpPr>
            <p:nvPr/>
          </p:nvSpPr>
          <p:spPr bwMode="auto">
            <a:xfrm>
              <a:off x="1465263" y="4932363"/>
              <a:ext cx="1588" cy="3175"/>
            </a:xfrm>
            <a:prstGeom prst="rect">
              <a:avLst/>
            </a:prstGeom>
            <a:grpFill/>
            <a:ln w="6350">
              <a:solidFill>
                <a:schemeClr val="tx1">
                  <a:lumMod val="75000"/>
                  <a:lumOff val="25000"/>
                </a:schemeClr>
              </a:solidFill>
              <a:prstDash val="solid"/>
              <a:round/>
              <a:headEnd/>
              <a:tailEnd/>
            </a:ln>
          </p:spPr>
          <p:txBody>
            <a:bodyPr/>
            <a:lstStyle/>
            <a:p>
              <a:endParaRPr lang="en-US" sz="1050" dirty="0"/>
            </a:p>
          </p:txBody>
        </p:sp>
        <p:sp>
          <p:nvSpPr>
            <p:cNvPr id="643" name="Freeform 644">
              <a:extLst>
                <a:ext uri="{FF2B5EF4-FFF2-40B4-BE49-F238E27FC236}">
                  <a16:creationId xmlns:a16="http://schemas.microsoft.com/office/drawing/2014/main" id="{37E1ABFD-BC0B-1E42-A53E-DB2EBF830D9C}"/>
                </a:ext>
              </a:extLst>
            </p:cNvPr>
            <p:cNvSpPr>
              <a:spLocks/>
            </p:cNvSpPr>
            <p:nvPr/>
          </p:nvSpPr>
          <p:spPr bwMode="auto">
            <a:xfrm>
              <a:off x="1430338" y="4970463"/>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4" name="Freeform 645">
              <a:extLst>
                <a:ext uri="{FF2B5EF4-FFF2-40B4-BE49-F238E27FC236}">
                  <a16:creationId xmlns:a16="http://schemas.microsoft.com/office/drawing/2014/main" id="{85129BE6-E2EE-F849-8B81-9C2103653A10}"/>
                </a:ext>
              </a:extLst>
            </p:cNvPr>
            <p:cNvSpPr>
              <a:spLocks/>
            </p:cNvSpPr>
            <p:nvPr/>
          </p:nvSpPr>
          <p:spPr bwMode="auto">
            <a:xfrm>
              <a:off x="1693863" y="5005388"/>
              <a:ext cx="1588" cy="3175"/>
            </a:xfrm>
            <a:custGeom>
              <a:avLst/>
              <a:gdLst/>
              <a:ahLst/>
              <a:cxnLst>
                <a:cxn ang="0">
                  <a:pos x="0" y="0"/>
                </a:cxn>
                <a:cxn ang="0">
                  <a:pos x="0" y="2"/>
                </a:cxn>
                <a:cxn ang="0">
                  <a:pos x="0" y="0"/>
                </a:cxn>
                <a:cxn ang="0">
                  <a:pos x="0" y="0"/>
                </a:cxn>
              </a:cxnLst>
              <a:rect l="0" t="0" r="r" b="b"/>
              <a:pathLst>
                <a:path h="2">
                  <a:moveTo>
                    <a:pt x="0" y="0"/>
                  </a:move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5" name="Freeform 646">
              <a:extLst>
                <a:ext uri="{FF2B5EF4-FFF2-40B4-BE49-F238E27FC236}">
                  <a16:creationId xmlns:a16="http://schemas.microsoft.com/office/drawing/2014/main" id="{BF546A88-10A0-4E4B-9B1C-86084D1B384B}"/>
                </a:ext>
              </a:extLst>
            </p:cNvPr>
            <p:cNvSpPr>
              <a:spLocks/>
            </p:cNvSpPr>
            <p:nvPr/>
          </p:nvSpPr>
          <p:spPr bwMode="auto">
            <a:xfrm>
              <a:off x="2020888" y="5062538"/>
              <a:ext cx="3175" cy="3175"/>
            </a:xfrm>
            <a:custGeom>
              <a:avLst/>
              <a:gdLst/>
              <a:ahLst/>
              <a:cxnLst>
                <a:cxn ang="0">
                  <a:pos x="0" y="2"/>
                </a:cxn>
                <a:cxn ang="0">
                  <a:pos x="2" y="2"/>
                </a:cxn>
                <a:cxn ang="0">
                  <a:pos x="0" y="0"/>
                </a:cxn>
                <a:cxn ang="0">
                  <a:pos x="0" y="2"/>
                </a:cxn>
                <a:cxn ang="0">
                  <a:pos x="0" y="2"/>
                </a:cxn>
              </a:cxnLst>
              <a:rect l="0" t="0" r="r" b="b"/>
              <a:pathLst>
                <a:path w="2" h="2">
                  <a:moveTo>
                    <a:pt x="0" y="2"/>
                  </a:moveTo>
                  <a:lnTo>
                    <a:pt x="2" y="2"/>
                  </a:ln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6" name="Freeform 647">
              <a:extLst>
                <a:ext uri="{FF2B5EF4-FFF2-40B4-BE49-F238E27FC236}">
                  <a16:creationId xmlns:a16="http://schemas.microsoft.com/office/drawing/2014/main" id="{E5D25105-DC12-294C-A010-E39C0C78AF3A}"/>
                </a:ext>
              </a:extLst>
            </p:cNvPr>
            <p:cNvSpPr>
              <a:spLocks/>
            </p:cNvSpPr>
            <p:nvPr/>
          </p:nvSpPr>
          <p:spPr bwMode="auto">
            <a:xfrm>
              <a:off x="1160463" y="4843463"/>
              <a:ext cx="3175" cy="3175"/>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7" name="Freeform 648">
              <a:extLst>
                <a:ext uri="{FF2B5EF4-FFF2-40B4-BE49-F238E27FC236}">
                  <a16:creationId xmlns:a16="http://schemas.microsoft.com/office/drawing/2014/main" id="{7C49A6B9-F629-BB4E-BB03-A9C335FD865D}"/>
                </a:ext>
              </a:extLst>
            </p:cNvPr>
            <p:cNvSpPr>
              <a:spLocks/>
            </p:cNvSpPr>
            <p:nvPr/>
          </p:nvSpPr>
          <p:spPr bwMode="auto">
            <a:xfrm>
              <a:off x="1001713" y="4427538"/>
              <a:ext cx="9525" cy="6350"/>
            </a:xfrm>
            <a:custGeom>
              <a:avLst/>
              <a:gdLst/>
              <a:ahLst/>
              <a:cxnLst>
                <a:cxn ang="0">
                  <a:pos x="2" y="0"/>
                </a:cxn>
                <a:cxn ang="0">
                  <a:pos x="6" y="4"/>
                </a:cxn>
                <a:cxn ang="0">
                  <a:pos x="0" y="4"/>
                </a:cxn>
                <a:cxn ang="0">
                  <a:pos x="2" y="2"/>
                </a:cxn>
                <a:cxn ang="0">
                  <a:pos x="2" y="0"/>
                </a:cxn>
                <a:cxn ang="0">
                  <a:pos x="2" y="0"/>
                </a:cxn>
              </a:cxnLst>
              <a:rect l="0" t="0" r="r" b="b"/>
              <a:pathLst>
                <a:path w="6" h="4">
                  <a:moveTo>
                    <a:pt x="2" y="0"/>
                  </a:moveTo>
                  <a:lnTo>
                    <a:pt x="6" y="4"/>
                  </a:lnTo>
                  <a:lnTo>
                    <a:pt x="0" y="4"/>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8" name="Freeform 649">
              <a:extLst>
                <a:ext uri="{FF2B5EF4-FFF2-40B4-BE49-F238E27FC236}">
                  <a16:creationId xmlns:a16="http://schemas.microsoft.com/office/drawing/2014/main" id="{A175F5C9-C6DF-3B4C-B85B-089B0F1CAE7A}"/>
                </a:ext>
              </a:extLst>
            </p:cNvPr>
            <p:cNvSpPr>
              <a:spLocks/>
            </p:cNvSpPr>
            <p:nvPr/>
          </p:nvSpPr>
          <p:spPr bwMode="auto">
            <a:xfrm>
              <a:off x="928688" y="4687888"/>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49" name="Freeform 650">
              <a:extLst>
                <a:ext uri="{FF2B5EF4-FFF2-40B4-BE49-F238E27FC236}">
                  <a16:creationId xmlns:a16="http://schemas.microsoft.com/office/drawing/2014/main" id="{3B67D563-3DEE-0641-8348-7F64AFFDB997}"/>
                </a:ext>
              </a:extLst>
            </p:cNvPr>
            <p:cNvSpPr>
              <a:spLocks/>
            </p:cNvSpPr>
            <p:nvPr/>
          </p:nvSpPr>
          <p:spPr bwMode="auto">
            <a:xfrm>
              <a:off x="992188" y="4659313"/>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0" name="Freeform 651">
              <a:extLst>
                <a:ext uri="{FF2B5EF4-FFF2-40B4-BE49-F238E27FC236}">
                  <a16:creationId xmlns:a16="http://schemas.microsoft.com/office/drawing/2014/main" id="{952172D3-096A-7B41-AEF6-58D3F5E8D8F1}"/>
                </a:ext>
              </a:extLst>
            </p:cNvPr>
            <p:cNvSpPr>
              <a:spLocks/>
            </p:cNvSpPr>
            <p:nvPr/>
          </p:nvSpPr>
          <p:spPr bwMode="auto">
            <a:xfrm>
              <a:off x="1370013" y="4652963"/>
              <a:ext cx="3175" cy="6350"/>
            </a:xfrm>
            <a:custGeom>
              <a:avLst/>
              <a:gdLst/>
              <a:ahLst/>
              <a:cxnLst>
                <a:cxn ang="0">
                  <a:pos x="0" y="0"/>
                </a:cxn>
                <a:cxn ang="0">
                  <a:pos x="2" y="2"/>
                </a:cxn>
                <a:cxn ang="0">
                  <a:pos x="2" y="4"/>
                </a:cxn>
                <a:cxn ang="0">
                  <a:pos x="0" y="2"/>
                </a:cxn>
                <a:cxn ang="0">
                  <a:pos x="0" y="0"/>
                </a:cxn>
                <a:cxn ang="0">
                  <a:pos x="0" y="0"/>
                </a:cxn>
              </a:cxnLst>
              <a:rect l="0" t="0" r="r" b="b"/>
              <a:pathLst>
                <a:path w="2" h="4">
                  <a:moveTo>
                    <a:pt x="0" y="0"/>
                  </a:moveTo>
                  <a:lnTo>
                    <a:pt x="2" y="2"/>
                  </a:lnTo>
                  <a:lnTo>
                    <a:pt x="2" y="4"/>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1" name="Freeform 652">
              <a:extLst>
                <a:ext uri="{FF2B5EF4-FFF2-40B4-BE49-F238E27FC236}">
                  <a16:creationId xmlns:a16="http://schemas.microsoft.com/office/drawing/2014/main" id="{33445969-3FC5-234F-A99C-38BAD675DC02}"/>
                </a:ext>
              </a:extLst>
            </p:cNvPr>
            <p:cNvSpPr>
              <a:spLocks/>
            </p:cNvSpPr>
            <p:nvPr/>
          </p:nvSpPr>
          <p:spPr bwMode="auto">
            <a:xfrm>
              <a:off x="1395413" y="4675188"/>
              <a:ext cx="3175" cy="1588"/>
            </a:xfrm>
            <a:custGeom>
              <a:avLst/>
              <a:gdLst/>
              <a:ahLst/>
              <a:cxnLst>
                <a:cxn ang="0">
                  <a:pos x="0" y="0"/>
                </a:cxn>
                <a:cxn ang="0">
                  <a:pos x="2" y="0"/>
                </a:cxn>
                <a:cxn ang="0">
                  <a:pos x="0" y="0"/>
                </a:cxn>
                <a:cxn ang="0">
                  <a:pos x="0" y="0"/>
                </a:cxn>
              </a:cxnLst>
              <a:rect l="0" t="0" r="r" b="b"/>
              <a:pathLst>
                <a:path w="2">
                  <a:moveTo>
                    <a:pt x="0" y="0"/>
                  </a:move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2" name="Freeform 653">
              <a:extLst>
                <a:ext uri="{FF2B5EF4-FFF2-40B4-BE49-F238E27FC236}">
                  <a16:creationId xmlns:a16="http://schemas.microsoft.com/office/drawing/2014/main" id="{F04BE6A2-F398-D248-99E2-605F19B0DC32}"/>
                </a:ext>
              </a:extLst>
            </p:cNvPr>
            <p:cNvSpPr>
              <a:spLocks/>
            </p:cNvSpPr>
            <p:nvPr/>
          </p:nvSpPr>
          <p:spPr bwMode="auto">
            <a:xfrm>
              <a:off x="2973388" y="3744913"/>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3" name="Freeform 654">
              <a:extLst>
                <a:ext uri="{FF2B5EF4-FFF2-40B4-BE49-F238E27FC236}">
                  <a16:creationId xmlns:a16="http://schemas.microsoft.com/office/drawing/2014/main" id="{46B6AE6E-15C5-B447-A0E9-A9FC90A7F05D}"/>
                </a:ext>
              </a:extLst>
            </p:cNvPr>
            <p:cNvSpPr>
              <a:spLocks/>
            </p:cNvSpPr>
            <p:nvPr/>
          </p:nvSpPr>
          <p:spPr bwMode="auto">
            <a:xfrm>
              <a:off x="2668588" y="3881438"/>
              <a:ext cx="25400" cy="3175"/>
            </a:xfrm>
            <a:custGeom>
              <a:avLst/>
              <a:gdLst/>
              <a:ahLst/>
              <a:cxnLst>
                <a:cxn ang="0">
                  <a:pos x="14" y="0"/>
                </a:cxn>
                <a:cxn ang="0">
                  <a:pos x="16" y="2"/>
                </a:cxn>
                <a:cxn ang="0">
                  <a:pos x="12" y="0"/>
                </a:cxn>
                <a:cxn ang="0">
                  <a:pos x="6" y="2"/>
                </a:cxn>
                <a:cxn ang="0">
                  <a:pos x="2" y="2"/>
                </a:cxn>
                <a:cxn ang="0">
                  <a:pos x="0" y="2"/>
                </a:cxn>
                <a:cxn ang="0">
                  <a:pos x="14" y="0"/>
                </a:cxn>
                <a:cxn ang="0">
                  <a:pos x="14" y="0"/>
                </a:cxn>
              </a:cxnLst>
              <a:rect l="0" t="0" r="r" b="b"/>
              <a:pathLst>
                <a:path w="16" h="2">
                  <a:moveTo>
                    <a:pt x="14" y="0"/>
                  </a:moveTo>
                  <a:lnTo>
                    <a:pt x="16" y="2"/>
                  </a:lnTo>
                  <a:lnTo>
                    <a:pt x="12" y="0"/>
                  </a:lnTo>
                  <a:lnTo>
                    <a:pt x="6" y="2"/>
                  </a:lnTo>
                  <a:lnTo>
                    <a:pt x="2" y="2"/>
                  </a:lnTo>
                  <a:lnTo>
                    <a:pt x="0" y="2"/>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4" name="Freeform 655">
              <a:extLst>
                <a:ext uri="{FF2B5EF4-FFF2-40B4-BE49-F238E27FC236}">
                  <a16:creationId xmlns:a16="http://schemas.microsoft.com/office/drawing/2014/main" id="{92BC85EE-4C3C-8A46-8601-2880909CA39C}"/>
                </a:ext>
              </a:extLst>
            </p:cNvPr>
            <p:cNvSpPr>
              <a:spLocks/>
            </p:cNvSpPr>
            <p:nvPr/>
          </p:nvSpPr>
          <p:spPr bwMode="auto">
            <a:xfrm>
              <a:off x="2703513" y="3884613"/>
              <a:ext cx="6350" cy="15875"/>
            </a:xfrm>
            <a:custGeom>
              <a:avLst/>
              <a:gdLst/>
              <a:ahLst/>
              <a:cxnLst>
                <a:cxn ang="0">
                  <a:pos x="4" y="4"/>
                </a:cxn>
                <a:cxn ang="0">
                  <a:pos x="2" y="10"/>
                </a:cxn>
                <a:cxn ang="0">
                  <a:pos x="0" y="8"/>
                </a:cxn>
                <a:cxn ang="0">
                  <a:pos x="2" y="4"/>
                </a:cxn>
                <a:cxn ang="0">
                  <a:pos x="2" y="0"/>
                </a:cxn>
                <a:cxn ang="0">
                  <a:pos x="4" y="4"/>
                </a:cxn>
                <a:cxn ang="0">
                  <a:pos x="4" y="4"/>
                </a:cxn>
              </a:cxnLst>
              <a:rect l="0" t="0" r="r" b="b"/>
              <a:pathLst>
                <a:path w="4" h="10">
                  <a:moveTo>
                    <a:pt x="4" y="4"/>
                  </a:moveTo>
                  <a:lnTo>
                    <a:pt x="2" y="10"/>
                  </a:lnTo>
                  <a:lnTo>
                    <a:pt x="0" y="8"/>
                  </a:lnTo>
                  <a:lnTo>
                    <a:pt x="2" y="4"/>
                  </a:lnTo>
                  <a:lnTo>
                    <a:pt x="2"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5" name="Freeform 656">
              <a:extLst>
                <a:ext uri="{FF2B5EF4-FFF2-40B4-BE49-F238E27FC236}">
                  <a16:creationId xmlns:a16="http://schemas.microsoft.com/office/drawing/2014/main" id="{E6A14843-DAB6-CF4A-BCB6-BC4D5F7124B6}"/>
                </a:ext>
              </a:extLst>
            </p:cNvPr>
            <p:cNvSpPr>
              <a:spLocks/>
            </p:cNvSpPr>
            <p:nvPr/>
          </p:nvSpPr>
          <p:spPr bwMode="auto">
            <a:xfrm>
              <a:off x="2700338" y="3919538"/>
              <a:ext cx="6350" cy="3175"/>
            </a:xfrm>
            <a:custGeom>
              <a:avLst/>
              <a:gdLst/>
              <a:ahLst/>
              <a:cxnLst>
                <a:cxn ang="0">
                  <a:pos x="2" y="2"/>
                </a:cxn>
                <a:cxn ang="0">
                  <a:pos x="4" y="0"/>
                </a:cxn>
                <a:cxn ang="0">
                  <a:pos x="2" y="0"/>
                </a:cxn>
                <a:cxn ang="0">
                  <a:pos x="0" y="2"/>
                </a:cxn>
                <a:cxn ang="0">
                  <a:pos x="2" y="2"/>
                </a:cxn>
                <a:cxn ang="0">
                  <a:pos x="2" y="2"/>
                </a:cxn>
              </a:cxnLst>
              <a:rect l="0" t="0" r="r" b="b"/>
              <a:pathLst>
                <a:path w="4" h="2">
                  <a:moveTo>
                    <a:pt x="2" y="2"/>
                  </a:moveTo>
                  <a:lnTo>
                    <a:pt x="4" y="0"/>
                  </a:lnTo>
                  <a:lnTo>
                    <a:pt x="2" y="0"/>
                  </a:lnTo>
                  <a:lnTo>
                    <a:pt x="0" y="2"/>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6" name="Freeform 657">
              <a:extLst>
                <a:ext uri="{FF2B5EF4-FFF2-40B4-BE49-F238E27FC236}">
                  <a16:creationId xmlns:a16="http://schemas.microsoft.com/office/drawing/2014/main" id="{7EBEC80B-76F9-B841-ADCB-83888D883050}"/>
                </a:ext>
              </a:extLst>
            </p:cNvPr>
            <p:cNvSpPr>
              <a:spLocks/>
            </p:cNvSpPr>
            <p:nvPr/>
          </p:nvSpPr>
          <p:spPr bwMode="auto">
            <a:xfrm>
              <a:off x="2681288" y="3919538"/>
              <a:ext cx="12700" cy="19050"/>
            </a:xfrm>
            <a:custGeom>
              <a:avLst/>
              <a:gdLst/>
              <a:ahLst/>
              <a:cxnLst>
                <a:cxn ang="0">
                  <a:pos x="4" y="2"/>
                </a:cxn>
                <a:cxn ang="0">
                  <a:pos x="8" y="6"/>
                </a:cxn>
                <a:cxn ang="0">
                  <a:pos x="6" y="12"/>
                </a:cxn>
                <a:cxn ang="0">
                  <a:pos x="6" y="12"/>
                </a:cxn>
                <a:cxn ang="0">
                  <a:pos x="0" y="6"/>
                </a:cxn>
                <a:cxn ang="0">
                  <a:pos x="2" y="0"/>
                </a:cxn>
                <a:cxn ang="0">
                  <a:pos x="4" y="0"/>
                </a:cxn>
                <a:cxn ang="0">
                  <a:pos x="4" y="2"/>
                </a:cxn>
                <a:cxn ang="0">
                  <a:pos x="4" y="2"/>
                </a:cxn>
              </a:cxnLst>
              <a:rect l="0" t="0" r="r" b="b"/>
              <a:pathLst>
                <a:path w="8" h="12">
                  <a:moveTo>
                    <a:pt x="4" y="2"/>
                  </a:moveTo>
                  <a:lnTo>
                    <a:pt x="8" y="6"/>
                  </a:lnTo>
                  <a:lnTo>
                    <a:pt x="6" y="12"/>
                  </a:lnTo>
                  <a:lnTo>
                    <a:pt x="6" y="12"/>
                  </a:lnTo>
                  <a:lnTo>
                    <a:pt x="0" y="6"/>
                  </a:lnTo>
                  <a:lnTo>
                    <a:pt x="2" y="0"/>
                  </a:lnTo>
                  <a:lnTo>
                    <a:pt x="4"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7" name="Freeform 658">
              <a:extLst>
                <a:ext uri="{FF2B5EF4-FFF2-40B4-BE49-F238E27FC236}">
                  <a16:creationId xmlns:a16="http://schemas.microsoft.com/office/drawing/2014/main" id="{F3C1DA27-F984-D649-8606-1C3BB9AC8357}"/>
                </a:ext>
              </a:extLst>
            </p:cNvPr>
            <p:cNvSpPr>
              <a:spLocks/>
            </p:cNvSpPr>
            <p:nvPr/>
          </p:nvSpPr>
          <p:spPr bwMode="auto">
            <a:xfrm>
              <a:off x="2693988" y="3938588"/>
              <a:ext cx="3175" cy="6350"/>
            </a:xfrm>
            <a:custGeom>
              <a:avLst/>
              <a:gdLst/>
              <a:ahLst/>
              <a:cxnLst>
                <a:cxn ang="0">
                  <a:pos x="2" y="0"/>
                </a:cxn>
                <a:cxn ang="0">
                  <a:pos x="0" y="4"/>
                </a:cxn>
                <a:cxn ang="0">
                  <a:pos x="2" y="0"/>
                </a:cxn>
                <a:cxn ang="0">
                  <a:pos x="2" y="0"/>
                </a:cxn>
                <a:cxn ang="0">
                  <a:pos x="2" y="0"/>
                </a:cxn>
              </a:cxnLst>
              <a:rect l="0" t="0" r="r" b="b"/>
              <a:pathLst>
                <a:path w="2" h="4">
                  <a:moveTo>
                    <a:pt x="2" y="0"/>
                  </a:moveTo>
                  <a:lnTo>
                    <a:pt x="0" y="4"/>
                  </a:lnTo>
                  <a:lnTo>
                    <a:pt x="2"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8" name="Freeform 659">
              <a:extLst>
                <a:ext uri="{FF2B5EF4-FFF2-40B4-BE49-F238E27FC236}">
                  <a16:creationId xmlns:a16="http://schemas.microsoft.com/office/drawing/2014/main" id="{9BE20D0C-F626-0B4E-98C5-7371C473207E}"/>
                </a:ext>
              </a:extLst>
            </p:cNvPr>
            <p:cNvSpPr>
              <a:spLocks/>
            </p:cNvSpPr>
            <p:nvPr/>
          </p:nvSpPr>
          <p:spPr bwMode="auto">
            <a:xfrm>
              <a:off x="2693988" y="3941763"/>
              <a:ext cx="6350" cy="9525"/>
            </a:xfrm>
            <a:custGeom>
              <a:avLst/>
              <a:gdLst/>
              <a:ahLst/>
              <a:cxnLst>
                <a:cxn ang="0">
                  <a:pos x="0" y="2"/>
                </a:cxn>
                <a:cxn ang="0">
                  <a:pos x="2" y="0"/>
                </a:cxn>
                <a:cxn ang="0">
                  <a:pos x="4" y="6"/>
                </a:cxn>
                <a:cxn ang="0">
                  <a:pos x="2" y="6"/>
                </a:cxn>
                <a:cxn ang="0">
                  <a:pos x="0" y="2"/>
                </a:cxn>
                <a:cxn ang="0">
                  <a:pos x="0" y="2"/>
                </a:cxn>
              </a:cxnLst>
              <a:rect l="0" t="0" r="r" b="b"/>
              <a:pathLst>
                <a:path w="4" h="6">
                  <a:moveTo>
                    <a:pt x="0" y="2"/>
                  </a:moveTo>
                  <a:lnTo>
                    <a:pt x="2" y="0"/>
                  </a:lnTo>
                  <a:lnTo>
                    <a:pt x="4" y="6"/>
                  </a:lnTo>
                  <a:lnTo>
                    <a:pt x="2"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59" name="Freeform 660">
              <a:extLst>
                <a:ext uri="{FF2B5EF4-FFF2-40B4-BE49-F238E27FC236}">
                  <a16:creationId xmlns:a16="http://schemas.microsoft.com/office/drawing/2014/main" id="{5017009D-042E-F046-807A-BA528B5CB882}"/>
                </a:ext>
              </a:extLst>
            </p:cNvPr>
            <p:cNvSpPr>
              <a:spLocks/>
            </p:cNvSpPr>
            <p:nvPr/>
          </p:nvSpPr>
          <p:spPr bwMode="auto">
            <a:xfrm>
              <a:off x="2725738" y="3919538"/>
              <a:ext cx="3175" cy="9525"/>
            </a:xfrm>
            <a:custGeom>
              <a:avLst/>
              <a:gdLst/>
              <a:ahLst/>
              <a:cxnLst>
                <a:cxn ang="0">
                  <a:pos x="2" y="0"/>
                </a:cxn>
                <a:cxn ang="0">
                  <a:pos x="2" y="6"/>
                </a:cxn>
                <a:cxn ang="0">
                  <a:pos x="0" y="4"/>
                </a:cxn>
                <a:cxn ang="0">
                  <a:pos x="2" y="0"/>
                </a:cxn>
                <a:cxn ang="0">
                  <a:pos x="2" y="0"/>
                </a:cxn>
              </a:cxnLst>
              <a:rect l="0" t="0" r="r" b="b"/>
              <a:pathLst>
                <a:path w="2" h="6">
                  <a:moveTo>
                    <a:pt x="2" y="0"/>
                  </a:moveTo>
                  <a:lnTo>
                    <a:pt x="2" y="6"/>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0" name="Freeform 661">
              <a:extLst>
                <a:ext uri="{FF2B5EF4-FFF2-40B4-BE49-F238E27FC236}">
                  <a16:creationId xmlns:a16="http://schemas.microsoft.com/office/drawing/2014/main" id="{EE28ABD0-7E7E-394A-B21A-60EDDFA35561}"/>
                </a:ext>
              </a:extLst>
            </p:cNvPr>
            <p:cNvSpPr>
              <a:spLocks/>
            </p:cNvSpPr>
            <p:nvPr/>
          </p:nvSpPr>
          <p:spPr bwMode="auto">
            <a:xfrm>
              <a:off x="2738438" y="3929063"/>
              <a:ext cx="9525" cy="12700"/>
            </a:xfrm>
            <a:custGeom>
              <a:avLst/>
              <a:gdLst/>
              <a:ahLst/>
              <a:cxnLst>
                <a:cxn ang="0">
                  <a:pos x="4" y="6"/>
                </a:cxn>
                <a:cxn ang="0">
                  <a:pos x="6" y="8"/>
                </a:cxn>
                <a:cxn ang="0">
                  <a:pos x="4" y="8"/>
                </a:cxn>
                <a:cxn ang="0">
                  <a:pos x="4" y="6"/>
                </a:cxn>
                <a:cxn ang="0">
                  <a:pos x="0" y="0"/>
                </a:cxn>
                <a:cxn ang="0">
                  <a:pos x="4" y="6"/>
                </a:cxn>
                <a:cxn ang="0">
                  <a:pos x="4" y="6"/>
                </a:cxn>
              </a:cxnLst>
              <a:rect l="0" t="0" r="r" b="b"/>
              <a:pathLst>
                <a:path w="6" h="8">
                  <a:moveTo>
                    <a:pt x="4" y="6"/>
                  </a:moveTo>
                  <a:lnTo>
                    <a:pt x="6" y="8"/>
                  </a:lnTo>
                  <a:lnTo>
                    <a:pt x="4" y="8"/>
                  </a:lnTo>
                  <a:lnTo>
                    <a:pt x="4" y="6"/>
                  </a:lnTo>
                  <a:lnTo>
                    <a:pt x="0" y="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1" name="Freeform 662">
              <a:extLst>
                <a:ext uri="{FF2B5EF4-FFF2-40B4-BE49-F238E27FC236}">
                  <a16:creationId xmlns:a16="http://schemas.microsoft.com/office/drawing/2014/main" id="{0FF1328B-6A42-4142-8DEB-229162156108}"/>
                </a:ext>
              </a:extLst>
            </p:cNvPr>
            <p:cNvSpPr>
              <a:spLocks/>
            </p:cNvSpPr>
            <p:nvPr/>
          </p:nvSpPr>
          <p:spPr bwMode="auto">
            <a:xfrm>
              <a:off x="2763838" y="3941763"/>
              <a:ext cx="3175" cy="3175"/>
            </a:xfrm>
            <a:custGeom>
              <a:avLst/>
              <a:gdLst/>
              <a:ahLst/>
              <a:cxnLst>
                <a:cxn ang="0">
                  <a:pos x="0" y="0"/>
                </a:cxn>
                <a:cxn ang="0">
                  <a:pos x="0" y="2"/>
                </a:cxn>
                <a:cxn ang="0">
                  <a:pos x="2" y="2"/>
                </a:cxn>
                <a:cxn ang="0">
                  <a:pos x="2" y="0"/>
                </a:cxn>
                <a:cxn ang="0">
                  <a:pos x="0" y="0"/>
                </a:cxn>
                <a:cxn ang="0">
                  <a:pos x="0" y="0"/>
                </a:cxn>
              </a:cxnLst>
              <a:rect l="0" t="0" r="r" b="b"/>
              <a:pathLst>
                <a:path w="2" h="2">
                  <a:moveTo>
                    <a:pt x="0" y="0"/>
                  </a:moveTo>
                  <a:lnTo>
                    <a:pt x="0" y="2"/>
                  </a:lnTo>
                  <a:lnTo>
                    <a:pt x="2"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2" name="Freeform 663">
              <a:extLst>
                <a:ext uri="{FF2B5EF4-FFF2-40B4-BE49-F238E27FC236}">
                  <a16:creationId xmlns:a16="http://schemas.microsoft.com/office/drawing/2014/main" id="{A177CD05-FBFD-EC45-BB5F-FBEAE9C6E109}"/>
                </a:ext>
              </a:extLst>
            </p:cNvPr>
            <p:cNvSpPr>
              <a:spLocks/>
            </p:cNvSpPr>
            <p:nvPr/>
          </p:nvSpPr>
          <p:spPr bwMode="auto">
            <a:xfrm>
              <a:off x="2747963" y="3954463"/>
              <a:ext cx="9525" cy="15875"/>
            </a:xfrm>
            <a:custGeom>
              <a:avLst/>
              <a:gdLst/>
              <a:ahLst/>
              <a:cxnLst>
                <a:cxn ang="0">
                  <a:pos x="0" y="0"/>
                </a:cxn>
                <a:cxn ang="0">
                  <a:pos x="6" y="10"/>
                </a:cxn>
                <a:cxn ang="0">
                  <a:pos x="2" y="8"/>
                </a:cxn>
                <a:cxn ang="0">
                  <a:pos x="0" y="0"/>
                </a:cxn>
                <a:cxn ang="0">
                  <a:pos x="0" y="0"/>
                </a:cxn>
              </a:cxnLst>
              <a:rect l="0" t="0" r="r" b="b"/>
              <a:pathLst>
                <a:path w="6" h="10">
                  <a:moveTo>
                    <a:pt x="0" y="0"/>
                  </a:moveTo>
                  <a:lnTo>
                    <a:pt x="6" y="10"/>
                  </a:lnTo>
                  <a:lnTo>
                    <a:pt x="2"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3" name="Freeform 664">
              <a:extLst>
                <a:ext uri="{FF2B5EF4-FFF2-40B4-BE49-F238E27FC236}">
                  <a16:creationId xmlns:a16="http://schemas.microsoft.com/office/drawing/2014/main" id="{2CED64C6-3755-DD46-BE60-3AE3E3C728B8}"/>
                </a:ext>
              </a:extLst>
            </p:cNvPr>
            <p:cNvSpPr>
              <a:spLocks/>
            </p:cNvSpPr>
            <p:nvPr/>
          </p:nvSpPr>
          <p:spPr bwMode="auto">
            <a:xfrm>
              <a:off x="2767013" y="3973513"/>
              <a:ext cx="9525" cy="12700"/>
            </a:xfrm>
            <a:custGeom>
              <a:avLst/>
              <a:gdLst/>
              <a:ahLst/>
              <a:cxnLst>
                <a:cxn ang="0">
                  <a:pos x="4" y="2"/>
                </a:cxn>
                <a:cxn ang="0">
                  <a:pos x="0" y="0"/>
                </a:cxn>
                <a:cxn ang="0">
                  <a:pos x="6" y="2"/>
                </a:cxn>
                <a:cxn ang="0">
                  <a:pos x="6" y="4"/>
                </a:cxn>
                <a:cxn ang="0">
                  <a:pos x="2" y="8"/>
                </a:cxn>
                <a:cxn ang="0">
                  <a:pos x="2" y="8"/>
                </a:cxn>
                <a:cxn ang="0">
                  <a:pos x="6" y="4"/>
                </a:cxn>
                <a:cxn ang="0">
                  <a:pos x="4" y="2"/>
                </a:cxn>
                <a:cxn ang="0">
                  <a:pos x="4" y="2"/>
                </a:cxn>
              </a:cxnLst>
              <a:rect l="0" t="0" r="r" b="b"/>
              <a:pathLst>
                <a:path w="6" h="8">
                  <a:moveTo>
                    <a:pt x="4" y="2"/>
                  </a:moveTo>
                  <a:lnTo>
                    <a:pt x="0" y="0"/>
                  </a:lnTo>
                  <a:lnTo>
                    <a:pt x="6" y="2"/>
                  </a:lnTo>
                  <a:lnTo>
                    <a:pt x="6" y="4"/>
                  </a:lnTo>
                  <a:lnTo>
                    <a:pt x="2" y="8"/>
                  </a:lnTo>
                  <a:lnTo>
                    <a:pt x="2" y="8"/>
                  </a:lnTo>
                  <a:lnTo>
                    <a:pt x="6" y="4"/>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4" name="Freeform 665">
              <a:extLst>
                <a:ext uri="{FF2B5EF4-FFF2-40B4-BE49-F238E27FC236}">
                  <a16:creationId xmlns:a16="http://schemas.microsoft.com/office/drawing/2014/main" id="{92507A2D-A328-6140-AB13-41D5456D1BE8}"/>
                </a:ext>
              </a:extLst>
            </p:cNvPr>
            <p:cNvSpPr>
              <a:spLocks/>
            </p:cNvSpPr>
            <p:nvPr/>
          </p:nvSpPr>
          <p:spPr bwMode="auto">
            <a:xfrm>
              <a:off x="2795588" y="3983038"/>
              <a:ext cx="6350" cy="1588"/>
            </a:xfrm>
            <a:custGeom>
              <a:avLst/>
              <a:gdLst/>
              <a:ahLst/>
              <a:cxnLst>
                <a:cxn ang="0">
                  <a:pos x="4" y="0"/>
                </a:cxn>
                <a:cxn ang="0">
                  <a:pos x="4" y="0"/>
                </a:cxn>
                <a:cxn ang="0">
                  <a:pos x="0" y="0"/>
                </a:cxn>
                <a:cxn ang="0">
                  <a:pos x="4" y="0"/>
                </a:cxn>
                <a:cxn ang="0">
                  <a:pos x="4" y="0"/>
                </a:cxn>
              </a:cxnLst>
              <a:rect l="0" t="0" r="r" b="b"/>
              <a:pathLst>
                <a:path w="4">
                  <a:moveTo>
                    <a:pt x="4" y="0"/>
                  </a:moveTo>
                  <a:lnTo>
                    <a:pt x="4" y="0"/>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5" name="Freeform 666">
              <a:extLst>
                <a:ext uri="{FF2B5EF4-FFF2-40B4-BE49-F238E27FC236}">
                  <a16:creationId xmlns:a16="http://schemas.microsoft.com/office/drawing/2014/main" id="{907BBF9C-2E35-0C43-BCC9-2006FB92AE84}"/>
                </a:ext>
              </a:extLst>
            </p:cNvPr>
            <p:cNvSpPr>
              <a:spLocks/>
            </p:cNvSpPr>
            <p:nvPr/>
          </p:nvSpPr>
          <p:spPr bwMode="auto">
            <a:xfrm>
              <a:off x="2811463" y="3992563"/>
              <a:ext cx="15875" cy="6350"/>
            </a:xfrm>
            <a:custGeom>
              <a:avLst/>
              <a:gdLst/>
              <a:ahLst/>
              <a:cxnLst>
                <a:cxn ang="0">
                  <a:pos x="2" y="0"/>
                </a:cxn>
                <a:cxn ang="0">
                  <a:pos x="4" y="0"/>
                </a:cxn>
                <a:cxn ang="0">
                  <a:pos x="10" y="4"/>
                </a:cxn>
                <a:cxn ang="0">
                  <a:pos x="4" y="0"/>
                </a:cxn>
                <a:cxn ang="0">
                  <a:pos x="0" y="2"/>
                </a:cxn>
                <a:cxn ang="0">
                  <a:pos x="2" y="0"/>
                </a:cxn>
                <a:cxn ang="0">
                  <a:pos x="2" y="0"/>
                </a:cxn>
              </a:cxnLst>
              <a:rect l="0" t="0" r="r" b="b"/>
              <a:pathLst>
                <a:path w="10" h="4">
                  <a:moveTo>
                    <a:pt x="2" y="0"/>
                  </a:moveTo>
                  <a:lnTo>
                    <a:pt x="4" y="0"/>
                  </a:lnTo>
                  <a:lnTo>
                    <a:pt x="10" y="4"/>
                  </a:lnTo>
                  <a:lnTo>
                    <a:pt x="4" y="0"/>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6" name="Freeform 667">
              <a:extLst>
                <a:ext uri="{FF2B5EF4-FFF2-40B4-BE49-F238E27FC236}">
                  <a16:creationId xmlns:a16="http://schemas.microsoft.com/office/drawing/2014/main" id="{E29A44C9-54BF-2946-A5D0-48D243744F7F}"/>
                </a:ext>
              </a:extLst>
            </p:cNvPr>
            <p:cNvSpPr>
              <a:spLocks/>
            </p:cNvSpPr>
            <p:nvPr/>
          </p:nvSpPr>
          <p:spPr bwMode="auto">
            <a:xfrm>
              <a:off x="2782888" y="4005263"/>
              <a:ext cx="12700" cy="9525"/>
            </a:xfrm>
            <a:custGeom>
              <a:avLst/>
              <a:gdLst/>
              <a:ahLst/>
              <a:cxnLst>
                <a:cxn ang="0">
                  <a:pos x="8" y="0"/>
                </a:cxn>
                <a:cxn ang="0">
                  <a:pos x="8" y="4"/>
                </a:cxn>
                <a:cxn ang="0">
                  <a:pos x="0" y="6"/>
                </a:cxn>
                <a:cxn ang="0">
                  <a:pos x="0" y="4"/>
                </a:cxn>
                <a:cxn ang="0">
                  <a:pos x="6" y="4"/>
                </a:cxn>
                <a:cxn ang="0">
                  <a:pos x="8" y="0"/>
                </a:cxn>
                <a:cxn ang="0">
                  <a:pos x="8" y="0"/>
                </a:cxn>
              </a:cxnLst>
              <a:rect l="0" t="0" r="r" b="b"/>
              <a:pathLst>
                <a:path w="8" h="6">
                  <a:moveTo>
                    <a:pt x="8" y="0"/>
                  </a:moveTo>
                  <a:lnTo>
                    <a:pt x="8" y="4"/>
                  </a:lnTo>
                  <a:lnTo>
                    <a:pt x="0" y="6"/>
                  </a:lnTo>
                  <a:lnTo>
                    <a:pt x="0" y="4"/>
                  </a:lnTo>
                  <a:lnTo>
                    <a:pt x="6"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7" name="Freeform 668">
              <a:extLst>
                <a:ext uri="{FF2B5EF4-FFF2-40B4-BE49-F238E27FC236}">
                  <a16:creationId xmlns:a16="http://schemas.microsoft.com/office/drawing/2014/main" id="{E6735088-3141-2740-8FA2-93B5B250C10A}"/>
                </a:ext>
              </a:extLst>
            </p:cNvPr>
            <p:cNvSpPr>
              <a:spLocks/>
            </p:cNvSpPr>
            <p:nvPr/>
          </p:nvSpPr>
          <p:spPr bwMode="auto">
            <a:xfrm>
              <a:off x="2544763" y="3963988"/>
              <a:ext cx="225425" cy="76200"/>
            </a:xfrm>
            <a:custGeom>
              <a:avLst/>
              <a:gdLst/>
              <a:ahLst/>
              <a:cxnLst>
                <a:cxn ang="0">
                  <a:pos x="102" y="22"/>
                </a:cxn>
                <a:cxn ang="0">
                  <a:pos x="108" y="28"/>
                </a:cxn>
                <a:cxn ang="0">
                  <a:pos x="118" y="30"/>
                </a:cxn>
                <a:cxn ang="0">
                  <a:pos x="122" y="30"/>
                </a:cxn>
                <a:cxn ang="0">
                  <a:pos x="122" y="36"/>
                </a:cxn>
                <a:cxn ang="0">
                  <a:pos x="134" y="36"/>
                </a:cxn>
                <a:cxn ang="0">
                  <a:pos x="138" y="42"/>
                </a:cxn>
                <a:cxn ang="0">
                  <a:pos x="142" y="42"/>
                </a:cxn>
                <a:cxn ang="0">
                  <a:pos x="142" y="44"/>
                </a:cxn>
                <a:cxn ang="0">
                  <a:pos x="128" y="48"/>
                </a:cxn>
                <a:cxn ang="0">
                  <a:pos x="108" y="48"/>
                </a:cxn>
                <a:cxn ang="0">
                  <a:pos x="96" y="48"/>
                </a:cxn>
                <a:cxn ang="0">
                  <a:pos x="94" y="48"/>
                </a:cxn>
                <a:cxn ang="0">
                  <a:pos x="104" y="42"/>
                </a:cxn>
                <a:cxn ang="0">
                  <a:pos x="104" y="40"/>
                </a:cxn>
                <a:cxn ang="0">
                  <a:pos x="92" y="36"/>
                </a:cxn>
                <a:cxn ang="0">
                  <a:pos x="86" y="32"/>
                </a:cxn>
                <a:cxn ang="0">
                  <a:pos x="82" y="24"/>
                </a:cxn>
                <a:cxn ang="0">
                  <a:pos x="66" y="22"/>
                </a:cxn>
                <a:cxn ang="0">
                  <a:pos x="58" y="18"/>
                </a:cxn>
                <a:cxn ang="0">
                  <a:pos x="38" y="16"/>
                </a:cxn>
                <a:cxn ang="0">
                  <a:pos x="36" y="12"/>
                </a:cxn>
                <a:cxn ang="0">
                  <a:pos x="42" y="10"/>
                </a:cxn>
                <a:cxn ang="0">
                  <a:pos x="40" y="8"/>
                </a:cxn>
                <a:cxn ang="0">
                  <a:pos x="28" y="8"/>
                </a:cxn>
                <a:cxn ang="0">
                  <a:pos x="22" y="14"/>
                </a:cxn>
                <a:cxn ang="0">
                  <a:pos x="14" y="16"/>
                </a:cxn>
                <a:cxn ang="0">
                  <a:pos x="6" y="22"/>
                </a:cxn>
                <a:cxn ang="0">
                  <a:pos x="0" y="20"/>
                </a:cxn>
                <a:cxn ang="0">
                  <a:pos x="6" y="18"/>
                </a:cxn>
                <a:cxn ang="0">
                  <a:pos x="6" y="10"/>
                </a:cxn>
                <a:cxn ang="0">
                  <a:pos x="14" y="6"/>
                </a:cxn>
                <a:cxn ang="0">
                  <a:pos x="32" y="0"/>
                </a:cxn>
                <a:cxn ang="0">
                  <a:pos x="42" y="0"/>
                </a:cxn>
                <a:cxn ang="0">
                  <a:pos x="64" y="4"/>
                </a:cxn>
                <a:cxn ang="0">
                  <a:pos x="72" y="10"/>
                </a:cxn>
                <a:cxn ang="0">
                  <a:pos x="84" y="12"/>
                </a:cxn>
                <a:cxn ang="0">
                  <a:pos x="84" y="14"/>
                </a:cxn>
                <a:cxn ang="0">
                  <a:pos x="90" y="16"/>
                </a:cxn>
                <a:cxn ang="0">
                  <a:pos x="92" y="20"/>
                </a:cxn>
                <a:cxn ang="0">
                  <a:pos x="102" y="22"/>
                </a:cxn>
                <a:cxn ang="0">
                  <a:pos x="102" y="22"/>
                </a:cxn>
              </a:cxnLst>
              <a:rect l="0" t="0" r="r" b="b"/>
              <a:pathLst>
                <a:path w="142" h="48">
                  <a:moveTo>
                    <a:pt x="102" y="22"/>
                  </a:moveTo>
                  <a:lnTo>
                    <a:pt x="108" y="28"/>
                  </a:lnTo>
                  <a:lnTo>
                    <a:pt x="118" y="30"/>
                  </a:lnTo>
                  <a:lnTo>
                    <a:pt x="122" y="30"/>
                  </a:lnTo>
                  <a:lnTo>
                    <a:pt x="122" y="36"/>
                  </a:lnTo>
                  <a:lnTo>
                    <a:pt x="134" y="36"/>
                  </a:lnTo>
                  <a:lnTo>
                    <a:pt x="138" y="42"/>
                  </a:lnTo>
                  <a:lnTo>
                    <a:pt x="142" y="42"/>
                  </a:lnTo>
                  <a:lnTo>
                    <a:pt x="142" y="44"/>
                  </a:lnTo>
                  <a:lnTo>
                    <a:pt x="128" y="48"/>
                  </a:lnTo>
                  <a:lnTo>
                    <a:pt x="108" y="48"/>
                  </a:lnTo>
                  <a:lnTo>
                    <a:pt x="96" y="48"/>
                  </a:lnTo>
                  <a:lnTo>
                    <a:pt x="94" y="48"/>
                  </a:lnTo>
                  <a:lnTo>
                    <a:pt x="104" y="42"/>
                  </a:lnTo>
                  <a:lnTo>
                    <a:pt x="104" y="40"/>
                  </a:lnTo>
                  <a:lnTo>
                    <a:pt x="92" y="36"/>
                  </a:lnTo>
                  <a:lnTo>
                    <a:pt x="86" y="32"/>
                  </a:lnTo>
                  <a:lnTo>
                    <a:pt x="82" y="24"/>
                  </a:lnTo>
                  <a:lnTo>
                    <a:pt x="66" y="22"/>
                  </a:lnTo>
                  <a:lnTo>
                    <a:pt x="58" y="18"/>
                  </a:lnTo>
                  <a:lnTo>
                    <a:pt x="38" y="16"/>
                  </a:lnTo>
                  <a:lnTo>
                    <a:pt x="36" y="12"/>
                  </a:lnTo>
                  <a:lnTo>
                    <a:pt x="42" y="10"/>
                  </a:lnTo>
                  <a:lnTo>
                    <a:pt x="40" y="8"/>
                  </a:lnTo>
                  <a:lnTo>
                    <a:pt x="28" y="8"/>
                  </a:lnTo>
                  <a:lnTo>
                    <a:pt x="22" y="14"/>
                  </a:lnTo>
                  <a:lnTo>
                    <a:pt x="14" y="16"/>
                  </a:lnTo>
                  <a:lnTo>
                    <a:pt x="6" y="22"/>
                  </a:lnTo>
                  <a:lnTo>
                    <a:pt x="0" y="20"/>
                  </a:lnTo>
                  <a:lnTo>
                    <a:pt x="6" y="18"/>
                  </a:lnTo>
                  <a:lnTo>
                    <a:pt x="6" y="10"/>
                  </a:lnTo>
                  <a:lnTo>
                    <a:pt x="14" y="6"/>
                  </a:lnTo>
                  <a:lnTo>
                    <a:pt x="32" y="0"/>
                  </a:lnTo>
                  <a:lnTo>
                    <a:pt x="42" y="0"/>
                  </a:lnTo>
                  <a:lnTo>
                    <a:pt x="64" y="4"/>
                  </a:lnTo>
                  <a:lnTo>
                    <a:pt x="72" y="10"/>
                  </a:lnTo>
                  <a:lnTo>
                    <a:pt x="84" y="12"/>
                  </a:lnTo>
                  <a:lnTo>
                    <a:pt x="84" y="14"/>
                  </a:lnTo>
                  <a:lnTo>
                    <a:pt x="90" y="16"/>
                  </a:lnTo>
                  <a:lnTo>
                    <a:pt x="92" y="20"/>
                  </a:lnTo>
                  <a:lnTo>
                    <a:pt x="102" y="22"/>
                  </a:lnTo>
                  <a:lnTo>
                    <a:pt x="102" y="2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8" name="Freeform 669">
              <a:extLst>
                <a:ext uri="{FF2B5EF4-FFF2-40B4-BE49-F238E27FC236}">
                  <a16:creationId xmlns:a16="http://schemas.microsoft.com/office/drawing/2014/main" id="{911E156F-B518-CD4D-99DC-C7F32CE81E0C}"/>
                </a:ext>
              </a:extLst>
            </p:cNvPr>
            <p:cNvSpPr>
              <a:spLocks/>
            </p:cNvSpPr>
            <p:nvPr/>
          </p:nvSpPr>
          <p:spPr bwMode="auto">
            <a:xfrm>
              <a:off x="2579688" y="3995738"/>
              <a:ext cx="12700" cy="9525"/>
            </a:xfrm>
            <a:custGeom>
              <a:avLst/>
              <a:gdLst/>
              <a:ahLst/>
              <a:cxnLst>
                <a:cxn ang="0">
                  <a:pos x="6" y="0"/>
                </a:cxn>
                <a:cxn ang="0">
                  <a:pos x="8" y="4"/>
                </a:cxn>
                <a:cxn ang="0">
                  <a:pos x="2" y="6"/>
                </a:cxn>
                <a:cxn ang="0">
                  <a:pos x="0" y="4"/>
                </a:cxn>
                <a:cxn ang="0">
                  <a:pos x="2" y="4"/>
                </a:cxn>
                <a:cxn ang="0">
                  <a:pos x="2" y="0"/>
                </a:cxn>
                <a:cxn ang="0">
                  <a:pos x="6" y="0"/>
                </a:cxn>
                <a:cxn ang="0">
                  <a:pos x="6" y="0"/>
                </a:cxn>
              </a:cxnLst>
              <a:rect l="0" t="0" r="r" b="b"/>
              <a:pathLst>
                <a:path w="8" h="6">
                  <a:moveTo>
                    <a:pt x="6" y="0"/>
                  </a:moveTo>
                  <a:lnTo>
                    <a:pt x="8" y="4"/>
                  </a:lnTo>
                  <a:lnTo>
                    <a:pt x="2" y="6"/>
                  </a:lnTo>
                  <a:lnTo>
                    <a:pt x="0" y="4"/>
                  </a:lnTo>
                  <a:lnTo>
                    <a:pt x="2" y="4"/>
                  </a:lnTo>
                  <a:lnTo>
                    <a:pt x="2"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69" name="Freeform 670">
              <a:extLst>
                <a:ext uri="{FF2B5EF4-FFF2-40B4-BE49-F238E27FC236}">
                  <a16:creationId xmlns:a16="http://schemas.microsoft.com/office/drawing/2014/main" id="{78575430-D10D-4D46-8C79-E9C9A02015BC}"/>
                </a:ext>
              </a:extLst>
            </p:cNvPr>
            <p:cNvSpPr>
              <a:spLocks/>
            </p:cNvSpPr>
            <p:nvPr/>
          </p:nvSpPr>
          <p:spPr bwMode="auto">
            <a:xfrm>
              <a:off x="2674938" y="3979863"/>
              <a:ext cx="22225" cy="12700"/>
            </a:xfrm>
            <a:custGeom>
              <a:avLst/>
              <a:gdLst/>
              <a:ahLst/>
              <a:cxnLst>
                <a:cxn ang="0">
                  <a:pos x="10" y="4"/>
                </a:cxn>
                <a:cxn ang="0">
                  <a:pos x="14" y="6"/>
                </a:cxn>
                <a:cxn ang="0">
                  <a:pos x="14" y="8"/>
                </a:cxn>
                <a:cxn ang="0">
                  <a:pos x="12" y="8"/>
                </a:cxn>
                <a:cxn ang="0">
                  <a:pos x="6" y="2"/>
                </a:cxn>
                <a:cxn ang="0">
                  <a:pos x="2" y="2"/>
                </a:cxn>
                <a:cxn ang="0">
                  <a:pos x="0" y="0"/>
                </a:cxn>
                <a:cxn ang="0">
                  <a:pos x="4" y="0"/>
                </a:cxn>
                <a:cxn ang="0">
                  <a:pos x="10" y="4"/>
                </a:cxn>
                <a:cxn ang="0">
                  <a:pos x="10" y="4"/>
                </a:cxn>
              </a:cxnLst>
              <a:rect l="0" t="0" r="r" b="b"/>
              <a:pathLst>
                <a:path w="14" h="8">
                  <a:moveTo>
                    <a:pt x="10" y="4"/>
                  </a:moveTo>
                  <a:lnTo>
                    <a:pt x="14" y="6"/>
                  </a:lnTo>
                  <a:lnTo>
                    <a:pt x="14" y="8"/>
                  </a:lnTo>
                  <a:lnTo>
                    <a:pt x="12" y="8"/>
                  </a:lnTo>
                  <a:lnTo>
                    <a:pt x="6" y="2"/>
                  </a:lnTo>
                  <a:lnTo>
                    <a:pt x="2" y="2"/>
                  </a:lnTo>
                  <a:lnTo>
                    <a:pt x="0" y="0"/>
                  </a:lnTo>
                  <a:lnTo>
                    <a:pt x="4" y="0"/>
                  </a:lnTo>
                  <a:lnTo>
                    <a:pt x="10" y="4"/>
                  </a:lnTo>
                  <a:lnTo>
                    <a:pt x="1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0" name="Freeform 671">
              <a:extLst>
                <a:ext uri="{FF2B5EF4-FFF2-40B4-BE49-F238E27FC236}">
                  <a16:creationId xmlns:a16="http://schemas.microsoft.com/office/drawing/2014/main" id="{596E47DC-29E5-9147-BC2C-DFBD5C96B331}"/>
                </a:ext>
              </a:extLst>
            </p:cNvPr>
            <p:cNvSpPr>
              <a:spLocks/>
            </p:cNvSpPr>
            <p:nvPr/>
          </p:nvSpPr>
          <p:spPr bwMode="auto">
            <a:xfrm>
              <a:off x="2684463" y="4068763"/>
              <a:ext cx="44450" cy="19050"/>
            </a:xfrm>
            <a:custGeom>
              <a:avLst/>
              <a:gdLst/>
              <a:ahLst/>
              <a:cxnLst>
                <a:cxn ang="0">
                  <a:pos x="16" y="2"/>
                </a:cxn>
                <a:cxn ang="0">
                  <a:pos x="20" y="4"/>
                </a:cxn>
                <a:cxn ang="0">
                  <a:pos x="26" y="4"/>
                </a:cxn>
                <a:cxn ang="0">
                  <a:pos x="28" y="10"/>
                </a:cxn>
                <a:cxn ang="0">
                  <a:pos x="22" y="8"/>
                </a:cxn>
                <a:cxn ang="0">
                  <a:pos x="16" y="10"/>
                </a:cxn>
                <a:cxn ang="0">
                  <a:pos x="16" y="12"/>
                </a:cxn>
                <a:cxn ang="0">
                  <a:pos x="8" y="10"/>
                </a:cxn>
                <a:cxn ang="0">
                  <a:pos x="0" y="4"/>
                </a:cxn>
                <a:cxn ang="0">
                  <a:pos x="6" y="0"/>
                </a:cxn>
                <a:cxn ang="0">
                  <a:pos x="16" y="2"/>
                </a:cxn>
                <a:cxn ang="0">
                  <a:pos x="16" y="2"/>
                </a:cxn>
              </a:cxnLst>
              <a:rect l="0" t="0" r="r" b="b"/>
              <a:pathLst>
                <a:path w="28" h="12">
                  <a:moveTo>
                    <a:pt x="16" y="2"/>
                  </a:moveTo>
                  <a:lnTo>
                    <a:pt x="20" y="4"/>
                  </a:lnTo>
                  <a:lnTo>
                    <a:pt x="26" y="4"/>
                  </a:lnTo>
                  <a:lnTo>
                    <a:pt x="28" y="10"/>
                  </a:lnTo>
                  <a:lnTo>
                    <a:pt x="22" y="8"/>
                  </a:lnTo>
                  <a:lnTo>
                    <a:pt x="16" y="10"/>
                  </a:lnTo>
                  <a:lnTo>
                    <a:pt x="16" y="12"/>
                  </a:lnTo>
                  <a:lnTo>
                    <a:pt x="8" y="10"/>
                  </a:lnTo>
                  <a:lnTo>
                    <a:pt x="0" y="4"/>
                  </a:lnTo>
                  <a:lnTo>
                    <a:pt x="6" y="0"/>
                  </a:lnTo>
                  <a:lnTo>
                    <a:pt x="16" y="2"/>
                  </a:lnTo>
                  <a:lnTo>
                    <a:pt x="16"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1" name="Freeform 672">
              <a:extLst>
                <a:ext uri="{FF2B5EF4-FFF2-40B4-BE49-F238E27FC236}">
                  <a16:creationId xmlns:a16="http://schemas.microsoft.com/office/drawing/2014/main" id="{F6966DD7-2DD8-B243-8C29-AEA90CE81D9D}"/>
                </a:ext>
              </a:extLst>
            </p:cNvPr>
            <p:cNvSpPr>
              <a:spLocks/>
            </p:cNvSpPr>
            <p:nvPr/>
          </p:nvSpPr>
          <p:spPr bwMode="auto">
            <a:xfrm>
              <a:off x="2789238" y="4059238"/>
              <a:ext cx="12700" cy="6350"/>
            </a:xfrm>
            <a:custGeom>
              <a:avLst/>
              <a:gdLst/>
              <a:ahLst/>
              <a:cxnLst>
                <a:cxn ang="0">
                  <a:pos x="4" y="0"/>
                </a:cxn>
                <a:cxn ang="0">
                  <a:pos x="6" y="2"/>
                </a:cxn>
                <a:cxn ang="0">
                  <a:pos x="8" y="4"/>
                </a:cxn>
                <a:cxn ang="0">
                  <a:pos x="2" y="4"/>
                </a:cxn>
                <a:cxn ang="0">
                  <a:pos x="0" y="2"/>
                </a:cxn>
                <a:cxn ang="0">
                  <a:pos x="4" y="0"/>
                </a:cxn>
                <a:cxn ang="0">
                  <a:pos x="4" y="0"/>
                </a:cxn>
              </a:cxnLst>
              <a:rect l="0" t="0" r="r" b="b"/>
              <a:pathLst>
                <a:path w="8" h="4">
                  <a:moveTo>
                    <a:pt x="4" y="0"/>
                  </a:moveTo>
                  <a:lnTo>
                    <a:pt x="6" y="2"/>
                  </a:lnTo>
                  <a:lnTo>
                    <a:pt x="8" y="4"/>
                  </a:lnTo>
                  <a:lnTo>
                    <a:pt x="2"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2" name="Freeform 673">
              <a:extLst>
                <a:ext uri="{FF2B5EF4-FFF2-40B4-BE49-F238E27FC236}">
                  <a16:creationId xmlns:a16="http://schemas.microsoft.com/office/drawing/2014/main" id="{6866F758-1322-E74A-A060-534D6AF6E145}"/>
                </a:ext>
              </a:extLst>
            </p:cNvPr>
            <p:cNvSpPr>
              <a:spLocks/>
            </p:cNvSpPr>
            <p:nvPr/>
          </p:nvSpPr>
          <p:spPr bwMode="auto">
            <a:xfrm>
              <a:off x="2798763" y="4033838"/>
              <a:ext cx="6350" cy="3175"/>
            </a:xfrm>
            <a:custGeom>
              <a:avLst/>
              <a:gdLst/>
              <a:ahLst/>
              <a:cxnLst>
                <a:cxn ang="0">
                  <a:pos x="2" y="0"/>
                </a:cxn>
                <a:cxn ang="0">
                  <a:pos x="4" y="2"/>
                </a:cxn>
                <a:cxn ang="0">
                  <a:pos x="0" y="2"/>
                </a:cxn>
                <a:cxn ang="0">
                  <a:pos x="2" y="0"/>
                </a:cxn>
                <a:cxn ang="0">
                  <a:pos x="2" y="0"/>
                </a:cxn>
              </a:cxnLst>
              <a:rect l="0" t="0" r="r" b="b"/>
              <a:pathLst>
                <a:path w="4" h="2">
                  <a:moveTo>
                    <a:pt x="2" y="0"/>
                  </a:moveTo>
                  <a:lnTo>
                    <a:pt x="4" y="2"/>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3" name="Freeform 674">
              <a:extLst>
                <a:ext uri="{FF2B5EF4-FFF2-40B4-BE49-F238E27FC236}">
                  <a16:creationId xmlns:a16="http://schemas.microsoft.com/office/drawing/2014/main" id="{D16EA334-2B68-9E48-BFB1-20E0B5A41DFE}"/>
                </a:ext>
              </a:extLst>
            </p:cNvPr>
            <p:cNvSpPr>
              <a:spLocks/>
            </p:cNvSpPr>
            <p:nvPr/>
          </p:nvSpPr>
          <p:spPr bwMode="auto">
            <a:xfrm>
              <a:off x="2919413" y="4071938"/>
              <a:ext cx="31750" cy="12700"/>
            </a:xfrm>
            <a:custGeom>
              <a:avLst/>
              <a:gdLst/>
              <a:ahLst/>
              <a:cxnLst>
                <a:cxn ang="0">
                  <a:pos x="20" y="0"/>
                </a:cxn>
                <a:cxn ang="0">
                  <a:pos x="20" y="4"/>
                </a:cxn>
                <a:cxn ang="0">
                  <a:pos x="18" y="6"/>
                </a:cxn>
                <a:cxn ang="0">
                  <a:pos x="12" y="8"/>
                </a:cxn>
                <a:cxn ang="0">
                  <a:pos x="2" y="6"/>
                </a:cxn>
                <a:cxn ang="0">
                  <a:pos x="0" y="2"/>
                </a:cxn>
                <a:cxn ang="0">
                  <a:pos x="2" y="0"/>
                </a:cxn>
                <a:cxn ang="0">
                  <a:pos x="20" y="0"/>
                </a:cxn>
                <a:cxn ang="0">
                  <a:pos x="20" y="0"/>
                </a:cxn>
              </a:cxnLst>
              <a:rect l="0" t="0" r="r" b="b"/>
              <a:pathLst>
                <a:path w="20" h="8">
                  <a:moveTo>
                    <a:pt x="20" y="0"/>
                  </a:moveTo>
                  <a:lnTo>
                    <a:pt x="20" y="4"/>
                  </a:lnTo>
                  <a:lnTo>
                    <a:pt x="18" y="6"/>
                  </a:lnTo>
                  <a:lnTo>
                    <a:pt x="12" y="8"/>
                  </a:lnTo>
                  <a:lnTo>
                    <a:pt x="2" y="6"/>
                  </a:lnTo>
                  <a:lnTo>
                    <a:pt x="0" y="2"/>
                  </a:lnTo>
                  <a:lnTo>
                    <a:pt x="2" y="0"/>
                  </a:lnTo>
                  <a:lnTo>
                    <a:pt x="20" y="0"/>
                  </a:lnTo>
                  <a:lnTo>
                    <a:pt x="2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4" name="Freeform 675">
              <a:extLst>
                <a:ext uri="{FF2B5EF4-FFF2-40B4-BE49-F238E27FC236}">
                  <a16:creationId xmlns:a16="http://schemas.microsoft.com/office/drawing/2014/main" id="{CF5A2CB6-61A1-3D41-B82C-967EB9E7AECF}"/>
                </a:ext>
              </a:extLst>
            </p:cNvPr>
            <p:cNvSpPr>
              <a:spLocks/>
            </p:cNvSpPr>
            <p:nvPr/>
          </p:nvSpPr>
          <p:spPr bwMode="auto">
            <a:xfrm>
              <a:off x="2967038" y="407193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5" name="Freeform 676">
              <a:extLst>
                <a:ext uri="{FF2B5EF4-FFF2-40B4-BE49-F238E27FC236}">
                  <a16:creationId xmlns:a16="http://schemas.microsoft.com/office/drawing/2014/main" id="{FF25ED54-1611-774C-9D16-6AC84FCA2E53}"/>
                </a:ext>
              </a:extLst>
            </p:cNvPr>
            <p:cNvSpPr>
              <a:spLocks/>
            </p:cNvSpPr>
            <p:nvPr/>
          </p:nvSpPr>
          <p:spPr bwMode="auto">
            <a:xfrm>
              <a:off x="2970213" y="4087813"/>
              <a:ext cx="3175" cy="1588"/>
            </a:xfrm>
            <a:custGeom>
              <a:avLst/>
              <a:gdLst/>
              <a:ahLst/>
              <a:cxnLst>
                <a:cxn ang="0">
                  <a:pos x="0" y="0"/>
                </a:cxn>
                <a:cxn ang="0">
                  <a:pos x="0" y="0"/>
                </a:cxn>
                <a:cxn ang="0">
                  <a:pos x="2" y="0"/>
                </a:cxn>
                <a:cxn ang="0">
                  <a:pos x="0" y="0"/>
                </a:cxn>
                <a:cxn ang="0">
                  <a:pos x="0" y="0"/>
                </a:cxn>
              </a:cxnLst>
              <a:rect l="0" t="0" r="r" b="b"/>
              <a:pathLst>
                <a:path w="2">
                  <a:moveTo>
                    <a:pt x="0" y="0"/>
                  </a:moveTo>
                  <a:lnTo>
                    <a:pt x="0" y="0"/>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6" name="Freeform 677">
              <a:extLst>
                <a:ext uri="{FF2B5EF4-FFF2-40B4-BE49-F238E27FC236}">
                  <a16:creationId xmlns:a16="http://schemas.microsoft.com/office/drawing/2014/main" id="{20228F5B-E01E-7B4B-B0CA-2A3A876CBC6C}"/>
                </a:ext>
              </a:extLst>
            </p:cNvPr>
            <p:cNvSpPr>
              <a:spLocks/>
            </p:cNvSpPr>
            <p:nvPr/>
          </p:nvSpPr>
          <p:spPr bwMode="auto">
            <a:xfrm>
              <a:off x="2881313" y="4205288"/>
              <a:ext cx="6350" cy="6350"/>
            </a:xfrm>
            <a:custGeom>
              <a:avLst/>
              <a:gdLst/>
              <a:ahLst/>
              <a:cxnLst>
                <a:cxn ang="0">
                  <a:pos x="0" y="2"/>
                </a:cxn>
                <a:cxn ang="0">
                  <a:pos x="0" y="0"/>
                </a:cxn>
                <a:cxn ang="0">
                  <a:pos x="0" y="2"/>
                </a:cxn>
                <a:cxn ang="0">
                  <a:pos x="4" y="4"/>
                </a:cxn>
                <a:cxn ang="0">
                  <a:pos x="0" y="2"/>
                </a:cxn>
                <a:cxn ang="0">
                  <a:pos x="0" y="2"/>
                </a:cxn>
              </a:cxnLst>
              <a:rect l="0" t="0" r="r" b="b"/>
              <a:pathLst>
                <a:path w="4" h="4">
                  <a:moveTo>
                    <a:pt x="0" y="2"/>
                  </a:moveTo>
                  <a:lnTo>
                    <a:pt x="0" y="0"/>
                  </a:lnTo>
                  <a:lnTo>
                    <a:pt x="0" y="2"/>
                  </a:lnTo>
                  <a:lnTo>
                    <a:pt x="4"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7" name="Freeform 678">
              <a:extLst>
                <a:ext uri="{FF2B5EF4-FFF2-40B4-BE49-F238E27FC236}">
                  <a16:creationId xmlns:a16="http://schemas.microsoft.com/office/drawing/2014/main" id="{1724BA78-2C75-0448-AB0A-86B12EC70140}"/>
                </a:ext>
              </a:extLst>
            </p:cNvPr>
            <p:cNvSpPr>
              <a:spLocks/>
            </p:cNvSpPr>
            <p:nvPr/>
          </p:nvSpPr>
          <p:spPr bwMode="auto">
            <a:xfrm>
              <a:off x="2897188" y="4208463"/>
              <a:ext cx="3175" cy="3175"/>
            </a:xfrm>
            <a:custGeom>
              <a:avLst/>
              <a:gdLst/>
              <a:ahLst/>
              <a:cxnLst>
                <a:cxn ang="0">
                  <a:pos x="0" y="0"/>
                </a:cxn>
                <a:cxn ang="0">
                  <a:pos x="0" y="2"/>
                </a:cxn>
                <a:cxn ang="0">
                  <a:pos x="2" y="0"/>
                </a:cxn>
                <a:cxn ang="0">
                  <a:pos x="0" y="0"/>
                </a:cxn>
                <a:cxn ang="0">
                  <a:pos x="0" y="0"/>
                </a:cxn>
              </a:cxnLst>
              <a:rect l="0" t="0" r="r" b="b"/>
              <a:pathLst>
                <a:path w="2" h="2">
                  <a:moveTo>
                    <a:pt x="0" y="0"/>
                  </a:moveTo>
                  <a:lnTo>
                    <a:pt x="0" y="2"/>
                  </a:lnTo>
                  <a:lnTo>
                    <a:pt x="2"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8" name="Freeform 679">
              <a:extLst>
                <a:ext uri="{FF2B5EF4-FFF2-40B4-BE49-F238E27FC236}">
                  <a16:creationId xmlns:a16="http://schemas.microsoft.com/office/drawing/2014/main" id="{A97876B8-7803-174B-95D5-8A79BEF4576C}"/>
                </a:ext>
              </a:extLst>
            </p:cNvPr>
            <p:cNvSpPr>
              <a:spLocks/>
            </p:cNvSpPr>
            <p:nvPr/>
          </p:nvSpPr>
          <p:spPr bwMode="auto">
            <a:xfrm>
              <a:off x="2979738" y="4230688"/>
              <a:ext cx="12700" cy="6350"/>
            </a:xfrm>
            <a:custGeom>
              <a:avLst/>
              <a:gdLst/>
              <a:ahLst/>
              <a:cxnLst>
                <a:cxn ang="0">
                  <a:pos x="8" y="0"/>
                </a:cxn>
                <a:cxn ang="0">
                  <a:pos x="8" y="2"/>
                </a:cxn>
                <a:cxn ang="0">
                  <a:pos x="6" y="4"/>
                </a:cxn>
                <a:cxn ang="0">
                  <a:pos x="2" y="4"/>
                </a:cxn>
                <a:cxn ang="0">
                  <a:pos x="0" y="2"/>
                </a:cxn>
                <a:cxn ang="0">
                  <a:pos x="4" y="2"/>
                </a:cxn>
                <a:cxn ang="0">
                  <a:pos x="8" y="0"/>
                </a:cxn>
                <a:cxn ang="0">
                  <a:pos x="8" y="0"/>
                </a:cxn>
              </a:cxnLst>
              <a:rect l="0" t="0" r="r" b="b"/>
              <a:pathLst>
                <a:path w="8" h="4">
                  <a:moveTo>
                    <a:pt x="8" y="0"/>
                  </a:moveTo>
                  <a:lnTo>
                    <a:pt x="8" y="2"/>
                  </a:lnTo>
                  <a:lnTo>
                    <a:pt x="6" y="4"/>
                  </a:lnTo>
                  <a:lnTo>
                    <a:pt x="2" y="4"/>
                  </a:lnTo>
                  <a:lnTo>
                    <a:pt x="0" y="2"/>
                  </a:lnTo>
                  <a:lnTo>
                    <a:pt x="4" y="2"/>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79" name="Freeform 680">
              <a:extLst>
                <a:ext uri="{FF2B5EF4-FFF2-40B4-BE49-F238E27FC236}">
                  <a16:creationId xmlns:a16="http://schemas.microsoft.com/office/drawing/2014/main" id="{FF482178-8B10-8041-A334-8097EDB21C53}"/>
                </a:ext>
              </a:extLst>
            </p:cNvPr>
            <p:cNvSpPr>
              <a:spLocks/>
            </p:cNvSpPr>
            <p:nvPr/>
          </p:nvSpPr>
          <p:spPr bwMode="auto">
            <a:xfrm>
              <a:off x="3036888" y="4208463"/>
              <a:ext cx="3175" cy="6350"/>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0" name="Freeform 681">
              <a:extLst>
                <a:ext uri="{FF2B5EF4-FFF2-40B4-BE49-F238E27FC236}">
                  <a16:creationId xmlns:a16="http://schemas.microsoft.com/office/drawing/2014/main" id="{E82C1AF3-A9EB-5F4B-A622-17ED354FA366}"/>
                </a:ext>
              </a:extLst>
            </p:cNvPr>
            <p:cNvSpPr>
              <a:spLocks/>
            </p:cNvSpPr>
            <p:nvPr/>
          </p:nvSpPr>
          <p:spPr bwMode="auto">
            <a:xfrm>
              <a:off x="3049588" y="418623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1" name="Freeform 682">
              <a:extLst>
                <a:ext uri="{FF2B5EF4-FFF2-40B4-BE49-F238E27FC236}">
                  <a16:creationId xmlns:a16="http://schemas.microsoft.com/office/drawing/2014/main" id="{9E9D3F53-8F2D-7F4C-9DC1-4CEB03B671B8}"/>
                </a:ext>
              </a:extLst>
            </p:cNvPr>
            <p:cNvSpPr>
              <a:spLocks/>
            </p:cNvSpPr>
            <p:nvPr/>
          </p:nvSpPr>
          <p:spPr bwMode="auto">
            <a:xfrm>
              <a:off x="3052763" y="4170363"/>
              <a:ext cx="3175" cy="6350"/>
            </a:xfrm>
            <a:custGeom>
              <a:avLst/>
              <a:gdLst/>
              <a:ahLst/>
              <a:cxnLst>
                <a:cxn ang="0">
                  <a:pos x="2" y="0"/>
                </a:cxn>
                <a:cxn ang="0">
                  <a:pos x="0" y="4"/>
                </a:cxn>
                <a:cxn ang="0">
                  <a:pos x="2" y="4"/>
                </a:cxn>
                <a:cxn ang="0">
                  <a:pos x="2" y="0"/>
                </a:cxn>
                <a:cxn ang="0">
                  <a:pos x="2" y="0"/>
                </a:cxn>
              </a:cxnLst>
              <a:rect l="0" t="0" r="r" b="b"/>
              <a:pathLst>
                <a:path w="2" h="4">
                  <a:moveTo>
                    <a:pt x="2" y="0"/>
                  </a:moveTo>
                  <a:lnTo>
                    <a:pt x="0" y="4"/>
                  </a:lnTo>
                  <a:lnTo>
                    <a:pt x="2"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2" name="Freeform 683">
              <a:extLst>
                <a:ext uri="{FF2B5EF4-FFF2-40B4-BE49-F238E27FC236}">
                  <a16:creationId xmlns:a16="http://schemas.microsoft.com/office/drawing/2014/main" id="{6C091580-C045-B247-B416-C56EA2650EA4}"/>
                </a:ext>
              </a:extLst>
            </p:cNvPr>
            <p:cNvSpPr>
              <a:spLocks/>
            </p:cNvSpPr>
            <p:nvPr/>
          </p:nvSpPr>
          <p:spPr bwMode="auto">
            <a:xfrm>
              <a:off x="3049588" y="4151313"/>
              <a:ext cx="6350" cy="9525"/>
            </a:xfrm>
            <a:custGeom>
              <a:avLst/>
              <a:gdLst/>
              <a:ahLst/>
              <a:cxnLst>
                <a:cxn ang="0">
                  <a:pos x="0" y="0"/>
                </a:cxn>
                <a:cxn ang="0">
                  <a:pos x="2" y="2"/>
                </a:cxn>
                <a:cxn ang="0">
                  <a:pos x="4" y="6"/>
                </a:cxn>
                <a:cxn ang="0">
                  <a:pos x="2" y="6"/>
                </a:cxn>
                <a:cxn ang="0">
                  <a:pos x="0" y="0"/>
                </a:cxn>
                <a:cxn ang="0">
                  <a:pos x="0" y="0"/>
                </a:cxn>
              </a:cxnLst>
              <a:rect l="0" t="0" r="r" b="b"/>
              <a:pathLst>
                <a:path w="4" h="6">
                  <a:moveTo>
                    <a:pt x="0" y="0"/>
                  </a:moveTo>
                  <a:lnTo>
                    <a:pt x="2" y="2"/>
                  </a:lnTo>
                  <a:lnTo>
                    <a:pt x="4" y="6"/>
                  </a:lnTo>
                  <a:lnTo>
                    <a:pt x="2"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3" name="Freeform 684">
              <a:extLst>
                <a:ext uri="{FF2B5EF4-FFF2-40B4-BE49-F238E27FC236}">
                  <a16:creationId xmlns:a16="http://schemas.microsoft.com/office/drawing/2014/main" id="{F8D3FEC6-ECD6-A444-B97F-952E6BBF3CF8}"/>
                </a:ext>
              </a:extLst>
            </p:cNvPr>
            <p:cNvSpPr>
              <a:spLocks/>
            </p:cNvSpPr>
            <p:nvPr/>
          </p:nvSpPr>
          <p:spPr bwMode="auto">
            <a:xfrm>
              <a:off x="3043238" y="4135438"/>
              <a:ext cx="6350" cy="6350"/>
            </a:xfrm>
            <a:custGeom>
              <a:avLst/>
              <a:gdLst/>
              <a:ahLst/>
              <a:cxnLst>
                <a:cxn ang="0">
                  <a:pos x="2" y="0"/>
                </a:cxn>
                <a:cxn ang="0">
                  <a:pos x="0" y="4"/>
                </a:cxn>
                <a:cxn ang="0">
                  <a:pos x="2" y="4"/>
                </a:cxn>
                <a:cxn ang="0">
                  <a:pos x="4" y="0"/>
                </a:cxn>
                <a:cxn ang="0">
                  <a:pos x="2" y="0"/>
                </a:cxn>
                <a:cxn ang="0">
                  <a:pos x="2" y="0"/>
                </a:cxn>
              </a:cxnLst>
              <a:rect l="0" t="0" r="r" b="b"/>
              <a:pathLst>
                <a:path w="4" h="4">
                  <a:moveTo>
                    <a:pt x="2" y="0"/>
                  </a:moveTo>
                  <a:lnTo>
                    <a:pt x="0" y="4"/>
                  </a:lnTo>
                  <a:lnTo>
                    <a:pt x="2" y="4"/>
                  </a:lnTo>
                  <a:lnTo>
                    <a:pt x="4"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4" name="Freeform 685">
              <a:extLst>
                <a:ext uri="{FF2B5EF4-FFF2-40B4-BE49-F238E27FC236}">
                  <a16:creationId xmlns:a16="http://schemas.microsoft.com/office/drawing/2014/main" id="{12660DEA-80C0-F446-94D7-7945BA3C1923}"/>
                </a:ext>
              </a:extLst>
            </p:cNvPr>
            <p:cNvSpPr>
              <a:spLocks/>
            </p:cNvSpPr>
            <p:nvPr/>
          </p:nvSpPr>
          <p:spPr bwMode="auto">
            <a:xfrm>
              <a:off x="3036888" y="4116388"/>
              <a:ext cx="9525" cy="9525"/>
            </a:xfrm>
            <a:custGeom>
              <a:avLst/>
              <a:gdLst/>
              <a:ahLst/>
              <a:cxnLst>
                <a:cxn ang="0">
                  <a:pos x="4" y="0"/>
                </a:cxn>
                <a:cxn ang="0">
                  <a:pos x="2" y="2"/>
                </a:cxn>
                <a:cxn ang="0">
                  <a:pos x="0" y="2"/>
                </a:cxn>
                <a:cxn ang="0">
                  <a:pos x="0" y="6"/>
                </a:cxn>
                <a:cxn ang="0">
                  <a:pos x="2" y="6"/>
                </a:cxn>
                <a:cxn ang="0">
                  <a:pos x="2" y="4"/>
                </a:cxn>
                <a:cxn ang="0">
                  <a:pos x="6" y="2"/>
                </a:cxn>
                <a:cxn ang="0">
                  <a:pos x="4" y="0"/>
                </a:cxn>
                <a:cxn ang="0">
                  <a:pos x="4" y="0"/>
                </a:cxn>
              </a:cxnLst>
              <a:rect l="0" t="0" r="r" b="b"/>
              <a:pathLst>
                <a:path w="6" h="6">
                  <a:moveTo>
                    <a:pt x="4" y="0"/>
                  </a:moveTo>
                  <a:lnTo>
                    <a:pt x="2" y="2"/>
                  </a:lnTo>
                  <a:lnTo>
                    <a:pt x="0" y="2"/>
                  </a:lnTo>
                  <a:lnTo>
                    <a:pt x="0" y="6"/>
                  </a:lnTo>
                  <a:lnTo>
                    <a:pt x="2" y="6"/>
                  </a:lnTo>
                  <a:lnTo>
                    <a:pt x="2" y="4"/>
                  </a:lnTo>
                  <a:lnTo>
                    <a:pt x="6"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5" name="Freeform 686">
              <a:extLst>
                <a:ext uri="{FF2B5EF4-FFF2-40B4-BE49-F238E27FC236}">
                  <a16:creationId xmlns:a16="http://schemas.microsoft.com/office/drawing/2014/main" id="{72513671-0261-174A-9339-C19EAF9943A7}"/>
                </a:ext>
              </a:extLst>
            </p:cNvPr>
            <p:cNvSpPr>
              <a:spLocks/>
            </p:cNvSpPr>
            <p:nvPr/>
          </p:nvSpPr>
          <p:spPr bwMode="auto">
            <a:xfrm>
              <a:off x="3033713" y="4100513"/>
              <a:ext cx="3175" cy="3175"/>
            </a:xfrm>
            <a:custGeom>
              <a:avLst/>
              <a:gdLst/>
              <a:ahLst/>
              <a:cxnLst>
                <a:cxn ang="0">
                  <a:pos x="0" y="0"/>
                </a:cxn>
                <a:cxn ang="0">
                  <a:pos x="2" y="2"/>
                </a:cxn>
                <a:cxn ang="0">
                  <a:pos x="2" y="2"/>
                </a:cxn>
                <a:cxn ang="0">
                  <a:pos x="0" y="0"/>
                </a:cxn>
                <a:cxn ang="0">
                  <a:pos x="0" y="0"/>
                </a:cxn>
              </a:cxnLst>
              <a:rect l="0" t="0" r="r" b="b"/>
              <a:pathLst>
                <a:path w="2" h="2">
                  <a:moveTo>
                    <a:pt x="0" y="0"/>
                  </a:moveTo>
                  <a:lnTo>
                    <a:pt x="2"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6" name="Freeform 687">
              <a:extLst>
                <a:ext uri="{FF2B5EF4-FFF2-40B4-BE49-F238E27FC236}">
                  <a16:creationId xmlns:a16="http://schemas.microsoft.com/office/drawing/2014/main" id="{9514E530-245E-8B4B-9DFA-6755BFBFEC21}"/>
                </a:ext>
              </a:extLst>
            </p:cNvPr>
            <p:cNvSpPr>
              <a:spLocks/>
            </p:cNvSpPr>
            <p:nvPr/>
          </p:nvSpPr>
          <p:spPr bwMode="auto">
            <a:xfrm>
              <a:off x="3011488" y="4094163"/>
              <a:ext cx="3175" cy="3175"/>
            </a:xfrm>
            <a:custGeom>
              <a:avLst/>
              <a:gdLst/>
              <a:ahLst/>
              <a:cxnLst>
                <a:cxn ang="0">
                  <a:pos x="2" y="0"/>
                </a:cxn>
                <a:cxn ang="0">
                  <a:pos x="0" y="0"/>
                </a:cxn>
                <a:cxn ang="0">
                  <a:pos x="2" y="2"/>
                </a:cxn>
                <a:cxn ang="0">
                  <a:pos x="2" y="0"/>
                </a:cxn>
                <a:cxn ang="0">
                  <a:pos x="2" y="0"/>
                </a:cxn>
              </a:cxnLst>
              <a:rect l="0" t="0" r="r" b="b"/>
              <a:pathLst>
                <a:path w="2" h="2">
                  <a:moveTo>
                    <a:pt x="2" y="0"/>
                  </a:moveTo>
                  <a:lnTo>
                    <a:pt x="0" y="0"/>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7" name="Freeform 688">
              <a:extLst>
                <a:ext uri="{FF2B5EF4-FFF2-40B4-BE49-F238E27FC236}">
                  <a16:creationId xmlns:a16="http://schemas.microsoft.com/office/drawing/2014/main" id="{3A0797F3-A5E3-0847-826E-9BF43E394285}"/>
                </a:ext>
              </a:extLst>
            </p:cNvPr>
            <p:cNvSpPr>
              <a:spLocks/>
            </p:cNvSpPr>
            <p:nvPr/>
          </p:nvSpPr>
          <p:spPr bwMode="auto">
            <a:xfrm>
              <a:off x="3055938" y="4227513"/>
              <a:ext cx="6350" cy="3175"/>
            </a:xfrm>
            <a:custGeom>
              <a:avLst/>
              <a:gdLst/>
              <a:ahLst/>
              <a:cxnLst>
                <a:cxn ang="0">
                  <a:pos x="4" y="0"/>
                </a:cxn>
                <a:cxn ang="0">
                  <a:pos x="0" y="2"/>
                </a:cxn>
                <a:cxn ang="0">
                  <a:pos x="4" y="0"/>
                </a:cxn>
                <a:cxn ang="0">
                  <a:pos x="4" y="0"/>
                </a:cxn>
              </a:cxnLst>
              <a:rect l="0" t="0" r="r" b="b"/>
              <a:pathLst>
                <a:path w="4" h="2">
                  <a:moveTo>
                    <a:pt x="4" y="0"/>
                  </a:move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8" name="Freeform 689">
              <a:extLst>
                <a:ext uri="{FF2B5EF4-FFF2-40B4-BE49-F238E27FC236}">
                  <a16:creationId xmlns:a16="http://schemas.microsoft.com/office/drawing/2014/main" id="{9855A85B-1E69-654C-BC65-18142D7966D8}"/>
                </a:ext>
              </a:extLst>
            </p:cNvPr>
            <p:cNvSpPr>
              <a:spLocks/>
            </p:cNvSpPr>
            <p:nvPr/>
          </p:nvSpPr>
          <p:spPr bwMode="auto">
            <a:xfrm>
              <a:off x="3033713" y="4240213"/>
              <a:ext cx="19050" cy="15875"/>
            </a:xfrm>
            <a:custGeom>
              <a:avLst/>
              <a:gdLst/>
              <a:ahLst/>
              <a:cxnLst>
                <a:cxn ang="0">
                  <a:pos x="12" y="0"/>
                </a:cxn>
                <a:cxn ang="0">
                  <a:pos x="12" y="4"/>
                </a:cxn>
                <a:cxn ang="0">
                  <a:pos x="12" y="8"/>
                </a:cxn>
                <a:cxn ang="0">
                  <a:pos x="10" y="10"/>
                </a:cxn>
                <a:cxn ang="0">
                  <a:pos x="0" y="10"/>
                </a:cxn>
                <a:cxn ang="0">
                  <a:pos x="6" y="6"/>
                </a:cxn>
                <a:cxn ang="0">
                  <a:pos x="6" y="2"/>
                </a:cxn>
                <a:cxn ang="0">
                  <a:pos x="4" y="0"/>
                </a:cxn>
                <a:cxn ang="0">
                  <a:pos x="12" y="0"/>
                </a:cxn>
                <a:cxn ang="0">
                  <a:pos x="12" y="0"/>
                </a:cxn>
                <a:cxn ang="0">
                  <a:pos x="12" y="0"/>
                </a:cxn>
              </a:cxnLst>
              <a:rect l="0" t="0" r="r" b="b"/>
              <a:pathLst>
                <a:path w="12" h="10">
                  <a:moveTo>
                    <a:pt x="12" y="0"/>
                  </a:moveTo>
                  <a:lnTo>
                    <a:pt x="12" y="4"/>
                  </a:lnTo>
                  <a:lnTo>
                    <a:pt x="12" y="8"/>
                  </a:lnTo>
                  <a:lnTo>
                    <a:pt x="10" y="10"/>
                  </a:lnTo>
                  <a:lnTo>
                    <a:pt x="0" y="10"/>
                  </a:lnTo>
                  <a:lnTo>
                    <a:pt x="6" y="6"/>
                  </a:lnTo>
                  <a:lnTo>
                    <a:pt x="6" y="2"/>
                  </a:lnTo>
                  <a:lnTo>
                    <a:pt x="4" y="0"/>
                  </a:lnTo>
                  <a:lnTo>
                    <a:pt x="12" y="0"/>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89" name="Freeform 690">
              <a:extLst>
                <a:ext uri="{FF2B5EF4-FFF2-40B4-BE49-F238E27FC236}">
                  <a16:creationId xmlns:a16="http://schemas.microsoft.com/office/drawing/2014/main" id="{0D8F6495-7866-844A-9FBF-B461F41F3B91}"/>
                </a:ext>
              </a:extLst>
            </p:cNvPr>
            <p:cNvSpPr>
              <a:spLocks/>
            </p:cNvSpPr>
            <p:nvPr/>
          </p:nvSpPr>
          <p:spPr bwMode="auto">
            <a:xfrm>
              <a:off x="1900238" y="3843338"/>
              <a:ext cx="3175" cy="9525"/>
            </a:xfrm>
            <a:custGeom>
              <a:avLst/>
              <a:gdLst/>
              <a:ahLst/>
              <a:cxnLst>
                <a:cxn ang="0">
                  <a:pos x="2" y="6"/>
                </a:cxn>
                <a:cxn ang="0">
                  <a:pos x="0" y="4"/>
                </a:cxn>
                <a:cxn ang="0">
                  <a:pos x="2" y="0"/>
                </a:cxn>
                <a:cxn ang="0">
                  <a:pos x="2" y="6"/>
                </a:cxn>
                <a:cxn ang="0">
                  <a:pos x="2" y="6"/>
                </a:cxn>
              </a:cxnLst>
              <a:rect l="0" t="0" r="r" b="b"/>
              <a:pathLst>
                <a:path w="2" h="6">
                  <a:moveTo>
                    <a:pt x="2" y="6"/>
                  </a:moveTo>
                  <a:lnTo>
                    <a:pt x="0" y="4"/>
                  </a:lnTo>
                  <a:lnTo>
                    <a:pt x="2" y="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0" name="Freeform 691">
              <a:extLst>
                <a:ext uri="{FF2B5EF4-FFF2-40B4-BE49-F238E27FC236}">
                  <a16:creationId xmlns:a16="http://schemas.microsoft.com/office/drawing/2014/main" id="{68F0035A-2D36-944B-A379-57B35DE34E5B}"/>
                </a:ext>
              </a:extLst>
            </p:cNvPr>
            <p:cNvSpPr>
              <a:spLocks/>
            </p:cNvSpPr>
            <p:nvPr/>
          </p:nvSpPr>
          <p:spPr bwMode="auto">
            <a:xfrm>
              <a:off x="1938338" y="3814763"/>
              <a:ext cx="9525" cy="15875"/>
            </a:xfrm>
            <a:custGeom>
              <a:avLst/>
              <a:gdLst/>
              <a:ahLst/>
              <a:cxnLst>
                <a:cxn ang="0">
                  <a:pos x="6" y="8"/>
                </a:cxn>
                <a:cxn ang="0">
                  <a:pos x="4" y="10"/>
                </a:cxn>
                <a:cxn ang="0">
                  <a:pos x="0" y="0"/>
                </a:cxn>
                <a:cxn ang="0">
                  <a:pos x="6" y="8"/>
                </a:cxn>
                <a:cxn ang="0">
                  <a:pos x="6" y="8"/>
                </a:cxn>
              </a:cxnLst>
              <a:rect l="0" t="0" r="r" b="b"/>
              <a:pathLst>
                <a:path w="6" h="10">
                  <a:moveTo>
                    <a:pt x="6" y="8"/>
                  </a:moveTo>
                  <a:lnTo>
                    <a:pt x="4" y="10"/>
                  </a:lnTo>
                  <a:lnTo>
                    <a:pt x="0" y="0"/>
                  </a:lnTo>
                  <a:lnTo>
                    <a:pt x="6" y="8"/>
                  </a:lnTo>
                  <a:lnTo>
                    <a:pt x="6"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1" name="Freeform 692">
              <a:extLst>
                <a:ext uri="{FF2B5EF4-FFF2-40B4-BE49-F238E27FC236}">
                  <a16:creationId xmlns:a16="http://schemas.microsoft.com/office/drawing/2014/main" id="{80DC2407-5EBD-4240-BA1A-05FAE779A8F9}"/>
                </a:ext>
              </a:extLst>
            </p:cNvPr>
            <p:cNvSpPr>
              <a:spLocks/>
            </p:cNvSpPr>
            <p:nvPr/>
          </p:nvSpPr>
          <p:spPr bwMode="auto">
            <a:xfrm>
              <a:off x="1960563" y="3824288"/>
              <a:ext cx="6350" cy="9525"/>
            </a:xfrm>
            <a:custGeom>
              <a:avLst/>
              <a:gdLst/>
              <a:ahLst/>
              <a:cxnLst>
                <a:cxn ang="0">
                  <a:pos x="0" y="2"/>
                </a:cxn>
                <a:cxn ang="0">
                  <a:pos x="0" y="0"/>
                </a:cxn>
                <a:cxn ang="0">
                  <a:pos x="2" y="0"/>
                </a:cxn>
                <a:cxn ang="0">
                  <a:pos x="4" y="6"/>
                </a:cxn>
                <a:cxn ang="0">
                  <a:pos x="0" y="6"/>
                </a:cxn>
                <a:cxn ang="0">
                  <a:pos x="0" y="2"/>
                </a:cxn>
                <a:cxn ang="0">
                  <a:pos x="0" y="2"/>
                </a:cxn>
              </a:cxnLst>
              <a:rect l="0" t="0" r="r" b="b"/>
              <a:pathLst>
                <a:path w="4" h="6">
                  <a:moveTo>
                    <a:pt x="0" y="2"/>
                  </a:moveTo>
                  <a:lnTo>
                    <a:pt x="0" y="0"/>
                  </a:lnTo>
                  <a:lnTo>
                    <a:pt x="2" y="0"/>
                  </a:lnTo>
                  <a:lnTo>
                    <a:pt x="4" y="6"/>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2" name="Freeform 693">
              <a:extLst>
                <a:ext uri="{FF2B5EF4-FFF2-40B4-BE49-F238E27FC236}">
                  <a16:creationId xmlns:a16="http://schemas.microsoft.com/office/drawing/2014/main" id="{24290449-30D7-314F-A9B2-EDA9366B4346}"/>
                </a:ext>
              </a:extLst>
            </p:cNvPr>
            <p:cNvSpPr>
              <a:spLocks/>
            </p:cNvSpPr>
            <p:nvPr/>
          </p:nvSpPr>
          <p:spPr bwMode="auto">
            <a:xfrm>
              <a:off x="2278063" y="3916363"/>
              <a:ext cx="3175" cy="6350"/>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3" name="Freeform 694">
              <a:extLst>
                <a:ext uri="{FF2B5EF4-FFF2-40B4-BE49-F238E27FC236}">
                  <a16:creationId xmlns:a16="http://schemas.microsoft.com/office/drawing/2014/main" id="{754696AD-5B75-8C41-AC30-BF07C487F05B}"/>
                </a:ext>
              </a:extLst>
            </p:cNvPr>
            <p:cNvSpPr>
              <a:spLocks/>
            </p:cNvSpPr>
            <p:nvPr/>
          </p:nvSpPr>
          <p:spPr bwMode="auto">
            <a:xfrm>
              <a:off x="2608263" y="4306888"/>
              <a:ext cx="3175" cy="6350"/>
            </a:xfrm>
            <a:custGeom>
              <a:avLst/>
              <a:gdLst/>
              <a:ahLst/>
              <a:cxnLst>
                <a:cxn ang="0">
                  <a:pos x="2" y="0"/>
                </a:cxn>
                <a:cxn ang="0">
                  <a:pos x="0" y="2"/>
                </a:cxn>
                <a:cxn ang="0">
                  <a:pos x="2" y="4"/>
                </a:cxn>
                <a:cxn ang="0">
                  <a:pos x="2" y="0"/>
                </a:cxn>
                <a:cxn ang="0">
                  <a:pos x="2" y="0"/>
                </a:cxn>
                <a:cxn ang="0">
                  <a:pos x="2" y="0"/>
                </a:cxn>
              </a:cxnLst>
              <a:rect l="0" t="0" r="r" b="b"/>
              <a:pathLst>
                <a:path w="2" h="4">
                  <a:moveTo>
                    <a:pt x="2" y="0"/>
                  </a:moveTo>
                  <a:lnTo>
                    <a:pt x="0" y="2"/>
                  </a:lnTo>
                  <a:lnTo>
                    <a:pt x="2" y="4"/>
                  </a:lnTo>
                  <a:lnTo>
                    <a:pt x="2"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4" name="Freeform 695">
              <a:extLst>
                <a:ext uri="{FF2B5EF4-FFF2-40B4-BE49-F238E27FC236}">
                  <a16:creationId xmlns:a16="http://schemas.microsoft.com/office/drawing/2014/main" id="{31E634FA-ABFF-134D-8060-D20F14572565}"/>
                </a:ext>
              </a:extLst>
            </p:cNvPr>
            <p:cNvSpPr>
              <a:spLocks/>
            </p:cNvSpPr>
            <p:nvPr/>
          </p:nvSpPr>
          <p:spPr bwMode="auto">
            <a:xfrm>
              <a:off x="2500313" y="4024313"/>
              <a:ext cx="3175" cy="6350"/>
            </a:xfrm>
            <a:custGeom>
              <a:avLst/>
              <a:gdLst/>
              <a:ahLst/>
              <a:cxnLst>
                <a:cxn ang="0">
                  <a:pos x="2" y="0"/>
                </a:cxn>
                <a:cxn ang="0">
                  <a:pos x="0" y="0"/>
                </a:cxn>
                <a:cxn ang="0">
                  <a:pos x="0" y="4"/>
                </a:cxn>
                <a:cxn ang="0">
                  <a:pos x="2" y="0"/>
                </a:cxn>
                <a:cxn ang="0">
                  <a:pos x="2" y="0"/>
                </a:cxn>
              </a:cxnLst>
              <a:rect l="0" t="0" r="r" b="b"/>
              <a:pathLst>
                <a:path w="2" h="4">
                  <a:moveTo>
                    <a:pt x="2" y="0"/>
                  </a:moveTo>
                  <a:lnTo>
                    <a:pt x="0" y="0"/>
                  </a:ln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5" name="Freeform 696">
              <a:extLst>
                <a:ext uri="{FF2B5EF4-FFF2-40B4-BE49-F238E27FC236}">
                  <a16:creationId xmlns:a16="http://schemas.microsoft.com/office/drawing/2014/main" id="{22A42334-AA31-1444-92F2-C7806742472B}"/>
                </a:ext>
              </a:extLst>
            </p:cNvPr>
            <p:cNvSpPr>
              <a:spLocks/>
            </p:cNvSpPr>
            <p:nvPr/>
          </p:nvSpPr>
          <p:spPr bwMode="auto">
            <a:xfrm>
              <a:off x="3278188" y="4459288"/>
              <a:ext cx="12700" cy="9525"/>
            </a:xfrm>
            <a:custGeom>
              <a:avLst/>
              <a:gdLst/>
              <a:ahLst/>
              <a:cxnLst>
                <a:cxn ang="0">
                  <a:pos x="2" y="0"/>
                </a:cxn>
                <a:cxn ang="0">
                  <a:pos x="0" y="2"/>
                </a:cxn>
                <a:cxn ang="0">
                  <a:pos x="2" y="6"/>
                </a:cxn>
                <a:cxn ang="0">
                  <a:pos x="8" y="6"/>
                </a:cxn>
                <a:cxn ang="0">
                  <a:pos x="8" y="4"/>
                </a:cxn>
                <a:cxn ang="0">
                  <a:pos x="2" y="0"/>
                </a:cxn>
                <a:cxn ang="0">
                  <a:pos x="2" y="0"/>
                </a:cxn>
              </a:cxnLst>
              <a:rect l="0" t="0" r="r" b="b"/>
              <a:pathLst>
                <a:path w="8" h="6">
                  <a:moveTo>
                    <a:pt x="2" y="0"/>
                  </a:moveTo>
                  <a:lnTo>
                    <a:pt x="0" y="2"/>
                  </a:lnTo>
                  <a:lnTo>
                    <a:pt x="2" y="6"/>
                  </a:lnTo>
                  <a:lnTo>
                    <a:pt x="8" y="6"/>
                  </a:lnTo>
                  <a:lnTo>
                    <a:pt x="8"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6" name="Freeform 697">
              <a:extLst>
                <a:ext uri="{FF2B5EF4-FFF2-40B4-BE49-F238E27FC236}">
                  <a16:creationId xmlns:a16="http://schemas.microsoft.com/office/drawing/2014/main" id="{0F6CF914-D977-8540-A6FE-00D21440078D}"/>
                </a:ext>
              </a:extLst>
            </p:cNvPr>
            <p:cNvSpPr>
              <a:spLocks/>
            </p:cNvSpPr>
            <p:nvPr/>
          </p:nvSpPr>
          <p:spPr bwMode="auto">
            <a:xfrm>
              <a:off x="3294063" y="4468813"/>
              <a:ext cx="6350" cy="3175"/>
            </a:xfrm>
            <a:custGeom>
              <a:avLst/>
              <a:gdLst/>
              <a:ahLst/>
              <a:cxnLst>
                <a:cxn ang="0">
                  <a:pos x="4" y="2"/>
                </a:cxn>
                <a:cxn ang="0">
                  <a:pos x="0" y="2"/>
                </a:cxn>
                <a:cxn ang="0">
                  <a:pos x="2" y="0"/>
                </a:cxn>
                <a:cxn ang="0">
                  <a:pos x="4" y="0"/>
                </a:cxn>
                <a:cxn ang="0">
                  <a:pos x="4" y="2"/>
                </a:cxn>
                <a:cxn ang="0">
                  <a:pos x="4" y="2"/>
                </a:cxn>
              </a:cxnLst>
              <a:rect l="0" t="0" r="r" b="b"/>
              <a:pathLst>
                <a:path w="4" h="2">
                  <a:moveTo>
                    <a:pt x="4" y="2"/>
                  </a:moveTo>
                  <a:lnTo>
                    <a:pt x="0" y="2"/>
                  </a:lnTo>
                  <a:lnTo>
                    <a:pt x="2" y="0"/>
                  </a:lnTo>
                  <a:lnTo>
                    <a:pt x="4" y="0"/>
                  </a:lnTo>
                  <a:lnTo>
                    <a:pt x="4" y="2"/>
                  </a:lnTo>
                  <a:lnTo>
                    <a:pt x="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7" name="Freeform 698">
              <a:extLst>
                <a:ext uri="{FF2B5EF4-FFF2-40B4-BE49-F238E27FC236}">
                  <a16:creationId xmlns:a16="http://schemas.microsoft.com/office/drawing/2014/main" id="{F126D477-3351-DF46-82D4-91C9EA23C77E}"/>
                </a:ext>
              </a:extLst>
            </p:cNvPr>
            <p:cNvSpPr>
              <a:spLocks/>
            </p:cNvSpPr>
            <p:nvPr/>
          </p:nvSpPr>
          <p:spPr bwMode="auto">
            <a:xfrm>
              <a:off x="3275013" y="4471988"/>
              <a:ext cx="44450" cy="34925"/>
            </a:xfrm>
            <a:custGeom>
              <a:avLst/>
              <a:gdLst/>
              <a:ahLst/>
              <a:cxnLst>
                <a:cxn ang="0">
                  <a:pos x="28" y="2"/>
                </a:cxn>
                <a:cxn ang="0">
                  <a:pos x="28" y="10"/>
                </a:cxn>
                <a:cxn ang="0">
                  <a:pos x="20" y="18"/>
                </a:cxn>
                <a:cxn ang="0">
                  <a:pos x="10" y="22"/>
                </a:cxn>
                <a:cxn ang="0">
                  <a:pos x="4" y="22"/>
                </a:cxn>
                <a:cxn ang="0">
                  <a:pos x="2" y="20"/>
                </a:cxn>
                <a:cxn ang="0">
                  <a:pos x="0" y="4"/>
                </a:cxn>
                <a:cxn ang="0">
                  <a:pos x="4" y="2"/>
                </a:cxn>
                <a:cxn ang="0">
                  <a:pos x="16" y="2"/>
                </a:cxn>
                <a:cxn ang="0">
                  <a:pos x="24" y="0"/>
                </a:cxn>
                <a:cxn ang="0">
                  <a:pos x="28" y="2"/>
                </a:cxn>
                <a:cxn ang="0">
                  <a:pos x="28" y="2"/>
                </a:cxn>
              </a:cxnLst>
              <a:rect l="0" t="0" r="r" b="b"/>
              <a:pathLst>
                <a:path w="28" h="22">
                  <a:moveTo>
                    <a:pt x="28" y="2"/>
                  </a:moveTo>
                  <a:lnTo>
                    <a:pt x="28" y="10"/>
                  </a:lnTo>
                  <a:lnTo>
                    <a:pt x="20" y="18"/>
                  </a:lnTo>
                  <a:lnTo>
                    <a:pt x="10" y="22"/>
                  </a:lnTo>
                  <a:lnTo>
                    <a:pt x="4" y="22"/>
                  </a:lnTo>
                  <a:lnTo>
                    <a:pt x="2" y="20"/>
                  </a:lnTo>
                  <a:lnTo>
                    <a:pt x="0" y="4"/>
                  </a:lnTo>
                  <a:lnTo>
                    <a:pt x="4" y="2"/>
                  </a:lnTo>
                  <a:lnTo>
                    <a:pt x="16" y="2"/>
                  </a:lnTo>
                  <a:lnTo>
                    <a:pt x="24" y="0"/>
                  </a:lnTo>
                  <a:lnTo>
                    <a:pt x="28" y="2"/>
                  </a:lnTo>
                  <a:lnTo>
                    <a:pt x="2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8" name="Freeform 699">
              <a:extLst>
                <a:ext uri="{FF2B5EF4-FFF2-40B4-BE49-F238E27FC236}">
                  <a16:creationId xmlns:a16="http://schemas.microsoft.com/office/drawing/2014/main" id="{7D21FB55-A4FD-1947-9E54-4A7C79F7726C}"/>
                </a:ext>
              </a:extLst>
            </p:cNvPr>
            <p:cNvSpPr>
              <a:spLocks/>
            </p:cNvSpPr>
            <p:nvPr/>
          </p:nvSpPr>
          <p:spPr bwMode="auto">
            <a:xfrm>
              <a:off x="3262313" y="4468813"/>
              <a:ext cx="12700" cy="15875"/>
            </a:xfrm>
            <a:custGeom>
              <a:avLst/>
              <a:gdLst/>
              <a:ahLst/>
              <a:cxnLst>
                <a:cxn ang="0">
                  <a:pos x="8" y="4"/>
                </a:cxn>
                <a:cxn ang="0">
                  <a:pos x="4" y="10"/>
                </a:cxn>
                <a:cxn ang="0">
                  <a:pos x="2" y="10"/>
                </a:cxn>
                <a:cxn ang="0">
                  <a:pos x="0" y="8"/>
                </a:cxn>
                <a:cxn ang="0">
                  <a:pos x="4" y="2"/>
                </a:cxn>
                <a:cxn ang="0">
                  <a:pos x="8" y="0"/>
                </a:cxn>
                <a:cxn ang="0">
                  <a:pos x="6" y="4"/>
                </a:cxn>
                <a:cxn ang="0">
                  <a:pos x="8" y="4"/>
                </a:cxn>
                <a:cxn ang="0">
                  <a:pos x="8" y="4"/>
                </a:cxn>
                <a:cxn ang="0">
                  <a:pos x="8" y="4"/>
                </a:cxn>
              </a:cxnLst>
              <a:rect l="0" t="0" r="r" b="b"/>
              <a:pathLst>
                <a:path w="8" h="10">
                  <a:moveTo>
                    <a:pt x="8" y="4"/>
                  </a:moveTo>
                  <a:lnTo>
                    <a:pt x="4" y="10"/>
                  </a:lnTo>
                  <a:lnTo>
                    <a:pt x="2" y="10"/>
                  </a:lnTo>
                  <a:lnTo>
                    <a:pt x="0" y="8"/>
                  </a:lnTo>
                  <a:lnTo>
                    <a:pt x="4" y="2"/>
                  </a:lnTo>
                  <a:lnTo>
                    <a:pt x="8" y="0"/>
                  </a:lnTo>
                  <a:lnTo>
                    <a:pt x="6" y="4"/>
                  </a:lnTo>
                  <a:lnTo>
                    <a:pt x="8" y="4"/>
                  </a:lnTo>
                  <a:lnTo>
                    <a:pt x="8" y="4"/>
                  </a:lnTo>
                  <a:lnTo>
                    <a:pt x="8"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699" name="Freeform 700">
              <a:extLst>
                <a:ext uri="{FF2B5EF4-FFF2-40B4-BE49-F238E27FC236}">
                  <a16:creationId xmlns:a16="http://schemas.microsoft.com/office/drawing/2014/main" id="{397F2FBB-43EB-2746-938B-226DC6DC8960}"/>
                </a:ext>
              </a:extLst>
            </p:cNvPr>
            <p:cNvSpPr>
              <a:spLocks/>
            </p:cNvSpPr>
            <p:nvPr/>
          </p:nvSpPr>
          <p:spPr bwMode="auto">
            <a:xfrm>
              <a:off x="3278188" y="4468813"/>
              <a:ext cx="3175" cy="3175"/>
            </a:xfrm>
            <a:custGeom>
              <a:avLst/>
              <a:gdLst/>
              <a:ahLst/>
              <a:cxnLst>
                <a:cxn ang="0">
                  <a:pos x="2" y="0"/>
                </a:cxn>
                <a:cxn ang="0">
                  <a:pos x="2" y="2"/>
                </a:cxn>
                <a:cxn ang="0">
                  <a:pos x="0" y="2"/>
                </a:cxn>
                <a:cxn ang="0">
                  <a:pos x="0" y="0"/>
                </a:cxn>
                <a:cxn ang="0">
                  <a:pos x="2" y="0"/>
                </a:cxn>
                <a:cxn ang="0">
                  <a:pos x="2" y="0"/>
                </a:cxn>
              </a:cxnLst>
              <a:rect l="0" t="0" r="r" b="b"/>
              <a:pathLst>
                <a:path w="2" h="2">
                  <a:moveTo>
                    <a:pt x="2" y="0"/>
                  </a:moveTo>
                  <a:lnTo>
                    <a:pt x="2" y="2"/>
                  </a:lnTo>
                  <a:lnTo>
                    <a:pt x="0" y="2"/>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0" name="Freeform 701">
              <a:extLst>
                <a:ext uri="{FF2B5EF4-FFF2-40B4-BE49-F238E27FC236}">
                  <a16:creationId xmlns:a16="http://schemas.microsoft.com/office/drawing/2014/main" id="{FBE594E1-2EEB-2046-940B-CEE479722575}"/>
                </a:ext>
              </a:extLst>
            </p:cNvPr>
            <p:cNvSpPr>
              <a:spLocks/>
            </p:cNvSpPr>
            <p:nvPr/>
          </p:nvSpPr>
          <p:spPr bwMode="auto">
            <a:xfrm>
              <a:off x="2897188" y="5865813"/>
              <a:ext cx="28575" cy="12700"/>
            </a:xfrm>
            <a:custGeom>
              <a:avLst/>
              <a:gdLst/>
              <a:ahLst/>
              <a:cxnLst>
                <a:cxn ang="0">
                  <a:pos x="2" y="2"/>
                </a:cxn>
                <a:cxn ang="0">
                  <a:pos x="0" y="0"/>
                </a:cxn>
                <a:cxn ang="0">
                  <a:pos x="6" y="0"/>
                </a:cxn>
                <a:cxn ang="0">
                  <a:pos x="16" y="0"/>
                </a:cxn>
                <a:cxn ang="0">
                  <a:pos x="18" y="6"/>
                </a:cxn>
                <a:cxn ang="0">
                  <a:pos x="14" y="8"/>
                </a:cxn>
                <a:cxn ang="0">
                  <a:pos x="10" y="6"/>
                </a:cxn>
                <a:cxn ang="0">
                  <a:pos x="8" y="8"/>
                </a:cxn>
                <a:cxn ang="0">
                  <a:pos x="4" y="6"/>
                </a:cxn>
                <a:cxn ang="0">
                  <a:pos x="2" y="2"/>
                </a:cxn>
                <a:cxn ang="0">
                  <a:pos x="2" y="2"/>
                </a:cxn>
              </a:cxnLst>
              <a:rect l="0" t="0" r="r" b="b"/>
              <a:pathLst>
                <a:path w="18" h="8">
                  <a:moveTo>
                    <a:pt x="2" y="2"/>
                  </a:moveTo>
                  <a:lnTo>
                    <a:pt x="0" y="0"/>
                  </a:lnTo>
                  <a:lnTo>
                    <a:pt x="6" y="0"/>
                  </a:lnTo>
                  <a:lnTo>
                    <a:pt x="16" y="0"/>
                  </a:lnTo>
                  <a:lnTo>
                    <a:pt x="18" y="6"/>
                  </a:lnTo>
                  <a:lnTo>
                    <a:pt x="14" y="8"/>
                  </a:lnTo>
                  <a:lnTo>
                    <a:pt x="10" y="6"/>
                  </a:lnTo>
                  <a:lnTo>
                    <a:pt x="8" y="8"/>
                  </a:lnTo>
                  <a:lnTo>
                    <a:pt x="4" y="6"/>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1" name="Freeform 702">
              <a:extLst>
                <a:ext uri="{FF2B5EF4-FFF2-40B4-BE49-F238E27FC236}">
                  <a16:creationId xmlns:a16="http://schemas.microsoft.com/office/drawing/2014/main" id="{90B9527D-9934-9540-9BB0-D5BE7ACC64F1}"/>
                </a:ext>
              </a:extLst>
            </p:cNvPr>
            <p:cNvSpPr>
              <a:spLocks/>
            </p:cNvSpPr>
            <p:nvPr/>
          </p:nvSpPr>
          <p:spPr bwMode="auto">
            <a:xfrm>
              <a:off x="2976563" y="5859463"/>
              <a:ext cx="19050" cy="6350"/>
            </a:xfrm>
            <a:custGeom>
              <a:avLst/>
              <a:gdLst/>
              <a:ahLst/>
              <a:cxnLst>
                <a:cxn ang="0">
                  <a:pos x="2" y="0"/>
                </a:cxn>
                <a:cxn ang="0">
                  <a:pos x="12" y="0"/>
                </a:cxn>
                <a:cxn ang="0">
                  <a:pos x="2" y="4"/>
                </a:cxn>
                <a:cxn ang="0">
                  <a:pos x="0" y="2"/>
                </a:cxn>
                <a:cxn ang="0">
                  <a:pos x="2" y="0"/>
                </a:cxn>
                <a:cxn ang="0">
                  <a:pos x="2" y="0"/>
                </a:cxn>
              </a:cxnLst>
              <a:rect l="0" t="0" r="r" b="b"/>
              <a:pathLst>
                <a:path w="12" h="4">
                  <a:moveTo>
                    <a:pt x="2" y="0"/>
                  </a:moveTo>
                  <a:lnTo>
                    <a:pt x="12" y="0"/>
                  </a:ln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2" name="Freeform 703">
              <a:extLst>
                <a:ext uri="{FF2B5EF4-FFF2-40B4-BE49-F238E27FC236}">
                  <a16:creationId xmlns:a16="http://schemas.microsoft.com/office/drawing/2014/main" id="{5F210425-6D5C-BD4C-B43F-3289B0B8F78A}"/>
                </a:ext>
              </a:extLst>
            </p:cNvPr>
            <p:cNvSpPr>
              <a:spLocks/>
            </p:cNvSpPr>
            <p:nvPr/>
          </p:nvSpPr>
          <p:spPr bwMode="auto">
            <a:xfrm>
              <a:off x="3055938" y="5738813"/>
              <a:ext cx="34925" cy="31750"/>
            </a:xfrm>
            <a:custGeom>
              <a:avLst/>
              <a:gdLst/>
              <a:ahLst/>
              <a:cxnLst>
                <a:cxn ang="0">
                  <a:pos x="20" y="2"/>
                </a:cxn>
                <a:cxn ang="0">
                  <a:pos x="22" y="2"/>
                </a:cxn>
                <a:cxn ang="0">
                  <a:pos x="22" y="6"/>
                </a:cxn>
                <a:cxn ang="0">
                  <a:pos x="14" y="14"/>
                </a:cxn>
                <a:cxn ang="0">
                  <a:pos x="8" y="14"/>
                </a:cxn>
                <a:cxn ang="0">
                  <a:pos x="10" y="16"/>
                </a:cxn>
                <a:cxn ang="0">
                  <a:pos x="4" y="20"/>
                </a:cxn>
                <a:cxn ang="0">
                  <a:pos x="0" y="16"/>
                </a:cxn>
                <a:cxn ang="0">
                  <a:pos x="6" y="14"/>
                </a:cxn>
                <a:cxn ang="0">
                  <a:pos x="6" y="10"/>
                </a:cxn>
                <a:cxn ang="0">
                  <a:pos x="12" y="8"/>
                </a:cxn>
                <a:cxn ang="0">
                  <a:pos x="6" y="4"/>
                </a:cxn>
                <a:cxn ang="0">
                  <a:pos x="6" y="4"/>
                </a:cxn>
                <a:cxn ang="0">
                  <a:pos x="4" y="0"/>
                </a:cxn>
                <a:cxn ang="0">
                  <a:pos x="10" y="4"/>
                </a:cxn>
                <a:cxn ang="0">
                  <a:pos x="20" y="2"/>
                </a:cxn>
                <a:cxn ang="0">
                  <a:pos x="20" y="2"/>
                </a:cxn>
              </a:cxnLst>
              <a:rect l="0" t="0" r="r" b="b"/>
              <a:pathLst>
                <a:path w="22" h="20">
                  <a:moveTo>
                    <a:pt x="20" y="2"/>
                  </a:moveTo>
                  <a:lnTo>
                    <a:pt x="22" y="2"/>
                  </a:lnTo>
                  <a:lnTo>
                    <a:pt x="22" y="6"/>
                  </a:lnTo>
                  <a:lnTo>
                    <a:pt x="14" y="14"/>
                  </a:lnTo>
                  <a:lnTo>
                    <a:pt x="8" y="14"/>
                  </a:lnTo>
                  <a:lnTo>
                    <a:pt x="10" y="16"/>
                  </a:lnTo>
                  <a:lnTo>
                    <a:pt x="4" y="20"/>
                  </a:lnTo>
                  <a:lnTo>
                    <a:pt x="0" y="16"/>
                  </a:lnTo>
                  <a:lnTo>
                    <a:pt x="6" y="14"/>
                  </a:lnTo>
                  <a:lnTo>
                    <a:pt x="6" y="10"/>
                  </a:lnTo>
                  <a:lnTo>
                    <a:pt x="12" y="8"/>
                  </a:lnTo>
                  <a:lnTo>
                    <a:pt x="6" y="4"/>
                  </a:lnTo>
                  <a:lnTo>
                    <a:pt x="6" y="4"/>
                  </a:lnTo>
                  <a:lnTo>
                    <a:pt x="4" y="0"/>
                  </a:lnTo>
                  <a:lnTo>
                    <a:pt x="10" y="4"/>
                  </a:lnTo>
                  <a:lnTo>
                    <a:pt x="20" y="2"/>
                  </a:lnTo>
                  <a:lnTo>
                    <a:pt x="2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3" name="Freeform 704">
              <a:extLst>
                <a:ext uri="{FF2B5EF4-FFF2-40B4-BE49-F238E27FC236}">
                  <a16:creationId xmlns:a16="http://schemas.microsoft.com/office/drawing/2014/main" id="{83E32324-CD5D-164C-953C-4DF6D3FDBCE2}"/>
                </a:ext>
              </a:extLst>
            </p:cNvPr>
            <p:cNvSpPr>
              <a:spLocks/>
            </p:cNvSpPr>
            <p:nvPr/>
          </p:nvSpPr>
          <p:spPr bwMode="auto">
            <a:xfrm>
              <a:off x="3081338" y="5735638"/>
              <a:ext cx="41275" cy="38100"/>
            </a:xfrm>
            <a:custGeom>
              <a:avLst/>
              <a:gdLst/>
              <a:ahLst/>
              <a:cxnLst>
                <a:cxn ang="0">
                  <a:pos x="24" y="10"/>
                </a:cxn>
                <a:cxn ang="0">
                  <a:pos x="20" y="14"/>
                </a:cxn>
                <a:cxn ang="0">
                  <a:pos x="12" y="14"/>
                </a:cxn>
                <a:cxn ang="0">
                  <a:pos x="14" y="18"/>
                </a:cxn>
                <a:cxn ang="0">
                  <a:pos x="8" y="16"/>
                </a:cxn>
                <a:cxn ang="0">
                  <a:pos x="8" y="20"/>
                </a:cxn>
                <a:cxn ang="0">
                  <a:pos x="10" y="22"/>
                </a:cxn>
                <a:cxn ang="0">
                  <a:pos x="6" y="20"/>
                </a:cxn>
                <a:cxn ang="0">
                  <a:pos x="4" y="24"/>
                </a:cxn>
                <a:cxn ang="0">
                  <a:pos x="0" y="18"/>
                </a:cxn>
                <a:cxn ang="0">
                  <a:pos x="2" y="12"/>
                </a:cxn>
                <a:cxn ang="0">
                  <a:pos x="6" y="10"/>
                </a:cxn>
                <a:cxn ang="0">
                  <a:pos x="10" y="12"/>
                </a:cxn>
                <a:cxn ang="0">
                  <a:pos x="8" y="4"/>
                </a:cxn>
                <a:cxn ang="0">
                  <a:pos x="12" y="0"/>
                </a:cxn>
                <a:cxn ang="0">
                  <a:pos x="16" y="2"/>
                </a:cxn>
                <a:cxn ang="0">
                  <a:pos x="18" y="4"/>
                </a:cxn>
                <a:cxn ang="0">
                  <a:pos x="24" y="4"/>
                </a:cxn>
                <a:cxn ang="0">
                  <a:pos x="26" y="8"/>
                </a:cxn>
                <a:cxn ang="0">
                  <a:pos x="24" y="10"/>
                </a:cxn>
                <a:cxn ang="0">
                  <a:pos x="24" y="10"/>
                </a:cxn>
              </a:cxnLst>
              <a:rect l="0" t="0" r="r" b="b"/>
              <a:pathLst>
                <a:path w="26" h="24">
                  <a:moveTo>
                    <a:pt x="24" y="10"/>
                  </a:moveTo>
                  <a:lnTo>
                    <a:pt x="20" y="14"/>
                  </a:lnTo>
                  <a:lnTo>
                    <a:pt x="12" y="14"/>
                  </a:lnTo>
                  <a:lnTo>
                    <a:pt x="14" y="18"/>
                  </a:lnTo>
                  <a:lnTo>
                    <a:pt x="8" y="16"/>
                  </a:lnTo>
                  <a:lnTo>
                    <a:pt x="8" y="20"/>
                  </a:lnTo>
                  <a:lnTo>
                    <a:pt x="10" y="22"/>
                  </a:lnTo>
                  <a:lnTo>
                    <a:pt x="6" y="20"/>
                  </a:lnTo>
                  <a:lnTo>
                    <a:pt x="4" y="24"/>
                  </a:lnTo>
                  <a:lnTo>
                    <a:pt x="0" y="18"/>
                  </a:lnTo>
                  <a:lnTo>
                    <a:pt x="2" y="12"/>
                  </a:lnTo>
                  <a:lnTo>
                    <a:pt x="6" y="10"/>
                  </a:lnTo>
                  <a:lnTo>
                    <a:pt x="10" y="12"/>
                  </a:lnTo>
                  <a:lnTo>
                    <a:pt x="8" y="4"/>
                  </a:lnTo>
                  <a:lnTo>
                    <a:pt x="12" y="0"/>
                  </a:lnTo>
                  <a:lnTo>
                    <a:pt x="16" y="2"/>
                  </a:lnTo>
                  <a:lnTo>
                    <a:pt x="18" y="4"/>
                  </a:lnTo>
                  <a:lnTo>
                    <a:pt x="24" y="4"/>
                  </a:lnTo>
                  <a:lnTo>
                    <a:pt x="26" y="8"/>
                  </a:lnTo>
                  <a:lnTo>
                    <a:pt x="24" y="10"/>
                  </a:lnTo>
                  <a:lnTo>
                    <a:pt x="24"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4" name="Freeform 705">
              <a:extLst>
                <a:ext uri="{FF2B5EF4-FFF2-40B4-BE49-F238E27FC236}">
                  <a16:creationId xmlns:a16="http://schemas.microsoft.com/office/drawing/2014/main" id="{03CAAFDA-C83D-F443-BAE5-EFF658D8C791}"/>
                </a:ext>
              </a:extLst>
            </p:cNvPr>
            <p:cNvSpPr>
              <a:spLocks/>
            </p:cNvSpPr>
            <p:nvPr/>
          </p:nvSpPr>
          <p:spPr bwMode="auto">
            <a:xfrm>
              <a:off x="2767013" y="5440363"/>
              <a:ext cx="22225" cy="50800"/>
            </a:xfrm>
            <a:custGeom>
              <a:avLst/>
              <a:gdLst/>
              <a:ahLst/>
              <a:cxnLst>
                <a:cxn ang="0">
                  <a:pos x="8" y="0"/>
                </a:cxn>
                <a:cxn ang="0">
                  <a:pos x="8" y="4"/>
                </a:cxn>
                <a:cxn ang="0">
                  <a:pos x="12" y="4"/>
                </a:cxn>
                <a:cxn ang="0">
                  <a:pos x="14" y="12"/>
                </a:cxn>
                <a:cxn ang="0">
                  <a:pos x="10" y="16"/>
                </a:cxn>
                <a:cxn ang="0">
                  <a:pos x="12" y="20"/>
                </a:cxn>
                <a:cxn ang="0">
                  <a:pos x="10" y="22"/>
                </a:cxn>
                <a:cxn ang="0">
                  <a:pos x="12" y="28"/>
                </a:cxn>
                <a:cxn ang="0">
                  <a:pos x="10" y="28"/>
                </a:cxn>
                <a:cxn ang="0">
                  <a:pos x="8" y="32"/>
                </a:cxn>
                <a:cxn ang="0">
                  <a:pos x="2" y="30"/>
                </a:cxn>
                <a:cxn ang="0">
                  <a:pos x="0" y="26"/>
                </a:cxn>
                <a:cxn ang="0">
                  <a:pos x="4" y="18"/>
                </a:cxn>
                <a:cxn ang="0">
                  <a:pos x="4" y="4"/>
                </a:cxn>
                <a:cxn ang="0">
                  <a:pos x="8" y="0"/>
                </a:cxn>
                <a:cxn ang="0">
                  <a:pos x="8" y="0"/>
                </a:cxn>
              </a:cxnLst>
              <a:rect l="0" t="0" r="r" b="b"/>
              <a:pathLst>
                <a:path w="14" h="32">
                  <a:moveTo>
                    <a:pt x="8" y="0"/>
                  </a:moveTo>
                  <a:lnTo>
                    <a:pt x="8" y="4"/>
                  </a:lnTo>
                  <a:lnTo>
                    <a:pt x="12" y="4"/>
                  </a:lnTo>
                  <a:lnTo>
                    <a:pt x="14" y="12"/>
                  </a:lnTo>
                  <a:lnTo>
                    <a:pt x="10" y="16"/>
                  </a:lnTo>
                  <a:lnTo>
                    <a:pt x="12" y="20"/>
                  </a:lnTo>
                  <a:lnTo>
                    <a:pt x="10" y="22"/>
                  </a:lnTo>
                  <a:lnTo>
                    <a:pt x="12" y="28"/>
                  </a:lnTo>
                  <a:lnTo>
                    <a:pt x="10" y="28"/>
                  </a:lnTo>
                  <a:lnTo>
                    <a:pt x="8" y="32"/>
                  </a:lnTo>
                  <a:lnTo>
                    <a:pt x="2" y="30"/>
                  </a:lnTo>
                  <a:lnTo>
                    <a:pt x="0" y="26"/>
                  </a:lnTo>
                  <a:lnTo>
                    <a:pt x="4" y="18"/>
                  </a:lnTo>
                  <a:lnTo>
                    <a:pt x="4" y="4"/>
                  </a:lnTo>
                  <a:lnTo>
                    <a:pt x="8" y="0"/>
                  </a:lnTo>
                  <a:lnTo>
                    <a:pt x="8"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5" name="Freeform 706">
              <a:extLst>
                <a:ext uri="{FF2B5EF4-FFF2-40B4-BE49-F238E27FC236}">
                  <a16:creationId xmlns:a16="http://schemas.microsoft.com/office/drawing/2014/main" id="{E84AD98E-BC58-C649-9CBD-D75FA38F2470}"/>
                </a:ext>
              </a:extLst>
            </p:cNvPr>
            <p:cNvSpPr>
              <a:spLocks/>
            </p:cNvSpPr>
            <p:nvPr/>
          </p:nvSpPr>
          <p:spPr bwMode="auto">
            <a:xfrm>
              <a:off x="2789238" y="5519738"/>
              <a:ext cx="12700" cy="15875"/>
            </a:xfrm>
            <a:custGeom>
              <a:avLst/>
              <a:gdLst/>
              <a:ahLst/>
              <a:cxnLst>
                <a:cxn ang="0">
                  <a:pos x="6" y="0"/>
                </a:cxn>
                <a:cxn ang="0">
                  <a:pos x="8" y="2"/>
                </a:cxn>
                <a:cxn ang="0">
                  <a:pos x="8" y="8"/>
                </a:cxn>
                <a:cxn ang="0">
                  <a:pos x="2" y="10"/>
                </a:cxn>
                <a:cxn ang="0">
                  <a:pos x="0" y="4"/>
                </a:cxn>
                <a:cxn ang="0">
                  <a:pos x="6" y="0"/>
                </a:cxn>
                <a:cxn ang="0">
                  <a:pos x="6" y="0"/>
                </a:cxn>
              </a:cxnLst>
              <a:rect l="0" t="0" r="r" b="b"/>
              <a:pathLst>
                <a:path w="8" h="10">
                  <a:moveTo>
                    <a:pt x="6" y="0"/>
                  </a:moveTo>
                  <a:lnTo>
                    <a:pt x="8" y="2"/>
                  </a:lnTo>
                  <a:lnTo>
                    <a:pt x="8" y="8"/>
                  </a:lnTo>
                  <a:lnTo>
                    <a:pt x="2" y="10"/>
                  </a:lnTo>
                  <a:lnTo>
                    <a:pt x="0" y="4"/>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6" name="Freeform 707">
              <a:extLst>
                <a:ext uri="{FF2B5EF4-FFF2-40B4-BE49-F238E27FC236}">
                  <a16:creationId xmlns:a16="http://schemas.microsoft.com/office/drawing/2014/main" id="{02AF6F63-E848-1248-ADB2-A4178DE04DF5}"/>
                </a:ext>
              </a:extLst>
            </p:cNvPr>
            <p:cNvSpPr>
              <a:spLocks/>
            </p:cNvSpPr>
            <p:nvPr/>
          </p:nvSpPr>
          <p:spPr bwMode="auto">
            <a:xfrm>
              <a:off x="2770188" y="5526088"/>
              <a:ext cx="6350" cy="3175"/>
            </a:xfrm>
            <a:custGeom>
              <a:avLst/>
              <a:gdLst/>
              <a:ahLst/>
              <a:cxnLst>
                <a:cxn ang="0">
                  <a:pos x="0" y="0"/>
                </a:cxn>
                <a:cxn ang="0">
                  <a:pos x="4" y="2"/>
                </a:cxn>
                <a:cxn ang="0">
                  <a:pos x="2" y="2"/>
                </a:cxn>
                <a:cxn ang="0">
                  <a:pos x="0" y="0"/>
                </a:cxn>
                <a:cxn ang="0">
                  <a:pos x="0" y="0"/>
                </a:cxn>
              </a:cxnLst>
              <a:rect l="0" t="0" r="r" b="b"/>
              <a:pathLst>
                <a:path w="4" h="2">
                  <a:moveTo>
                    <a:pt x="0" y="0"/>
                  </a:moveTo>
                  <a:lnTo>
                    <a:pt x="4" y="2"/>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7" name="Freeform 708">
              <a:extLst>
                <a:ext uri="{FF2B5EF4-FFF2-40B4-BE49-F238E27FC236}">
                  <a16:creationId xmlns:a16="http://schemas.microsoft.com/office/drawing/2014/main" id="{8872E9F4-7E12-F84D-BECE-090ECA8B595C}"/>
                </a:ext>
              </a:extLst>
            </p:cNvPr>
            <p:cNvSpPr>
              <a:spLocks/>
            </p:cNvSpPr>
            <p:nvPr/>
          </p:nvSpPr>
          <p:spPr bwMode="auto">
            <a:xfrm>
              <a:off x="2770188" y="5535613"/>
              <a:ext cx="6350" cy="3175"/>
            </a:xfrm>
            <a:custGeom>
              <a:avLst/>
              <a:gdLst/>
              <a:ahLst/>
              <a:cxnLst>
                <a:cxn ang="0">
                  <a:pos x="0" y="2"/>
                </a:cxn>
                <a:cxn ang="0">
                  <a:pos x="0" y="0"/>
                </a:cxn>
                <a:cxn ang="0">
                  <a:pos x="2" y="0"/>
                </a:cxn>
                <a:cxn ang="0">
                  <a:pos x="4" y="0"/>
                </a:cxn>
                <a:cxn ang="0">
                  <a:pos x="0" y="2"/>
                </a:cxn>
                <a:cxn ang="0">
                  <a:pos x="0" y="2"/>
                </a:cxn>
              </a:cxnLst>
              <a:rect l="0" t="0" r="r" b="b"/>
              <a:pathLst>
                <a:path w="4" h="2">
                  <a:moveTo>
                    <a:pt x="0" y="2"/>
                  </a:moveTo>
                  <a:lnTo>
                    <a:pt x="0" y="0"/>
                  </a:lnTo>
                  <a:lnTo>
                    <a:pt x="2" y="0"/>
                  </a:lnTo>
                  <a:lnTo>
                    <a:pt x="4"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8" name="Freeform 709">
              <a:extLst>
                <a:ext uri="{FF2B5EF4-FFF2-40B4-BE49-F238E27FC236}">
                  <a16:creationId xmlns:a16="http://schemas.microsoft.com/office/drawing/2014/main" id="{C8DAA623-77E3-6949-9BC2-68B96102CA59}"/>
                </a:ext>
              </a:extLst>
            </p:cNvPr>
            <p:cNvSpPr>
              <a:spLocks/>
            </p:cNvSpPr>
            <p:nvPr/>
          </p:nvSpPr>
          <p:spPr bwMode="auto">
            <a:xfrm>
              <a:off x="2773363" y="5538788"/>
              <a:ext cx="9525" cy="6350"/>
            </a:xfrm>
            <a:custGeom>
              <a:avLst/>
              <a:gdLst/>
              <a:ahLst/>
              <a:cxnLst>
                <a:cxn ang="0">
                  <a:pos x="0" y="0"/>
                </a:cxn>
                <a:cxn ang="0">
                  <a:pos x="4" y="0"/>
                </a:cxn>
                <a:cxn ang="0">
                  <a:pos x="6" y="4"/>
                </a:cxn>
                <a:cxn ang="0">
                  <a:pos x="0" y="0"/>
                </a:cxn>
                <a:cxn ang="0">
                  <a:pos x="0" y="0"/>
                </a:cxn>
              </a:cxnLst>
              <a:rect l="0" t="0" r="r" b="b"/>
              <a:pathLst>
                <a:path w="6" h="4">
                  <a:moveTo>
                    <a:pt x="0" y="0"/>
                  </a:moveTo>
                  <a:lnTo>
                    <a:pt x="4" y="0"/>
                  </a:lnTo>
                  <a:lnTo>
                    <a:pt x="6"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09" name="Freeform 710">
              <a:extLst>
                <a:ext uri="{FF2B5EF4-FFF2-40B4-BE49-F238E27FC236}">
                  <a16:creationId xmlns:a16="http://schemas.microsoft.com/office/drawing/2014/main" id="{FCF41994-81CF-DE42-8EBB-9865C8B529F1}"/>
                </a:ext>
              </a:extLst>
            </p:cNvPr>
            <p:cNvSpPr>
              <a:spLocks/>
            </p:cNvSpPr>
            <p:nvPr/>
          </p:nvSpPr>
          <p:spPr bwMode="auto">
            <a:xfrm>
              <a:off x="2773363" y="5545138"/>
              <a:ext cx="6350" cy="3175"/>
            </a:xfrm>
            <a:custGeom>
              <a:avLst/>
              <a:gdLst/>
              <a:ahLst/>
              <a:cxnLst>
                <a:cxn ang="0">
                  <a:pos x="0" y="0"/>
                </a:cxn>
                <a:cxn ang="0">
                  <a:pos x="4" y="2"/>
                </a:cxn>
                <a:cxn ang="0">
                  <a:pos x="0" y="0"/>
                </a:cxn>
                <a:cxn ang="0">
                  <a:pos x="0" y="0"/>
                </a:cxn>
              </a:cxnLst>
              <a:rect l="0" t="0" r="r" b="b"/>
              <a:pathLst>
                <a:path w="4" h="2">
                  <a:moveTo>
                    <a:pt x="0" y="0"/>
                  </a:move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0" name="Freeform 711">
              <a:extLst>
                <a:ext uri="{FF2B5EF4-FFF2-40B4-BE49-F238E27FC236}">
                  <a16:creationId xmlns:a16="http://schemas.microsoft.com/office/drawing/2014/main" id="{99AA8FB6-CC27-2644-A9C0-201578FA76E6}"/>
                </a:ext>
              </a:extLst>
            </p:cNvPr>
            <p:cNvSpPr>
              <a:spLocks/>
            </p:cNvSpPr>
            <p:nvPr/>
          </p:nvSpPr>
          <p:spPr bwMode="auto">
            <a:xfrm>
              <a:off x="2779713" y="5561013"/>
              <a:ext cx="3175" cy="3175"/>
            </a:xfrm>
            <a:custGeom>
              <a:avLst/>
              <a:gdLst/>
              <a:ahLst/>
              <a:cxnLst>
                <a:cxn ang="0">
                  <a:pos x="0" y="0"/>
                </a:cxn>
                <a:cxn ang="0">
                  <a:pos x="2" y="2"/>
                </a:cxn>
                <a:cxn ang="0">
                  <a:pos x="0" y="2"/>
                </a:cxn>
                <a:cxn ang="0">
                  <a:pos x="0" y="0"/>
                </a:cxn>
                <a:cxn ang="0">
                  <a:pos x="0" y="0"/>
                </a:cxn>
              </a:cxnLst>
              <a:rect l="0" t="0" r="r" b="b"/>
              <a:pathLst>
                <a:path w="2" h="2">
                  <a:moveTo>
                    <a:pt x="0" y="0"/>
                  </a:moveTo>
                  <a:lnTo>
                    <a:pt x="2"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1" name="Freeform 712">
              <a:extLst>
                <a:ext uri="{FF2B5EF4-FFF2-40B4-BE49-F238E27FC236}">
                  <a16:creationId xmlns:a16="http://schemas.microsoft.com/office/drawing/2014/main" id="{DA82C1F6-1834-F845-B139-03DFD00B105D}"/>
                </a:ext>
              </a:extLst>
            </p:cNvPr>
            <p:cNvSpPr>
              <a:spLocks/>
            </p:cNvSpPr>
            <p:nvPr/>
          </p:nvSpPr>
          <p:spPr bwMode="auto">
            <a:xfrm>
              <a:off x="2763838" y="5614988"/>
              <a:ext cx="6350" cy="6350"/>
            </a:xfrm>
            <a:custGeom>
              <a:avLst/>
              <a:gdLst/>
              <a:ahLst/>
              <a:cxnLst>
                <a:cxn ang="0">
                  <a:pos x="4" y="4"/>
                </a:cxn>
                <a:cxn ang="0">
                  <a:pos x="0" y="4"/>
                </a:cxn>
                <a:cxn ang="0">
                  <a:pos x="0" y="2"/>
                </a:cxn>
                <a:cxn ang="0">
                  <a:pos x="2" y="0"/>
                </a:cxn>
                <a:cxn ang="0">
                  <a:pos x="4" y="4"/>
                </a:cxn>
                <a:cxn ang="0">
                  <a:pos x="4" y="4"/>
                </a:cxn>
              </a:cxnLst>
              <a:rect l="0" t="0" r="r" b="b"/>
              <a:pathLst>
                <a:path w="4" h="4">
                  <a:moveTo>
                    <a:pt x="4" y="4"/>
                  </a:moveTo>
                  <a:lnTo>
                    <a:pt x="0" y="4"/>
                  </a:lnTo>
                  <a:lnTo>
                    <a:pt x="0" y="2"/>
                  </a:lnTo>
                  <a:lnTo>
                    <a:pt x="2"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2" name="Freeform 713">
              <a:extLst>
                <a:ext uri="{FF2B5EF4-FFF2-40B4-BE49-F238E27FC236}">
                  <a16:creationId xmlns:a16="http://schemas.microsoft.com/office/drawing/2014/main" id="{E194E75B-B894-E44F-BE87-F8E35C66303C}"/>
                </a:ext>
              </a:extLst>
            </p:cNvPr>
            <p:cNvSpPr>
              <a:spLocks/>
            </p:cNvSpPr>
            <p:nvPr/>
          </p:nvSpPr>
          <p:spPr bwMode="auto">
            <a:xfrm>
              <a:off x="2747963" y="5618163"/>
              <a:ext cx="6350" cy="6350"/>
            </a:xfrm>
            <a:custGeom>
              <a:avLst/>
              <a:gdLst/>
              <a:ahLst/>
              <a:cxnLst>
                <a:cxn ang="0">
                  <a:pos x="4" y="0"/>
                </a:cxn>
                <a:cxn ang="0">
                  <a:pos x="4" y="4"/>
                </a:cxn>
                <a:cxn ang="0">
                  <a:pos x="0" y="2"/>
                </a:cxn>
                <a:cxn ang="0">
                  <a:pos x="4" y="0"/>
                </a:cxn>
                <a:cxn ang="0">
                  <a:pos x="4" y="0"/>
                </a:cxn>
              </a:cxnLst>
              <a:rect l="0" t="0" r="r" b="b"/>
              <a:pathLst>
                <a:path w="4" h="4">
                  <a:moveTo>
                    <a:pt x="4" y="0"/>
                  </a:moveTo>
                  <a:lnTo>
                    <a:pt x="4" y="4"/>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3" name="Freeform 714">
              <a:extLst>
                <a:ext uri="{FF2B5EF4-FFF2-40B4-BE49-F238E27FC236}">
                  <a16:creationId xmlns:a16="http://schemas.microsoft.com/office/drawing/2014/main" id="{764F5430-10A8-F34E-9658-A333E39F893C}"/>
                </a:ext>
              </a:extLst>
            </p:cNvPr>
            <p:cNvSpPr>
              <a:spLocks/>
            </p:cNvSpPr>
            <p:nvPr/>
          </p:nvSpPr>
          <p:spPr bwMode="auto">
            <a:xfrm>
              <a:off x="2751138" y="5630863"/>
              <a:ext cx="9525" cy="9525"/>
            </a:xfrm>
            <a:custGeom>
              <a:avLst/>
              <a:gdLst/>
              <a:ahLst/>
              <a:cxnLst>
                <a:cxn ang="0">
                  <a:pos x="0" y="0"/>
                </a:cxn>
                <a:cxn ang="0">
                  <a:pos x="4" y="2"/>
                </a:cxn>
                <a:cxn ang="0">
                  <a:pos x="6" y="4"/>
                </a:cxn>
                <a:cxn ang="0">
                  <a:pos x="4" y="6"/>
                </a:cxn>
                <a:cxn ang="0">
                  <a:pos x="0" y="0"/>
                </a:cxn>
                <a:cxn ang="0">
                  <a:pos x="0" y="0"/>
                </a:cxn>
              </a:cxnLst>
              <a:rect l="0" t="0" r="r" b="b"/>
              <a:pathLst>
                <a:path w="6" h="6">
                  <a:moveTo>
                    <a:pt x="0" y="0"/>
                  </a:moveTo>
                  <a:lnTo>
                    <a:pt x="4" y="2"/>
                  </a:lnTo>
                  <a:lnTo>
                    <a:pt x="6" y="4"/>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4" name="Freeform 715">
              <a:extLst>
                <a:ext uri="{FF2B5EF4-FFF2-40B4-BE49-F238E27FC236}">
                  <a16:creationId xmlns:a16="http://schemas.microsoft.com/office/drawing/2014/main" id="{FBED7E84-62F4-5B49-9325-13193E91ADEC}"/>
                </a:ext>
              </a:extLst>
            </p:cNvPr>
            <p:cNvSpPr>
              <a:spLocks/>
            </p:cNvSpPr>
            <p:nvPr/>
          </p:nvSpPr>
          <p:spPr bwMode="auto">
            <a:xfrm>
              <a:off x="2744788" y="5630863"/>
              <a:ext cx="9525" cy="15875"/>
            </a:xfrm>
            <a:custGeom>
              <a:avLst/>
              <a:gdLst/>
              <a:ahLst/>
              <a:cxnLst>
                <a:cxn ang="0">
                  <a:pos x="0" y="2"/>
                </a:cxn>
                <a:cxn ang="0">
                  <a:pos x="0" y="0"/>
                </a:cxn>
                <a:cxn ang="0">
                  <a:pos x="2" y="0"/>
                </a:cxn>
                <a:cxn ang="0">
                  <a:pos x="6" y="10"/>
                </a:cxn>
                <a:cxn ang="0">
                  <a:pos x="0" y="2"/>
                </a:cxn>
                <a:cxn ang="0">
                  <a:pos x="0" y="2"/>
                </a:cxn>
              </a:cxnLst>
              <a:rect l="0" t="0" r="r" b="b"/>
              <a:pathLst>
                <a:path w="6" h="10">
                  <a:moveTo>
                    <a:pt x="0" y="2"/>
                  </a:moveTo>
                  <a:lnTo>
                    <a:pt x="0" y="0"/>
                  </a:lnTo>
                  <a:lnTo>
                    <a:pt x="2" y="0"/>
                  </a:lnTo>
                  <a:lnTo>
                    <a:pt x="6" y="1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5" name="Freeform 716">
              <a:extLst>
                <a:ext uri="{FF2B5EF4-FFF2-40B4-BE49-F238E27FC236}">
                  <a16:creationId xmlns:a16="http://schemas.microsoft.com/office/drawing/2014/main" id="{224C0E58-21A7-7A46-969A-396A7218616D}"/>
                </a:ext>
              </a:extLst>
            </p:cNvPr>
            <p:cNvSpPr>
              <a:spLocks/>
            </p:cNvSpPr>
            <p:nvPr/>
          </p:nvSpPr>
          <p:spPr bwMode="auto">
            <a:xfrm>
              <a:off x="2757488" y="5640388"/>
              <a:ext cx="9525" cy="9525"/>
            </a:xfrm>
            <a:custGeom>
              <a:avLst/>
              <a:gdLst/>
              <a:ahLst/>
              <a:cxnLst>
                <a:cxn ang="0">
                  <a:pos x="0" y="0"/>
                </a:cxn>
                <a:cxn ang="0">
                  <a:pos x="2" y="2"/>
                </a:cxn>
                <a:cxn ang="0">
                  <a:pos x="6" y="6"/>
                </a:cxn>
                <a:cxn ang="0">
                  <a:pos x="0" y="4"/>
                </a:cxn>
                <a:cxn ang="0">
                  <a:pos x="0" y="0"/>
                </a:cxn>
                <a:cxn ang="0">
                  <a:pos x="0" y="0"/>
                </a:cxn>
              </a:cxnLst>
              <a:rect l="0" t="0" r="r" b="b"/>
              <a:pathLst>
                <a:path w="6" h="6">
                  <a:moveTo>
                    <a:pt x="0" y="0"/>
                  </a:moveTo>
                  <a:lnTo>
                    <a:pt x="2" y="2"/>
                  </a:lnTo>
                  <a:lnTo>
                    <a:pt x="6" y="6"/>
                  </a:lnTo>
                  <a:lnTo>
                    <a:pt x="0"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6" name="Freeform 717">
              <a:extLst>
                <a:ext uri="{FF2B5EF4-FFF2-40B4-BE49-F238E27FC236}">
                  <a16:creationId xmlns:a16="http://schemas.microsoft.com/office/drawing/2014/main" id="{207620E2-D805-E54E-8F97-7EF80A5A130B}"/>
                </a:ext>
              </a:extLst>
            </p:cNvPr>
            <p:cNvSpPr>
              <a:spLocks/>
            </p:cNvSpPr>
            <p:nvPr/>
          </p:nvSpPr>
          <p:spPr bwMode="auto">
            <a:xfrm>
              <a:off x="2744788" y="5643563"/>
              <a:ext cx="3175" cy="9525"/>
            </a:xfrm>
            <a:custGeom>
              <a:avLst/>
              <a:gdLst/>
              <a:ahLst/>
              <a:cxnLst>
                <a:cxn ang="0">
                  <a:pos x="0" y="2"/>
                </a:cxn>
                <a:cxn ang="0">
                  <a:pos x="0" y="0"/>
                </a:cxn>
                <a:cxn ang="0">
                  <a:pos x="2" y="0"/>
                </a:cxn>
                <a:cxn ang="0">
                  <a:pos x="2" y="4"/>
                </a:cxn>
                <a:cxn ang="0">
                  <a:pos x="0" y="6"/>
                </a:cxn>
                <a:cxn ang="0">
                  <a:pos x="0" y="2"/>
                </a:cxn>
                <a:cxn ang="0">
                  <a:pos x="0" y="2"/>
                </a:cxn>
              </a:cxnLst>
              <a:rect l="0" t="0" r="r" b="b"/>
              <a:pathLst>
                <a:path w="2" h="6">
                  <a:moveTo>
                    <a:pt x="0" y="2"/>
                  </a:moveTo>
                  <a:lnTo>
                    <a:pt x="0" y="0"/>
                  </a:lnTo>
                  <a:lnTo>
                    <a:pt x="2" y="0"/>
                  </a:lnTo>
                  <a:lnTo>
                    <a:pt x="2" y="4"/>
                  </a:lnTo>
                  <a:lnTo>
                    <a:pt x="0" y="6"/>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7" name="Freeform 718">
              <a:extLst>
                <a:ext uri="{FF2B5EF4-FFF2-40B4-BE49-F238E27FC236}">
                  <a16:creationId xmlns:a16="http://schemas.microsoft.com/office/drawing/2014/main" id="{A9B71CDC-FD29-2441-9312-02B42F325F19}"/>
                </a:ext>
              </a:extLst>
            </p:cNvPr>
            <p:cNvSpPr>
              <a:spLocks/>
            </p:cNvSpPr>
            <p:nvPr/>
          </p:nvSpPr>
          <p:spPr bwMode="auto">
            <a:xfrm>
              <a:off x="2751138" y="5649913"/>
              <a:ext cx="15875" cy="44450"/>
            </a:xfrm>
            <a:custGeom>
              <a:avLst/>
              <a:gdLst/>
              <a:ahLst/>
              <a:cxnLst>
                <a:cxn ang="0">
                  <a:pos x="2" y="6"/>
                </a:cxn>
                <a:cxn ang="0">
                  <a:pos x="2" y="2"/>
                </a:cxn>
                <a:cxn ang="0">
                  <a:pos x="6" y="0"/>
                </a:cxn>
                <a:cxn ang="0">
                  <a:pos x="10" y="6"/>
                </a:cxn>
                <a:cxn ang="0">
                  <a:pos x="10" y="24"/>
                </a:cxn>
                <a:cxn ang="0">
                  <a:pos x="8" y="28"/>
                </a:cxn>
                <a:cxn ang="0">
                  <a:pos x="6" y="28"/>
                </a:cxn>
                <a:cxn ang="0">
                  <a:pos x="4" y="26"/>
                </a:cxn>
                <a:cxn ang="0">
                  <a:pos x="4" y="18"/>
                </a:cxn>
                <a:cxn ang="0">
                  <a:pos x="0" y="14"/>
                </a:cxn>
                <a:cxn ang="0">
                  <a:pos x="2" y="14"/>
                </a:cxn>
                <a:cxn ang="0">
                  <a:pos x="4" y="10"/>
                </a:cxn>
                <a:cxn ang="0">
                  <a:pos x="0" y="10"/>
                </a:cxn>
                <a:cxn ang="0">
                  <a:pos x="2" y="6"/>
                </a:cxn>
                <a:cxn ang="0">
                  <a:pos x="2" y="6"/>
                </a:cxn>
              </a:cxnLst>
              <a:rect l="0" t="0" r="r" b="b"/>
              <a:pathLst>
                <a:path w="10" h="28">
                  <a:moveTo>
                    <a:pt x="2" y="6"/>
                  </a:moveTo>
                  <a:lnTo>
                    <a:pt x="2" y="2"/>
                  </a:lnTo>
                  <a:lnTo>
                    <a:pt x="6" y="0"/>
                  </a:lnTo>
                  <a:lnTo>
                    <a:pt x="10" y="6"/>
                  </a:lnTo>
                  <a:lnTo>
                    <a:pt x="10" y="24"/>
                  </a:lnTo>
                  <a:lnTo>
                    <a:pt x="8" y="28"/>
                  </a:lnTo>
                  <a:lnTo>
                    <a:pt x="6" y="28"/>
                  </a:lnTo>
                  <a:lnTo>
                    <a:pt x="4" y="26"/>
                  </a:lnTo>
                  <a:lnTo>
                    <a:pt x="4" y="18"/>
                  </a:lnTo>
                  <a:lnTo>
                    <a:pt x="0" y="14"/>
                  </a:lnTo>
                  <a:lnTo>
                    <a:pt x="2" y="14"/>
                  </a:lnTo>
                  <a:lnTo>
                    <a:pt x="4" y="10"/>
                  </a:lnTo>
                  <a:lnTo>
                    <a:pt x="0" y="10"/>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8" name="Freeform 719">
              <a:extLst>
                <a:ext uri="{FF2B5EF4-FFF2-40B4-BE49-F238E27FC236}">
                  <a16:creationId xmlns:a16="http://schemas.microsoft.com/office/drawing/2014/main" id="{A0BB5A0D-C692-6446-8E47-01A8162470BB}"/>
                </a:ext>
              </a:extLst>
            </p:cNvPr>
            <p:cNvSpPr>
              <a:spLocks/>
            </p:cNvSpPr>
            <p:nvPr/>
          </p:nvSpPr>
          <p:spPr bwMode="auto">
            <a:xfrm>
              <a:off x="2744788" y="5681663"/>
              <a:ext cx="6350" cy="6350"/>
            </a:xfrm>
            <a:custGeom>
              <a:avLst/>
              <a:gdLst/>
              <a:ahLst/>
              <a:cxnLst>
                <a:cxn ang="0">
                  <a:pos x="0" y="2"/>
                </a:cxn>
                <a:cxn ang="0">
                  <a:pos x="2" y="0"/>
                </a:cxn>
                <a:cxn ang="0">
                  <a:pos x="4" y="4"/>
                </a:cxn>
                <a:cxn ang="0">
                  <a:pos x="0" y="4"/>
                </a:cxn>
                <a:cxn ang="0">
                  <a:pos x="0" y="2"/>
                </a:cxn>
                <a:cxn ang="0">
                  <a:pos x="0" y="2"/>
                </a:cxn>
              </a:cxnLst>
              <a:rect l="0" t="0" r="r" b="b"/>
              <a:pathLst>
                <a:path w="4" h="4">
                  <a:moveTo>
                    <a:pt x="0" y="2"/>
                  </a:moveTo>
                  <a:lnTo>
                    <a:pt x="2" y="0"/>
                  </a:lnTo>
                  <a:lnTo>
                    <a:pt x="4" y="4"/>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19" name="Freeform 720">
              <a:extLst>
                <a:ext uri="{FF2B5EF4-FFF2-40B4-BE49-F238E27FC236}">
                  <a16:creationId xmlns:a16="http://schemas.microsoft.com/office/drawing/2014/main" id="{C08C387F-589C-9549-A9E8-51CB6C97044F}"/>
                </a:ext>
              </a:extLst>
            </p:cNvPr>
            <p:cNvSpPr>
              <a:spLocks/>
            </p:cNvSpPr>
            <p:nvPr/>
          </p:nvSpPr>
          <p:spPr bwMode="auto">
            <a:xfrm>
              <a:off x="2747963" y="5700713"/>
              <a:ext cx="9525" cy="9525"/>
            </a:xfrm>
            <a:custGeom>
              <a:avLst/>
              <a:gdLst/>
              <a:ahLst/>
              <a:cxnLst>
                <a:cxn ang="0">
                  <a:pos x="0" y="2"/>
                </a:cxn>
                <a:cxn ang="0">
                  <a:pos x="0" y="0"/>
                </a:cxn>
                <a:cxn ang="0">
                  <a:pos x="6" y="0"/>
                </a:cxn>
                <a:cxn ang="0">
                  <a:pos x="6" y="6"/>
                </a:cxn>
                <a:cxn ang="0">
                  <a:pos x="2" y="2"/>
                </a:cxn>
                <a:cxn ang="0">
                  <a:pos x="0" y="4"/>
                </a:cxn>
                <a:cxn ang="0">
                  <a:pos x="0" y="2"/>
                </a:cxn>
                <a:cxn ang="0">
                  <a:pos x="0" y="2"/>
                </a:cxn>
              </a:cxnLst>
              <a:rect l="0" t="0" r="r" b="b"/>
              <a:pathLst>
                <a:path w="6" h="6">
                  <a:moveTo>
                    <a:pt x="0" y="2"/>
                  </a:moveTo>
                  <a:lnTo>
                    <a:pt x="0" y="0"/>
                  </a:lnTo>
                  <a:lnTo>
                    <a:pt x="6" y="0"/>
                  </a:lnTo>
                  <a:lnTo>
                    <a:pt x="6" y="6"/>
                  </a:lnTo>
                  <a:lnTo>
                    <a:pt x="2" y="2"/>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0" name="Freeform 721">
              <a:extLst>
                <a:ext uri="{FF2B5EF4-FFF2-40B4-BE49-F238E27FC236}">
                  <a16:creationId xmlns:a16="http://schemas.microsoft.com/office/drawing/2014/main" id="{7E2D6462-4C91-0A46-A5E1-2D1708F05AE1}"/>
                </a:ext>
              </a:extLst>
            </p:cNvPr>
            <p:cNvSpPr>
              <a:spLocks/>
            </p:cNvSpPr>
            <p:nvPr/>
          </p:nvSpPr>
          <p:spPr bwMode="auto">
            <a:xfrm>
              <a:off x="2760663" y="5707063"/>
              <a:ext cx="12700" cy="12700"/>
            </a:xfrm>
            <a:custGeom>
              <a:avLst/>
              <a:gdLst/>
              <a:ahLst/>
              <a:cxnLst>
                <a:cxn ang="0">
                  <a:pos x="4" y="6"/>
                </a:cxn>
                <a:cxn ang="0">
                  <a:pos x="2" y="6"/>
                </a:cxn>
                <a:cxn ang="0">
                  <a:pos x="0" y="0"/>
                </a:cxn>
                <a:cxn ang="0">
                  <a:pos x="6" y="4"/>
                </a:cxn>
                <a:cxn ang="0">
                  <a:pos x="8" y="8"/>
                </a:cxn>
                <a:cxn ang="0">
                  <a:pos x="4" y="6"/>
                </a:cxn>
                <a:cxn ang="0">
                  <a:pos x="4" y="6"/>
                </a:cxn>
              </a:cxnLst>
              <a:rect l="0" t="0" r="r" b="b"/>
              <a:pathLst>
                <a:path w="8" h="8">
                  <a:moveTo>
                    <a:pt x="4" y="6"/>
                  </a:moveTo>
                  <a:lnTo>
                    <a:pt x="2" y="6"/>
                  </a:lnTo>
                  <a:lnTo>
                    <a:pt x="0" y="0"/>
                  </a:lnTo>
                  <a:lnTo>
                    <a:pt x="6" y="4"/>
                  </a:lnTo>
                  <a:lnTo>
                    <a:pt x="8" y="8"/>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1" name="Freeform 722">
              <a:extLst>
                <a:ext uri="{FF2B5EF4-FFF2-40B4-BE49-F238E27FC236}">
                  <a16:creationId xmlns:a16="http://schemas.microsoft.com/office/drawing/2014/main" id="{14261367-435F-8148-8F54-5FE154C9D394}"/>
                </a:ext>
              </a:extLst>
            </p:cNvPr>
            <p:cNvSpPr>
              <a:spLocks/>
            </p:cNvSpPr>
            <p:nvPr/>
          </p:nvSpPr>
          <p:spPr bwMode="auto">
            <a:xfrm>
              <a:off x="2757488" y="5716588"/>
              <a:ext cx="9525" cy="15875"/>
            </a:xfrm>
            <a:custGeom>
              <a:avLst/>
              <a:gdLst/>
              <a:ahLst/>
              <a:cxnLst>
                <a:cxn ang="0">
                  <a:pos x="6" y="6"/>
                </a:cxn>
                <a:cxn ang="0">
                  <a:pos x="6" y="10"/>
                </a:cxn>
                <a:cxn ang="0">
                  <a:pos x="4" y="10"/>
                </a:cxn>
                <a:cxn ang="0">
                  <a:pos x="0" y="4"/>
                </a:cxn>
                <a:cxn ang="0">
                  <a:pos x="0" y="0"/>
                </a:cxn>
                <a:cxn ang="0">
                  <a:pos x="6" y="2"/>
                </a:cxn>
                <a:cxn ang="0">
                  <a:pos x="6" y="6"/>
                </a:cxn>
                <a:cxn ang="0">
                  <a:pos x="6" y="6"/>
                </a:cxn>
              </a:cxnLst>
              <a:rect l="0" t="0" r="r" b="b"/>
              <a:pathLst>
                <a:path w="6" h="10">
                  <a:moveTo>
                    <a:pt x="6" y="6"/>
                  </a:moveTo>
                  <a:lnTo>
                    <a:pt x="6" y="10"/>
                  </a:lnTo>
                  <a:lnTo>
                    <a:pt x="4" y="10"/>
                  </a:lnTo>
                  <a:lnTo>
                    <a:pt x="0" y="4"/>
                  </a:lnTo>
                  <a:lnTo>
                    <a:pt x="0" y="0"/>
                  </a:lnTo>
                  <a:lnTo>
                    <a:pt x="6" y="2"/>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2" name="Freeform 723">
              <a:extLst>
                <a:ext uri="{FF2B5EF4-FFF2-40B4-BE49-F238E27FC236}">
                  <a16:creationId xmlns:a16="http://schemas.microsoft.com/office/drawing/2014/main" id="{DD194955-7032-0041-8BD8-F2718854F7FB}"/>
                </a:ext>
              </a:extLst>
            </p:cNvPr>
            <p:cNvSpPr>
              <a:spLocks/>
            </p:cNvSpPr>
            <p:nvPr/>
          </p:nvSpPr>
          <p:spPr bwMode="auto">
            <a:xfrm>
              <a:off x="2757488" y="5732463"/>
              <a:ext cx="6350" cy="9525"/>
            </a:xfrm>
            <a:custGeom>
              <a:avLst/>
              <a:gdLst/>
              <a:ahLst/>
              <a:cxnLst>
                <a:cxn ang="0">
                  <a:pos x="0" y="6"/>
                </a:cxn>
                <a:cxn ang="0">
                  <a:pos x="4" y="0"/>
                </a:cxn>
                <a:cxn ang="0">
                  <a:pos x="4" y="4"/>
                </a:cxn>
                <a:cxn ang="0">
                  <a:pos x="0" y="6"/>
                </a:cxn>
                <a:cxn ang="0">
                  <a:pos x="0" y="6"/>
                </a:cxn>
              </a:cxnLst>
              <a:rect l="0" t="0" r="r" b="b"/>
              <a:pathLst>
                <a:path w="4" h="6">
                  <a:moveTo>
                    <a:pt x="0" y="6"/>
                  </a:moveTo>
                  <a:lnTo>
                    <a:pt x="4" y="0"/>
                  </a:lnTo>
                  <a:lnTo>
                    <a:pt x="4" y="4"/>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3" name="Freeform 724">
              <a:extLst>
                <a:ext uri="{FF2B5EF4-FFF2-40B4-BE49-F238E27FC236}">
                  <a16:creationId xmlns:a16="http://schemas.microsoft.com/office/drawing/2014/main" id="{3B9AEB18-C165-9C48-9938-90FFFCDABD27}"/>
                </a:ext>
              </a:extLst>
            </p:cNvPr>
            <p:cNvSpPr>
              <a:spLocks/>
            </p:cNvSpPr>
            <p:nvPr/>
          </p:nvSpPr>
          <p:spPr bwMode="auto">
            <a:xfrm>
              <a:off x="2754313" y="5751513"/>
              <a:ext cx="6350" cy="12700"/>
            </a:xfrm>
            <a:custGeom>
              <a:avLst/>
              <a:gdLst/>
              <a:ahLst/>
              <a:cxnLst>
                <a:cxn ang="0">
                  <a:pos x="2" y="8"/>
                </a:cxn>
                <a:cxn ang="0">
                  <a:pos x="0" y="8"/>
                </a:cxn>
                <a:cxn ang="0">
                  <a:pos x="0" y="6"/>
                </a:cxn>
                <a:cxn ang="0">
                  <a:pos x="2" y="0"/>
                </a:cxn>
                <a:cxn ang="0">
                  <a:pos x="4" y="4"/>
                </a:cxn>
                <a:cxn ang="0">
                  <a:pos x="2" y="8"/>
                </a:cxn>
                <a:cxn ang="0">
                  <a:pos x="2" y="8"/>
                </a:cxn>
              </a:cxnLst>
              <a:rect l="0" t="0" r="r" b="b"/>
              <a:pathLst>
                <a:path w="4" h="8">
                  <a:moveTo>
                    <a:pt x="2" y="8"/>
                  </a:moveTo>
                  <a:lnTo>
                    <a:pt x="0" y="8"/>
                  </a:lnTo>
                  <a:lnTo>
                    <a:pt x="0" y="6"/>
                  </a:lnTo>
                  <a:lnTo>
                    <a:pt x="2" y="0"/>
                  </a:lnTo>
                  <a:lnTo>
                    <a:pt x="4" y="4"/>
                  </a:lnTo>
                  <a:lnTo>
                    <a:pt x="2" y="8"/>
                  </a:lnTo>
                  <a:lnTo>
                    <a:pt x="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4" name="Freeform 725">
              <a:extLst>
                <a:ext uri="{FF2B5EF4-FFF2-40B4-BE49-F238E27FC236}">
                  <a16:creationId xmlns:a16="http://schemas.microsoft.com/office/drawing/2014/main" id="{BED8EE02-BC1D-6F44-A5DC-0555A188DD25}"/>
                </a:ext>
              </a:extLst>
            </p:cNvPr>
            <p:cNvSpPr>
              <a:spLocks/>
            </p:cNvSpPr>
            <p:nvPr/>
          </p:nvSpPr>
          <p:spPr bwMode="auto">
            <a:xfrm>
              <a:off x="2773363" y="5748338"/>
              <a:ext cx="6350" cy="9525"/>
            </a:xfrm>
            <a:custGeom>
              <a:avLst/>
              <a:gdLst/>
              <a:ahLst/>
              <a:cxnLst>
                <a:cxn ang="0">
                  <a:pos x="2" y="0"/>
                </a:cxn>
                <a:cxn ang="0">
                  <a:pos x="4" y="6"/>
                </a:cxn>
                <a:cxn ang="0">
                  <a:pos x="0" y="4"/>
                </a:cxn>
                <a:cxn ang="0">
                  <a:pos x="0" y="0"/>
                </a:cxn>
                <a:cxn ang="0">
                  <a:pos x="2" y="0"/>
                </a:cxn>
                <a:cxn ang="0">
                  <a:pos x="2" y="0"/>
                </a:cxn>
              </a:cxnLst>
              <a:rect l="0" t="0" r="r" b="b"/>
              <a:pathLst>
                <a:path w="4" h="6">
                  <a:moveTo>
                    <a:pt x="2" y="0"/>
                  </a:moveTo>
                  <a:lnTo>
                    <a:pt x="4" y="6"/>
                  </a:lnTo>
                  <a:lnTo>
                    <a:pt x="0" y="4"/>
                  </a:lnTo>
                  <a:lnTo>
                    <a:pt x="0" y="0"/>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5" name="Freeform 726">
              <a:extLst>
                <a:ext uri="{FF2B5EF4-FFF2-40B4-BE49-F238E27FC236}">
                  <a16:creationId xmlns:a16="http://schemas.microsoft.com/office/drawing/2014/main" id="{F58B5E97-A03F-FB40-8378-EB02CD3D9BAB}"/>
                </a:ext>
              </a:extLst>
            </p:cNvPr>
            <p:cNvSpPr>
              <a:spLocks/>
            </p:cNvSpPr>
            <p:nvPr/>
          </p:nvSpPr>
          <p:spPr bwMode="auto">
            <a:xfrm>
              <a:off x="2779713" y="5741988"/>
              <a:ext cx="3175" cy="9525"/>
            </a:xfrm>
            <a:custGeom>
              <a:avLst/>
              <a:gdLst/>
              <a:ahLst/>
              <a:cxnLst>
                <a:cxn ang="0">
                  <a:pos x="2" y="2"/>
                </a:cxn>
                <a:cxn ang="0">
                  <a:pos x="2" y="6"/>
                </a:cxn>
                <a:cxn ang="0">
                  <a:pos x="0" y="0"/>
                </a:cxn>
                <a:cxn ang="0">
                  <a:pos x="2" y="2"/>
                </a:cxn>
                <a:cxn ang="0">
                  <a:pos x="2" y="2"/>
                </a:cxn>
              </a:cxnLst>
              <a:rect l="0" t="0" r="r" b="b"/>
              <a:pathLst>
                <a:path w="2" h="6">
                  <a:moveTo>
                    <a:pt x="2" y="2"/>
                  </a:moveTo>
                  <a:lnTo>
                    <a:pt x="2"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6" name="Freeform 727">
              <a:extLst>
                <a:ext uri="{FF2B5EF4-FFF2-40B4-BE49-F238E27FC236}">
                  <a16:creationId xmlns:a16="http://schemas.microsoft.com/office/drawing/2014/main" id="{13002A92-5AFC-974E-A36E-02B18C460442}"/>
                </a:ext>
              </a:extLst>
            </p:cNvPr>
            <p:cNvSpPr>
              <a:spLocks/>
            </p:cNvSpPr>
            <p:nvPr/>
          </p:nvSpPr>
          <p:spPr bwMode="auto">
            <a:xfrm>
              <a:off x="2786063" y="5761038"/>
              <a:ext cx="44450" cy="53975"/>
            </a:xfrm>
            <a:custGeom>
              <a:avLst/>
              <a:gdLst/>
              <a:ahLst/>
              <a:cxnLst>
                <a:cxn ang="0">
                  <a:pos x="0" y="4"/>
                </a:cxn>
                <a:cxn ang="0">
                  <a:pos x="6" y="2"/>
                </a:cxn>
                <a:cxn ang="0">
                  <a:pos x="8" y="8"/>
                </a:cxn>
                <a:cxn ang="0">
                  <a:pos x="10" y="0"/>
                </a:cxn>
                <a:cxn ang="0">
                  <a:pos x="12" y="2"/>
                </a:cxn>
                <a:cxn ang="0">
                  <a:pos x="12" y="8"/>
                </a:cxn>
                <a:cxn ang="0">
                  <a:pos x="8" y="14"/>
                </a:cxn>
                <a:cxn ang="0">
                  <a:pos x="14" y="20"/>
                </a:cxn>
                <a:cxn ang="0">
                  <a:pos x="20" y="16"/>
                </a:cxn>
                <a:cxn ang="0">
                  <a:pos x="26" y="16"/>
                </a:cxn>
                <a:cxn ang="0">
                  <a:pos x="28" y="20"/>
                </a:cxn>
                <a:cxn ang="0">
                  <a:pos x="14" y="28"/>
                </a:cxn>
                <a:cxn ang="0">
                  <a:pos x="14" y="34"/>
                </a:cxn>
                <a:cxn ang="0">
                  <a:pos x="12" y="32"/>
                </a:cxn>
                <a:cxn ang="0">
                  <a:pos x="6" y="26"/>
                </a:cxn>
                <a:cxn ang="0">
                  <a:pos x="12" y="26"/>
                </a:cxn>
                <a:cxn ang="0">
                  <a:pos x="8" y="20"/>
                </a:cxn>
                <a:cxn ang="0">
                  <a:pos x="8" y="24"/>
                </a:cxn>
                <a:cxn ang="0">
                  <a:pos x="4" y="22"/>
                </a:cxn>
                <a:cxn ang="0">
                  <a:pos x="4" y="20"/>
                </a:cxn>
                <a:cxn ang="0">
                  <a:pos x="0" y="16"/>
                </a:cxn>
                <a:cxn ang="0">
                  <a:pos x="0" y="4"/>
                </a:cxn>
                <a:cxn ang="0">
                  <a:pos x="0" y="4"/>
                </a:cxn>
              </a:cxnLst>
              <a:rect l="0" t="0" r="r" b="b"/>
              <a:pathLst>
                <a:path w="28" h="34">
                  <a:moveTo>
                    <a:pt x="0" y="4"/>
                  </a:moveTo>
                  <a:lnTo>
                    <a:pt x="6" y="2"/>
                  </a:lnTo>
                  <a:lnTo>
                    <a:pt x="8" y="8"/>
                  </a:lnTo>
                  <a:lnTo>
                    <a:pt x="10" y="0"/>
                  </a:lnTo>
                  <a:lnTo>
                    <a:pt x="12" y="2"/>
                  </a:lnTo>
                  <a:lnTo>
                    <a:pt x="12" y="8"/>
                  </a:lnTo>
                  <a:lnTo>
                    <a:pt x="8" y="14"/>
                  </a:lnTo>
                  <a:lnTo>
                    <a:pt x="14" y="20"/>
                  </a:lnTo>
                  <a:lnTo>
                    <a:pt x="20" y="16"/>
                  </a:lnTo>
                  <a:lnTo>
                    <a:pt x="26" y="16"/>
                  </a:lnTo>
                  <a:lnTo>
                    <a:pt x="28" y="20"/>
                  </a:lnTo>
                  <a:lnTo>
                    <a:pt x="14" y="28"/>
                  </a:lnTo>
                  <a:lnTo>
                    <a:pt x="14" y="34"/>
                  </a:lnTo>
                  <a:lnTo>
                    <a:pt x="12" y="32"/>
                  </a:lnTo>
                  <a:lnTo>
                    <a:pt x="6" y="26"/>
                  </a:lnTo>
                  <a:lnTo>
                    <a:pt x="12" y="26"/>
                  </a:lnTo>
                  <a:lnTo>
                    <a:pt x="8" y="20"/>
                  </a:lnTo>
                  <a:lnTo>
                    <a:pt x="8" y="24"/>
                  </a:lnTo>
                  <a:lnTo>
                    <a:pt x="4" y="22"/>
                  </a:lnTo>
                  <a:lnTo>
                    <a:pt x="4" y="20"/>
                  </a:lnTo>
                  <a:lnTo>
                    <a:pt x="0" y="1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7" name="Freeform 728">
              <a:extLst>
                <a:ext uri="{FF2B5EF4-FFF2-40B4-BE49-F238E27FC236}">
                  <a16:creationId xmlns:a16="http://schemas.microsoft.com/office/drawing/2014/main" id="{AFAB79A5-7D3E-4C4A-96A3-D6197C212C17}"/>
                </a:ext>
              </a:extLst>
            </p:cNvPr>
            <p:cNvSpPr>
              <a:spLocks/>
            </p:cNvSpPr>
            <p:nvPr/>
          </p:nvSpPr>
          <p:spPr bwMode="auto">
            <a:xfrm>
              <a:off x="2776538" y="5776913"/>
              <a:ext cx="6350" cy="9525"/>
            </a:xfrm>
            <a:custGeom>
              <a:avLst/>
              <a:gdLst/>
              <a:ahLst/>
              <a:cxnLst>
                <a:cxn ang="0">
                  <a:pos x="4" y="0"/>
                </a:cxn>
                <a:cxn ang="0">
                  <a:pos x="4" y="4"/>
                </a:cxn>
                <a:cxn ang="0">
                  <a:pos x="2" y="6"/>
                </a:cxn>
                <a:cxn ang="0">
                  <a:pos x="2" y="2"/>
                </a:cxn>
                <a:cxn ang="0">
                  <a:pos x="2" y="4"/>
                </a:cxn>
                <a:cxn ang="0">
                  <a:pos x="0" y="0"/>
                </a:cxn>
                <a:cxn ang="0">
                  <a:pos x="4" y="0"/>
                </a:cxn>
                <a:cxn ang="0">
                  <a:pos x="4" y="0"/>
                </a:cxn>
              </a:cxnLst>
              <a:rect l="0" t="0" r="r" b="b"/>
              <a:pathLst>
                <a:path w="4" h="6">
                  <a:moveTo>
                    <a:pt x="4" y="0"/>
                  </a:moveTo>
                  <a:lnTo>
                    <a:pt x="4" y="4"/>
                  </a:lnTo>
                  <a:lnTo>
                    <a:pt x="2" y="6"/>
                  </a:lnTo>
                  <a:lnTo>
                    <a:pt x="2" y="2"/>
                  </a:lnTo>
                  <a:lnTo>
                    <a:pt x="2" y="4"/>
                  </a:lnTo>
                  <a:lnTo>
                    <a:pt x="0"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8" name="Freeform 729">
              <a:extLst>
                <a:ext uri="{FF2B5EF4-FFF2-40B4-BE49-F238E27FC236}">
                  <a16:creationId xmlns:a16="http://schemas.microsoft.com/office/drawing/2014/main" id="{93A7DA9D-E516-DC49-B276-8508D0CC2DD4}"/>
                </a:ext>
              </a:extLst>
            </p:cNvPr>
            <p:cNvSpPr>
              <a:spLocks/>
            </p:cNvSpPr>
            <p:nvPr/>
          </p:nvSpPr>
          <p:spPr bwMode="auto">
            <a:xfrm>
              <a:off x="2760663" y="5786438"/>
              <a:ext cx="34925" cy="22225"/>
            </a:xfrm>
            <a:custGeom>
              <a:avLst/>
              <a:gdLst/>
              <a:ahLst/>
              <a:cxnLst>
                <a:cxn ang="0">
                  <a:pos x="0" y="0"/>
                </a:cxn>
                <a:cxn ang="0">
                  <a:pos x="22" y="14"/>
                </a:cxn>
                <a:cxn ang="0">
                  <a:pos x="16" y="14"/>
                </a:cxn>
                <a:cxn ang="0">
                  <a:pos x="12" y="10"/>
                </a:cxn>
                <a:cxn ang="0">
                  <a:pos x="4" y="6"/>
                </a:cxn>
                <a:cxn ang="0">
                  <a:pos x="0" y="0"/>
                </a:cxn>
                <a:cxn ang="0">
                  <a:pos x="0" y="0"/>
                </a:cxn>
              </a:cxnLst>
              <a:rect l="0" t="0" r="r" b="b"/>
              <a:pathLst>
                <a:path w="22" h="14">
                  <a:moveTo>
                    <a:pt x="0" y="0"/>
                  </a:moveTo>
                  <a:lnTo>
                    <a:pt x="22" y="14"/>
                  </a:lnTo>
                  <a:lnTo>
                    <a:pt x="16" y="14"/>
                  </a:lnTo>
                  <a:lnTo>
                    <a:pt x="12" y="10"/>
                  </a:lnTo>
                  <a:lnTo>
                    <a:pt x="4" y="6"/>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29" name="Freeform 730">
              <a:extLst>
                <a:ext uri="{FF2B5EF4-FFF2-40B4-BE49-F238E27FC236}">
                  <a16:creationId xmlns:a16="http://schemas.microsoft.com/office/drawing/2014/main" id="{52549AF2-5F2E-F64D-99B4-7DB2D82EA0F6}"/>
                </a:ext>
              </a:extLst>
            </p:cNvPr>
            <p:cNvSpPr>
              <a:spLocks/>
            </p:cNvSpPr>
            <p:nvPr/>
          </p:nvSpPr>
          <p:spPr bwMode="auto">
            <a:xfrm>
              <a:off x="2760663" y="5751513"/>
              <a:ext cx="3175" cy="12700"/>
            </a:xfrm>
            <a:custGeom>
              <a:avLst/>
              <a:gdLst/>
              <a:ahLst/>
              <a:cxnLst>
                <a:cxn ang="0">
                  <a:pos x="2" y="0"/>
                </a:cxn>
                <a:cxn ang="0">
                  <a:pos x="2" y="6"/>
                </a:cxn>
                <a:cxn ang="0">
                  <a:pos x="0" y="8"/>
                </a:cxn>
                <a:cxn ang="0">
                  <a:pos x="0" y="6"/>
                </a:cxn>
                <a:cxn ang="0">
                  <a:pos x="2" y="0"/>
                </a:cxn>
                <a:cxn ang="0">
                  <a:pos x="2" y="0"/>
                </a:cxn>
              </a:cxnLst>
              <a:rect l="0" t="0" r="r" b="b"/>
              <a:pathLst>
                <a:path w="2" h="8">
                  <a:moveTo>
                    <a:pt x="2" y="0"/>
                  </a:moveTo>
                  <a:lnTo>
                    <a:pt x="2" y="6"/>
                  </a:lnTo>
                  <a:lnTo>
                    <a:pt x="0" y="8"/>
                  </a:lnTo>
                  <a:lnTo>
                    <a:pt x="0" y="6"/>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0" name="Freeform 731">
              <a:extLst>
                <a:ext uri="{FF2B5EF4-FFF2-40B4-BE49-F238E27FC236}">
                  <a16:creationId xmlns:a16="http://schemas.microsoft.com/office/drawing/2014/main" id="{B70BEEC7-A26F-184A-803A-AB3EE01226C1}"/>
                </a:ext>
              </a:extLst>
            </p:cNvPr>
            <p:cNvSpPr>
              <a:spLocks/>
            </p:cNvSpPr>
            <p:nvPr/>
          </p:nvSpPr>
          <p:spPr bwMode="auto">
            <a:xfrm>
              <a:off x="2782888" y="5808663"/>
              <a:ext cx="31750" cy="28575"/>
            </a:xfrm>
            <a:custGeom>
              <a:avLst/>
              <a:gdLst/>
              <a:ahLst/>
              <a:cxnLst>
                <a:cxn ang="0">
                  <a:pos x="2" y="0"/>
                </a:cxn>
                <a:cxn ang="0">
                  <a:pos x="8" y="4"/>
                </a:cxn>
                <a:cxn ang="0">
                  <a:pos x="12" y="2"/>
                </a:cxn>
                <a:cxn ang="0">
                  <a:pos x="14" y="6"/>
                </a:cxn>
                <a:cxn ang="0">
                  <a:pos x="16" y="6"/>
                </a:cxn>
                <a:cxn ang="0">
                  <a:pos x="20" y="8"/>
                </a:cxn>
                <a:cxn ang="0">
                  <a:pos x="20" y="10"/>
                </a:cxn>
                <a:cxn ang="0">
                  <a:pos x="18" y="12"/>
                </a:cxn>
                <a:cxn ang="0">
                  <a:pos x="18" y="16"/>
                </a:cxn>
                <a:cxn ang="0">
                  <a:pos x="14" y="14"/>
                </a:cxn>
                <a:cxn ang="0">
                  <a:pos x="14" y="18"/>
                </a:cxn>
                <a:cxn ang="0">
                  <a:pos x="10" y="18"/>
                </a:cxn>
                <a:cxn ang="0">
                  <a:pos x="12" y="16"/>
                </a:cxn>
                <a:cxn ang="0">
                  <a:pos x="6" y="14"/>
                </a:cxn>
                <a:cxn ang="0">
                  <a:pos x="6" y="10"/>
                </a:cxn>
                <a:cxn ang="0">
                  <a:pos x="4" y="8"/>
                </a:cxn>
                <a:cxn ang="0">
                  <a:pos x="0" y="2"/>
                </a:cxn>
                <a:cxn ang="0">
                  <a:pos x="2" y="0"/>
                </a:cxn>
                <a:cxn ang="0">
                  <a:pos x="2" y="0"/>
                </a:cxn>
              </a:cxnLst>
              <a:rect l="0" t="0" r="r" b="b"/>
              <a:pathLst>
                <a:path w="20" h="18">
                  <a:moveTo>
                    <a:pt x="2" y="0"/>
                  </a:moveTo>
                  <a:lnTo>
                    <a:pt x="8" y="4"/>
                  </a:lnTo>
                  <a:lnTo>
                    <a:pt x="12" y="2"/>
                  </a:lnTo>
                  <a:lnTo>
                    <a:pt x="14" y="6"/>
                  </a:lnTo>
                  <a:lnTo>
                    <a:pt x="16" y="6"/>
                  </a:lnTo>
                  <a:lnTo>
                    <a:pt x="20" y="8"/>
                  </a:lnTo>
                  <a:lnTo>
                    <a:pt x="20" y="10"/>
                  </a:lnTo>
                  <a:lnTo>
                    <a:pt x="18" y="12"/>
                  </a:lnTo>
                  <a:lnTo>
                    <a:pt x="18" y="16"/>
                  </a:lnTo>
                  <a:lnTo>
                    <a:pt x="14" y="14"/>
                  </a:lnTo>
                  <a:lnTo>
                    <a:pt x="14" y="18"/>
                  </a:lnTo>
                  <a:lnTo>
                    <a:pt x="10" y="18"/>
                  </a:lnTo>
                  <a:lnTo>
                    <a:pt x="12" y="16"/>
                  </a:lnTo>
                  <a:lnTo>
                    <a:pt x="6" y="14"/>
                  </a:lnTo>
                  <a:lnTo>
                    <a:pt x="6" y="10"/>
                  </a:lnTo>
                  <a:lnTo>
                    <a:pt x="4" y="8"/>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1" name="Freeform 732">
              <a:extLst>
                <a:ext uri="{FF2B5EF4-FFF2-40B4-BE49-F238E27FC236}">
                  <a16:creationId xmlns:a16="http://schemas.microsoft.com/office/drawing/2014/main" id="{2758A78C-F023-4448-BFC6-76C500540FDE}"/>
                </a:ext>
              </a:extLst>
            </p:cNvPr>
            <p:cNvSpPr>
              <a:spLocks/>
            </p:cNvSpPr>
            <p:nvPr/>
          </p:nvSpPr>
          <p:spPr bwMode="auto">
            <a:xfrm>
              <a:off x="2814638" y="5827713"/>
              <a:ext cx="25400" cy="15875"/>
            </a:xfrm>
            <a:custGeom>
              <a:avLst/>
              <a:gdLst/>
              <a:ahLst/>
              <a:cxnLst>
                <a:cxn ang="0">
                  <a:pos x="4" y="0"/>
                </a:cxn>
                <a:cxn ang="0">
                  <a:pos x="8" y="4"/>
                </a:cxn>
                <a:cxn ang="0">
                  <a:pos x="8" y="2"/>
                </a:cxn>
                <a:cxn ang="0">
                  <a:pos x="12" y="2"/>
                </a:cxn>
                <a:cxn ang="0">
                  <a:pos x="14" y="6"/>
                </a:cxn>
                <a:cxn ang="0">
                  <a:pos x="14" y="6"/>
                </a:cxn>
                <a:cxn ang="0">
                  <a:pos x="16" y="8"/>
                </a:cxn>
                <a:cxn ang="0">
                  <a:pos x="14" y="10"/>
                </a:cxn>
                <a:cxn ang="0">
                  <a:pos x="8" y="8"/>
                </a:cxn>
                <a:cxn ang="0">
                  <a:pos x="6" y="10"/>
                </a:cxn>
                <a:cxn ang="0">
                  <a:pos x="2" y="6"/>
                </a:cxn>
                <a:cxn ang="0">
                  <a:pos x="0" y="2"/>
                </a:cxn>
                <a:cxn ang="0">
                  <a:pos x="4" y="0"/>
                </a:cxn>
                <a:cxn ang="0">
                  <a:pos x="4" y="0"/>
                </a:cxn>
              </a:cxnLst>
              <a:rect l="0" t="0" r="r" b="b"/>
              <a:pathLst>
                <a:path w="16" h="10">
                  <a:moveTo>
                    <a:pt x="4" y="0"/>
                  </a:moveTo>
                  <a:lnTo>
                    <a:pt x="8" y="4"/>
                  </a:lnTo>
                  <a:lnTo>
                    <a:pt x="8" y="2"/>
                  </a:lnTo>
                  <a:lnTo>
                    <a:pt x="12" y="2"/>
                  </a:lnTo>
                  <a:lnTo>
                    <a:pt x="14" y="6"/>
                  </a:lnTo>
                  <a:lnTo>
                    <a:pt x="14" y="6"/>
                  </a:lnTo>
                  <a:lnTo>
                    <a:pt x="16" y="8"/>
                  </a:lnTo>
                  <a:lnTo>
                    <a:pt x="14" y="10"/>
                  </a:lnTo>
                  <a:lnTo>
                    <a:pt x="8" y="8"/>
                  </a:lnTo>
                  <a:lnTo>
                    <a:pt x="6" y="10"/>
                  </a:lnTo>
                  <a:lnTo>
                    <a:pt x="2" y="6"/>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2" name="Freeform 733">
              <a:extLst>
                <a:ext uri="{FF2B5EF4-FFF2-40B4-BE49-F238E27FC236}">
                  <a16:creationId xmlns:a16="http://schemas.microsoft.com/office/drawing/2014/main" id="{AE85250D-3203-6044-A478-CEDDB5DCCF58}"/>
                </a:ext>
              </a:extLst>
            </p:cNvPr>
            <p:cNvSpPr>
              <a:spLocks/>
            </p:cNvSpPr>
            <p:nvPr/>
          </p:nvSpPr>
          <p:spPr bwMode="auto">
            <a:xfrm>
              <a:off x="2843213" y="5818188"/>
              <a:ext cx="12700" cy="22225"/>
            </a:xfrm>
            <a:custGeom>
              <a:avLst/>
              <a:gdLst/>
              <a:ahLst/>
              <a:cxnLst>
                <a:cxn ang="0">
                  <a:pos x="4" y="0"/>
                </a:cxn>
                <a:cxn ang="0">
                  <a:pos x="6" y="10"/>
                </a:cxn>
                <a:cxn ang="0">
                  <a:pos x="2" y="8"/>
                </a:cxn>
                <a:cxn ang="0">
                  <a:pos x="4" y="10"/>
                </a:cxn>
                <a:cxn ang="0">
                  <a:pos x="8" y="14"/>
                </a:cxn>
                <a:cxn ang="0">
                  <a:pos x="0" y="10"/>
                </a:cxn>
                <a:cxn ang="0">
                  <a:pos x="0" y="6"/>
                </a:cxn>
                <a:cxn ang="0">
                  <a:pos x="4" y="4"/>
                </a:cxn>
                <a:cxn ang="0">
                  <a:pos x="2" y="2"/>
                </a:cxn>
                <a:cxn ang="0">
                  <a:pos x="4" y="0"/>
                </a:cxn>
                <a:cxn ang="0">
                  <a:pos x="4" y="0"/>
                </a:cxn>
              </a:cxnLst>
              <a:rect l="0" t="0" r="r" b="b"/>
              <a:pathLst>
                <a:path w="8" h="14">
                  <a:moveTo>
                    <a:pt x="4" y="0"/>
                  </a:moveTo>
                  <a:lnTo>
                    <a:pt x="6" y="10"/>
                  </a:lnTo>
                  <a:lnTo>
                    <a:pt x="2" y="8"/>
                  </a:lnTo>
                  <a:lnTo>
                    <a:pt x="4" y="10"/>
                  </a:lnTo>
                  <a:lnTo>
                    <a:pt x="8" y="14"/>
                  </a:lnTo>
                  <a:lnTo>
                    <a:pt x="0" y="10"/>
                  </a:lnTo>
                  <a:lnTo>
                    <a:pt x="0" y="6"/>
                  </a:lnTo>
                  <a:lnTo>
                    <a:pt x="4" y="4"/>
                  </a:lnTo>
                  <a:lnTo>
                    <a:pt x="2"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3" name="Freeform 734">
              <a:extLst>
                <a:ext uri="{FF2B5EF4-FFF2-40B4-BE49-F238E27FC236}">
                  <a16:creationId xmlns:a16="http://schemas.microsoft.com/office/drawing/2014/main" id="{ED622935-7D5B-8B4C-AB93-84B599FEFFE3}"/>
                </a:ext>
              </a:extLst>
            </p:cNvPr>
            <p:cNvSpPr>
              <a:spLocks/>
            </p:cNvSpPr>
            <p:nvPr/>
          </p:nvSpPr>
          <p:spPr bwMode="auto">
            <a:xfrm>
              <a:off x="2840038" y="5865813"/>
              <a:ext cx="6350" cy="6350"/>
            </a:xfrm>
            <a:custGeom>
              <a:avLst/>
              <a:gdLst/>
              <a:ahLst/>
              <a:cxnLst>
                <a:cxn ang="0">
                  <a:pos x="0" y="4"/>
                </a:cxn>
                <a:cxn ang="0">
                  <a:pos x="2" y="0"/>
                </a:cxn>
                <a:cxn ang="0">
                  <a:pos x="4" y="4"/>
                </a:cxn>
                <a:cxn ang="0">
                  <a:pos x="0" y="4"/>
                </a:cxn>
                <a:cxn ang="0">
                  <a:pos x="0" y="4"/>
                </a:cxn>
              </a:cxnLst>
              <a:rect l="0" t="0" r="r" b="b"/>
              <a:pathLst>
                <a:path w="4" h="4">
                  <a:moveTo>
                    <a:pt x="0" y="4"/>
                  </a:moveTo>
                  <a:lnTo>
                    <a:pt x="2" y="0"/>
                  </a:lnTo>
                  <a:lnTo>
                    <a:pt x="4"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4" name="Freeform 735">
              <a:extLst>
                <a:ext uri="{FF2B5EF4-FFF2-40B4-BE49-F238E27FC236}">
                  <a16:creationId xmlns:a16="http://schemas.microsoft.com/office/drawing/2014/main" id="{A3A11A4B-A348-2245-B1BA-D6D8AEAD599E}"/>
                </a:ext>
              </a:extLst>
            </p:cNvPr>
            <p:cNvSpPr>
              <a:spLocks/>
            </p:cNvSpPr>
            <p:nvPr/>
          </p:nvSpPr>
          <p:spPr bwMode="auto">
            <a:xfrm>
              <a:off x="2849563" y="5872163"/>
              <a:ext cx="3175" cy="6350"/>
            </a:xfrm>
            <a:custGeom>
              <a:avLst/>
              <a:gdLst/>
              <a:ahLst/>
              <a:cxnLst>
                <a:cxn ang="0">
                  <a:pos x="2" y="4"/>
                </a:cxn>
                <a:cxn ang="0">
                  <a:pos x="0" y="0"/>
                </a:cxn>
                <a:cxn ang="0">
                  <a:pos x="2" y="0"/>
                </a:cxn>
                <a:cxn ang="0">
                  <a:pos x="2" y="4"/>
                </a:cxn>
                <a:cxn ang="0">
                  <a:pos x="2" y="4"/>
                </a:cxn>
              </a:cxnLst>
              <a:rect l="0" t="0" r="r" b="b"/>
              <a:pathLst>
                <a:path w="2" h="4">
                  <a:moveTo>
                    <a:pt x="2" y="4"/>
                  </a:moveTo>
                  <a:lnTo>
                    <a:pt x="0" y="0"/>
                  </a:lnTo>
                  <a:lnTo>
                    <a:pt x="2" y="0"/>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5" name="Freeform 736">
              <a:extLst>
                <a:ext uri="{FF2B5EF4-FFF2-40B4-BE49-F238E27FC236}">
                  <a16:creationId xmlns:a16="http://schemas.microsoft.com/office/drawing/2014/main" id="{A2901C1F-49CD-0544-8ECA-678429F758F5}"/>
                </a:ext>
              </a:extLst>
            </p:cNvPr>
            <p:cNvSpPr>
              <a:spLocks/>
            </p:cNvSpPr>
            <p:nvPr/>
          </p:nvSpPr>
          <p:spPr bwMode="auto">
            <a:xfrm>
              <a:off x="2865438" y="5865813"/>
              <a:ext cx="12700" cy="6350"/>
            </a:xfrm>
            <a:custGeom>
              <a:avLst/>
              <a:gdLst/>
              <a:ahLst/>
              <a:cxnLst>
                <a:cxn ang="0">
                  <a:pos x="8" y="2"/>
                </a:cxn>
                <a:cxn ang="0">
                  <a:pos x="0" y="4"/>
                </a:cxn>
                <a:cxn ang="0">
                  <a:pos x="0" y="0"/>
                </a:cxn>
                <a:cxn ang="0">
                  <a:pos x="8" y="2"/>
                </a:cxn>
                <a:cxn ang="0">
                  <a:pos x="8" y="2"/>
                </a:cxn>
              </a:cxnLst>
              <a:rect l="0" t="0" r="r" b="b"/>
              <a:pathLst>
                <a:path w="8" h="4">
                  <a:moveTo>
                    <a:pt x="8" y="2"/>
                  </a:moveTo>
                  <a:lnTo>
                    <a:pt x="0" y="4"/>
                  </a:lnTo>
                  <a:lnTo>
                    <a:pt x="0" y="0"/>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6" name="Freeform 737">
              <a:extLst>
                <a:ext uri="{FF2B5EF4-FFF2-40B4-BE49-F238E27FC236}">
                  <a16:creationId xmlns:a16="http://schemas.microsoft.com/office/drawing/2014/main" id="{470EEE4E-F567-FC40-9F76-9886CBFCDAF9}"/>
                </a:ext>
              </a:extLst>
            </p:cNvPr>
            <p:cNvSpPr>
              <a:spLocks/>
            </p:cNvSpPr>
            <p:nvPr/>
          </p:nvSpPr>
          <p:spPr bwMode="auto">
            <a:xfrm>
              <a:off x="2862263" y="5865813"/>
              <a:ext cx="44450" cy="28575"/>
            </a:xfrm>
            <a:custGeom>
              <a:avLst/>
              <a:gdLst/>
              <a:ahLst/>
              <a:cxnLst>
                <a:cxn ang="0">
                  <a:pos x="0" y="6"/>
                </a:cxn>
                <a:cxn ang="0">
                  <a:pos x="20" y="0"/>
                </a:cxn>
                <a:cxn ang="0">
                  <a:pos x="22" y="4"/>
                </a:cxn>
                <a:cxn ang="0">
                  <a:pos x="24" y="6"/>
                </a:cxn>
                <a:cxn ang="0">
                  <a:pos x="24" y="8"/>
                </a:cxn>
                <a:cxn ang="0">
                  <a:pos x="24" y="12"/>
                </a:cxn>
                <a:cxn ang="0">
                  <a:pos x="28" y="18"/>
                </a:cxn>
                <a:cxn ang="0">
                  <a:pos x="22" y="12"/>
                </a:cxn>
                <a:cxn ang="0">
                  <a:pos x="18" y="14"/>
                </a:cxn>
                <a:cxn ang="0">
                  <a:pos x="12" y="8"/>
                </a:cxn>
                <a:cxn ang="0">
                  <a:pos x="8" y="8"/>
                </a:cxn>
                <a:cxn ang="0">
                  <a:pos x="12" y="14"/>
                </a:cxn>
                <a:cxn ang="0">
                  <a:pos x="8" y="14"/>
                </a:cxn>
                <a:cxn ang="0">
                  <a:pos x="4" y="10"/>
                </a:cxn>
                <a:cxn ang="0">
                  <a:pos x="8" y="6"/>
                </a:cxn>
                <a:cxn ang="0">
                  <a:pos x="2" y="8"/>
                </a:cxn>
                <a:cxn ang="0">
                  <a:pos x="0" y="6"/>
                </a:cxn>
                <a:cxn ang="0">
                  <a:pos x="0" y="6"/>
                </a:cxn>
              </a:cxnLst>
              <a:rect l="0" t="0" r="r" b="b"/>
              <a:pathLst>
                <a:path w="28" h="18">
                  <a:moveTo>
                    <a:pt x="0" y="6"/>
                  </a:moveTo>
                  <a:lnTo>
                    <a:pt x="20" y="0"/>
                  </a:lnTo>
                  <a:lnTo>
                    <a:pt x="22" y="4"/>
                  </a:lnTo>
                  <a:lnTo>
                    <a:pt x="24" y="6"/>
                  </a:lnTo>
                  <a:lnTo>
                    <a:pt x="24" y="8"/>
                  </a:lnTo>
                  <a:lnTo>
                    <a:pt x="24" y="12"/>
                  </a:lnTo>
                  <a:lnTo>
                    <a:pt x="28" y="18"/>
                  </a:lnTo>
                  <a:lnTo>
                    <a:pt x="22" y="12"/>
                  </a:lnTo>
                  <a:lnTo>
                    <a:pt x="18" y="14"/>
                  </a:lnTo>
                  <a:lnTo>
                    <a:pt x="12" y="8"/>
                  </a:lnTo>
                  <a:lnTo>
                    <a:pt x="8" y="8"/>
                  </a:lnTo>
                  <a:lnTo>
                    <a:pt x="12" y="14"/>
                  </a:lnTo>
                  <a:lnTo>
                    <a:pt x="8" y="14"/>
                  </a:lnTo>
                  <a:lnTo>
                    <a:pt x="4" y="10"/>
                  </a:lnTo>
                  <a:lnTo>
                    <a:pt x="8" y="6"/>
                  </a:lnTo>
                  <a:lnTo>
                    <a:pt x="2" y="8"/>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7" name="Freeform 738">
              <a:extLst>
                <a:ext uri="{FF2B5EF4-FFF2-40B4-BE49-F238E27FC236}">
                  <a16:creationId xmlns:a16="http://schemas.microsoft.com/office/drawing/2014/main" id="{D487EAD3-2814-C849-9538-D1BBDF489F52}"/>
                </a:ext>
              </a:extLst>
            </p:cNvPr>
            <p:cNvSpPr>
              <a:spLocks/>
            </p:cNvSpPr>
            <p:nvPr/>
          </p:nvSpPr>
          <p:spPr bwMode="auto">
            <a:xfrm>
              <a:off x="4713288" y="3455988"/>
              <a:ext cx="28575" cy="19050"/>
            </a:xfrm>
            <a:custGeom>
              <a:avLst/>
              <a:gdLst/>
              <a:ahLst/>
              <a:cxnLst>
                <a:cxn ang="0">
                  <a:pos x="6" y="4"/>
                </a:cxn>
                <a:cxn ang="0">
                  <a:pos x="4" y="4"/>
                </a:cxn>
                <a:cxn ang="0">
                  <a:pos x="2" y="2"/>
                </a:cxn>
                <a:cxn ang="0">
                  <a:pos x="0" y="0"/>
                </a:cxn>
                <a:cxn ang="0">
                  <a:pos x="0" y="2"/>
                </a:cxn>
                <a:cxn ang="0">
                  <a:pos x="2" y="2"/>
                </a:cxn>
                <a:cxn ang="0">
                  <a:pos x="6" y="6"/>
                </a:cxn>
                <a:cxn ang="0">
                  <a:pos x="10" y="6"/>
                </a:cxn>
                <a:cxn ang="0">
                  <a:pos x="18" y="12"/>
                </a:cxn>
                <a:cxn ang="0">
                  <a:pos x="18" y="12"/>
                </a:cxn>
                <a:cxn ang="0">
                  <a:pos x="18" y="10"/>
                </a:cxn>
                <a:cxn ang="0">
                  <a:pos x="16" y="10"/>
                </a:cxn>
                <a:cxn ang="0">
                  <a:pos x="16" y="8"/>
                </a:cxn>
                <a:cxn ang="0">
                  <a:pos x="14" y="8"/>
                </a:cxn>
                <a:cxn ang="0">
                  <a:pos x="12" y="6"/>
                </a:cxn>
                <a:cxn ang="0">
                  <a:pos x="12" y="6"/>
                </a:cxn>
                <a:cxn ang="0">
                  <a:pos x="10" y="4"/>
                </a:cxn>
                <a:cxn ang="0">
                  <a:pos x="10" y="2"/>
                </a:cxn>
                <a:cxn ang="0">
                  <a:pos x="8" y="2"/>
                </a:cxn>
                <a:cxn ang="0">
                  <a:pos x="6" y="4"/>
                </a:cxn>
                <a:cxn ang="0">
                  <a:pos x="6" y="4"/>
                </a:cxn>
              </a:cxnLst>
              <a:rect l="0" t="0" r="r" b="b"/>
              <a:pathLst>
                <a:path w="18" h="12">
                  <a:moveTo>
                    <a:pt x="6" y="4"/>
                  </a:moveTo>
                  <a:lnTo>
                    <a:pt x="4" y="4"/>
                  </a:lnTo>
                  <a:lnTo>
                    <a:pt x="2" y="2"/>
                  </a:lnTo>
                  <a:lnTo>
                    <a:pt x="0" y="0"/>
                  </a:lnTo>
                  <a:lnTo>
                    <a:pt x="0" y="2"/>
                  </a:lnTo>
                  <a:lnTo>
                    <a:pt x="2" y="2"/>
                  </a:lnTo>
                  <a:lnTo>
                    <a:pt x="6" y="6"/>
                  </a:lnTo>
                  <a:lnTo>
                    <a:pt x="10" y="6"/>
                  </a:lnTo>
                  <a:lnTo>
                    <a:pt x="18" y="12"/>
                  </a:lnTo>
                  <a:lnTo>
                    <a:pt x="18" y="12"/>
                  </a:lnTo>
                  <a:lnTo>
                    <a:pt x="18" y="10"/>
                  </a:lnTo>
                  <a:lnTo>
                    <a:pt x="16" y="10"/>
                  </a:lnTo>
                  <a:lnTo>
                    <a:pt x="16" y="8"/>
                  </a:lnTo>
                  <a:lnTo>
                    <a:pt x="14" y="8"/>
                  </a:lnTo>
                  <a:lnTo>
                    <a:pt x="12" y="6"/>
                  </a:lnTo>
                  <a:lnTo>
                    <a:pt x="12" y="6"/>
                  </a:lnTo>
                  <a:lnTo>
                    <a:pt x="10" y="4"/>
                  </a:lnTo>
                  <a:lnTo>
                    <a:pt x="10" y="2"/>
                  </a:lnTo>
                  <a:lnTo>
                    <a:pt x="8" y="2"/>
                  </a:lnTo>
                  <a:lnTo>
                    <a:pt x="6" y="4"/>
                  </a:lnTo>
                  <a:lnTo>
                    <a:pt x="6"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8" name="Freeform 739">
              <a:extLst>
                <a:ext uri="{FF2B5EF4-FFF2-40B4-BE49-F238E27FC236}">
                  <a16:creationId xmlns:a16="http://schemas.microsoft.com/office/drawing/2014/main" id="{9CE9694E-06D2-5742-A27E-6023538BC0A0}"/>
                </a:ext>
              </a:extLst>
            </p:cNvPr>
            <p:cNvSpPr>
              <a:spLocks/>
            </p:cNvSpPr>
            <p:nvPr/>
          </p:nvSpPr>
          <p:spPr bwMode="auto">
            <a:xfrm>
              <a:off x="2776538" y="3509963"/>
              <a:ext cx="44450" cy="19050"/>
            </a:xfrm>
            <a:custGeom>
              <a:avLst/>
              <a:gdLst/>
              <a:ahLst/>
              <a:cxnLst>
                <a:cxn ang="0">
                  <a:pos x="24" y="2"/>
                </a:cxn>
                <a:cxn ang="0">
                  <a:pos x="24" y="0"/>
                </a:cxn>
                <a:cxn ang="0">
                  <a:pos x="18" y="4"/>
                </a:cxn>
                <a:cxn ang="0">
                  <a:pos x="4" y="6"/>
                </a:cxn>
                <a:cxn ang="0">
                  <a:pos x="0" y="10"/>
                </a:cxn>
                <a:cxn ang="0">
                  <a:pos x="0" y="12"/>
                </a:cxn>
                <a:cxn ang="0">
                  <a:pos x="4" y="12"/>
                </a:cxn>
                <a:cxn ang="0">
                  <a:pos x="24" y="6"/>
                </a:cxn>
                <a:cxn ang="0">
                  <a:pos x="28" y="4"/>
                </a:cxn>
                <a:cxn ang="0">
                  <a:pos x="28" y="2"/>
                </a:cxn>
                <a:cxn ang="0">
                  <a:pos x="24" y="4"/>
                </a:cxn>
                <a:cxn ang="0">
                  <a:pos x="22" y="4"/>
                </a:cxn>
                <a:cxn ang="0">
                  <a:pos x="24" y="2"/>
                </a:cxn>
                <a:cxn ang="0">
                  <a:pos x="24" y="2"/>
                </a:cxn>
              </a:cxnLst>
              <a:rect l="0" t="0" r="r" b="b"/>
              <a:pathLst>
                <a:path w="28" h="12">
                  <a:moveTo>
                    <a:pt x="24" y="2"/>
                  </a:moveTo>
                  <a:lnTo>
                    <a:pt x="24" y="0"/>
                  </a:lnTo>
                  <a:lnTo>
                    <a:pt x="18" y="4"/>
                  </a:lnTo>
                  <a:lnTo>
                    <a:pt x="4" y="6"/>
                  </a:lnTo>
                  <a:lnTo>
                    <a:pt x="0" y="10"/>
                  </a:lnTo>
                  <a:lnTo>
                    <a:pt x="0" y="12"/>
                  </a:lnTo>
                  <a:lnTo>
                    <a:pt x="4" y="12"/>
                  </a:lnTo>
                  <a:lnTo>
                    <a:pt x="24" y="6"/>
                  </a:lnTo>
                  <a:lnTo>
                    <a:pt x="28" y="4"/>
                  </a:lnTo>
                  <a:lnTo>
                    <a:pt x="28" y="2"/>
                  </a:lnTo>
                  <a:lnTo>
                    <a:pt x="24" y="4"/>
                  </a:lnTo>
                  <a:lnTo>
                    <a:pt x="22" y="4"/>
                  </a:lnTo>
                  <a:lnTo>
                    <a:pt x="24" y="2"/>
                  </a:lnTo>
                  <a:lnTo>
                    <a:pt x="2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39" name="Freeform 740">
              <a:extLst>
                <a:ext uri="{FF2B5EF4-FFF2-40B4-BE49-F238E27FC236}">
                  <a16:creationId xmlns:a16="http://schemas.microsoft.com/office/drawing/2014/main" id="{A39FE59A-AAF6-EC42-B6C5-11A5833CED37}"/>
                </a:ext>
              </a:extLst>
            </p:cNvPr>
            <p:cNvSpPr>
              <a:spLocks/>
            </p:cNvSpPr>
            <p:nvPr/>
          </p:nvSpPr>
          <p:spPr bwMode="auto">
            <a:xfrm>
              <a:off x="2605088" y="3135313"/>
              <a:ext cx="28575" cy="15875"/>
            </a:xfrm>
            <a:custGeom>
              <a:avLst/>
              <a:gdLst/>
              <a:ahLst/>
              <a:cxnLst>
                <a:cxn ang="0">
                  <a:pos x="0" y="2"/>
                </a:cxn>
                <a:cxn ang="0">
                  <a:pos x="6" y="0"/>
                </a:cxn>
                <a:cxn ang="0">
                  <a:pos x="12" y="2"/>
                </a:cxn>
                <a:cxn ang="0">
                  <a:pos x="18" y="10"/>
                </a:cxn>
                <a:cxn ang="0">
                  <a:pos x="12" y="10"/>
                </a:cxn>
                <a:cxn ang="0">
                  <a:pos x="8" y="6"/>
                </a:cxn>
                <a:cxn ang="0">
                  <a:pos x="0" y="4"/>
                </a:cxn>
                <a:cxn ang="0">
                  <a:pos x="0" y="2"/>
                </a:cxn>
                <a:cxn ang="0">
                  <a:pos x="0" y="2"/>
                </a:cxn>
              </a:cxnLst>
              <a:rect l="0" t="0" r="r" b="b"/>
              <a:pathLst>
                <a:path w="18" h="10">
                  <a:moveTo>
                    <a:pt x="0" y="2"/>
                  </a:moveTo>
                  <a:lnTo>
                    <a:pt x="6" y="0"/>
                  </a:lnTo>
                  <a:lnTo>
                    <a:pt x="12" y="2"/>
                  </a:lnTo>
                  <a:lnTo>
                    <a:pt x="18" y="10"/>
                  </a:lnTo>
                  <a:lnTo>
                    <a:pt x="12" y="10"/>
                  </a:lnTo>
                  <a:lnTo>
                    <a:pt x="8" y="6"/>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0" name="Freeform 741">
              <a:extLst>
                <a:ext uri="{FF2B5EF4-FFF2-40B4-BE49-F238E27FC236}">
                  <a16:creationId xmlns:a16="http://schemas.microsoft.com/office/drawing/2014/main" id="{168C72DB-9542-B546-97CC-92899B1CFDF5}"/>
                </a:ext>
              </a:extLst>
            </p:cNvPr>
            <p:cNvSpPr>
              <a:spLocks/>
            </p:cNvSpPr>
            <p:nvPr/>
          </p:nvSpPr>
          <p:spPr bwMode="auto">
            <a:xfrm>
              <a:off x="2979738" y="3246438"/>
              <a:ext cx="57150" cy="25400"/>
            </a:xfrm>
            <a:custGeom>
              <a:avLst/>
              <a:gdLst/>
              <a:ahLst/>
              <a:cxnLst>
                <a:cxn ang="0">
                  <a:pos x="6" y="0"/>
                </a:cxn>
                <a:cxn ang="0">
                  <a:pos x="26" y="6"/>
                </a:cxn>
                <a:cxn ang="0">
                  <a:pos x="30" y="10"/>
                </a:cxn>
                <a:cxn ang="0">
                  <a:pos x="34" y="10"/>
                </a:cxn>
                <a:cxn ang="0">
                  <a:pos x="36" y="16"/>
                </a:cxn>
                <a:cxn ang="0">
                  <a:pos x="30" y="16"/>
                </a:cxn>
                <a:cxn ang="0">
                  <a:pos x="14" y="12"/>
                </a:cxn>
                <a:cxn ang="0">
                  <a:pos x="10" y="6"/>
                </a:cxn>
                <a:cxn ang="0">
                  <a:pos x="0" y="0"/>
                </a:cxn>
                <a:cxn ang="0">
                  <a:pos x="0" y="0"/>
                </a:cxn>
                <a:cxn ang="0">
                  <a:pos x="6" y="0"/>
                </a:cxn>
                <a:cxn ang="0">
                  <a:pos x="6" y="0"/>
                </a:cxn>
              </a:cxnLst>
              <a:rect l="0" t="0" r="r" b="b"/>
              <a:pathLst>
                <a:path w="36" h="16">
                  <a:moveTo>
                    <a:pt x="6" y="0"/>
                  </a:moveTo>
                  <a:lnTo>
                    <a:pt x="26" y="6"/>
                  </a:lnTo>
                  <a:lnTo>
                    <a:pt x="30" y="10"/>
                  </a:lnTo>
                  <a:lnTo>
                    <a:pt x="34" y="10"/>
                  </a:lnTo>
                  <a:lnTo>
                    <a:pt x="36" y="16"/>
                  </a:lnTo>
                  <a:lnTo>
                    <a:pt x="30" y="16"/>
                  </a:lnTo>
                  <a:lnTo>
                    <a:pt x="14" y="12"/>
                  </a:lnTo>
                  <a:lnTo>
                    <a:pt x="10" y="6"/>
                  </a:lnTo>
                  <a:lnTo>
                    <a:pt x="0" y="0"/>
                  </a:lnTo>
                  <a:lnTo>
                    <a:pt x="0" y="0"/>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1" name="Freeform 742">
              <a:extLst>
                <a:ext uri="{FF2B5EF4-FFF2-40B4-BE49-F238E27FC236}">
                  <a16:creationId xmlns:a16="http://schemas.microsoft.com/office/drawing/2014/main" id="{D26E7747-44DD-CB44-B582-1BFCF18955ED}"/>
                </a:ext>
              </a:extLst>
            </p:cNvPr>
            <p:cNvSpPr>
              <a:spLocks/>
            </p:cNvSpPr>
            <p:nvPr/>
          </p:nvSpPr>
          <p:spPr bwMode="auto">
            <a:xfrm>
              <a:off x="2982913" y="3335338"/>
              <a:ext cx="47625" cy="34925"/>
            </a:xfrm>
            <a:custGeom>
              <a:avLst/>
              <a:gdLst/>
              <a:ahLst/>
              <a:cxnLst>
                <a:cxn ang="0">
                  <a:pos x="4" y="4"/>
                </a:cxn>
                <a:cxn ang="0">
                  <a:pos x="4" y="6"/>
                </a:cxn>
                <a:cxn ang="0">
                  <a:pos x="8" y="12"/>
                </a:cxn>
                <a:cxn ang="0">
                  <a:pos x="12" y="12"/>
                </a:cxn>
                <a:cxn ang="0">
                  <a:pos x="18" y="14"/>
                </a:cxn>
                <a:cxn ang="0">
                  <a:pos x="30" y="14"/>
                </a:cxn>
                <a:cxn ang="0">
                  <a:pos x="30" y="14"/>
                </a:cxn>
                <a:cxn ang="0">
                  <a:pos x="26" y="18"/>
                </a:cxn>
                <a:cxn ang="0">
                  <a:pos x="26" y="22"/>
                </a:cxn>
                <a:cxn ang="0">
                  <a:pos x="22" y="22"/>
                </a:cxn>
                <a:cxn ang="0">
                  <a:pos x="20" y="22"/>
                </a:cxn>
                <a:cxn ang="0">
                  <a:pos x="16" y="16"/>
                </a:cxn>
                <a:cxn ang="0">
                  <a:pos x="14" y="18"/>
                </a:cxn>
                <a:cxn ang="0">
                  <a:pos x="4" y="14"/>
                </a:cxn>
                <a:cxn ang="0">
                  <a:pos x="4" y="12"/>
                </a:cxn>
                <a:cxn ang="0">
                  <a:pos x="4" y="10"/>
                </a:cxn>
                <a:cxn ang="0">
                  <a:pos x="0" y="8"/>
                </a:cxn>
                <a:cxn ang="0">
                  <a:pos x="0" y="6"/>
                </a:cxn>
                <a:cxn ang="0">
                  <a:pos x="4" y="0"/>
                </a:cxn>
                <a:cxn ang="0">
                  <a:pos x="4" y="4"/>
                </a:cxn>
                <a:cxn ang="0">
                  <a:pos x="4" y="4"/>
                </a:cxn>
              </a:cxnLst>
              <a:rect l="0" t="0" r="r" b="b"/>
              <a:pathLst>
                <a:path w="30" h="22">
                  <a:moveTo>
                    <a:pt x="4" y="4"/>
                  </a:moveTo>
                  <a:lnTo>
                    <a:pt x="4" y="6"/>
                  </a:lnTo>
                  <a:lnTo>
                    <a:pt x="8" y="12"/>
                  </a:lnTo>
                  <a:lnTo>
                    <a:pt x="12" y="12"/>
                  </a:lnTo>
                  <a:lnTo>
                    <a:pt x="18" y="14"/>
                  </a:lnTo>
                  <a:lnTo>
                    <a:pt x="30" y="14"/>
                  </a:lnTo>
                  <a:lnTo>
                    <a:pt x="30" y="14"/>
                  </a:lnTo>
                  <a:lnTo>
                    <a:pt x="26" y="18"/>
                  </a:lnTo>
                  <a:lnTo>
                    <a:pt x="26" y="22"/>
                  </a:lnTo>
                  <a:lnTo>
                    <a:pt x="22" y="22"/>
                  </a:lnTo>
                  <a:lnTo>
                    <a:pt x="20" y="22"/>
                  </a:lnTo>
                  <a:lnTo>
                    <a:pt x="16" y="16"/>
                  </a:lnTo>
                  <a:lnTo>
                    <a:pt x="14" y="18"/>
                  </a:lnTo>
                  <a:lnTo>
                    <a:pt x="4" y="14"/>
                  </a:lnTo>
                  <a:lnTo>
                    <a:pt x="4" y="12"/>
                  </a:lnTo>
                  <a:lnTo>
                    <a:pt x="4" y="10"/>
                  </a:lnTo>
                  <a:lnTo>
                    <a:pt x="0" y="8"/>
                  </a:lnTo>
                  <a:lnTo>
                    <a:pt x="0" y="6"/>
                  </a:lnTo>
                  <a:lnTo>
                    <a:pt x="4" y="0"/>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2" name="Freeform 743">
              <a:extLst>
                <a:ext uri="{FF2B5EF4-FFF2-40B4-BE49-F238E27FC236}">
                  <a16:creationId xmlns:a16="http://schemas.microsoft.com/office/drawing/2014/main" id="{3C903812-B0D0-F142-BDB8-923BD481B390}"/>
                </a:ext>
              </a:extLst>
            </p:cNvPr>
            <p:cNvSpPr>
              <a:spLocks/>
            </p:cNvSpPr>
            <p:nvPr/>
          </p:nvSpPr>
          <p:spPr bwMode="auto">
            <a:xfrm>
              <a:off x="3043238" y="3338513"/>
              <a:ext cx="34925" cy="44450"/>
            </a:xfrm>
            <a:custGeom>
              <a:avLst/>
              <a:gdLst/>
              <a:ahLst/>
              <a:cxnLst>
                <a:cxn ang="0">
                  <a:pos x="12" y="0"/>
                </a:cxn>
                <a:cxn ang="0">
                  <a:pos x="12" y="0"/>
                </a:cxn>
                <a:cxn ang="0">
                  <a:pos x="10" y="2"/>
                </a:cxn>
                <a:cxn ang="0">
                  <a:pos x="2" y="16"/>
                </a:cxn>
                <a:cxn ang="0">
                  <a:pos x="0" y="24"/>
                </a:cxn>
                <a:cxn ang="0">
                  <a:pos x="2" y="28"/>
                </a:cxn>
                <a:cxn ang="0">
                  <a:pos x="14" y="26"/>
                </a:cxn>
                <a:cxn ang="0">
                  <a:pos x="22" y="20"/>
                </a:cxn>
                <a:cxn ang="0">
                  <a:pos x="22" y="20"/>
                </a:cxn>
                <a:cxn ang="0">
                  <a:pos x="22" y="16"/>
                </a:cxn>
                <a:cxn ang="0">
                  <a:pos x="20" y="14"/>
                </a:cxn>
                <a:cxn ang="0">
                  <a:pos x="18" y="18"/>
                </a:cxn>
                <a:cxn ang="0">
                  <a:pos x="16" y="16"/>
                </a:cxn>
                <a:cxn ang="0">
                  <a:pos x="12" y="18"/>
                </a:cxn>
                <a:cxn ang="0">
                  <a:pos x="14" y="14"/>
                </a:cxn>
                <a:cxn ang="0">
                  <a:pos x="12" y="14"/>
                </a:cxn>
                <a:cxn ang="0">
                  <a:pos x="16" y="4"/>
                </a:cxn>
                <a:cxn ang="0">
                  <a:pos x="14" y="0"/>
                </a:cxn>
                <a:cxn ang="0">
                  <a:pos x="12" y="0"/>
                </a:cxn>
                <a:cxn ang="0">
                  <a:pos x="12" y="0"/>
                </a:cxn>
              </a:cxnLst>
              <a:rect l="0" t="0" r="r" b="b"/>
              <a:pathLst>
                <a:path w="22" h="28">
                  <a:moveTo>
                    <a:pt x="12" y="0"/>
                  </a:moveTo>
                  <a:lnTo>
                    <a:pt x="12" y="0"/>
                  </a:lnTo>
                  <a:lnTo>
                    <a:pt x="10" y="2"/>
                  </a:lnTo>
                  <a:lnTo>
                    <a:pt x="2" y="16"/>
                  </a:lnTo>
                  <a:lnTo>
                    <a:pt x="0" y="24"/>
                  </a:lnTo>
                  <a:lnTo>
                    <a:pt x="2" y="28"/>
                  </a:lnTo>
                  <a:lnTo>
                    <a:pt x="14" y="26"/>
                  </a:lnTo>
                  <a:lnTo>
                    <a:pt x="22" y="20"/>
                  </a:lnTo>
                  <a:lnTo>
                    <a:pt x="22" y="20"/>
                  </a:lnTo>
                  <a:lnTo>
                    <a:pt x="22" y="16"/>
                  </a:lnTo>
                  <a:lnTo>
                    <a:pt x="20" y="14"/>
                  </a:lnTo>
                  <a:lnTo>
                    <a:pt x="18" y="18"/>
                  </a:lnTo>
                  <a:lnTo>
                    <a:pt x="16" y="16"/>
                  </a:lnTo>
                  <a:lnTo>
                    <a:pt x="12" y="18"/>
                  </a:lnTo>
                  <a:lnTo>
                    <a:pt x="14" y="14"/>
                  </a:lnTo>
                  <a:lnTo>
                    <a:pt x="12" y="14"/>
                  </a:lnTo>
                  <a:lnTo>
                    <a:pt x="16" y="4"/>
                  </a:lnTo>
                  <a:lnTo>
                    <a:pt x="14" y="0"/>
                  </a:lnTo>
                  <a:lnTo>
                    <a:pt x="12" y="0"/>
                  </a:lnTo>
                  <a:lnTo>
                    <a:pt x="1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3" name="Freeform 744">
              <a:extLst>
                <a:ext uri="{FF2B5EF4-FFF2-40B4-BE49-F238E27FC236}">
                  <a16:creationId xmlns:a16="http://schemas.microsoft.com/office/drawing/2014/main" id="{243CD762-78A5-2A49-9E05-72186E2657E0}"/>
                </a:ext>
              </a:extLst>
            </p:cNvPr>
            <p:cNvSpPr>
              <a:spLocks/>
            </p:cNvSpPr>
            <p:nvPr/>
          </p:nvSpPr>
          <p:spPr bwMode="auto">
            <a:xfrm>
              <a:off x="3087688" y="3189288"/>
              <a:ext cx="142875" cy="161925"/>
            </a:xfrm>
            <a:custGeom>
              <a:avLst/>
              <a:gdLst/>
              <a:ahLst/>
              <a:cxnLst>
                <a:cxn ang="0">
                  <a:pos x="78" y="48"/>
                </a:cxn>
                <a:cxn ang="0">
                  <a:pos x="68" y="46"/>
                </a:cxn>
                <a:cxn ang="0">
                  <a:pos x="54" y="50"/>
                </a:cxn>
                <a:cxn ang="0">
                  <a:pos x="54" y="46"/>
                </a:cxn>
                <a:cxn ang="0">
                  <a:pos x="46" y="42"/>
                </a:cxn>
                <a:cxn ang="0">
                  <a:pos x="52" y="36"/>
                </a:cxn>
                <a:cxn ang="0">
                  <a:pos x="44" y="32"/>
                </a:cxn>
                <a:cxn ang="0">
                  <a:pos x="36" y="42"/>
                </a:cxn>
                <a:cxn ang="0">
                  <a:pos x="36" y="34"/>
                </a:cxn>
                <a:cxn ang="0">
                  <a:pos x="42" y="16"/>
                </a:cxn>
                <a:cxn ang="0">
                  <a:pos x="46" y="16"/>
                </a:cxn>
                <a:cxn ang="0">
                  <a:pos x="46" y="8"/>
                </a:cxn>
                <a:cxn ang="0">
                  <a:pos x="50" y="6"/>
                </a:cxn>
                <a:cxn ang="0">
                  <a:pos x="52" y="0"/>
                </a:cxn>
                <a:cxn ang="0">
                  <a:pos x="36" y="6"/>
                </a:cxn>
                <a:cxn ang="0">
                  <a:pos x="32" y="12"/>
                </a:cxn>
                <a:cxn ang="0">
                  <a:pos x="26" y="20"/>
                </a:cxn>
                <a:cxn ang="0">
                  <a:pos x="26" y="28"/>
                </a:cxn>
                <a:cxn ang="0">
                  <a:pos x="24" y="32"/>
                </a:cxn>
                <a:cxn ang="0">
                  <a:pos x="20" y="44"/>
                </a:cxn>
                <a:cxn ang="0">
                  <a:pos x="16" y="50"/>
                </a:cxn>
                <a:cxn ang="0">
                  <a:pos x="18" y="54"/>
                </a:cxn>
                <a:cxn ang="0">
                  <a:pos x="10" y="62"/>
                </a:cxn>
                <a:cxn ang="0">
                  <a:pos x="8" y="62"/>
                </a:cxn>
                <a:cxn ang="0">
                  <a:pos x="12" y="64"/>
                </a:cxn>
                <a:cxn ang="0">
                  <a:pos x="0" y="78"/>
                </a:cxn>
                <a:cxn ang="0">
                  <a:pos x="2" y="84"/>
                </a:cxn>
                <a:cxn ang="0">
                  <a:pos x="18" y="82"/>
                </a:cxn>
                <a:cxn ang="0">
                  <a:pos x="42" y="82"/>
                </a:cxn>
                <a:cxn ang="0">
                  <a:pos x="48" y="82"/>
                </a:cxn>
                <a:cxn ang="0">
                  <a:pos x="52" y="86"/>
                </a:cxn>
                <a:cxn ang="0">
                  <a:pos x="62" y="84"/>
                </a:cxn>
                <a:cxn ang="0">
                  <a:pos x="52" y="92"/>
                </a:cxn>
                <a:cxn ang="0">
                  <a:pos x="46" y="96"/>
                </a:cxn>
                <a:cxn ang="0">
                  <a:pos x="56" y="96"/>
                </a:cxn>
                <a:cxn ang="0">
                  <a:pos x="66" y="86"/>
                </a:cxn>
                <a:cxn ang="0">
                  <a:pos x="72" y="76"/>
                </a:cxn>
                <a:cxn ang="0">
                  <a:pos x="70" y="98"/>
                </a:cxn>
                <a:cxn ang="0">
                  <a:pos x="78" y="92"/>
                </a:cxn>
                <a:cxn ang="0">
                  <a:pos x="78" y="100"/>
                </a:cxn>
                <a:cxn ang="0">
                  <a:pos x="82" y="100"/>
                </a:cxn>
                <a:cxn ang="0">
                  <a:pos x="90" y="86"/>
                </a:cxn>
                <a:cxn ang="0">
                  <a:pos x="88" y="80"/>
                </a:cxn>
                <a:cxn ang="0">
                  <a:pos x="84" y="84"/>
                </a:cxn>
                <a:cxn ang="0">
                  <a:pos x="86" y="72"/>
                </a:cxn>
                <a:cxn ang="0">
                  <a:pos x="78" y="82"/>
                </a:cxn>
                <a:cxn ang="0">
                  <a:pos x="74" y="80"/>
                </a:cxn>
                <a:cxn ang="0">
                  <a:pos x="74" y="70"/>
                </a:cxn>
                <a:cxn ang="0">
                  <a:pos x="84" y="62"/>
                </a:cxn>
                <a:cxn ang="0">
                  <a:pos x="72" y="66"/>
                </a:cxn>
                <a:cxn ang="0">
                  <a:pos x="72" y="58"/>
                </a:cxn>
                <a:cxn ang="0">
                  <a:pos x="80" y="50"/>
                </a:cxn>
              </a:cxnLst>
              <a:rect l="0" t="0" r="r" b="b"/>
              <a:pathLst>
                <a:path w="90" h="102">
                  <a:moveTo>
                    <a:pt x="80" y="50"/>
                  </a:moveTo>
                  <a:lnTo>
                    <a:pt x="78" y="48"/>
                  </a:lnTo>
                  <a:lnTo>
                    <a:pt x="72" y="46"/>
                  </a:lnTo>
                  <a:lnTo>
                    <a:pt x="68" y="46"/>
                  </a:lnTo>
                  <a:lnTo>
                    <a:pt x="66" y="44"/>
                  </a:lnTo>
                  <a:lnTo>
                    <a:pt x="54" y="50"/>
                  </a:lnTo>
                  <a:lnTo>
                    <a:pt x="56" y="44"/>
                  </a:lnTo>
                  <a:lnTo>
                    <a:pt x="54" y="46"/>
                  </a:lnTo>
                  <a:lnTo>
                    <a:pt x="46" y="44"/>
                  </a:lnTo>
                  <a:lnTo>
                    <a:pt x="46" y="42"/>
                  </a:lnTo>
                  <a:lnTo>
                    <a:pt x="44" y="40"/>
                  </a:lnTo>
                  <a:lnTo>
                    <a:pt x="52" y="36"/>
                  </a:lnTo>
                  <a:lnTo>
                    <a:pt x="44" y="34"/>
                  </a:lnTo>
                  <a:lnTo>
                    <a:pt x="44" y="32"/>
                  </a:lnTo>
                  <a:lnTo>
                    <a:pt x="42" y="32"/>
                  </a:lnTo>
                  <a:lnTo>
                    <a:pt x="36" y="42"/>
                  </a:lnTo>
                  <a:lnTo>
                    <a:pt x="34" y="38"/>
                  </a:lnTo>
                  <a:lnTo>
                    <a:pt x="36" y="34"/>
                  </a:lnTo>
                  <a:lnTo>
                    <a:pt x="42" y="22"/>
                  </a:lnTo>
                  <a:lnTo>
                    <a:pt x="42" y="16"/>
                  </a:lnTo>
                  <a:lnTo>
                    <a:pt x="44" y="18"/>
                  </a:lnTo>
                  <a:lnTo>
                    <a:pt x="46" y="16"/>
                  </a:lnTo>
                  <a:lnTo>
                    <a:pt x="48" y="10"/>
                  </a:lnTo>
                  <a:lnTo>
                    <a:pt x="46" y="8"/>
                  </a:lnTo>
                  <a:lnTo>
                    <a:pt x="46" y="6"/>
                  </a:lnTo>
                  <a:lnTo>
                    <a:pt x="50" y="6"/>
                  </a:lnTo>
                  <a:lnTo>
                    <a:pt x="52" y="2"/>
                  </a:lnTo>
                  <a:lnTo>
                    <a:pt x="52" y="0"/>
                  </a:lnTo>
                  <a:lnTo>
                    <a:pt x="42" y="2"/>
                  </a:lnTo>
                  <a:lnTo>
                    <a:pt x="36" y="6"/>
                  </a:lnTo>
                  <a:lnTo>
                    <a:pt x="34" y="10"/>
                  </a:lnTo>
                  <a:lnTo>
                    <a:pt x="32" y="12"/>
                  </a:lnTo>
                  <a:lnTo>
                    <a:pt x="32" y="16"/>
                  </a:lnTo>
                  <a:lnTo>
                    <a:pt x="26" y="20"/>
                  </a:lnTo>
                  <a:lnTo>
                    <a:pt x="28" y="22"/>
                  </a:lnTo>
                  <a:lnTo>
                    <a:pt x="26" y="28"/>
                  </a:lnTo>
                  <a:lnTo>
                    <a:pt x="28" y="30"/>
                  </a:lnTo>
                  <a:lnTo>
                    <a:pt x="24" y="32"/>
                  </a:lnTo>
                  <a:lnTo>
                    <a:pt x="20" y="40"/>
                  </a:lnTo>
                  <a:lnTo>
                    <a:pt x="20" y="44"/>
                  </a:lnTo>
                  <a:lnTo>
                    <a:pt x="16" y="46"/>
                  </a:lnTo>
                  <a:lnTo>
                    <a:pt x="16" y="50"/>
                  </a:lnTo>
                  <a:lnTo>
                    <a:pt x="18" y="50"/>
                  </a:lnTo>
                  <a:lnTo>
                    <a:pt x="18" y="54"/>
                  </a:lnTo>
                  <a:lnTo>
                    <a:pt x="14" y="54"/>
                  </a:lnTo>
                  <a:lnTo>
                    <a:pt x="10" y="62"/>
                  </a:lnTo>
                  <a:lnTo>
                    <a:pt x="8" y="64"/>
                  </a:lnTo>
                  <a:lnTo>
                    <a:pt x="8" y="62"/>
                  </a:lnTo>
                  <a:lnTo>
                    <a:pt x="4" y="64"/>
                  </a:lnTo>
                  <a:lnTo>
                    <a:pt x="12" y="64"/>
                  </a:lnTo>
                  <a:lnTo>
                    <a:pt x="12" y="66"/>
                  </a:lnTo>
                  <a:lnTo>
                    <a:pt x="0" y="78"/>
                  </a:lnTo>
                  <a:lnTo>
                    <a:pt x="0" y="80"/>
                  </a:lnTo>
                  <a:lnTo>
                    <a:pt x="2" y="84"/>
                  </a:lnTo>
                  <a:lnTo>
                    <a:pt x="4" y="84"/>
                  </a:lnTo>
                  <a:lnTo>
                    <a:pt x="18" y="82"/>
                  </a:lnTo>
                  <a:lnTo>
                    <a:pt x="36" y="84"/>
                  </a:lnTo>
                  <a:lnTo>
                    <a:pt x="42" y="82"/>
                  </a:lnTo>
                  <a:lnTo>
                    <a:pt x="48" y="78"/>
                  </a:lnTo>
                  <a:lnTo>
                    <a:pt x="48" y="82"/>
                  </a:lnTo>
                  <a:lnTo>
                    <a:pt x="44" y="86"/>
                  </a:lnTo>
                  <a:lnTo>
                    <a:pt x="52" y="86"/>
                  </a:lnTo>
                  <a:lnTo>
                    <a:pt x="54" y="82"/>
                  </a:lnTo>
                  <a:lnTo>
                    <a:pt x="62" y="84"/>
                  </a:lnTo>
                  <a:lnTo>
                    <a:pt x="56" y="88"/>
                  </a:lnTo>
                  <a:lnTo>
                    <a:pt x="52" y="92"/>
                  </a:lnTo>
                  <a:lnTo>
                    <a:pt x="48" y="94"/>
                  </a:lnTo>
                  <a:lnTo>
                    <a:pt x="46" y="96"/>
                  </a:lnTo>
                  <a:lnTo>
                    <a:pt x="50" y="98"/>
                  </a:lnTo>
                  <a:lnTo>
                    <a:pt x="56" y="96"/>
                  </a:lnTo>
                  <a:lnTo>
                    <a:pt x="62" y="88"/>
                  </a:lnTo>
                  <a:lnTo>
                    <a:pt x="66" y="86"/>
                  </a:lnTo>
                  <a:lnTo>
                    <a:pt x="70" y="76"/>
                  </a:lnTo>
                  <a:lnTo>
                    <a:pt x="72" y="76"/>
                  </a:lnTo>
                  <a:lnTo>
                    <a:pt x="74" y="88"/>
                  </a:lnTo>
                  <a:lnTo>
                    <a:pt x="70" y="98"/>
                  </a:lnTo>
                  <a:lnTo>
                    <a:pt x="72" y="98"/>
                  </a:lnTo>
                  <a:lnTo>
                    <a:pt x="78" y="92"/>
                  </a:lnTo>
                  <a:lnTo>
                    <a:pt x="78" y="92"/>
                  </a:lnTo>
                  <a:lnTo>
                    <a:pt x="78" y="100"/>
                  </a:lnTo>
                  <a:lnTo>
                    <a:pt x="78" y="102"/>
                  </a:lnTo>
                  <a:lnTo>
                    <a:pt x="82" y="100"/>
                  </a:lnTo>
                  <a:lnTo>
                    <a:pt x="84" y="100"/>
                  </a:lnTo>
                  <a:lnTo>
                    <a:pt x="90" y="86"/>
                  </a:lnTo>
                  <a:lnTo>
                    <a:pt x="90" y="80"/>
                  </a:lnTo>
                  <a:lnTo>
                    <a:pt x="88" y="80"/>
                  </a:lnTo>
                  <a:lnTo>
                    <a:pt x="84" y="86"/>
                  </a:lnTo>
                  <a:lnTo>
                    <a:pt x="84" y="84"/>
                  </a:lnTo>
                  <a:lnTo>
                    <a:pt x="84" y="80"/>
                  </a:lnTo>
                  <a:lnTo>
                    <a:pt x="86" y="72"/>
                  </a:lnTo>
                  <a:lnTo>
                    <a:pt x="82" y="74"/>
                  </a:lnTo>
                  <a:lnTo>
                    <a:pt x="78" y="82"/>
                  </a:lnTo>
                  <a:lnTo>
                    <a:pt x="76" y="82"/>
                  </a:lnTo>
                  <a:lnTo>
                    <a:pt x="74" y="80"/>
                  </a:lnTo>
                  <a:lnTo>
                    <a:pt x="76" y="74"/>
                  </a:lnTo>
                  <a:lnTo>
                    <a:pt x="74" y="70"/>
                  </a:lnTo>
                  <a:lnTo>
                    <a:pt x="82" y="66"/>
                  </a:lnTo>
                  <a:lnTo>
                    <a:pt x="84" y="62"/>
                  </a:lnTo>
                  <a:lnTo>
                    <a:pt x="78" y="64"/>
                  </a:lnTo>
                  <a:lnTo>
                    <a:pt x="72" y="66"/>
                  </a:lnTo>
                  <a:lnTo>
                    <a:pt x="74" y="60"/>
                  </a:lnTo>
                  <a:lnTo>
                    <a:pt x="72" y="58"/>
                  </a:lnTo>
                  <a:lnTo>
                    <a:pt x="80" y="50"/>
                  </a:lnTo>
                  <a:lnTo>
                    <a:pt x="80" y="5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4" name="Freeform 745">
              <a:extLst>
                <a:ext uri="{FF2B5EF4-FFF2-40B4-BE49-F238E27FC236}">
                  <a16:creationId xmlns:a16="http://schemas.microsoft.com/office/drawing/2014/main" id="{A4377B63-4B2B-6748-9140-867C403EBB28}"/>
                </a:ext>
              </a:extLst>
            </p:cNvPr>
            <p:cNvSpPr>
              <a:spLocks/>
            </p:cNvSpPr>
            <p:nvPr/>
          </p:nvSpPr>
          <p:spPr bwMode="auto">
            <a:xfrm>
              <a:off x="2738438" y="3649663"/>
              <a:ext cx="6350" cy="22225"/>
            </a:xfrm>
            <a:custGeom>
              <a:avLst/>
              <a:gdLst/>
              <a:ahLst/>
              <a:cxnLst>
                <a:cxn ang="0">
                  <a:pos x="0" y="14"/>
                </a:cxn>
                <a:cxn ang="0">
                  <a:pos x="4" y="14"/>
                </a:cxn>
                <a:cxn ang="0">
                  <a:pos x="4" y="8"/>
                </a:cxn>
                <a:cxn ang="0">
                  <a:pos x="0" y="0"/>
                </a:cxn>
                <a:cxn ang="0">
                  <a:pos x="4" y="8"/>
                </a:cxn>
                <a:cxn ang="0">
                  <a:pos x="2" y="14"/>
                </a:cxn>
                <a:cxn ang="0">
                  <a:pos x="0" y="14"/>
                </a:cxn>
                <a:cxn ang="0">
                  <a:pos x="0" y="14"/>
                </a:cxn>
              </a:cxnLst>
              <a:rect l="0" t="0" r="r" b="b"/>
              <a:pathLst>
                <a:path w="4" h="14">
                  <a:moveTo>
                    <a:pt x="0" y="14"/>
                  </a:moveTo>
                  <a:lnTo>
                    <a:pt x="4" y="14"/>
                  </a:lnTo>
                  <a:lnTo>
                    <a:pt x="4" y="8"/>
                  </a:lnTo>
                  <a:lnTo>
                    <a:pt x="0" y="0"/>
                  </a:lnTo>
                  <a:lnTo>
                    <a:pt x="4" y="8"/>
                  </a:lnTo>
                  <a:lnTo>
                    <a:pt x="2" y="14"/>
                  </a:lnTo>
                  <a:lnTo>
                    <a:pt x="0" y="14"/>
                  </a:lnTo>
                  <a:lnTo>
                    <a:pt x="0"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5" name="Freeform 746">
              <a:extLst>
                <a:ext uri="{FF2B5EF4-FFF2-40B4-BE49-F238E27FC236}">
                  <a16:creationId xmlns:a16="http://schemas.microsoft.com/office/drawing/2014/main" id="{41A24B0A-6D7B-004E-99AB-B8DF0C9BE858}"/>
                </a:ext>
              </a:extLst>
            </p:cNvPr>
            <p:cNvSpPr>
              <a:spLocks/>
            </p:cNvSpPr>
            <p:nvPr/>
          </p:nvSpPr>
          <p:spPr bwMode="auto">
            <a:xfrm>
              <a:off x="2636838" y="3919538"/>
              <a:ext cx="3175" cy="6350"/>
            </a:xfrm>
            <a:custGeom>
              <a:avLst/>
              <a:gdLst/>
              <a:ahLst/>
              <a:cxnLst>
                <a:cxn ang="0">
                  <a:pos x="2" y="0"/>
                </a:cxn>
                <a:cxn ang="0">
                  <a:pos x="0" y="4"/>
                </a:cxn>
                <a:cxn ang="0">
                  <a:pos x="2" y="0"/>
                </a:cxn>
                <a:cxn ang="0">
                  <a:pos x="2" y="0"/>
                </a:cxn>
              </a:cxnLst>
              <a:rect l="0" t="0" r="r" b="b"/>
              <a:pathLst>
                <a:path w="2" h="4">
                  <a:moveTo>
                    <a:pt x="2" y="0"/>
                  </a:moveTo>
                  <a:lnTo>
                    <a:pt x="0" y="4"/>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6" name="Freeform 747">
              <a:extLst>
                <a:ext uri="{FF2B5EF4-FFF2-40B4-BE49-F238E27FC236}">
                  <a16:creationId xmlns:a16="http://schemas.microsoft.com/office/drawing/2014/main" id="{DA38E561-2564-5947-AE1C-7A7CF6E5A1B2}"/>
                </a:ext>
              </a:extLst>
            </p:cNvPr>
            <p:cNvSpPr>
              <a:spLocks/>
            </p:cNvSpPr>
            <p:nvPr/>
          </p:nvSpPr>
          <p:spPr bwMode="auto">
            <a:xfrm>
              <a:off x="2630488" y="3925888"/>
              <a:ext cx="3175" cy="3175"/>
            </a:xfrm>
            <a:custGeom>
              <a:avLst/>
              <a:gdLst/>
              <a:ahLst/>
              <a:cxnLst>
                <a:cxn ang="0">
                  <a:pos x="2" y="0"/>
                </a:cxn>
                <a:cxn ang="0">
                  <a:pos x="0" y="2"/>
                </a:cxn>
                <a:cxn ang="0">
                  <a:pos x="2" y="0"/>
                </a:cxn>
                <a:cxn ang="0">
                  <a:pos x="2" y="0"/>
                </a:cxn>
              </a:cxnLst>
              <a:rect l="0" t="0" r="r" b="b"/>
              <a:pathLst>
                <a:path w="2" h="2">
                  <a:moveTo>
                    <a:pt x="2" y="0"/>
                  </a:move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7" name="Freeform 748">
              <a:extLst>
                <a:ext uri="{FF2B5EF4-FFF2-40B4-BE49-F238E27FC236}">
                  <a16:creationId xmlns:a16="http://schemas.microsoft.com/office/drawing/2014/main" id="{BF3D2D7D-B806-C448-9B96-23EEC7F09412}"/>
                </a:ext>
              </a:extLst>
            </p:cNvPr>
            <p:cNvSpPr>
              <a:spLocks/>
            </p:cNvSpPr>
            <p:nvPr/>
          </p:nvSpPr>
          <p:spPr bwMode="auto">
            <a:xfrm>
              <a:off x="2608263" y="3929063"/>
              <a:ext cx="12700" cy="3175"/>
            </a:xfrm>
            <a:custGeom>
              <a:avLst/>
              <a:gdLst/>
              <a:ahLst/>
              <a:cxnLst>
                <a:cxn ang="0">
                  <a:pos x="8" y="2"/>
                </a:cxn>
                <a:cxn ang="0">
                  <a:pos x="0" y="2"/>
                </a:cxn>
                <a:cxn ang="0">
                  <a:pos x="6" y="0"/>
                </a:cxn>
                <a:cxn ang="0">
                  <a:pos x="8" y="0"/>
                </a:cxn>
                <a:cxn ang="0">
                  <a:pos x="8" y="2"/>
                </a:cxn>
                <a:cxn ang="0">
                  <a:pos x="8" y="2"/>
                </a:cxn>
              </a:cxnLst>
              <a:rect l="0" t="0" r="r" b="b"/>
              <a:pathLst>
                <a:path w="8" h="2">
                  <a:moveTo>
                    <a:pt x="8" y="2"/>
                  </a:moveTo>
                  <a:lnTo>
                    <a:pt x="0" y="2"/>
                  </a:lnTo>
                  <a:lnTo>
                    <a:pt x="6" y="0"/>
                  </a:lnTo>
                  <a:lnTo>
                    <a:pt x="8" y="0"/>
                  </a:lnTo>
                  <a:lnTo>
                    <a:pt x="8" y="2"/>
                  </a:lnTo>
                  <a:lnTo>
                    <a:pt x="8"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8" name="Freeform 749">
              <a:extLst>
                <a:ext uri="{FF2B5EF4-FFF2-40B4-BE49-F238E27FC236}">
                  <a16:creationId xmlns:a16="http://schemas.microsoft.com/office/drawing/2014/main" id="{1F0C513A-6602-7B40-92D3-2C9C935ED49F}"/>
                </a:ext>
              </a:extLst>
            </p:cNvPr>
            <p:cNvSpPr>
              <a:spLocks/>
            </p:cNvSpPr>
            <p:nvPr/>
          </p:nvSpPr>
          <p:spPr bwMode="auto">
            <a:xfrm>
              <a:off x="1801813" y="3703638"/>
              <a:ext cx="9525" cy="3175"/>
            </a:xfrm>
            <a:custGeom>
              <a:avLst/>
              <a:gdLst/>
              <a:ahLst/>
              <a:cxnLst>
                <a:cxn ang="0">
                  <a:pos x="0" y="0"/>
                </a:cxn>
                <a:cxn ang="0">
                  <a:pos x="6" y="0"/>
                </a:cxn>
                <a:cxn ang="0">
                  <a:pos x="2" y="2"/>
                </a:cxn>
                <a:cxn ang="0">
                  <a:pos x="0" y="0"/>
                </a:cxn>
                <a:cxn ang="0">
                  <a:pos x="0" y="0"/>
                </a:cxn>
              </a:cxnLst>
              <a:rect l="0" t="0" r="r" b="b"/>
              <a:pathLst>
                <a:path w="6" h="2">
                  <a:moveTo>
                    <a:pt x="0" y="0"/>
                  </a:moveTo>
                  <a:lnTo>
                    <a:pt x="6" y="0"/>
                  </a:ln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49" name="Freeform 750">
              <a:extLst>
                <a:ext uri="{FF2B5EF4-FFF2-40B4-BE49-F238E27FC236}">
                  <a16:creationId xmlns:a16="http://schemas.microsoft.com/office/drawing/2014/main" id="{5A5664E6-5294-DE47-B168-323DB099B18B}"/>
                </a:ext>
              </a:extLst>
            </p:cNvPr>
            <p:cNvSpPr>
              <a:spLocks/>
            </p:cNvSpPr>
            <p:nvPr/>
          </p:nvSpPr>
          <p:spPr bwMode="auto">
            <a:xfrm>
              <a:off x="2843213" y="3503613"/>
              <a:ext cx="6350" cy="3175"/>
            </a:xfrm>
            <a:custGeom>
              <a:avLst/>
              <a:gdLst/>
              <a:ahLst/>
              <a:cxnLst>
                <a:cxn ang="0">
                  <a:pos x="0" y="2"/>
                </a:cxn>
                <a:cxn ang="0">
                  <a:pos x="4" y="2"/>
                </a:cxn>
                <a:cxn ang="0">
                  <a:pos x="4" y="0"/>
                </a:cxn>
                <a:cxn ang="0">
                  <a:pos x="4" y="0"/>
                </a:cxn>
                <a:cxn ang="0">
                  <a:pos x="0" y="2"/>
                </a:cxn>
                <a:cxn ang="0">
                  <a:pos x="0" y="2"/>
                </a:cxn>
              </a:cxnLst>
              <a:rect l="0" t="0" r="r" b="b"/>
              <a:pathLst>
                <a:path w="4" h="2">
                  <a:moveTo>
                    <a:pt x="0" y="2"/>
                  </a:moveTo>
                  <a:lnTo>
                    <a:pt x="4" y="2"/>
                  </a:lnTo>
                  <a:lnTo>
                    <a:pt x="4" y="0"/>
                  </a:lnTo>
                  <a:lnTo>
                    <a:pt x="4"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0" name="Freeform 751">
              <a:extLst>
                <a:ext uri="{FF2B5EF4-FFF2-40B4-BE49-F238E27FC236}">
                  <a16:creationId xmlns:a16="http://schemas.microsoft.com/office/drawing/2014/main" id="{5830EB99-FEB8-E44B-839D-DD43F0106DDE}"/>
                </a:ext>
              </a:extLst>
            </p:cNvPr>
            <p:cNvSpPr>
              <a:spLocks/>
            </p:cNvSpPr>
            <p:nvPr/>
          </p:nvSpPr>
          <p:spPr bwMode="auto">
            <a:xfrm>
              <a:off x="2855913" y="3506788"/>
              <a:ext cx="6350" cy="3175"/>
            </a:xfrm>
            <a:custGeom>
              <a:avLst/>
              <a:gdLst/>
              <a:ahLst/>
              <a:cxnLst>
                <a:cxn ang="0">
                  <a:pos x="0" y="2"/>
                </a:cxn>
                <a:cxn ang="0">
                  <a:pos x="2" y="2"/>
                </a:cxn>
                <a:cxn ang="0">
                  <a:pos x="4" y="0"/>
                </a:cxn>
                <a:cxn ang="0">
                  <a:pos x="2" y="0"/>
                </a:cxn>
                <a:cxn ang="0">
                  <a:pos x="2" y="0"/>
                </a:cxn>
                <a:cxn ang="0">
                  <a:pos x="0" y="2"/>
                </a:cxn>
                <a:cxn ang="0">
                  <a:pos x="0" y="2"/>
                </a:cxn>
              </a:cxnLst>
              <a:rect l="0" t="0" r="r" b="b"/>
              <a:pathLst>
                <a:path w="4" h="2">
                  <a:moveTo>
                    <a:pt x="0" y="2"/>
                  </a:moveTo>
                  <a:lnTo>
                    <a:pt x="2" y="2"/>
                  </a:lnTo>
                  <a:lnTo>
                    <a:pt x="4" y="0"/>
                  </a:lnTo>
                  <a:lnTo>
                    <a:pt x="2" y="0"/>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1" name="Freeform 752">
              <a:extLst>
                <a:ext uri="{FF2B5EF4-FFF2-40B4-BE49-F238E27FC236}">
                  <a16:creationId xmlns:a16="http://schemas.microsoft.com/office/drawing/2014/main" id="{8E2B2D17-73A3-A64F-A96A-2E867C142186}"/>
                </a:ext>
              </a:extLst>
            </p:cNvPr>
            <p:cNvSpPr>
              <a:spLocks/>
            </p:cNvSpPr>
            <p:nvPr/>
          </p:nvSpPr>
          <p:spPr bwMode="auto">
            <a:xfrm>
              <a:off x="2884488" y="3424238"/>
              <a:ext cx="3175" cy="6350"/>
            </a:xfrm>
            <a:custGeom>
              <a:avLst/>
              <a:gdLst/>
              <a:ahLst/>
              <a:cxnLst>
                <a:cxn ang="0">
                  <a:pos x="0" y="2"/>
                </a:cxn>
                <a:cxn ang="0">
                  <a:pos x="0" y="4"/>
                </a:cxn>
                <a:cxn ang="0">
                  <a:pos x="2" y="2"/>
                </a:cxn>
                <a:cxn ang="0">
                  <a:pos x="0" y="0"/>
                </a:cxn>
                <a:cxn ang="0">
                  <a:pos x="0" y="2"/>
                </a:cxn>
                <a:cxn ang="0">
                  <a:pos x="0" y="2"/>
                </a:cxn>
              </a:cxnLst>
              <a:rect l="0" t="0" r="r" b="b"/>
              <a:pathLst>
                <a:path w="2" h="4">
                  <a:moveTo>
                    <a:pt x="0" y="2"/>
                  </a:moveTo>
                  <a:lnTo>
                    <a:pt x="0" y="4"/>
                  </a:lnTo>
                  <a:lnTo>
                    <a:pt x="2" y="2"/>
                  </a:lnTo>
                  <a:lnTo>
                    <a:pt x="0"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2" name="Freeform 753">
              <a:extLst>
                <a:ext uri="{FF2B5EF4-FFF2-40B4-BE49-F238E27FC236}">
                  <a16:creationId xmlns:a16="http://schemas.microsoft.com/office/drawing/2014/main" id="{E83591BC-D89F-194C-9406-F41527108AF6}"/>
                </a:ext>
              </a:extLst>
            </p:cNvPr>
            <p:cNvSpPr>
              <a:spLocks/>
            </p:cNvSpPr>
            <p:nvPr/>
          </p:nvSpPr>
          <p:spPr bwMode="auto">
            <a:xfrm>
              <a:off x="2887663" y="3421063"/>
              <a:ext cx="3175" cy="3175"/>
            </a:xfrm>
            <a:custGeom>
              <a:avLst/>
              <a:gdLst/>
              <a:ahLst/>
              <a:cxnLst>
                <a:cxn ang="0">
                  <a:pos x="0" y="2"/>
                </a:cxn>
                <a:cxn ang="0">
                  <a:pos x="2" y="2"/>
                </a:cxn>
                <a:cxn ang="0">
                  <a:pos x="2" y="0"/>
                </a:cxn>
                <a:cxn ang="0">
                  <a:pos x="0" y="2"/>
                </a:cxn>
                <a:cxn ang="0">
                  <a:pos x="0" y="2"/>
                </a:cxn>
              </a:cxnLst>
              <a:rect l="0" t="0" r="r" b="b"/>
              <a:pathLst>
                <a:path w="2" h="2">
                  <a:moveTo>
                    <a:pt x="0" y="2"/>
                  </a:moveTo>
                  <a:lnTo>
                    <a:pt x="2" y="2"/>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3" name="Freeform 754">
              <a:extLst>
                <a:ext uri="{FF2B5EF4-FFF2-40B4-BE49-F238E27FC236}">
                  <a16:creationId xmlns:a16="http://schemas.microsoft.com/office/drawing/2014/main" id="{C3C0ADD9-2FA6-BA44-9BBB-B4FA99E3E86C}"/>
                </a:ext>
              </a:extLst>
            </p:cNvPr>
            <p:cNvSpPr>
              <a:spLocks/>
            </p:cNvSpPr>
            <p:nvPr/>
          </p:nvSpPr>
          <p:spPr bwMode="auto">
            <a:xfrm>
              <a:off x="2890838" y="3427413"/>
              <a:ext cx="1588" cy="3175"/>
            </a:xfrm>
            <a:custGeom>
              <a:avLst/>
              <a:gdLst/>
              <a:ahLst/>
              <a:cxnLst>
                <a:cxn ang="0">
                  <a:pos x="0" y="0"/>
                </a:cxn>
                <a:cxn ang="0">
                  <a:pos x="0" y="2"/>
                </a:cxn>
                <a:cxn ang="0">
                  <a:pos x="0" y="0"/>
                </a:cxn>
                <a:cxn ang="0">
                  <a:pos x="0" y="0"/>
                </a:cxn>
                <a:cxn ang="0">
                  <a:pos x="0" y="0"/>
                </a:cxn>
              </a:cxnLst>
              <a:rect l="0" t="0" r="r" b="b"/>
              <a:pathLst>
                <a:path h="2">
                  <a:moveTo>
                    <a:pt x="0" y="0"/>
                  </a:moveTo>
                  <a:lnTo>
                    <a:pt x="0" y="2"/>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4" name="Freeform 755">
              <a:extLst>
                <a:ext uri="{FF2B5EF4-FFF2-40B4-BE49-F238E27FC236}">
                  <a16:creationId xmlns:a16="http://schemas.microsoft.com/office/drawing/2014/main" id="{6D196ADC-A2CB-E94B-92CA-313AD0F33CD9}"/>
                </a:ext>
              </a:extLst>
            </p:cNvPr>
            <p:cNvSpPr>
              <a:spLocks/>
            </p:cNvSpPr>
            <p:nvPr/>
          </p:nvSpPr>
          <p:spPr bwMode="auto">
            <a:xfrm>
              <a:off x="2925763" y="3405188"/>
              <a:ext cx="3175" cy="6350"/>
            </a:xfrm>
            <a:custGeom>
              <a:avLst/>
              <a:gdLst/>
              <a:ahLst/>
              <a:cxnLst>
                <a:cxn ang="0">
                  <a:pos x="2" y="0"/>
                </a:cxn>
                <a:cxn ang="0">
                  <a:pos x="0" y="4"/>
                </a:cxn>
                <a:cxn ang="0">
                  <a:pos x="2" y="4"/>
                </a:cxn>
                <a:cxn ang="0">
                  <a:pos x="2" y="2"/>
                </a:cxn>
                <a:cxn ang="0">
                  <a:pos x="2" y="0"/>
                </a:cxn>
                <a:cxn ang="0">
                  <a:pos x="2" y="0"/>
                </a:cxn>
              </a:cxnLst>
              <a:rect l="0" t="0" r="r" b="b"/>
              <a:pathLst>
                <a:path w="2" h="4">
                  <a:moveTo>
                    <a:pt x="2" y="0"/>
                  </a:moveTo>
                  <a:lnTo>
                    <a:pt x="0" y="4"/>
                  </a:lnTo>
                  <a:lnTo>
                    <a:pt x="2" y="4"/>
                  </a:lnTo>
                  <a:lnTo>
                    <a:pt x="2"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5" name="Freeform 756">
              <a:extLst>
                <a:ext uri="{FF2B5EF4-FFF2-40B4-BE49-F238E27FC236}">
                  <a16:creationId xmlns:a16="http://schemas.microsoft.com/office/drawing/2014/main" id="{D5798F3F-0BEF-9747-8672-735ACEAC0D55}"/>
                </a:ext>
              </a:extLst>
            </p:cNvPr>
            <p:cNvSpPr>
              <a:spLocks/>
            </p:cNvSpPr>
            <p:nvPr/>
          </p:nvSpPr>
          <p:spPr bwMode="auto">
            <a:xfrm>
              <a:off x="2287588" y="3846513"/>
              <a:ext cx="12700" cy="12700"/>
            </a:xfrm>
            <a:custGeom>
              <a:avLst/>
              <a:gdLst/>
              <a:ahLst/>
              <a:cxnLst>
                <a:cxn ang="0">
                  <a:pos x="2" y="4"/>
                </a:cxn>
                <a:cxn ang="0">
                  <a:pos x="8" y="0"/>
                </a:cxn>
                <a:cxn ang="0">
                  <a:pos x="0" y="8"/>
                </a:cxn>
                <a:cxn ang="0">
                  <a:pos x="0" y="8"/>
                </a:cxn>
                <a:cxn ang="0">
                  <a:pos x="2" y="4"/>
                </a:cxn>
                <a:cxn ang="0">
                  <a:pos x="2" y="4"/>
                </a:cxn>
              </a:cxnLst>
              <a:rect l="0" t="0" r="r" b="b"/>
              <a:pathLst>
                <a:path w="8" h="8">
                  <a:moveTo>
                    <a:pt x="2" y="4"/>
                  </a:moveTo>
                  <a:lnTo>
                    <a:pt x="8" y="0"/>
                  </a:lnTo>
                  <a:lnTo>
                    <a:pt x="0" y="8"/>
                  </a:lnTo>
                  <a:lnTo>
                    <a:pt x="0" y="8"/>
                  </a:lnTo>
                  <a:lnTo>
                    <a:pt x="2" y="4"/>
                  </a:lnTo>
                  <a:lnTo>
                    <a:pt x="2"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6" name="Freeform 757">
              <a:extLst>
                <a:ext uri="{FF2B5EF4-FFF2-40B4-BE49-F238E27FC236}">
                  <a16:creationId xmlns:a16="http://schemas.microsoft.com/office/drawing/2014/main" id="{96189A29-3D35-BF45-9FAC-288AF8D2937F}"/>
                </a:ext>
              </a:extLst>
            </p:cNvPr>
            <p:cNvSpPr>
              <a:spLocks/>
            </p:cNvSpPr>
            <p:nvPr/>
          </p:nvSpPr>
          <p:spPr bwMode="auto">
            <a:xfrm>
              <a:off x="1471613" y="2379663"/>
              <a:ext cx="31750" cy="41275"/>
            </a:xfrm>
            <a:custGeom>
              <a:avLst/>
              <a:gdLst/>
              <a:ahLst/>
              <a:cxnLst>
                <a:cxn ang="0">
                  <a:pos x="4" y="14"/>
                </a:cxn>
                <a:cxn ang="0">
                  <a:pos x="6" y="12"/>
                </a:cxn>
                <a:cxn ang="0">
                  <a:pos x="4" y="10"/>
                </a:cxn>
                <a:cxn ang="0">
                  <a:pos x="12" y="10"/>
                </a:cxn>
                <a:cxn ang="0">
                  <a:pos x="10" y="8"/>
                </a:cxn>
                <a:cxn ang="0">
                  <a:pos x="12" y="4"/>
                </a:cxn>
                <a:cxn ang="0">
                  <a:pos x="10" y="0"/>
                </a:cxn>
                <a:cxn ang="0">
                  <a:pos x="12" y="0"/>
                </a:cxn>
                <a:cxn ang="0">
                  <a:pos x="16" y="6"/>
                </a:cxn>
                <a:cxn ang="0">
                  <a:pos x="20" y="6"/>
                </a:cxn>
                <a:cxn ang="0">
                  <a:pos x="20" y="12"/>
                </a:cxn>
                <a:cxn ang="0">
                  <a:pos x="8" y="26"/>
                </a:cxn>
                <a:cxn ang="0">
                  <a:pos x="4" y="24"/>
                </a:cxn>
                <a:cxn ang="0">
                  <a:pos x="6" y="22"/>
                </a:cxn>
                <a:cxn ang="0">
                  <a:pos x="4" y="20"/>
                </a:cxn>
                <a:cxn ang="0">
                  <a:pos x="0" y="12"/>
                </a:cxn>
                <a:cxn ang="0">
                  <a:pos x="4" y="14"/>
                </a:cxn>
                <a:cxn ang="0">
                  <a:pos x="4" y="14"/>
                </a:cxn>
              </a:cxnLst>
              <a:rect l="0" t="0" r="r" b="b"/>
              <a:pathLst>
                <a:path w="20" h="26">
                  <a:moveTo>
                    <a:pt x="4" y="14"/>
                  </a:moveTo>
                  <a:lnTo>
                    <a:pt x="6" y="12"/>
                  </a:lnTo>
                  <a:lnTo>
                    <a:pt x="4" y="10"/>
                  </a:lnTo>
                  <a:lnTo>
                    <a:pt x="12" y="10"/>
                  </a:lnTo>
                  <a:lnTo>
                    <a:pt x="10" y="8"/>
                  </a:lnTo>
                  <a:lnTo>
                    <a:pt x="12" y="4"/>
                  </a:lnTo>
                  <a:lnTo>
                    <a:pt x="10" y="0"/>
                  </a:lnTo>
                  <a:lnTo>
                    <a:pt x="12" y="0"/>
                  </a:lnTo>
                  <a:lnTo>
                    <a:pt x="16" y="6"/>
                  </a:lnTo>
                  <a:lnTo>
                    <a:pt x="20" y="6"/>
                  </a:lnTo>
                  <a:lnTo>
                    <a:pt x="20" y="12"/>
                  </a:lnTo>
                  <a:lnTo>
                    <a:pt x="8" y="26"/>
                  </a:lnTo>
                  <a:lnTo>
                    <a:pt x="4" y="24"/>
                  </a:lnTo>
                  <a:lnTo>
                    <a:pt x="6" y="22"/>
                  </a:lnTo>
                  <a:lnTo>
                    <a:pt x="4" y="20"/>
                  </a:lnTo>
                  <a:lnTo>
                    <a:pt x="0" y="12"/>
                  </a:lnTo>
                  <a:lnTo>
                    <a:pt x="4" y="14"/>
                  </a:lnTo>
                  <a:lnTo>
                    <a:pt x="4"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7" name="Freeform 758">
              <a:extLst>
                <a:ext uri="{FF2B5EF4-FFF2-40B4-BE49-F238E27FC236}">
                  <a16:creationId xmlns:a16="http://schemas.microsoft.com/office/drawing/2014/main" id="{78C430C3-F49F-4F4A-9969-8359A82E8076}"/>
                </a:ext>
              </a:extLst>
            </p:cNvPr>
            <p:cNvSpPr>
              <a:spLocks/>
            </p:cNvSpPr>
            <p:nvPr/>
          </p:nvSpPr>
          <p:spPr bwMode="auto">
            <a:xfrm>
              <a:off x="1458913" y="2405063"/>
              <a:ext cx="19050" cy="22225"/>
            </a:xfrm>
            <a:custGeom>
              <a:avLst/>
              <a:gdLst/>
              <a:ahLst/>
              <a:cxnLst>
                <a:cxn ang="0">
                  <a:pos x="0" y="2"/>
                </a:cxn>
                <a:cxn ang="0">
                  <a:pos x="0" y="6"/>
                </a:cxn>
                <a:cxn ang="0">
                  <a:pos x="2" y="10"/>
                </a:cxn>
                <a:cxn ang="0">
                  <a:pos x="12" y="14"/>
                </a:cxn>
                <a:cxn ang="0">
                  <a:pos x="2" y="0"/>
                </a:cxn>
                <a:cxn ang="0">
                  <a:pos x="0" y="2"/>
                </a:cxn>
                <a:cxn ang="0">
                  <a:pos x="0" y="2"/>
                </a:cxn>
              </a:cxnLst>
              <a:rect l="0" t="0" r="r" b="b"/>
              <a:pathLst>
                <a:path w="12" h="14">
                  <a:moveTo>
                    <a:pt x="0" y="2"/>
                  </a:moveTo>
                  <a:lnTo>
                    <a:pt x="0" y="6"/>
                  </a:lnTo>
                  <a:lnTo>
                    <a:pt x="2" y="10"/>
                  </a:lnTo>
                  <a:lnTo>
                    <a:pt x="12" y="14"/>
                  </a:lnTo>
                  <a:lnTo>
                    <a:pt x="2" y="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8" name="Freeform 759">
              <a:extLst>
                <a:ext uri="{FF2B5EF4-FFF2-40B4-BE49-F238E27FC236}">
                  <a16:creationId xmlns:a16="http://schemas.microsoft.com/office/drawing/2014/main" id="{F1BE889F-A0B8-8748-BEAF-319640A20EF3}"/>
                </a:ext>
              </a:extLst>
            </p:cNvPr>
            <p:cNvSpPr>
              <a:spLocks/>
            </p:cNvSpPr>
            <p:nvPr/>
          </p:nvSpPr>
          <p:spPr bwMode="auto">
            <a:xfrm>
              <a:off x="1795463" y="3703638"/>
              <a:ext cx="6350" cy="3175"/>
            </a:xfrm>
            <a:custGeom>
              <a:avLst/>
              <a:gdLst/>
              <a:ahLst/>
              <a:cxnLst>
                <a:cxn ang="0">
                  <a:pos x="0" y="0"/>
                </a:cxn>
                <a:cxn ang="0">
                  <a:pos x="2" y="0"/>
                </a:cxn>
                <a:cxn ang="0">
                  <a:pos x="4" y="2"/>
                </a:cxn>
                <a:cxn ang="0">
                  <a:pos x="0" y="0"/>
                </a:cxn>
                <a:cxn ang="0">
                  <a:pos x="0" y="0"/>
                </a:cxn>
              </a:cxnLst>
              <a:rect l="0" t="0" r="r" b="b"/>
              <a:pathLst>
                <a:path w="4" h="2">
                  <a:moveTo>
                    <a:pt x="0" y="0"/>
                  </a:moveTo>
                  <a:lnTo>
                    <a:pt x="2" y="0"/>
                  </a:lnTo>
                  <a:lnTo>
                    <a:pt x="4"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59" name="Freeform 760">
              <a:extLst>
                <a:ext uri="{FF2B5EF4-FFF2-40B4-BE49-F238E27FC236}">
                  <a16:creationId xmlns:a16="http://schemas.microsoft.com/office/drawing/2014/main" id="{BEAF7DC9-B43A-9846-A56F-C3491F844FAD}"/>
                </a:ext>
              </a:extLst>
            </p:cNvPr>
            <p:cNvSpPr>
              <a:spLocks/>
            </p:cNvSpPr>
            <p:nvPr/>
          </p:nvSpPr>
          <p:spPr bwMode="auto">
            <a:xfrm>
              <a:off x="1833563" y="3719513"/>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0" name="Freeform 761">
              <a:extLst>
                <a:ext uri="{FF2B5EF4-FFF2-40B4-BE49-F238E27FC236}">
                  <a16:creationId xmlns:a16="http://schemas.microsoft.com/office/drawing/2014/main" id="{81514440-AFF0-5A4D-A502-65954B5D6281}"/>
                </a:ext>
              </a:extLst>
            </p:cNvPr>
            <p:cNvSpPr>
              <a:spLocks/>
            </p:cNvSpPr>
            <p:nvPr/>
          </p:nvSpPr>
          <p:spPr bwMode="auto">
            <a:xfrm>
              <a:off x="2278063" y="3916363"/>
              <a:ext cx="3175" cy="6350"/>
            </a:xfrm>
            <a:custGeom>
              <a:avLst/>
              <a:gdLst/>
              <a:ahLst/>
              <a:cxnLst>
                <a:cxn ang="0">
                  <a:pos x="2" y="0"/>
                </a:cxn>
                <a:cxn ang="0">
                  <a:pos x="2" y="2"/>
                </a:cxn>
                <a:cxn ang="0">
                  <a:pos x="2" y="4"/>
                </a:cxn>
                <a:cxn ang="0">
                  <a:pos x="0" y="2"/>
                </a:cxn>
                <a:cxn ang="0">
                  <a:pos x="2" y="0"/>
                </a:cxn>
                <a:cxn ang="0">
                  <a:pos x="2" y="0"/>
                </a:cxn>
              </a:cxnLst>
              <a:rect l="0" t="0" r="r" b="b"/>
              <a:pathLst>
                <a:path w="2" h="4">
                  <a:moveTo>
                    <a:pt x="2" y="0"/>
                  </a:moveTo>
                  <a:lnTo>
                    <a:pt x="2" y="2"/>
                  </a:lnTo>
                  <a:lnTo>
                    <a:pt x="2" y="4"/>
                  </a:lnTo>
                  <a:lnTo>
                    <a:pt x="0" y="2"/>
                  </a:lnTo>
                  <a:lnTo>
                    <a:pt x="2" y="0"/>
                  </a:lnTo>
                  <a:lnTo>
                    <a:pt x="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1" name="Freeform 762">
              <a:extLst>
                <a:ext uri="{FF2B5EF4-FFF2-40B4-BE49-F238E27FC236}">
                  <a16:creationId xmlns:a16="http://schemas.microsoft.com/office/drawing/2014/main" id="{78CA812E-2F20-A343-B56F-DBF0F50AFEA0}"/>
                </a:ext>
              </a:extLst>
            </p:cNvPr>
            <p:cNvSpPr>
              <a:spLocks/>
            </p:cNvSpPr>
            <p:nvPr/>
          </p:nvSpPr>
          <p:spPr bwMode="auto">
            <a:xfrm>
              <a:off x="1573213" y="3103563"/>
              <a:ext cx="6350" cy="6350"/>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2" name="Freeform 763">
              <a:extLst>
                <a:ext uri="{FF2B5EF4-FFF2-40B4-BE49-F238E27FC236}">
                  <a16:creationId xmlns:a16="http://schemas.microsoft.com/office/drawing/2014/main" id="{AAC31E51-C0AF-F647-B527-A21E2A402EE1}"/>
                </a:ext>
              </a:extLst>
            </p:cNvPr>
            <p:cNvSpPr>
              <a:spLocks/>
            </p:cNvSpPr>
            <p:nvPr/>
          </p:nvSpPr>
          <p:spPr bwMode="auto">
            <a:xfrm>
              <a:off x="1573213" y="3119438"/>
              <a:ext cx="15875" cy="15875"/>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3" name="Freeform 764">
              <a:extLst>
                <a:ext uri="{FF2B5EF4-FFF2-40B4-BE49-F238E27FC236}">
                  <a16:creationId xmlns:a16="http://schemas.microsoft.com/office/drawing/2014/main" id="{A88C3755-CCE3-2A4D-9612-2378EEFAA7EE}"/>
                </a:ext>
              </a:extLst>
            </p:cNvPr>
            <p:cNvSpPr>
              <a:spLocks/>
            </p:cNvSpPr>
            <p:nvPr/>
          </p:nvSpPr>
          <p:spPr bwMode="auto">
            <a:xfrm>
              <a:off x="1579563" y="3109913"/>
              <a:ext cx="15875" cy="25400"/>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4" name="Freeform 765">
              <a:extLst>
                <a:ext uri="{FF2B5EF4-FFF2-40B4-BE49-F238E27FC236}">
                  <a16:creationId xmlns:a16="http://schemas.microsoft.com/office/drawing/2014/main" id="{13A8F007-5965-3649-BBC3-D9156E281289}"/>
                </a:ext>
              </a:extLst>
            </p:cNvPr>
            <p:cNvSpPr>
              <a:spLocks/>
            </p:cNvSpPr>
            <p:nvPr/>
          </p:nvSpPr>
          <p:spPr bwMode="auto">
            <a:xfrm>
              <a:off x="1601788" y="3144838"/>
              <a:ext cx="6350" cy="12700"/>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5" name="Freeform 766">
              <a:extLst>
                <a:ext uri="{FF2B5EF4-FFF2-40B4-BE49-F238E27FC236}">
                  <a16:creationId xmlns:a16="http://schemas.microsoft.com/office/drawing/2014/main" id="{097C82E0-B688-0B48-92DC-E1244610C808}"/>
                </a:ext>
              </a:extLst>
            </p:cNvPr>
            <p:cNvSpPr>
              <a:spLocks/>
            </p:cNvSpPr>
            <p:nvPr/>
          </p:nvSpPr>
          <p:spPr bwMode="auto">
            <a:xfrm>
              <a:off x="1620838" y="3214688"/>
              <a:ext cx="107950" cy="82550"/>
            </a:xfrm>
            <a:custGeom>
              <a:avLst/>
              <a:gdLst/>
              <a:ahLst/>
              <a:cxnLst>
                <a:cxn ang="0">
                  <a:pos x="12" y="10"/>
                </a:cxn>
                <a:cxn ang="0">
                  <a:pos x="12" y="4"/>
                </a:cxn>
                <a:cxn ang="0">
                  <a:pos x="6" y="4"/>
                </a:cxn>
                <a:cxn ang="0">
                  <a:pos x="4" y="6"/>
                </a:cxn>
                <a:cxn ang="0">
                  <a:pos x="0" y="4"/>
                </a:cxn>
                <a:cxn ang="0">
                  <a:pos x="0" y="2"/>
                </a:cxn>
                <a:cxn ang="0">
                  <a:pos x="4" y="0"/>
                </a:cxn>
                <a:cxn ang="0">
                  <a:pos x="36" y="10"/>
                </a:cxn>
                <a:cxn ang="0">
                  <a:pos x="46" y="24"/>
                </a:cxn>
                <a:cxn ang="0">
                  <a:pos x="48" y="28"/>
                </a:cxn>
                <a:cxn ang="0">
                  <a:pos x="62" y="36"/>
                </a:cxn>
                <a:cxn ang="0">
                  <a:pos x="64" y="46"/>
                </a:cxn>
                <a:cxn ang="0">
                  <a:pos x="66" y="46"/>
                </a:cxn>
                <a:cxn ang="0">
                  <a:pos x="68" y="48"/>
                </a:cxn>
                <a:cxn ang="0">
                  <a:pos x="64" y="52"/>
                </a:cxn>
                <a:cxn ang="0">
                  <a:pos x="48" y="46"/>
                </a:cxn>
                <a:cxn ang="0">
                  <a:pos x="50" y="42"/>
                </a:cxn>
                <a:cxn ang="0">
                  <a:pos x="46" y="44"/>
                </a:cxn>
                <a:cxn ang="0">
                  <a:pos x="44" y="42"/>
                </a:cxn>
                <a:cxn ang="0">
                  <a:pos x="46" y="38"/>
                </a:cxn>
                <a:cxn ang="0">
                  <a:pos x="38" y="40"/>
                </a:cxn>
                <a:cxn ang="0">
                  <a:pos x="36" y="38"/>
                </a:cxn>
                <a:cxn ang="0">
                  <a:pos x="38" y="36"/>
                </a:cxn>
                <a:cxn ang="0">
                  <a:pos x="36" y="32"/>
                </a:cxn>
                <a:cxn ang="0">
                  <a:pos x="26" y="30"/>
                </a:cxn>
                <a:cxn ang="0">
                  <a:pos x="24" y="26"/>
                </a:cxn>
                <a:cxn ang="0">
                  <a:pos x="32" y="26"/>
                </a:cxn>
                <a:cxn ang="0">
                  <a:pos x="28" y="24"/>
                </a:cxn>
                <a:cxn ang="0">
                  <a:pos x="26" y="22"/>
                </a:cxn>
                <a:cxn ang="0">
                  <a:pos x="24" y="24"/>
                </a:cxn>
                <a:cxn ang="0">
                  <a:pos x="20" y="18"/>
                </a:cxn>
                <a:cxn ang="0">
                  <a:pos x="18" y="20"/>
                </a:cxn>
                <a:cxn ang="0">
                  <a:pos x="16" y="18"/>
                </a:cxn>
                <a:cxn ang="0">
                  <a:pos x="18" y="16"/>
                </a:cxn>
                <a:cxn ang="0">
                  <a:pos x="14" y="14"/>
                </a:cxn>
                <a:cxn ang="0">
                  <a:pos x="14" y="16"/>
                </a:cxn>
                <a:cxn ang="0">
                  <a:pos x="12" y="14"/>
                </a:cxn>
                <a:cxn ang="0">
                  <a:pos x="8" y="16"/>
                </a:cxn>
                <a:cxn ang="0">
                  <a:pos x="8" y="12"/>
                </a:cxn>
                <a:cxn ang="0">
                  <a:pos x="6" y="8"/>
                </a:cxn>
                <a:cxn ang="0">
                  <a:pos x="12" y="10"/>
                </a:cxn>
                <a:cxn ang="0">
                  <a:pos x="12" y="10"/>
                </a:cxn>
              </a:cxnLst>
              <a:rect l="0" t="0" r="r" b="b"/>
              <a:pathLst>
                <a:path w="68" h="52">
                  <a:moveTo>
                    <a:pt x="12" y="10"/>
                  </a:moveTo>
                  <a:lnTo>
                    <a:pt x="12" y="4"/>
                  </a:lnTo>
                  <a:lnTo>
                    <a:pt x="6" y="4"/>
                  </a:lnTo>
                  <a:lnTo>
                    <a:pt x="4" y="6"/>
                  </a:lnTo>
                  <a:lnTo>
                    <a:pt x="0" y="4"/>
                  </a:lnTo>
                  <a:lnTo>
                    <a:pt x="0" y="2"/>
                  </a:lnTo>
                  <a:lnTo>
                    <a:pt x="4" y="0"/>
                  </a:lnTo>
                  <a:lnTo>
                    <a:pt x="36" y="10"/>
                  </a:lnTo>
                  <a:lnTo>
                    <a:pt x="46" y="24"/>
                  </a:lnTo>
                  <a:lnTo>
                    <a:pt x="48" y="28"/>
                  </a:lnTo>
                  <a:lnTo>
                    <a:pt x="62" y="36"/>
                  </a:lnTo>
                  <a:lnTo>
                    <a:pt x="64" y="46"/>
                  </a:lnTo>
                  <a:lnTo>
                    <a:pt x="66" y="46"/>
                  </a:lnTo>
                  <a:lnTo>
                    <a:pt x="68" y="48"/>
                  </a:lnTo>
                  <a:lnTo>
                    <a:pt x="64" y="52"/>
                  </a:lnTo>
                  <a:lnTo>
                    <a:pt x="48" y="46"/>
                  </a:lnTo>
                  <a:lnTo>
                    <a:pt x="50" y="42"/>
                  </a:lnTo>
                  <a:lnTo>
                    <a:pt x="46" y="44"/>
                  </a:lnTo>
                  <a:lnTo>
                    <a:pt x="44" y="42"/>
                  </a:lnTo>
                  <a:lnTo>
                    <a:pt x="46" y="38"/>
                  </a:lnTo>
                  <a:lnTo>
                    <a:pt x="38" y="40"/>
                  </a:lnTo>
                  <a:lnTo>
                    <a:pt x="36" y="38"/>
                  </a:lnTo>
                  <a:lnTo>
                    <a:pt x="38" y="36"/>
                  </a:lnTo>
                  <a:lnTo>
                    <a:pt x="36" y="32"/>
                  </a:lnTo>
                  <a:lnTo>
                    <a:pt x="26" y="30"/>
                  </a:lnTo>
                  <a:lnTo>
                    <a:pt x="24" y="26"/>
                  </a:lnTo>
                  <a:lnTo>
                    <a:pt x="32" y="26"/>
                  </a:lnTo>
                  <a:lnTo>
                    <a:pt x="28" y="24"/>
                  </a:lnTo>
                  <a:lnTo>
                    <a:pt x="26" y="22"/>
                  </a:lnTo>
                  <a:lnTo>
                    <a:pt x="24" y="24"/>
                  </a:lnTo>
                  <a:lnTo>
                    <a:pt x="20" y="18"/>
                  </a:lnTo>
                  <a:lnTo>
                    <a:pt x="18" y="20"/>
                  </a:lnTo>
                  <a:lnTo>
                    <a:pt x="16" y="18"/>
                  </a:lnTo>
                  <a:lnTo>
                    <a:pt x="18" y="16"/>
                  </a:lnTo>
                  <a:lnTo>
                    <a:pt x="14" y="14"/>
                  </a:lnTo>
                  <a:lnTo>
                    <a:pt x="14" y="16"/>
                  </a:lnTo>
                  <a:lnTo>
                    <a:pt x="12" y="14"/>
                  </a:lnTo>
                  <a:lnTo>
                    <a:pt x="8" y="16"/>
                  </a:lnTo>
                  <a:lnTo>
                    <a:pt x="8" y="12"/>
                  </a:lnTo>
                  <a:lnTo>
                    <a:pt x="6" y="8"/>
                  </a:lnTo>
                  <a:lnTo>
                    <a:pt x="12" y="10"/>
                  </a:lnTo>
                  <a:lnTo>
                    <a:pt x="1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6" name="Freeform 767">
              <a:extLst>
                <a:ext uri="{FF2B5EF4-FFF2-40B4-BE49-F238E27FC236}">
                  <a16:creationId xmlns:a16="http://schemas.microsoft.com/office/drawing/2014/main" id="{43C801F0-BF23-B84B-A1B8-F32E6BCD3AC8}"/>
                </a:ext>
              </a:extLst>
            </p:cNvPr>
            <p:cNvSpPr>
              <a:spLocks/>
            </p:cNvSpPr>
            <p:nvPr/>
          </p:nvSpPr>
          <p:spPr bwMode="auto">
            <a:xfrm>
              <a:off x="893763" y="2538413"/>
              <a:ext cx="12700" cy="12700"/>
            </a:xfrm>
            <a:custGeom>
              <a:avLst/>
              <a:gdLst/>
              <a:ahLst/>
              <a:cxnLst>
                <a:cxn ang="0">
                  <a:pos x="2" y="2"/>
                </a:cxn>
                <a:cxn ang="0">
                  <a:pos x="4" y="0"/>
                </a:cxn>
                <a:cxn ang="0">
                  <a:pos x="8" y="8"/>
                </a:cxn>
                <a:cxn ang="0">
                  <a:pos x="2" y="8"/>
                </a:cxn>
                <a:cxn ang="0">
                  <a:pos x="0" y="4"/>
                </a:cxn>
                <a:cxn ang="0">
                  <a:pos x="2" y="2"/>
                </a:cxn>
                <a:cxn ang="0">
                  <a:pos x="2" y="2"/>
                </a:cxn>
              </a:cxnLst>
              <a:rect l="0" t="0" r="r" b="b"/>
              <a:pathLst>
                <a:path w="8" h="8">
                  <a:moveTo>
                    <a:pt x="2" y="2"/>
                  </a:moveTo>
                  <a:lnTo>
                    <a:pt x="4" y="0"/>
                  </a:lnTo>
                  <a:lnTo>
                    <a:pt x="8" y="8"/>
                  </a:lnTo>
                  <a:lnTo>
                    <a:pt x="2" y="8"/>
                  </a:lnTo>
                  <a:lnTo>
                    <a:pt x="0" y="4"/>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7" name="Freeform 768">
              <a:extLst>
                <a:ext uri="{FF2B5EF4-FFF2-40B4-BE49-F238E27FC236}">
                  <a16:creationId xmlns:a16="http://schemas.microsoft.com/office/drawing/2014/main" id="{01DD53AA-E741-3347-BDD1-7D5E4D5E7EE2}"/>
                </a:ext>
              </a:extLst>
            </p:cNvPr>
            <p:cNvSpPr>
              <a:spLocks/>
            </p:cNvSpPr>
            <p:nvPr/>
          </p:nvSpPr>
          <p:spPr bwMode="auto">
            <a:xfrm>
              <a:off x="1465263" y="2973388"/>
              <a:ext cx="22225" cy="50800"/>
            </a:xfrm>
            <a:custGeom>
              <a:avLst/>
              <a:gdLst/>
              <a:ahLst/>
              <a:cxnLst>
                <a:cxn ang="0">
                  <a:pos x="10" y="6"/>
                </a:cxn>
                <a:cxn ang="0">
                  <a:pos x="14" y="22"/>
                </a:cxn>
                <a:cxn ang="0">
                  <a:pos x="12" y="32"/>
                </a:cxn>
                <a:cxn ang="0">
                  <a:pos x="10" y="32"/>
                </a:cxn>
                <a:cxn ang="0">
                  <a:pos x="8" y="22"/>
                </a:cxn>
                <a:cxn ang="0">
                  <a:pos x="10" y="16"/>
                </a:cxn>
                <a:cxn ang="0">
                  <a:pos x="8" y="20"/>
                </a:cxn>
                <a:cxn ang="0">
                  <a:pos x="4" y="16"/>
                </a:cxn>
                <a:cxn ang="0">
                  <a:pos x="6" y="10"/>
                </a:cxn>
                <a:cxn ang="0">
                  <a:pos x="0" y="4"/>
                </a:cxn>
                <a:cxn ang="0">
                  <a:pos x="2" y="0"/>
                </a:cxn>
                <a:cxn ang="0">
                  <a:pos x="10" y="6"/>
                </a:cxn>
                <a:cxn ang="0">
                  <a:pos x="10" y="6"/>
                </a:cxn>
              </a:cxnLst>
              <a:rect l="0" t="0" r="r" b="b"/>
              <a:pathLst>
                <a:path w="14" h="32">
                  <a:moveTo>
                    <a:pt x="10" y="6"/>
                  </a:moveTo>
                  <a:lnTo>
                    <a:pt x="14" y="22"/>
                  </a:lnTo>
                  <a:lnTo>
                    <a:pt x="12" y="32"/>
                  </a:lnTo>
                  <a:lnTo>
                    <a:pt x="10" y="32"/>
                  </a:lnTo>
                  <a:lnTo>
                    <a:pt x="8" y="22"/>
                  </a:lnTo>
                  <a:lnTo>
                    <a:pt x="10" y="16"/>
                  </a:lnTo>
                  <a:lnTo>
                    <a:pt x="8" y="20"/>
                  </a:lnTo>
                  <a:lnTo>
                    <a:pt x="4" y="16"/>
                  </a:lnTo>
                  <a:lnTo>
                    <a:pt x="6" y="10"/>
                  </a:lnTo>
                  <a:lnTo>
                    <a:pt x="0" y="4"/>
                  </a:lnTo>
                  <a:lnTo>
                    <a:pt x="2" y="0"/>
                  </a:lnTo>
                  <a:lnTo>
                    <a:pt x="10" y="6"/>
                  </a:lnTo>
                  <a:lnTo>
                    <a:pt x="1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8" name="Freeform 769">
              <a:extLst>
                <a:ext uri="{FF2B5EF4-FFF2-40B4-BE49-F238E27FC236}">
                  <a16:creationId xmlns:a16="http://schemas.microsoft.com/office/drawing/2014/main" id="{765AB1BE-76C4-1445-9DDC-414661DF09B5}"/>
                </a:ext>
              </a:extLst>
            </p:cNvPr>
            <p:cNvSpPr>
              <a:spLocks/>
            </p:cNvSpPr>
            <p:nvPr/>
          </p:nvSpPr>
          <p:spPr bwMode="auto">
            <a:xfrm>
              <a:off x="1484313" y="2947988"/>
              <a:ext cx="19050" cy="41275"/>
            </a:xfrm>
            <a:custGeom>
              <a:avLst/>
              <a:gdLst/>
              <a:ahLst/>
              <a:cxnLst>
                <a:cxn ang="0">
                  <a:pos x="2" y="14"/>
                </a:cxn>
                <a:cxn ang="0">
                  <a:pos x="0" y="2"/>
                </a:cxn>
                <a:cxn ang="0">
                  <a:pos x="0" y="0"/>
                </a:cxn>
                <a:cxn ang="0">
                  <a:pos x="4" y="0"/>
                </a:cxn>
                <a:cxn ang="0">
                  <a:pos x="6" y="0"/>
                </a:cxn>
                <a:cxn ang="0">
                  <a:pos x="10" y="6"/>
                </a:cxn>
                <a:cxn ang="0">
                  <a:pos x="12" y="14"/>
                </a:cxn>
                <a:cxn ang="0">
                  <a:pos x="6" y="2"/>
                </a:cxn>
                <a:cxn ang="0">
                  <a:pos x="6" y="8"/>
                </a:cxn>
                <a:cxn ang="0">
                  <a:pos x="12" y="16"/>
                </a:cxn>
                <a:cxn ang="0">
                  <a:pos x="10" y="16"/>
                </a:cxn>
                <a:cxn ang="0">
                  <a:pos x="10" y="20"/>
                </a:cxn>
                <a:cxn ang="0">
                  <a:pos x="8" y="18"/>
                </a:cxn>
                <a:cxn ang="0">
                  <a:pos x="8" y="24"/>
                </a:cxn>
                <a:cxn ang="0">
                  <a:pos x="6" y="22"/>
                </a:cxn>
                <a:cxn ang="0">
                  <a:pos x="2" y="26"/>
                </a:cxn>
                <a:cxn ang="0">
                  <a:pos x="2" y="26"/>
                </a:cxn>
                <a:cxn ang="0">
                  <a:pos x="2" y="20"/>
                </a:cxn>
                <a:cxn ang="0">
                  <a:pos x="4" y="18"/>
                </a:cxn>
                <a:cxn ang="0">
                  <a:pos x="2" y="16"/>
                </a:cxn>
                <a:cxn ang="0">
                  <a:pos x="6" y="14"/>
                </a:cxn>
                <a:cxn ang="0">
                  <a:pos x="2" y="14"/>
                </a:cxn>
                <a:cxn ang="0">
                  <a:pos x="2" y="14"/>
                </a:cxn>
              </a:cxnLst>
              <a:rect l="0" t="0" r="r" b="b"/>
              <a:pathLst>
                <a:path w="12" h="26">
                  <a:moveTo>
                    <a:pt x="2" y="14"/>
                  </a:moveTo>
                  <a:lnTo>
                    <a:pt x="0" y="2"/>
                  </a:lnTo>
                  <a:lnTo>
                    <a:pt x="0" y="0"/>
                  </a:lnTo>
                  <a:lnTo>
                    <a:pt x="4" y="0"/>
                  </a:lnTo>
                  <a:lnTo>
                    <a:pt x="6" y="0"/>
                  </a:lnTo>
                  <a:lnTo>
                    <a:pt x="10" y="6"/>
                  </a:lnTo>
                  <a:lnTo>
                    <a:pt x="12" y="14"/>
                  </a:lnTo>
                  <a:lnTo>
                    <a:pt x="6" y="2"/>
                  </a:lnTo>
                  <a:lnTo>
                    <a:pt x="6" y="8"/>
                  </a:lnTo>
                  <a:lnTo>
                    <a:pt x="12" y="16"/>
                  </a:lnTo>
                  <a:lnTo>
                    <a:pt x="10" y="16"/>
                  </a:lnTo>
                  <a:lnTo>
                    <a:pt x="10" y="20"/>
                  </a:lnTo>
                  <a:lnTo>
                    <a:pt x="8" y="18"/>
                  </a:lnTo>
                  <a:lnTo>
                    <a:pt x="8" y="24"/>
                  </a:lnTo>
                  <a:lnTo>
                    <a:pt x="6" y="22"/>
                  </a:lnTo>
                  <a:lnTo>
                    <a:pt x="2" y="26"/>
                  </a:lnTo>
                  <a:lnTo>
                    <a:pt x="2" y="26"/>
                  </a:lnTo>
                  <a:lnTo>
                    <a:pt x="2" y="20"/>
                  </a:lnTo>
                  <a:lnTo>
                    <a:pt x="4" y="18"/>
                  </a:lnTo>
                  <a:lnTo>
                    <a:pt x="2" y="16"/>
                  </a:lnTo>
                  <a:lnTo>
                    <a:pt x="6" y="14"/>
                  </a:lnTo>
                  <a:lnTo>
                    <a:pt x="2" y="14"/>
                  </a:lnTo>
                  <a:lnTo>
                    <a:pt x="2" y="1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69" name="Freeform 770">
              <a:extLst>
                <a:ext uri="{FF2B5EF4-FFF2-40B4-BE49-F238E27FC236}">
                  <a16:creationId xmlns:a16="http://schemas.microsoft.com/office/drawing/2014/main" id="{5FE568DF-B7D2-E545-875B-E292C1E52A1C}"/>
                </a:ext>
              </a:extLst>
            </p:cNvPr>
            <p:cNvSpPr>
              <a:spLocks/>
            </p:cNvSpPr>
            <p:nvPr/>
          </p:nvSpPr>
          <p:spPr bwMode="auto">
            <a:xfrm>
              <a:off x="1490663" y="2995613"/>
              <a:ext cx="12700" cy="31750"/>
            </a:xfrm>
            <a:custGeom>
              <a:avLst/>
              <a:gdLst/>
              <a:ahLst/>
              <a:cxnLst>
                <a:cxn ang="0">
                  <a:pos x="4" y="8"/>
                </a:cxn>
                <a:cxn ang="0">
                  <a:pos x="0" y="4"/>
                </a:cxn>
                <a:cxn ang="0">
                  <a:pos x="0" y="2"/>
                </a:cxn>
                <a:cxn ang="0">
                  <a:pos x="4" y="0"/>
                </a:cxn>
                <a:cxn ang="0">
                  <a:pos x="6" y="4"/>
                </a:cxn>
                <a:cxn ang="0">
                  <a:pos x="8" y="4"/>
                </a:cxn>
                <a:cxn ang="0">
                  <a:pos x="8" y="8"/>
                </a:cxn>
                <a:cxn ang="0">
                  <a:pos x="6" y="8"/>
                </a:cxn>
                <a:cxn ang="0">
                  <a:pos x="6" y="20"/>
                </a:cxn>
                <a:cxn ang="0">
                  <a:pos x="6" y="16"/>
                </a:cxn>
                <a:cxn ang="0">
                  <a:pos x="4" y="16"/>
                </a:cxn>
                <a:cxn ang="0">
                  <a:pos x="2" y="12"/>
                </a:cxn>
                <a:cxn ang="0">
                  <a:pos x="6" y="10"/>
                </a:cxn>
                <a:cxn ang="0">
                  <a:pos x="2" y="8"/>
                </a:cxn>
                <a:cxn ang="0">
                  <a:pos x="4" y="8"/>
                </a:cxn>
                <a:cxn ang="0">
                  <a:pos x="4" y="8"/>
                </a:cxn>
              </a:cxnLst>
              <a:rect l="0" t="0" r="r" b="b"/>
              <a:pathLst>
                <a:path w="8" h="20">
                  <a:moveTo>
                    <a:pt x="4" y="8"/>
                  </a:moveTo>
                  <a:lnTo>
                    <a:pt x="0" y="4"/>
                  </a:lnTo>
                  <a:lnTo>
                    <a:pt x="0" y="2"/>
                  </a:lnTo>
                  <a:lnTo>
                    <a:pt x="4" y="0"/>
                  </a:lnTo>
                  <a:lnTo>
                    <a:pt x="6" y="4"/>
                  </a:lnTo>
                  <a:lnTo>
                    <a:pt x="8" y="4"/>
                  </a:lnTo>
                  <a:lnTo>
                    <a:pt x="8" y="8"/>
                  </a:lnTo>
                  <a:lnTo>
                    <a:pt x="6" y="8"/>
                  </a:lnTo>
                  <a:lnTo>
                    <a:pt x="6" y="20"/>
                  </a:lnTo>
                  <a:lnTo>
                    <a:pt x="6" y="16"/>
                  </a:lnTo>
                  <a:lnTo>
                    <a:pt x="4" y="16"/>
                  </a:lnTo>
                  <a:lnTo>
                    <a:pt x="2" y="12"/>
                  </a:lnTo>
                  <a:lnTo>
                    <a:pt x="6" y="10"/>
                  </a:lnTo>
                  <a:lnTo>
                    <a:pt x="2" y="8"/>
                  </a:lnTo>
                  <a:lnTo>
                    <a:pt x="4" y="8"/>
                  </a:lnTo>
                  <a:lnTo>
                    <a:pt x="4"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0" name="Freeform 771">
              <a:extLst>
                <a:ext uri="{FF2B5EF4-FFF2-40B4-BE49-F238E27FC236}">
                  <a16:creationId xmlns:a16="http://schemas.microsoft.com/office/drawing/2014/main" id="{8EB0AD5E-3579-4A4D-A47C-EC85F3A11FBC}"/>
                </a:ext>
              </a:extLst>
            </p:cNvPr>
            <p:cNvSpPr>
              <a:spLocks/>
            </p:cNvSpPr>
            <p:nvPr/>
          </p:nvSpPr>
          <p:spPr bwMode="auto">
            <a:xfrm>
              <a:off x="1500188" y="2989263"/>
              <a:ext cx="22225" cy="25400"/>
            </a:xfrm>
            <a:custGeom>
              <a:avLst/>
              <a:gdLst/>
              <a:ahLst/>
              <a:cxnLst>
                <a:cxn ang="0">
                  <a:pos x="0" y="0"/>
                </a:cxn>
                <a:cxn ang="0">
                  <a:pos x="2" y="0"/>
                </a:cxn>
                <a:cxn ang="0">
                  <a:pos x="12" y="2"/>
                </a:cxn>
                <a:cxn ang="0">
                  <a:pos x="14" y="10"/>
                </a:cxn>
                <a:cxn ang="0">
                  <a:pos x="8" y="6"/>
                </a:cxn>
                <a:cxn ang="0">
                  <a:pos x="12" y="14"/>
                </a:cxn>
                <a:cxn ang="0">
                  <a:pos x="6" y="16"/>
                </a:cxn>
                <a:cxn ang="0">
                  <a:pos x="4" y="6"/>
                </a:cxn>
                <a:cxn ang="0">
                  <a:pos x="2" y="4"/>
                </a:cxn>
                <a:cxn ang="0">
                  <a:pos x="0" y="0"/>
                </a:cxn>
                <a:cxn ang="0">
                  <a:pos x="0" y="0"/>
                </a:cxn>
              </a:cxnLst>
              <a:rect l="0" t="0" r="r" b="b"/>
              <a:pathLst>
                <a:path w="14" h="16">
                  <a:moveTo>
                    <a:pt x="0" y="0"/>
                  </a:moveTo>
                  <a:lnTo>
                    <a:pt x="2" y="0"/>
                  </a:lnTo>
                  <a:lnTo>
                    <a:pt x="12" y="2"/>
                  </a:lnTo>
                  <a:lnTo>
                    <a:pt x="14" y="10"/>
                  </a:lnTo>
                  <a:lnTo>
                    <a:pt x="8" y="6"/>
                  </a:lnTo>
                  <a:lnTo>
                    <a:pt x="12" y="14"/>
                  </a:lnTo>
                  <a:lnTo>
                    <a:pt x="6" y="16"/>
                  </a:lnTo>
                  <a:lnTo>
                    <a:pt x="4" y="6"/>
                  </a:lnTo>
                  <a:lnTo>
                    <a:pt x="2" y="4"/>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1" name="Freeform 772">
              <a:extLst>
                <a:ext uri="{FF2B5EF4-FFF2-40B4-BE49-F238E27FC236}">
                  <a16:creationId xmlns:a16="http://schemas.microsoft.com/office/drawing/2014/main" id="{4573B9DB-43F3-3E4D-8D9E-2BA4E6C7FC6E}"/>
                </a:ext>
              </a:extLst>
            </p:cNvPr>
            <p:cNvSpPr>
              <a:spLocks/>
            </p:cNvSpPr>
            <p:nvPr/>
          </p:nvSpPr>
          <p:spPr bwMode="auto">
            <a:xfrm>
              <a:off x="1522413" y="2998788"/>
              <a:ext cx="6350" cy="9525"/>
            </a:xfrm>
            <a:custGeom>
              <a:avLst/>
              <a:gdLst/>
              <a:ahLst/>
              <a:cxnLst>
                <a:cxn ang="0">
                  <a:pos x="2" y="2"/>
                </a:cxn>
                <a:cxn ang="0">
                  <a:pos x="4" y="6"/>
                </a:cxn>
                <a:cxn ang="0">
                  <a:pos x="2" y="6"/>
                </a:cxn>
                <a:cxn ang="0">
                  <a:pos x="0" y="0"/>
                </a:cxn>
                <a:cxn ang="0">
                  <a:pos x="2" y="2"/>
                </a:cxn>
                <a:cxn ang="0">
                  <a:pos x="2" y="2"/>
                </a:cxn>
              </a:cxnLst>
              <a:rect l="0" t="0" r="r" b="b"/>
              <a:pathLst>
                <a:path w="4" h="6">
                  <a:moveTo>
                    <a:pt x="2" y="2"/>
                  </a:moveTo>
                  <a:lnTo>
                    <a:pt x="4" y="6"/>
                  </a:lnTo>
                  <a:lnTo>
                    <a:pt x="2"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2" name="Freeform 773">
              <a:extLst>
                <a:ext uri="{FF2B5EF4-FFF2-40B4-BE49-F238E27FC236}">
                  <a16:creationId xmlns:a16="http://schemas.microsoft.com/office/drawing/2014/main" id="{8F38A8FB-DBA1-2A4D-AE37-A4E534C2A678}"/>
                </a:ext>
              </a:extLst>
            </p:cNvPr>
            <p:cNvSpPr>
              <a:spLocks/>
            </p:cNvSpPr>
            <p:nvPr/>
          </p:nvSpPr>
          <p:spPr bwMode="auto">
            <a:xfrm>
              <a:off x="1519238" y="3014663"/>
              <a:ext cx="9525" cy="6350"/>
            </a:xfrm>
            <a:custGeom>
              <a:avLst/>
              <a:gdLst/>
              <a:ahLst/>
              <a:cxnLst>
                <a:cxn ang="0">
                  <a:pos x="6" y="0"/>
                </a:cxn>
                <a:cxn ang="0">
                  <a:pos x="6" y="4"/>
                </a:cxn>
                <a:cxn ang="0">
                  <a:pos x="4" y="4"/>
                </a:cxn>
                <a:cxn ang="0">
                  <a:pos x="0" y="2"/>
                </a:cxn>
                <a:cxn ang="0">
                  <a:pos x="6" y="0"/>
                </a:cxn>
                <a:cxn ang="0">
                  <a:pos x="6" y="0"/>
                </a:cxn>
              </a:cxnLst>
              <a:rect l="0" t="0" r="r" b="b"/>
              <a:pathLst>
                <a:path w="6" h="4">
                  <a:moveTo>
                    <a:pt x="6" y="0"/>
                  </a:moveTo>
                  <a:lnTo>
                    <a:pt x="6" y="4"/>
                  </a:lnTo>
                  <a:lnTo>
                    <a:pt x="4" y="4"/>
                  </a:lnTo>
                  <a:lnTo>
                    <a:pt x="0" y="2"/>
                  </a:lnTo>
                  <a:lnTo>
                    <a:pt x="6" y="0"/>
                  </a:lnTo>
                  <a:lnTo>
                    <a:pt x="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3" name="Freeform 774">
              <a:extLst>
                <a:ext uri="{FF2B5EF4-FFF2-40B4-BE49-F238E27FC236}">
                  <a16:creationId xmlns:a16="http://schemas.microsoft.com/office/drawing/2014/main" id="{81DE9198-80F6-034D-8E0F-11C617F790AB}"/>
                </a:ext>
              </a:extLst>
            </p:cNvPr>
            <p:cNvSpPr>
              <a:spLocks/>
            </p:cNvSpPr>
            <p:nvPr/>
          </p:nvSpPr>
          <p:spPr bwMode="auto">
            <a:xfrm>
              <a:off x="1449388" y="2941638"/>
              <a:ext cx="28575" cy="34925"/>
            </a:xfrm>
            <a:custGeom>
              <a:avLst/>
              <a:gdLst/>
              <a:ahLst/>
              <a:cxnLst>
                <a:cxn ang="0">
                  <a:pos x="18" y="6"/>
                </a:cxn>
                <a:cxn ang="0">
                  <a:pos x="18" y="10"/>
                </a:cxn>
                <a:cxn ang="0">
                  <a:pos x="16" y="8"/>
                </a:cxn>
                <a:cxn ang="0">
                  <a:pos x="18" y="12"/>
                </a:cxn>
                <a:cxn ang="0">
                  <a:pos x="18" y="14"/>
                </a:cxn>
                <a:cxn ang="0">
                  <a:pos x="18" y="20"/>
                </a:cxn>
                <a:cxn ang="0">
                  <a:pos x="8" y="12"/>
                </a:cxn>
                <a:cxn ang="0">
                  <a:pos x="10" y="20"/>
                </a:cxn>
                <a:cxn ang="0">
                  <a:pos x="8" y="22"/>
                </a:cxn>
                <a:cxn ang="0">
                  <a:pos x="6" y="20"/>
                </a:cxn>
                <a:cxn ang="0">
                  <a:pos x="6" y="20"/>
                </a:cxn>
                <a:cxn ang="0">
                  <a:pos x="2" y="12"/>
                </a:cxn>
                <a:cxn ang="0">
                  <a:pos x="0" y="8"/>
                </a:cxn>
                <a:cxn ang="0">
                  <a:pos x="2" y="8"/>
                </a:cxn>
                <a:cxn ang="0">
                  <a:pos x="0" y="4"/>
                </a:cxn>
                <a:cxn ang="0">
                  <a:pos x="0" y="2"/>
                </a:cxn>
                <a:cxn ang="0">
                  <a:pos x="2" y="4"/>
                </a:cxn>
                <a:cxn ang="0">
                  <a:pos x="6" y="0"/>
                </a:cxn>
                <a:cxn ang="0">
                  <a:pos x="12" y="4"/>
                </a:cxn>
                <a:cxn ang="0">
                  <a:pos x="18" y="6"/>
                </a:cxn>
                <a:cxn ang="0">
                  <a:pos x="18" y="6"/>
                </a:cxn>
              </a:cxnLst>
              <a:rect l="0" t="0" r="r" b="b"/>
              <a:pathLst>
                <a:path w="18" h="22">
                  <a:moveTo>
                    <a:pt x="18" y="6"/>
                  </a:moveTo>
                  <a:lnTo>
                    <a:pt x="18" y="10"/>
                  </a:lnTo>
                  <a:lnTo>
                    <a:pt x="16" y="8"/>
                  </a:lnTo>
                  <a:lnTo>
                    <a:pt x="18" y="12"/>
                  </a:lnTo>
                  <a:lnTo>
                    <a:pt x="18" y="14"/>
                  </a:lnTo>
                  <a:lnTo>
                    <a:pt x="18" y="20"/>
                  </a:lnTo>
                  <a:lnTo>
                    <a:pt x="8" y="12"/>
                  </a:lnTo>
                  <a:lnTo>
                    <a:pt x="10" y="20"/>
                  </a:lnTo>
                  <a:lnTo>
                    <a:pt x="8" y="22"/>
                  </a:lnTo>
                  <a:lnTo>
                    <a:pt x="6" y="20"/>
                  </a:lnTo>
                  <a:lnTo>
                    <a:pt x="6" y="20"/>
                  </a:lnTo>
                  <a:lnTo>
                    <a:pt x="2" y="12"/>
                  </a:lnTo>
                  <a:lnTo>
                    <a:pt x="0" y="8"/>
                  </a:lnTo>
                  <a:lnTo>
                    <a:pt x="2" y="8"/>
                  </a:lnTo>
                  <a:lnTo>
                    <a:pt x="0" y="4"/>
                  </a:lnTo>
                  <a:lnTo>
                    <a:pt x="0" y="2"/>
                  </a:lnTo>
                  <a:lnTo>
                    <a:pt x="2" y="4"/>
                  </a:lnTo>
                  <a:lnTo>
                    <a:pt x="6" y="0"/>
                  </a:lnTo>
                  <a:lnTo>
                    <a:pt x="12" y="4"/>
                  </a:lnTo>
                  <a:lnTo>
                    <a:pt x="18" y="6"/>
                  </a:lnTo>
                  <a:lnTo>
                    <a:pt x="18"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4" name="Freeform 775">
              <a:extLst>
                <a:ext uri="{FF2B5EF4-FFF2-40B4-BE49-F238E27FC236}">
                  <a16:creationId xmlns:a16="http://schemas.microsoft.com/office/drawing/2014/main" id="{7BE7B96D-DA44-DE49-89E7-24102FCA8A8B}"/>
                </a:ext>
              </a:extLst>
            </p:cNvPr>
            <p:cNvSpPr>
              <a:spLocks/>
            </p:cNvSpPr>
            <p:nvPr/>
          </p:nvSpPr>
          <p:spPr bwMode="auto">
            <a:xfrm>
              <a:off x="1506538" y="3017838"/>
              <a:ext cx="34925" cy="60325"/>
            </a:xfrm>
            <a:custGeom>
              <a:avLst/>
              <a:gdLst/>
              <a:ahLst/>
              <a:cxnLst>
                <a:cxn ang="0">
                  <a:pos x="12" y="8"/>
                </a:cxn>
                <a:cxn ang="0">
                  <a:pos x="16" y="14"/>
                </a:cxn>
                <a:cxn ang="0">
                  <a:pos x="16" y="16"/>
                </a:cxn>
                <a:cxn ang="0">
                  <a:pos x="20" y="22"/>
                </a:cxn>
                <a:cxn ang="0">
                  <a:pos x="16" y="18"/>
                </a:cxn>
                <a:cxn ang="0">
                  <a:pos x="18" y="22"/>
                </a:cxn>
                <a:cxn ang="0">
                  <a:pos x="22" y="28"/>
                </a:cxn>
                <a:cxn ang="0">
                  <a:pos x="22" y="32"/>
                </a:cxn>
                <a:cxn ang="0">
                  <a:pos x="22" y="32"/>
                </a:cxn>
                <a:cxn ang="0">
                  <a:pos x="22" y="38"/>
                </a:cxn>
                <a:cxn ang="0">
                  <a:pos x="20" y="38"/>
                </a:cxn>
                <a:cxn ang="0">
                  <a:pos x="18" y="32"/>
                </a:cxn>
                <a:cxn ang="0">
                  <a:pos x="16" y="32"/>
                </a:cxn>
                <a:cxn ang="0">
                  <a:pos x="14" y="28"/>
                </a:cxn>
                <a:cxn ang="0">
                  <a:pos x="6" y="24"/>
                </a:cxn>
                <a:cxn ang="0">
                  <a:pos x="10" y="22"/>
                </a:cxn>
                <a:cxn ang="0">
                  <a:pos x="10" y="20"/>
                </a:cxn>
                <a:cxn ang="0">
                  <a:pos x="10" y="18"/>
                </a:cxn>
                <a:cxn ang="0">
                  <a:pos x="4" y="16"/>
                </a:cxn>
                <a:cxn ang="0">
                  <a:pos x="6" y="12"/>
                </a:cxn>
                <a:cxn ang="0">
                  <a:pos x="6" y="6"/>
                </a:cxn>
                <a:cxn ang="0">
                  <a:pos x="0" y="10"/>
                </a:cxn>
                <a:cxn ang="0">
                  <a:pos x="2" y="4"/>
                </a:cxn>
                <a:cxn ang="0">
                  <a:pos x="2" y="0"/>
                </a:cxn>
                <a:cxn ang="0">
                  <a:pos x="6" y="0"/>
                </a:cxn>
                <a:cxn ang="0">
                  <a:pos x="8" y="2"/>
                </a:cxn>
                <a:cxn ang="0">
                  <a:pos x="8" y="6"/>
                </a:cxn>
                <a:cxn ang="0">
                  <a:pos x="12" y="8"/>
                </a:cxn>
                <a:cxn ang="0">
                  <a:pos x="12" y="8"/>
                </a:cxn>
              </a:cxnLst>
              <a:rect l="0" t="0" r="r" b="b"/>
              <a:pathLst>
                <a:path w="22" h="38">
                  <a:moveTo>
                    <a:pt x="12" y="8"/>
                  </a:moveTo>
                  <a:lnTo>
                    <a:pt x="16" y="14"/>
                  </a:lnTo>
                  <a:lnTo>
                    <a:pt x="16" y="16"/>
                  </a:lnTo>
                  <a:lnTo>
                    <a:pt x="20" y="22"/>
                  </a:lnTo>
                  <a:lnTo>
                    <a:pt x="16" y="18"/>
                  </a:lnTo>
                  <a:lnTo>
                    <a:pt x="18" y="22"/>
                  </a:lnTo>
                  <a:lnTo>
                    <a:pt x="22" y="28"/>
                  </a:lnTo>
                  <a:lnTo>
                    <a:pt x="22" y="32"/>
                  </a:lnTo>
                  <a:lnTo>
                    <a:pt x="22" y="32"/>
                  </a:lnTo>
                  <a:lnTo>
                    <a:pt x="22" y="38"/>
                  </a:lnTo>
                  <a:lnTo>
                    <a:pt x="20" y="38"/>
                  </a:lnTo>
                  <a:lnTo>
                    <a:pt x="18" y="32"/>
                  </a:lnTo>
                  <a:lnTo>
                    <a:pt x="16" y="32"/>
                  </a:lnTo>
                  <a:lnTo>
                    <a:pt x="14" y="28"/>
                  </a:lnTo>
                  <a:lnTo>
                    <a:pt x="6" y="24"/>
                  </a:lnTo>
                  <a:lnTo>
                    <a:pt x="10" y="22"/>
                  </a:lnTo>
                  <a:lnTo>
                    <a:pt x="10" y="20"/>
                  </a:lnTo>
                  <a:lnTo>
                    <a:pt x="10" y="18"/>
                  </a:lnTo>
                  <a:lnTo>
                    <a:pt x="4" y="16"/>
                  </a:lnTo>
                  <a:lnTo>
                    <a:pt x="6" y="12"/>
                  </a:lnTo>
                  <a:lnTo>
                    <a:pt x="6" y="6"/>
                  </a:lnTo>
                  <a:lnTo>
                    <a:pt x="0" y="10"/>
                  </a:lnTo>
                  <a:lnTo>
                    <a:pt x="2" y="4"/>
                  </a:lnTo>
                  <a:lnTo>
                    <a:pt x="2" y="0"/>
                  </a:lnTo>
                  <a:lnTo>
                    <a:pt x="6" y="0"/>
                  </a:lnTo>
                  <a:lnTo>
                    <a:pt x="8" y="2"/>
                  </a:lnTo>
                  <a:lnTo>
                    <a:pt x="8" y="6"/>
                  </a:lnTo>
                  <a:lnTo>
                    <a:pt x="12" y="8"/>
                  </a:lnTo>
                  <a:lnTo>
                    <a:pt x="12" y="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5" name="Freeform 776">
              <a:extLst>
                <a:ext uri="{FF2B5EF4-FFF2-40B4-BE49-F238E27FC236}">
                  <a16:creationId xmlns:a16="http://schemas.microsoft.com/office/drawing/2014/main" id="{AEB9B43A-5571-FE4B-8A11-7779E2D89B4F}"/>
                </a:ext>
              </a:extLst>
            </p:cNvPr>
            <p:cNvSpPr>
              <a:spLocks/>
            </p:cNvSpPr>
            <p:nvPr/>
          </p:nvSpPr>
          <p:spPr bwMode="auto">
            <a:xfrm>
              <a:off x="1547813" y="3033713"/>
              <a:ext cx="19050" cy="28575"/>
            </a:xfrm>
            <a:custGeom>
              <a:avLst/>
              <a:gdLst/>
              <a:ahLst/>
              <a:cxnLst>
                <a:cxn ang="0">
                  <a:pos x="6" y="16"/>
                </a:cxn>
                <a:cxn ang="0">
                  <a:pos x="6" y="14"/>
                </a:cxn>
                <a:cxn ang="0">
                  <a:pos x="8" y="18"/>
                </a:cxn>
                <a:cxn ang="0">
                  <a:pos x="12" y="18"/>
                </a:cxn>
                <a:cxn ang="0">
                  <a:pos x="10" y="14"/>
                </a:cxn>
                <a:cxn ang="0">
                  <a:pos x="10" y="8"/>
                </a:cxn>
                <a:cxn ang="0">
                  <a:pos x="8" y="0"/>
                </a:cxn>
                <a:cxn ang="0">
                  <a:pos x="2" y="2"/>
                </a:cxn>
                <a:cxn ang="0">
                  <a:pos x="2" y="4"/>
                </a:cxn>
                <a:cxn ang="0">
                  <a:pos x="0" y="12"/>
                </a:cxn>
                <a:cxn ang="0">
                  <a:pos x="2" y="14"/>
                </a:cxn>
                <a:cxn ang="0">
                  <a:pos x="4" y="10"/>
                </a:cxn>
                <a:cxn ang="0">
                  <a:pos x="6" y="12"/>
                </a:cxn>
                <a:cxn ang="0">
                  <a:pos x="6" y="8"/>
                </a:cxn>
                <a:cxn ang="0">
                  <a:pos x="6" y="12"/>
                </a:cxn>
                <a:cxn ang="0">
                  <a:pos x="6" y="16"/>
                </a:cxn>
                <a:cxn ang="0">
                  <a:pos x="6" y="16"/>
                </a:cxn>
              </a:cxnLst>
              <a:rect l="0" t="0" r="r" b="b"/>
              <a:pathLst>
                <a:path w="12" h="18">
                  <a:moveTo>
                    <a:pt x="6" y="16"/>
                  </a:moveTo>
                  <a:lnTo>
                    <a:pt x="6" y="14"/>
                  </a:lnTo>
                  <a:lnTo>
                    <a:pt x="8" y="18"/>
                  </a:lnTo>
                  <a:lnTo>
                    <a:pt x="12" y="18"/>
                  </a:lnTo>
                  <a:lnTo>
                    <a:pt x="10" y="14"/>
                  </a:lnTo>
                  <a:lnTo>
                    <a:pt x="10" y="8"/>
                  </a:lnTo>
                  <a:lnTo>
                    <a:pt x="8" y="0"/>
                  </a:lnTo>
                  <a:lnTo>
                    <a:pt x="2" y="2"/>
                  </a:lnTo>
                  <a:lnTo>
                    <a:pt x="2" y="4"/>
                  </a:lnTo>
                  <a:lnTo>
                    <a:pt x="0" y="12"/>
                  </a:lnTo>
                  <a:lnTo>
                    <a:pt x="2" y="14"/>
                  </a:lnTo>
                  <a:lnTo>
                    <a:pt x="4" y="10"/>
                  </a:lnTo>
                  <a:lnTo>
                    <a:pt x="6" y="12"/>
                  </a:lnTo>
                  <a:lnTo>
                    <a:pt x="6" y="8"/>
                  </a:lnTo>
                  <a:lnTo>
                    <a:pt x="6" y="12"/>
                  </a:lnTo>
                  <a:lnTo>
                    <a:pt x="6" y="16"/>
                  </a:lnTo>
                  <a:lnTo>
                    <a:pt x="6"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6" name="Freeform 777">
              <a:extLst>
                <a:ext uri="{FF2B5EF4-FFF2-40B4-BE49-F238E27FC236}">
                  <a16:creationId xmlns:a16="http://schemas.microsoft.com/office/drawing/2014/main" id="{604CC1B9-6465-304A-9AE9-C15EC2D62837}"/>
                </a:ext>
              </a:extLst>
            </p:cNvPr>
            <p:cNvSpPr>
              <a:spLocks/>
            </p:cNvSpPr>
            <p:nvPr/>
          </p:nvSpPr>
          <p:spPr bwMode="auto">
            <a:xfrm>
              <a:off x="1516063" y="3059113"/>
              <a:ext cx="9525" cy="19050"/>
            </a:xfrm>
            <a:custGeom>
              <a:avLst/>
              <a:gdLst/>
              <a:ahLst/>
              <a:cxnLst>
                <a:cxn ang="0">
                  <a:pos x="4" y="6"/>
                </a:cxn>
                <a:cxn ang="0">
                  <a:pos x="6" y="12"/>
                </a:cxn>
                <a:cxn ang="0">
                  <a:pos x="4" y="12"/>
                </a:cxn>
                <a:cxn ang="0">
                  <a:pos x="2" y="6"/>
                </a:cxn>
                <a:cxn ang="0">
                  <a:pos x="0" y="0"/>
                </a:cxn>
                <a:cxn ang="0">
                  <a:pos x="4" y="6"/>
                </a:cxn>
                <a:cxn ang="0">
                  <a:pos x="4" y="6"/>
                </a:cxn>
              </a:cxnLst>
              <a:rect l="0" t="0" r="r" b="b"/>
              <a:pathLst>
                <a:path w="6" h="12">
                  <a:moveTo>
                    <a:pt x="4" y="6"/>
                  </a:moveTo>
                  <a:lnTo>
                    <a:pt x="6" y="12"/>
                  </a:lnTo>
                  <a:lnTo>
                    <a:pt x="4" y="12"/>
                  </a:lnTo>
                  <a:lnTo>
                    <a:pt x="2" y="6"/>
                  </a:lnTo>
                  <a:lnTo>
                    <a:pt x="0" y="0"/>
                  </a:lnTo>
                  <a:lnTo>
                    <a:pt x="4" y="6"/>
                  </a:lnTo>
                  <a:lnTo>
                    <a:pt x="4"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7" name="Freeform 778">
              <a:extLst>
                <a:ext uri="{FF2B5EF4-FFF2-40B4-BE49-F238E27FC236}">
                  <a16:creationId xmlns:a16="http://schemas.microsoft.com/office/drawing/2014/main" id="{645666CE-AAF1-3F44-A1F8-8420043171C0}"/>
                </a:ext>
              </a:extLst>
            </p:cNvPr>
            <p:cNvSpPr>
              <a:spLocks/>
            </p:cNvSpPr>
            <p:nvPr/>
          </p:nvSpPr>
          <p:spPr bwMode="auto">
            <a:xfrm>
              <a:off x="1550988" y="3059113"/>
              <a:ext cx="6350" cy="9525"/>
            </a:xfrm>
            <a:custGeom>
              <a:avLst/>
              <a:gdLst/>
              <a:ahLst/>
              <a:cxnLst>
                <a:cxn ang="0">
                  <a:pos x="0" y="0"/>
                </a:cxn>
                <a:cxn ang="0">
                  <a:pos x="4" y="6"/>
                </a:cxn>
                <a:cxn ang="0">
                  <a:pos x="0" y="2"/>
                </a:cxn>
                <a:cxn ang="0">
                  <a:pos x="0" y="0"/>
                </a:cxn>
                <a:cxn ang="0">
                  <a:pos x="0" y="0"/>
                </a:cxn>
              </a:cxnLst>
              <a:rect l="0" t="0" r="r" b="b"/>
              <a:pathLst>
                <a:path w="4" h="6">
                  <a:moveTo>
                    <a:pt x="0" y="0"/>
                  </a:moveTo>
                  <a:lnTo>
                    <a:pt x="4" y="6"/>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8" name="Freeform 779">
              <a:extLst>
                <a:ext uri="{FF2B5EF4-FFF2-40B4-BE49-F238E27FC236}">
                  <a16:creationId xmlns:a16="http://schemas.microsoft.com/office/drawing/2014/main" id="{009FD71B-E8CA-9A48-8046-176FE04AE2EC}"/>
                </a:ext>
              </a:extLst>
            </p:cNvPr>
            <p:cNvSpPr>
              <a:spLocks/>
            </p:cNvSpPr>
            <p:nvPr/>
          </p:nvSpPr>
          <p:spPr bwMode="auto">
            <a:xfrm>
              <a:off x="1519238" y="3100388"/>
              <a:ext cx="28575" cy="34925"/>
            </a:xfrm>
            <a:custGeom>
              <a:avLst/>
              <a:gdLst/>
              <a:ahLst/>
              <a:cxnLst>
                <a:cxn ang="0">
                  <a:pos x="14" y="2"/>
                </a:cxn>
                <a:cxn ang="0">
                  <a:pos x="18" y="0"/>
                </a:cxn>
                <a:cxn ang="0">
                  <a:pos x="18" y="4"/>
                </a:cxn>
                <a:cxn ang="0">
                  <a:pos x="16" y="18"/>
                </a:cxn>
                <a:cxn ang="0">
                  <a:pos x="14" y="20"/>
                </a:cxn>
                <a:cxn ang="0">
                  <a:pos x="12" y="20"/>
                </a:cxn>
                <a:cxn ang="0">
                  <a:pos x="10" y="22"/>
                </a:cxn>
                <a:cxn ang="0">
                  <a:pos x="8" y="18"/>
                </a:cxn>
                <a:cxn ang="0">
                  <a:pos x="10" y="16"/>
                </a:cxn>
                <a:cxn ang="0">
                  <a:pos x="10" y="14"/>
                </a:cxn>
                <a:cxn ang="0">
                  <a:pos x="4" y="12"/>
                </a:cxn>
                <a:cxn ang="0">
                  <a:pos x="0" y="4"/>
                </a:cxn>
                <a:cxn ang="0">
                  <a:pos x="0" y="0"/>
                </a:cxn>
                <a:cxn ang="0">
                  <a:pos x="6" y="0"/>
                </a:cxn>
                <a:cxn ang="0">
                  <a:pos x="6" y="4"/>
                </a:cxn>
                <a:cxn ang="0">
                  <a:pos x="10" y="0"/>
                </a:cxn>
                <a:cxn ang="0">
                  <a:pos x="12" y="8"/>
                </a:cxn>
                <a:cxn ang="0">
                  <a:pos x="6" y="10"/>
                </a:cxn>
                <a:cxn ang="0">
                  <a:pos x="10" y="12"/>
                </a:cxn>
                <a:cxn ang="0">
                  <a:pos x="14" y="2"/>
                </a:cxn>
                <a:cxn ang="0">
                  <a:pos x="14" y="2"/>
                </a:cxn>
              </a:cxnLst>
              <a:rect l="0" t="0" r="r" b="b"/>
              <a:pathLst>
                <a:path w="18" h="22">
                  <a:moveTo>
                    <a:pt x="14" y="2"/>
                  </a:moveTo>
                  <a:lnTo>
                    <a:pt x="18" y="0"/>
                  </a:lnTo>
                  <a:lnTo>
                    <a:pt x="18" y="4"/>
                  </a:lnTo>
                  <a:lnTo>
                    <a:pt x="16" y="18"/>
                  </a:lnTo>
                  <a:lnTo>
                    <a:pt x="14" y="20"/>
                  </a:lnTo>
                  <a:lnTo>
                    <a:pt x="12" y="20"/>
                  </a:lnTo>
                  <a:lnTo>
                    <a:pt x="10" y="22"/>
                  </a:lnTo>
                  <a:lnTo>
                    <a:pt x="8" y="18"/>
                  </a:lnTo>
                  <a:lnTo>
                    <a:pt x="10" y="16"/>
                  </a:lnTo>
                  <a:lnTo>
                    <a:pt x="10" y="14"/>
                  </a:lnTo>
                  <a:lnTo>
                    <a:pt x="4" y="12"/>
                  </a:lnTo>
                  <a:lnTo>
                    <a:pt x="0" y="4"/>
                  </a:lnTo>
                  <a:lnTo>
                    <a:pt x="0" y="0"/>
                  </a:lnTo>
                  <a:lnTo>
                    <a:pt x="6" y="0"/>
                  </a:lnTo>
                  <a:lnTo>
                    <a:pt x="6" y="4"/>
                  </a:lnTo>
                  <a:lnTo>
                    <a:pt x="10" y="0"/>
                  </a:lnTo>
                  <a:lnTo>
                    <a:pt x="12" y="8"/>
                  </a:lnTo>
                  <a:lnTo>
                    <a:pt x="6" y="10"/>
                  </a:lnTo>
                  <a:lnTo>
                    <a:pt x="10" y="12"/>
                  </a:lnTo>
                  <a:lnTo>
                    <a:pt x="14" y="2"/>
                  </a:lnTo>
                  <a:lnTo>
                    <a:pt x="14"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79" name="Freeform 780">
              <a:extLst>
                <a:ext uri="{FF2B5EF4-FFF2-40B4-BE49-F238E27FC236}">
                  <a16:creationId xmlns:a16="http://schemas.microsoft.com/office/drawing/2014/main" id="{31C9DCAF-5D7C-1741-9569-3FC714DE6B10}"/>
                </a:ext>
              </a:extLst>
            </p:cNvPr>
            <p:cNvSpPr>
              <a:spLocks/>
            </p:cNvSpPr>
            <p:nvPr/>
          </p:nvSpPr>
          <p:spPr bwMode="auto">
            <a:xfrm>
              <a:off x="1535113" y="3132138"/>
              <a:ext cx="25400" cy="38100"/>
            </a:xfrm>
            <a:custGeom>
              <a:avLst/>
              <a:gdLst/>
              <a:ahLst/>
              <a:cxnLst>
                <a:cxn ang="0">
                  <a:pos x="4" y="12"/>
                </a:cxn>
                <a:cxn ang="0">
                  <a:pos x="4" y="6"/>
                </a:cxn>
                <a:cxn ang="0">
                  <a:pos x="2" y="8"/>
                </a:cxn>
                <a:cxn ang="0">
                  <a:pos x="0" y="8"/>
                </a:cxn>
                <a:cxn ang="0">
                  <a:pos x="2" y="4"/>
                </a:cxn>
                <a:cxn ang="0">
                  <a:pos x="0" y="4"/>
                </a:cxn>
                <a:cxn ang="0">
                  <a:pos x="8" y="0"/>
                </a:cxn>
                <a:cxn ang="0">
                  <a:pos x="10" y="4"/>
                </a:cxn>
                <a:cxn ang="0">
                  <a:pos x="6" y="4"/>
                </a:cxn>
                <a:cxn ang="0">
                  <a:pos x="10" y="6"/>
                </a:cxn>
                <a:cxn ang="0">
                  <a:pos x="6" y="8"/>
                </a:cxn>
                <a:cxn ang="0">
                  <a:pos x="6" y="12"/>
                </a:cxn>
                <a:cxn ang="0">
                  <a:pos x="12" y="18"/>
                </a:cxn>
                <a:cxn ang="0">
                  <a:pos x="16" y="24"/>
                </a:cxn>
                <a:cxn ang="0">
                  <a:pos x="4" y="12"/>
                </a:cxn>
                <a:cxn ang="0">
                  <a:pos x="4" y="12"/>
                </a:cxn>
              </a:cxnLst>
              <a:rect l="0" t="0" r="r" b="b"/>
              <a:pathLst>
                <a:path w="16" h="24">
                  <a:moveTo>
                    <a:pt x="4" y="12"/>
                  </a:moveTo>
                  <a:lnTo>
                    <a:pt x="4" y="6"/>
                  </a:lnTo>
                  <a:lnTo>
                    <a:pt x="2" y="8"/>
                  </a:lnTo>
                  <a:lnTo>
                    <a:pt x="0" y="8"/>
                  </a:lnTo>
                  <a:lnTo>
                    <a:pt x="2" y="4"/>
                  </a:lnTo>
                  <a:lnTo>
                    <a:pt x="0" y="4"/>
                  </a:lnTo>
                  <a:lnTo>
                    <a:pt x="8" y="0"/>
                  </a:lnTo>
                  <a:lnTo>
                    <a:pt x="10" y="4"/>
                  </a:lnTo>
                  <a:lnTo>
                    <a:pt x="6" y="4"/>
                  </a:lnTo>
                  <a:lnTo>
                    <a:pt x="10" y="6"/>
                  </a:lnTo>
                  <a:lnTo>
                    <a:pt x="6" y="8"/>
                  </a:lnTo>
                  <a:lnTo>
                    <a:pt x="6" y="12"/>
                  </a:lnTo>
                  <a:lnTo>
                    <a:pt x="12" y="18"/>
                  </a:lnTo>
                  <a:lnTo>
                    <a:pt x="16" y="24"/>
                  </a:lnTo>
                  <a:lnTo>
                    <a:pt x="4" y="12"/>
                  </a:lnTo>
                  <a:lnTo>
                    <a:pt x="4" y="1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0" name="Freeform 781">
              <a:extLst>
                <a:ext uri="{FF2B5EF4-FFF2-40B4-BE49-F238E27FC236}">
                  <a16:creationId xmlns:a16="http://schemas.microsoft.com/office/drawing/2014/main" id="{AEA2AAA2-0BE6-6A41-9FF9-BAF2E4AD52DF}"/>
                </a:ext>
              </a:extLst>
            </p:cNvPr>
            <p:cNvSpPr>
              <a:spLocks/>
            </p:cNvSpPr>
            <p:nvPr/>
          </p:nvSpPr>
          <p:spPr bwMode="auto">
            <a:xfrm>
              <a:off x="1573213" y="3103563"/>
              <a:ext cx="6350" cy="6350"/>
            </a:xfrm>
            <a:custGeom>
              <a:avLst/>
              <a:gdLst/>
              <a:ahLst/>
              <a:cxnLst>
                <a:cxn ang="0">
                  <a:pos x="0" y="2"/>
                </a:cxn>
                <a:cxn ang="0">
                  <a:pos x="2" y="0"/>
                </a:cxn>
                <a:cxn ang="0">
                  <a:pos x="4" y="2"/>
                </a:cxn>
                <a:cxn ang="0">
                  <a:pos x="2" y="4"/>
                </a:cxn>
                <a:cxn ang="0">
                  <a:pos x="0" y="2"/>
                </a:cxn>
                <a:cxn ang="0">
                  <a:pos x="0" y="2"/>
                </a:cxn>
              </a:cxnLst>
              <a:rect l="0" t="0" r="r" b="b"/>
              <a:pathLst>
                <a:path w="4" h="4">
                  <a:moveTo>
                    <a:pt x="0" y="2"/>
                  </a:moveTo>
                  <a:lnTo>
                    <a:pt x="2" y="0"/>
                  </a:lnTo>
                  <a:lnTo>
                    <a:pt x="4" y="2"/>
                  </a:lnTo>
                  <a:lnTo>
                    <a:pt x="2"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1" name="Freeform 782">
              <a:extLst>
                <a:ext uri="{FF2B5EF4-FFF2-40B4-BE49-F238E27FC236}">
                  <a16:creationId xmlns:a16="http://schemas.microsoft.com/office/drawing/2014/main" id="{004B8855-E025-1040-9A4C-C2232499D138}"/>
                </a:ext>
              </a:extLst>
            </p:cNvPr>
            <p:cNvSpPr>
              <a:spLocks/>
            </p:cNvSpPr>
            <p:nvPr/>
          </p:nvSpPr>
          <p:spPr bwMode="auto">
            <a:xfrm>
              <a:off x="1573213" y="3119438"/>
              <a:ext cx="15875" cy="15875"/>
            </a:xfrm>
            <a:custGeom>
              <a:avLst/>
              <a:gdLst/>
              <a:ahLst/>
              <a:cxnLst>
                <a:cxn ang="0">
                  <a:pos x="0" y="0"/>
                </a:cxn>
                <a:cxn ang="0">
                  <a:pos x="8" y="2"/>
                </a:cxn>
                <a:cxn ang="0">
                  <a:pos x="10" y="10"/>
                </a:cxn>
                <a:cxn ang="0">
                  <a:pos x="0" y="0"/>
                </a:cxn>
                <a:cxn ang="0">
                  <a:pos x="0" y="0"/>
                </a:cxn>
              </a:cxnLst>
              <a:rect l="0" t="0" r="r" b="b"/>
              <a:pathLst>
                <a:path w="10" h="10">
                  <a:moveTo>
                    <a:pt x="0" y="0"/>
                  </a:moveTo>
                  <a:lnTo>
                    <a:pt x="8" y="2"/>
                  </a:lnTo>
                  <a:lnTo>
                    <a:pt x="10" y="1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2" name="Freeform 783">
              <a:extLst>
                <a:ext uri="{FF2B5EF4-FFF2-40B4-BE49-F238E27FC236}">
                  <a16:creationId xmlns:a16="http://schemas.microsoft.com/office/drawing/2014/main" id="{04FCAD3F-3CB0-3840-9CC6-129A46587C6A}"/>
                </a:ext>
              </a:extLst>
            </p:cNvPr>
            <p:cNvSpPr>
              <a:spLocks/>
            </p:cNvSpPr>
            <p:nvPr/>
          </p:nvSpPr>
          <p:spPr bwMode="auto">
            <a:xfrm>
              <a:off x="1579563" y="3109913"/>
              <a:ext cx="15875" cy="25400"/>
            </a:xfrm>
            <a:custGeom>
              <a:avLst/>
              <a:gdLst/>
              <a:ahLst/>
              <a:cxnLst>
                <a:cxn ang="0">
                  <a:pos x="6" y="6"/>
                </a:cxn>
                <a:cxn ang="0">
                  <a:pos x="10" y="10"/>
                </a:cxn>
                <a:cxn ang="0">
                  <a:pos x="10" y="16"/>
                </a:cxn>
                <a:cxn ang="0">
                  <a:pos x="4" y="2"/>
                </a:cxn>
                <a:cxn ang="0">
                  <a:pos x="0" y="0"/>
                </a:cxn>
                <a:cxn ang="0">
                  <a:pos x="2" y="0"/>
                </a:cxn>
                <a:cxn ang="0">
                  <a:pos x="6" y="6"/>
                </a:cxn>
                <a:cxn ang="0">
                  <a:pos x="6" y="6"/>
                </a:cxn>
              </a:cxnLst>
              <a:rect l="0" t="0" r="r" b="b"/>
              <a:pathLst>
                <a:path w="10" h="16">
                  <a:moveTo>
                    <a:pt x="6" y="6"/>
                  </a:moveTo>
                  <a:lnTo>
                    <a:pt x="10" y="10"/>
                  </a:lnTo>
                  <a:lnTo>
                    <a:pt x="10" y="16"/>
                  </a:lnTo>
                  <a:lnTo>
                    <a:pt x="4" y="2"/>
                  </a:lnTo>
                  <a:lnTo>
                    <a:pt x="0" y="0"/>
                  </a:lnTo>
                  <a:lnTo>
                    <a:pt x="2" y="0"/>
                  </a:lnTo>
                  <a:lnTo>
                    <a:pt x="6" y="6"/>
                  </a:lnTo>
                  <a:lnTo>
                    <a:pt x="6"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3" name="Freeform 784">
              <a:extLst>
                <a:ext uri="{FF2B5EF4-FFF2-40B4-BE49-F238E27FC236}">
                  <a16:creationId xmlns:a16="http://schemas.microsoft.com/office/drawing/2014/main" id="{BC104DBF-4382-2A4F-B555-862DAD81ABA0}"/>
                </a:ext>
              </a:extLst>
            </p:cNvPr>
            <p:cNvSpPr>
              <a:spLocks/>
            </p:cNvSpPr>
            <p:nvPr/>
          </p:nvSpPr>
          <p:spPr bwMode="auto">
            <a:xfrm>
              <a:off x="1601788" y="3144838"/>
              <a:ext cx="6350" cy="12700"/>
            </a:xfrm>
            <a:custGeom>
              <a:avLst/>
              <a:gdLst/>
              <a:ahLst/>
              <a:cxnLst>
                <a:cxn ang="0">
                  <a:pos x="0" y="0"/>
                </a:cxn>
                <a:cxn ang="0">
                  <a:pos x="4" y="8"/>
                </a:cxn>
                <a:cxn ang="0">
                  <a:pos x="0" y="2"/>
                </a:cxn>
                <a:cxn ang="0">
                  <a:pos x="0" y="0"/>
                </a:cxn>
                <a:cxn ang="0">
                  <a:pos x="0" y="0"/>
                </a:cxn>
              </a:cxnLst>
              <a:rect l="0" t="0" r="r" b="b"/>
              <a:pathLst>
                <a:path w="4" h="8">
                  <a:moveTo>
                    <a:pt x="0" y="0"/>
                  </a:moveTo>
                  <a:lnTo>
                    <a:pt x="4" y="8"/>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4" name="Freeform 785">
              <a:extLst>
                <a:ext uri="{FF2B5EF4-FFF2-40B4-BE49-F238E27FC236}">
                  <a16:creationId xmlns:a16="http://schemas.microsoft.com/office/drawing/2014/main" id="{4B9E8FA4-4BB1-D54D-91F2-2C53B85AE687}"/>
                </a:ext>
              </a:extLst>
            </p:cNvPr>
            <p:cNvSpPr>
              <a:spLocks/>
            </p:cNvSpPr>
            <p:nvPr/>
          </p:nvSpPr>
          <p:spPr bwMode="auto">
            <a:xfrm>
              <a:off x="750888" y="3122613"/>
              <a:ext cx="25400" cy="25400"/>
            </a:xfrm>
            <a:custGeom>
              <a:avLst/>
              <a:gdLst/>
              <a:ahLst/>
              <a:cxnLst>
                <a:cxn ang="0">
                  <a:pos x="0" y="16"/>
                </a:cxn>
                <a:cxn ang="0">
                  <a:pos x="6" y="6"/>
                </a:cxn>
                <a:cxn ang="0">
                  <a:pos x="10" y="4"/>
                </a:cxn>
                <a:cxn ang="0">
                  <a:pos x="10" y="2"/>
                </a:cxn>
                <a:cxn ang="0">
                  <a:pos x="16" y="0"/>
                </a:cxn>
                <a:cxn ang="0">
                  <a:pos x="16" y="4"/>
                </a:cxn>
                <a:cxn ang="0">
                  <a:pos x="0" y="16"/>
                </a:cxn>
                <a:cxn ang="0">
                  <a:pos x="0" y="16"/>
                </a:cxn>
              </a:cxnLst>
              <a:rect l="0" t="0" r="r" b="b"/>
              <a:pathLst>
                <a:path w="16" h="16">
                  <a:moveTo>
                    <a:pt x="0" y="16"/>
                  </a:moveTo>
                  <a:lnTo>
                    <a:pt x="6" y="6"/>
                  </a:lnTo>
                  <a:lnTo>
                    <a:pt x="10" y="4"/>
                  </a:lnTo>
                  <a:lnTo>
                    <a:pt x="10" y="2"/>
                  </a:lnTo>
                  <a:lnTo>
                    <a:pt x="16" y="0"/>
                  </a:lnTo>
                  <a:lnTo>
                    <a:pt x="16" y="4"/>
                  </a:lnTo>
                  <a:lnTo>
                    <a:pt x="0" y="16"/>
                  </a:lnTo>
                  <a:lnTo>
                    <a:pt x="0"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5" name="Freeform 786">
              <a:extLst>
                <a:ext uri="{FF2B5EF4-FFF2-40B4-BE49-F238E27FC236}">
                  <a16:creationId xmlns:a16="http://schemas.microsoft.com/office/drawing/2014/main" id="{3B522875-F593-DB4F-8B5E-5272F9E67CF8}"/>
                </a:ext>
              </a:extLst>
            </p:cNvPr>
            <p:cNvSpPr>
              <a:spLocks/>
            </p:cNvSpPr>
            <p:nvPr/>
          </p:nvSpPr>
          <p:spPr bwMode="auto">
            <a:xfrm>
              <a:off x="779463" y="3103563"/>
              <a:ext cx="31750" cy="25400"/>
            </a:xfrm>
            <a:custGeom>
              <a:avLst/>
              <a:gdLst/>
              <a:ahLst/>
              <a:cxnLst>
                <a:cxn ang="0">
                  <a:pos x="2" y="16"/>
                </a:cxn>
                <a:cxn ang="0">
                  <a:pos x="0" y="16"/>
                </a:cxn>
                <a:cxn ang="0">
                  <a:pos x="6" y="14"/>
                </a:cxn>
                <a:cxn ang="0">
                  <a:pos x="10" y="8"/>
                </a:cxn>
                <a:cxn ang="0">
                  <a:pos x="12" y="8"/>
                </a:cxn>
                <a:cxn ang="0">
                  <a:pos x="10" y="6"/>
                </a:cxn>
                <a:cxn ang="0">
                  <a:pos x="10" y="2"/>
                </a:cxn>
                <a:cxn ang="0">
                  <a:pos x="14" y="2"/>
                </a:cxn>
                <a:cxn ang="0">
                  <a:pos x="16" y="4"/>
                </a:cxn>
                <a:cxn ang="0">
                  <a:pos x="18" y="0"/>
                </a:cxn>
                <a:cxn ang="0">
                  <a:pos x="20" y="2"/>
                </a:cxn>
                <a:cxn ang="0">
                  <a:pos x="16" y="8"/>
                </a:cxn>
                <a:cxn ang="0">
                  <a:pos x="18" y="8"/>
                </a:cxn>
                <a:cxn ang="0">
                  <a:pos x="12" y="14"/>
                </a:cxn>
                <a:cxn ang="0">
                  <a:pos x="2" y="16"/>
                </a:cxn>
                <a:cxn ang="0">
                  <a:pos x="2" y="16"/>
                </a:cxn>
              </a:cxnLst>
              <a:rect l="0" t="0" r="r" b="b"/>
              <a:pathLst>
                <a:path w="20" h="16">
                  <a:moveTo>
                    <a:pt x="2" y="16"/>
                  </a:moveTo>
                  <a:lnTo>
                    <a:pt x="0" y="16"/>
                  </a:lnTo>
                  <a:lnTo>
                    <a:pt x="6" y="14"/>
                  </a:lnTo>
                  <a:lnTo>
                    <a:pt x="10" y="8"/>
                  </a:lnTo>
                  <a:lnTo>
                    <a:pt x="12" y="8"/>
                  </a:lnTo>
                  <a:lnTo>
                    <a:pt x="10" y="6"/>
                  </a:lnTo>
                  <a:lnTo>
                    <a:pt x="10" y="2"/>
                  </a:lnTo>
                  <a:lnTo>
                    <a:pt x="14" y="2"/>
                  </a:lnTo>
                  <a:lnTo>
                    <a:pt x="16" y="4"/>
                  </a:lnTo>
                  <a:lnTo>
                    <a:pt x="18" y="0"/>
                  </a:lnTo>
                  <a:lnTo>
                    <a:pt x="20" y="2"/>
                  </a:lnTo>
                  <a:lnTo>
                    <a:pt x="16" y="8"/>
                  </a:lnTo>
                  <a:lnTo>
                    <a:pt x="18" y="8"/>
                  </a:lnTo>
                  <a:lnTo>
                    <a:pt x="12" y="14"/>
                  </a:lnTo>
                  <a:lnTo>
                    <a:pt x="2" y="16"/>
                  </a:lnTo>
                  <a:lnTo>
                    <a:pt x="2"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6" name="Freeform 787">
              <a:extLst>
                <a:ext uri="{FF2B5EF4-FFF2-40B4-BE49-F238E27FC236}">
                  <a16:creationId xmlns:a16="http://schemas.microsoft.com/office/drawing/2014/main" id="{1E7E2A31-BF03-C245-A9D2-A0E1D1FE6836}"/>
                </a:ext>
              </a:extLst>
            </p:cNvPr>
            <p:cNvSpPr>
              <a:spLocks/>
            </p:cNvSpPr>
            <p:nvPr/>
          </p:nvSpPr>
          <p:spPr bwMode="auto">
            <a:xfrm>
              <a:off x="817563" y="3097213"/>
              <a:ext cx="6350" cy="6350"/>
            </a:xfrm>
            <a:custGeom>
              <a:avLst/>
              <a:gdLst/>
              <a:ahLst/>
              <a:cxnLst>
                <a:cxn ang="0">
                  <a:pos x="0" y="0"/>
                </a:cxn>
                <a:cxn ang="0">
                  <a:pos x="4" y="2"/>
                </a:cxn>
                <a:cxn ang="0">
                  <a:pos x="0" y="4"/>
                </a:cxn>
                <a:cxn ang="0">
                  <a:pos x="0" y="0"/>
                </a:cxn>
                <a:cxn ang="0">
                  <a:pos x="0" y="0"/>
                </a:cxn>
                <a:cxn ang="0">
                  <a:pos x="0" y="0"/>
                </a:cxn>
              </a:cxnLst>
              <a:rect l="0" t="0" r="r" b="b"/>
              <a:pathLst>
                <a:path w="4" h="4">
                  <a:moveTo>
                    <a:pt x="0" y="0"/>
                  </a:moveTo>
                  <a:lnTo>
                    <a:pt x="4" y="2"/>
                  </a:lnTo>
                  <a:lnTo>
                    <a:pt x="0" y="4"/>
                  </a:lnTo>
                  <a:lnTo>
                    <a:pt x="0" y="0"/>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7" name="Freeform 788">
              <a:extLst>
                <a:ext uri="{FF2B5EF4-FFF2-40B4-BE49-F238E27FC236}">
                  <a16:creationId xmlns:a16="http://schemas.microsoft.com/office/drawing/2014/main" id="{6F625E40-E44E-9048-8597-F0DFC92514F7}"/>
                </a:ext>
              </a:extLst>
            </p:cNvPr>
            <p:cNvSpPr>
              <a:spLocks/>
            </p:cNvSpPr>
            <p:nvPr/>
          </p:nvSpPr>
          <p:spPr bwMode="auto">
            <a:xfrm>
              <a:off x="887413" y="3087688"/>
              <a:ext cx="3175" cy="3175"/>
            </a:xfrm>
            <a:custGeom>
              <a:avLst/>
              <a:gdLst/>
              <a:ahLst/>
              <a:cxnLst>
                <a:cxn ang="0">
                  <a:pos x="0" y="0"/>
                </a:cxn>
                <a:cxn ang="0">
                  <a:pos x="2" y="2"/>
                </a:cxn>
                <a:cxn ang="0">
                  <a:pos x="0" y="0"/>
                </a:cxn>
                <a:cxn ang="0">
                  <a:pos x="0" y="0"/>
                </a:cxn>
              </a:cxnLst>
              <a:rect l="0" t="0" r="r" b="b"/>
              <a:pathLst>
                <a:path w="2" h="2">
                  <a:moveTo>
                    <a:pt x="0" y="0"/>
                  </a:moveTo>
                  <a:lnTo>
                    <a:pt x="2"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8" name="Freeform 789">
              <a:extLst>
                <a:ext uri="{FF2B5EF4-FFF2-40B4-BE49-F238E27FC236}">
                  <a16:creationId xmlns:a16="http://schemas.microsoft.com/office/drawing/2014/main" id="{7647A32B-2775-CF49-8712-11794CC608B3}"/>
                </a:ext>
              </a:extLst>
            </p:cNvPr>
            <p:cNvSpPr>
              <a:spLocks/>
            </p:cNvSpPr>
            <p:nvPr/>
          </p:nvSpPr>
          <p:spPr bwMode="auto">
            <a:xfrm>
              <a:off x="928688" y="3052763"/>
              <a:ext cx="6350" cy="9525"/>
            </a:xfrm>
            <a:custGeom>
              <a:avLst/>
              <a:gdLst/>
              <a:ahLst/>
              <a:cxnLst>
                <a:cxn ang="0">
                  <a:pos x="2" y="2"/>
                </a:cxn>
                <a:cxn ang="0">
                  <a:pos x="2" y="0"/>
                </a:cxn>
                <a:cxn ang="0">
                  <a:pos x="4" y="2"/>
                </a:cxn>
                <a:cxn ang="0">
                  <a:pos x="4" y="6"/>
                </a:cxn>
                <a:cxn ang="0">
                  <a:pos x="0" y="6"/>
                </a:cxn>
                <a:cxn ang="0">
                  <a:pos x="0" y="0"/>
                </a:cxn>
                <a:cxn ang="0">
                  <a:pos x="2" y="2"/>
                </a:cxn>
                <a:cxn ang="0">
                  <a:pos x="2" y="2"/>
                </a:cxn>
              </a:cxnLst>
              <a:rect l="0" t="0" r="r" b="b"/>
              <a:pathLst>
                <a:path w="4" h="6">
                  <a:moveTo>
                    <a:pt x="2" y="2"/>
                  </a:moveTo>
                  <a:lnTo>
                    <a:pt x="2" y="0"/>
                  </a:lnTo>
                  <a:lnTo>
                    <a:pt x="4" y="2"/>
                  </a:lnTo>
                  <a:lnTo>
                    <a:pt x="4" y="6"/>
                  </a:lnTo>
                  <a:lnTo>
                    <a:pt x="0" y="6"/>
                  </a:lnTo>
                  <a:lnTo>
                    <a:pt x="0"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89" name="Freeform 790">
              <a:extLst>
                <a:ext uri="{FF2B5EF4-FFF2-40B4-BE49-F238E27FC236}">
                  <a16:creationId xmlns:a16="http://schemas.microsoft.com/office/drawing/2014/main" id="{88181418-1D4F-A749-AC90-2A9596C6FD5A}"/>
                </a:ext>
              </a:extLst>
            </p:cNvPr>
            <p:cNvSpPr>
              <a:spLocks/>
            </p:cNvSpPr>
            <p:nvPr/>
          </p:nvSpPr>
          <p:spPr bwMode="auto">
            <a:xfrm>
              <a:off x="1058863" y="3008313"/>
              <a:ext cx="3175" cy="6350"/>
            </a:xfrm>
            <a:custGeom>
              <a:avLst/>
              <a:gdLst/>
              <a:ahLst/>
              <a:cxnLst>
                <a:cxn ang="0">
                  <a:pos x="0" y="2"/>
                </a:cxn>
                <a:cxn ang="0">
                  <a:pos x="2" y="0"/>
                </a:cxn>
                <a:cxn ang="0">
                  <a:pos x="2" y="2"/>
                </a:cxn>
                <a:cxn ang="0">
                  <a:pos x="0" y="4"/>
                </a:cxn>
                <a:cxn ang="0">
                  <a:pos x="0" y="2"/>
                </a:cxn>
                <a:cxn ang="0">
                  <a:pos x="0" y="2"/>
                </a:cxn>
              </a:cxnLst>
              <a:rect l="0" t="0" r="r" b="b"/>
              <a:pathLst>
                <a:path w="2" h="4">
                  <a:moveTo>
                    <a:pt x="0" y="2"/>
                  </a:moveTo>
                  <a:lnTo>
                    <a:pt x="2" y="0"/>
                  </a:lnTo>
                  <a:lnTo>
                    <a:pt x="2" y="2"/>
                  </a:lnTo>
                  <a:lnTo>
                    <a:pt x="0" y="4"/>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0" name="Freeform 791">
              <a:extLst>
                <a:ext uri="{FF2B5EF4-FFF2-40B4-BE49-F238E27FC236}">
                  <a16:creationId xmlns:a16="http://schemas.microsoft.com/office/drawing/2014/main" id="{CE407376-9857-AA45-A34C-CBE13B1C7AA3}"/>
                </a:ext>
              </a:extLst>
            </p:cNvPr>
            <p:cNvSpPr>
              <a:spLocks/>
            </p:cNvSpPr>
            <p:nvPr/>
          </p:nvSpPr>
          <p:spPr bwMode="auto">
            <a:xfrm>
              <a:off x="1068388" y="3008313"/>
              <a:ext cx="3175" cy="3175"/>
            </a:xfrm>
            <a:custGeom>
              <a:avLst/>
              <a:gdLst/>
              <a:ahLst/>
              <a:cxnLst>
                <a:cxn ang="0">
                  <a:pos x="2" y="2"/>
                </a:cxn>
                <a:cxn ang="0">
                  <a:pos x="0" y="2"/>
                </a:cxn>
                <a:cxn ang="0">
                  <a:pos x="2" y="0"/>
                </a:cxn>
                <a:cxn ang="0">
                  <a:pos x="2" y="2"/>
                </a:cxn>
                <a:cxn ang="0">
                  <a:pos x="2" y="2"/>
                </a:cxn>
              </a:cxnLst>
              <a:rect l="0" t="0" r="r" b="b"/>
              <a:pathLst>
                <a:path w="2" h="2">
                  <a:moveTo>
                    <a:pt x="2" y="2"/>
                  </a:moveTo>
                  <a:lnTo>
                    <a:pt x="0" y="2"/>
                  </a:lnTo>
                  <a:lnTo>
                    <a:pt x="2"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1" name="Freeform 792">
              <a:extLst>
                <a:ext uri="{FF2B5EF4-FFF2-40B4-BE49-F238E27FC236}">
                  <a16:creationId xmlns:a16="http://schemas.microsoft.com/office/drawing/2014/main" id="{7A000C40-A612-E045-AF4A-02B4B3696282}"/>
                </a:ext>
              </a:extLst>
            </p:cNvPr>
            <p:cNvSpPr>
              <a:spLocks/>
            </p:cNvSpPr>
            <p:nvPr/>
          </p:nvSpPr>
          <p:spPr bwMode="auto">
            <a:xfrm>
              <a:off x="1058863" y="2954338"/>
              <a:ext cx="53975" cy="47625"/>
            </a:xfrm>
            <a:custGeom>
              <a:avLst/>
              <a:gdLst/>
              <a:ahLst/>
              <a:cxnLst>
                <a:cxn ang="0">
                  <a:pos x="0" y="16"/>
                </a:cxn>
                <a:cxn ang="0">
                  <a:pos x="4" y="10"/>
                </a:cxn>
                <a:cxn ang="0">
                  <a:pos x="8" y="8"/>
                </a:cxn>
                <a:cxn ang="0">
                  <a:pos x="10" y="8"/>
                </a:cxn>
                <a:cxn ang="0">
                  <a:pos x="8" y="10"/>
                </a:cxn>
                <a:cxn ang="0">
                  <a:pos x="10" y="14"/>
                </a:cxn>
                <a:cxn ang="0">
                  <a:pos x="12" y="14"/>
                </a:cxn>
                <a:cxn ang="0">
                  <a:pos x="12" y="10"/>
                </a:cxn>
                <a:cxn ang="0">
                  <a:pos x="14" y="8"/>
                </a:cxn>
                <a:cxn ang="0">
                  <a:pos x="12" y="4"/>
                </a:cxn>
                <a:cxn ang="0">
                  <a:pos x="12" y="2"/>
                </a:cxn>
                <a:cxn ang="0">
                  <a:pos x="14" y="2"/>
                </a:cxn>
                <a:cxn ang="0">
                  <a:pos x="16" y="8"/>
                </a:cxn>
                <a:cxn ang="0">
                  <a:pos x="22" y="4"/>
                </a:cxn>
                <a:cxn ang="0">
                  <a:pos x="20" y="0"/>
                </a:cxn>
                <a:cxn ang="0">
                  <a:pos x="24" y="2"/>
                </a:cxn>
                <a:cxn ang="0">
                  <a:pos x="26" y="6"/>
                </a:cxn>
                <a:cxn ang="0">
                  <a:pos x="30" y="2"/>
                </a:cxn>
                <a:cxn ang="0">
                  <a:pos x="30" y="10"/>
                </a:cxn>
                <a:cxn ang="0">
                  <a:pos x="34" y="10"/>
                </a:cxn>
                <a:cxn ang="0">
                  <a:pos x="32" y="12"/>
                </a:cxn>
                <a:cxn ang="0">
                  <a:pos x="24" y="10"/>
                </a:cxn>
                <a:cxn ang="0">
                  <a:pos x="24" y="12"/>
                </a:cxn>
                <a:cxn ang="0">
                  <a:pos x="28" y="14"/>
                </a:cxn>
                <a:cxn ang="0">
                  <a:pos x="28" y="16"/>
                </a:cxn>
                <a:cxn ang="0">
                  <a:pos x="26" y="14"/>
                </a:cxn>
                <a:cxn ang="0">
                  <a:pos x="22" y="16"/>
                </a:cxn>
                <a:cxn ang="0">
                  <a:pos x="24" y="18"/>
                </a:cxn>
                <a:cxn ang="0">
                  <a:pos x="16" y="22"/>
                </a:cxn>
                <a:cxn ang="0">
                  <a:pos x="14" y="28"/>
                </a:cxn>
                <a:cxn ang="0">
                  <a:pos x="10" y="30"/>
                </a:cxn>
                <a:cxn ang="0">
                  <a:pos x="12" y="26"/>
                </a:cxn>
                <a:cxn ang="0">
                  <a:pos x="10" y="24"/>
                </a:cxn>
                <a:cxn ang="0">
                  <a:pos x="10" y="22"/>
                </a:cxn>
                <a:cxn ang="0">
                  <a:pos x="8" y="22"/>
                </a:cxn>
                <a:cxn ang="0">
                  <a:pos x="8" y="26"/>
                </a:cxn>
                <a:cxn ang="0">
                  <a:pos x="6" y="26"/>
                </a:cxn>
                <a:cxn ang="0">
                  <a:pos x="0" y="16"/>
                </a:cxn>
                <a:cxn ang="0">
                  <a:pos x="0" y="16"/>
                </a:cxn>
              </a:cxnLst>
              <a:rect l="0" t="0" r="r" b="b"/>
              <a:pathLst>
                <a:path w="34" h="30">
                  <a:moveTo>
                    <a:pt x="0" y="16"/>
                  </a:moveTo>
                  <a:lnTo>
                    <a:pt x="4" y="10"/>
                  </a:lnTo>
                  <a:lnTo>
                    <a:pt x="8" y="8"/>
                  </a:lnTo>
                  <a:lnTo>
                    <a:pt x="10" y="8"/>
                  </a:lnTo>
                  <a:lnTo>
                    <a:pt x="8" y="10"/>
                  </a:lnTo>
                  <a:lnTo>
                    <a:pt x="10" y="14"/>
                  </a:lnTo>
                  <a:lnTo>
                    <a:pt x="12" y="14"/>
                  </a:lnTo>
                  <a:lnTo>
                    <a:pt x="12" y="10"/>
                  </a:lnTo>
                  <a:lnTo>
                    <a:pt x="14" y="8"/>
                  </a:lnTo>
                  <a:lnTo>
                    <a:pt x="12" y="4"/>
                  </a:lnTo>
                  <a:lnTo>
                    <a:pt x="12" y="2"/>
                  </a:lnTo>
                  <a:lnTo>
                    <a:pt x="14" y="2"/>
                  </a:lnTo>
                  <a:lnTo>
                    <a:pt x="16" y="8"/>
                  </a:lnTo>
                  <a:lnTo>
                    <a:pt x="22" y="4"/>
                  </a:lnTo>
                  <a:lnTo>
                    <a:pt x="20" y="0"/>
                  </a:lnTo>
                  <a:lnTo>
                    <a:pt x="24" y="2"/>
                  </a:lnTo>
                  <a:lnTo>
                    <a:pt x="26" y="6"/>
                  </a:lnTo>
                  <a:lnTo>
                    <a:pt x="30" y="2"/>
                  </a:lnTo>
                  <a:lnTo>
                    <a:pt x="30" y="10"/>
                  </a:lnTo>
                  <a:lnTo>
                    <a:pt x="34" y="10"/>
                  </a:lnTo>
                  <a:lnTo>
                    <a:pt x="32" y="12"/>
                  </a:lnTo>
                  <a:lnTo>
                    <a:pt x="24" y="10"/>
                  </a:lnTo>
                  <a:lnTo>
                    <a:pt x="24" y="12"/>
                  </a:lnTo>
                  <a:lnTo>
                    <a:pt x="28" y="14"/>
                  </a:lnTo>
                  <a:lnTo>
                    <a:pt x="28" y="16"/>
                  </a:lnTo>
                  <a:lnTo>
                    <a:pt x="26" y="14"/>
                  </a:lnTo>
                  <a:lnTo>
                    <a:pt x="22" y="16"/>
                  </a:lnTo>
                  <a:lnTo>
                    <a:pt x="24" y="18"/>
                  </a:lnTo>
                  <a:lnTo>
                    <a:pt x="16" y="22"/>
                  </a:lnTo>
                  <a:lnTo>
                    <a:pt x="14" y="28"/>
                  </a:lnTo>
                  <a:lnTo>
                    <a:pt x="10" y="30"/>
                  </a:lnTo>
                  <a:lnTo>
                    <a:pt x="12" y="26"/>
                  </a:lnTo>
                  <a:lnTo>
                    <a:pt x="10" y="24"/>
                  </a:lnTo>
                  <a:lnTo>
                    <a:pt x="10" y="22"/>
                  </a:lnTo>
                  <a:lnTo>
                    <a:pt x="8" y="22"/>
                  </a:lnTo>
                  <a:lnTo>
                    <a:pt x="8" y="26"/>
                  </a:lnTo>
                  <a:lnTo>
                    <a:pt x="6" y="26"/>
                  </a:lnTo>
                  <a:lnTo>
                    <a:pt x="0" y="16"/>
                  </a:lnTo>
                  <a:lnTo>
                    <a:pt x="0" y="1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2" name="Freeform 793">
              <a:extLst>
                <a:ext uri="{FF2B5EF4-FFF2-40B4-BE49-F238E27FC236}">
                  <a16:creationId xmlns:a16="http://schemas.microsoft.com/office/drawing/2014/main" id="{6A42B79C-D41F-674A-84D5-7B3991DF021C}"/>
                </a:ext>
              </a:extLst>
            </p:cNvPr>
            <p:cNvSpPr>
              <a:spLocks/>
            </p:cNvSpPr>
            <p:nvPr/>
          </p:nvSpPr>
          <p:spPr bwMode="auto">
            <a:xfrm>
              <a:off x="1093788" y="2935288"/>
              <a:ext cx="22225" cy="15875"/>
            </a:xfrm>
            <a:custGeom>
              <a:avLst/>
              <a:gdLst/>
              <a:ahLst/>
              <a:cxnLst>
                <a:cxn ang="0">
                  <a:pos x="4" y="4"/>
                </a:cxn>
                <a:cxn ang="0">
                  <a:pos x="2" y="2"/>
                </a:cxn>
                <a:cxn ang="0">
                  <a:pos x="4" y="0"/>
                </a:cxn>
                <a:cxn ang="0">
                  <a:pos x="10" y="0"/>
                </a:cxn>
                <a:cxn ang="0">
                  <a:pos x="10" y="2"/>
                </a:cxn>
                <a:cxn ang="0">
                  <a:pos x="12" y="2"/>
                </a:cxn>
                <a:cxn ang="0">
                  <a:pos x="14" y="6"/>
                </a:cxn>
                <a:cxn ang="0">
                  <a:pos x="2" y="10"/>
                </a:cxn>
                <a:cxn ang="0">
                  <a:pos x="0" y="6"/>
                </a:cxn>
                <a:cxn ang="0">
                  <a:pos x="4" y="4"/>
                </a:cxn>
                <a:cxn ang="0">
                  <a:pos x="4" y="4"/>
                </a:cxn>
              </a:cxnLst>
              <a:rect l="0" t="0" r="r" b="b"/>
              <a:pathLst>
                <a:path w="14" h="10">
                  <a:moveTo>
                    <a:pt x="4" y="4"/>
                  </a:moveTo>
                  <a:lnTo>
                    <a:pt x="2" y="2"/>
                  </a:lnTo>
                  <a:lnTo>
                    <a:pt x="4" y="0"/>
                  </a:lnTo>
                  <a:lnTo>
                    <a:pt x="10" y="0"/>
                  </a:lnTo>
                  <a:lnTo>
                    <a:pt x="10" y="2"/>
                  </a:lnTo>
                  <a:lnTo>
                    <a:pt x="12" y="2"/>
                  </a:lnTo>
                  <a:lnTo>
                    <a:pt x="14" y="6"/>
                  </a:lnTo>
                  <a:lnTo>
                    <a:pt x="2" y="10"/>
                  </a:lnTo>
                  <a:lnTo>
                    <a:pt x="0" y="6"/>
                  </a:lnTo>
                  <a:lnTo>
                    <a:pt x="4" y="4"/>
                  </a:lnTo>
                  <a:lnTo>
                    <a:pt x="4"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3" name="Freeform 794">
              <a:extLst>
                <a:ext uri="{FF2B5EF4-FFF2-40B4-BE49-F238E27FC236}">
                  <a16:creationId xmlns:a16="http://schemas.microsoft.com/office/drawing/2014/main" id="{AFC9D0BE-503A-6240-8FB7-5B5D2AD32799}"/>
                </a:ext>
              </a:extLst>
            </p:cNvPr>
            <p:cNvSpPr>
              <a:spLocks/>
            </p:cNvSpPr>
            <p:nvPr/>
          </p:nvSpPr>
          <p:spPr bwMode="auto">
            <a:xfrm>
              <a:off x="1103313" y="2928938"/>
              <a:ext cx="6350" cy="3175"/>
            </a:xfrm>
            <a:custGeom>
              <a:avLst/>
              <a:gdLst/>
              <a:ahLst/>
              <a:cxnLst>
                <a:cxn ang="0">
                  <a:pos x="0" y="0"/>
                </a:cxn>
                <a:cxn ang="0">
                  <a:pos x="4" y="2"/>
                </a:cxn>
                <a:cxn ang="0">
                  <a:pos x="0" y="2"/>
                </a:cxn>
                <a:cxn ang="0">
                  <a:pos x="0" y="0"/>
                </a:cxn>
                <a:cxn ang="0">
                  <a:pos x="0" y="0"/>
                </a:cxn>
              </a:cxnLst>
              <a:rect l="0" t="0" r="r" b="b"/>
              <a:pathLst>
                <a:path w="4" h="2">
                  <a:moveTo>
                    <a:pt x="0" y="0"/>
                  </a:moveTo>
                  <a:lnTo>
                    <a:pt x="4" y="2"/>
                  </a:lnTo>
                  <a:lnTo>
                    <a:pt x="0" y="2"/>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4" name="Freeform 795">
              <a:extLst>
                <a:ext uri="{FF2B5EF4-FFF2-40B4-BE49-F238E27FC236}">
                  <a16:creationId xmlns:a16="http://schemas.microsoft.com/office/drawing/2014/main" id="{734C3497-EA4D-4143-AA20-1D4959C86A26}"/>
                </a:ext>
              </a:extLst>
            </p:cNvPr>
            <p:cNvSpPr>
              <a:spLocks/>
            </p:cNvSpPr>
            <p:nvPr/>
          </p:nvSpPr>
          <p:spPr bwMode="auto">
            <a:xfrm>
              <a:off x="1204913" y="2855913"/>
              <a:ext cx="19050" cy="22225"/>
            </a:xfrm>
            <a:custGeom>
              <a:avLst/>
              <a:gdLst/>
              <a:ahLst/>
              <a:cxnLst>
                <a:cxn ang="0">
                  <a:pos x="2" y="10"/>
                </a:cxn>
                <a:cxn ang="0">
                  <a:pos x="8" y="0"/>
                </a:cxn>
                <a:cxn ang="0">
                  <a:pos x="12" y="2"/>
                </a:cxn>
                <a:cxn ang="0">
                  <a:pos x="4" y="12"/>
                </a:cxn>
                <a:cxn ang="0">
                  <a:pos x="0" y="14"/>
                </a:cxn>
                <a:cxn ang="0">
                  <a:pos x="2" y="10"/>
                </a:cxn>
                <a:cxn ang="0">
                  <a:pos x="2" y="10"/>
                </a:cxn>
              </a:cxnLst>
              <a:rect l="0" t="0" r="r" b="b"/>
              <a:pathLst>
                <a:path w="12" h="14">
                  <a:moveTo>
                    <a:pt x="2" y="10"/>
                  </a:moveTo>
                  <a:lnTo>
                    <a:pt x="8" y="0"/>
                  </a:lnTo>
                  <a:lnTo>
                    <a:pt x="12" y="2"/>
                  </a:lnTo>
                  <a:lnTo>
                    <a:pt x="4" y="12"/>
                  </a:lnTo>
                  <a:lnTo>
                    <a:pt x="0" y="14"/>
                  </a:lnTo>
                  <a:lnTo>
                    <a:pt x="2" y="10"/>
                  </a:lnTo>
                  <a:lnTo>
                    <a:pt x="2"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5" name="Freeform 796">
              <a:extLst>
                <a:ext uri="{FF2B5EF4-FFF2-40B4-BE49-F238E27FC236}">
                  <a16:creationId xmlns:a16="http://schemas.microsoft.com/office/drawing/2014/main" id="{C02F465C-311D-C142-90B7-954C5FF52A28}"/>
                </a:ext>
              </a:extLst>
            </p:cNvPr>
            <p:cNvSpPr>
              <a:spLocks/>
            </p:cNvSpPr>
            <p:nvPr/>
          </p:nvSpPr>
          <p:spPr bwMode="auto">
            <a:xfrm>
              <a:off x="1230313" y="2849563"/>
              <a:ext cx="9525" cy="9525"/>
            </a:xfrm>
            <a:custGeom>
              <a:avLst/>
              <a:gdLst/>
              <a:ahLst/>
              <a:cxnLst>
                <a:cxn ang="0">
                  <a:pos x="0" y="4"/>
                </a:cxn>
                <a:cxn ang="0">
                  <a:pos x="0" y="0"/>
                </a:cxn>
                <a:cxn ang="0">
                  <a:pos x="6" y="2"/>
                </a:cxn>
                <a:cxn ang="0">
                  <a:pos x="0" y="6"/>
                </a:cxn>
                <a:cxn ang="0">
                  <a:pos x="0" y="4"/>
                </a:cxn>
                <a:cxn ang="0">
                  <a:pos x="0" y="4"/>
                </a:cxn>
              </a:cxnLst>
              <a:rect l="0" t="0" r="r" b="b"/>
              <a:pathLst>
                <a:path w="6" h="6">
                  <a:moveTo>
                    <a:pt x="0" y="4"/>
                  </a:moveTo>
                  <a:lnTo>
                    <a:pt x="0" y="0"/>
                  </a:lnTo>
                  <a:lnTo>
                    <a:pt x="6" y="2"/>
                  </a:lnTo>
                  <a:lnTo>
                    <a:pt x="0" y="6"/>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6" name="Freeform 797">
              <a:extLst>
                <a:ext uri="{FF2B5EF4-FFF2-40B4-BE49-F238E27FC236}">
                  <a16:creationId xmlns:a16="http://schemas.microsoft.com/office/drawing/2014/main" id="{CDF4C9A7-A803-764E-8946-FEEA9F4C6134}"/>
                </a:ext>
              </a:extLst>
            </p:cNvPr>
            <p:cNvSpPr>
              <a:spLocks/>
            </p:cNvSpPr>
            <p:nvPr/>
          </p:nvSpPr>
          <p:spPr bwMode="auto">
            <a:xfrm>
              <a:off x="922338" y="2919413"/>
              <a:ext cx="6350" cy="9525"/>
            </a:xfrm>
            <a:custGeom>
              <a:avLst/>
              <a:gdLst/>
              <a:ahLst/>
              <a:cxnLst>
                <a:cxn ang="0">
                  <a:pos x="4" y="0"/>
                </a:cxn>
                <a:cxn ang="0">
                  <a:pos x="4" y="6"/>
                </a:cxn>
                <a:cxn ang="0">
                  <a:pos x="0" y="6"/>
                </a:cxn>
                <a:cxn ang="0">
                  <a:pos x="0" y="2"/>
                </a:cxn>
                <a:cxn ang="0">
                  <a:pos x="4" y="0"/>
                </a:cxn>
                <a:cxn ang="0">
                  <a:pos x="4" y="0"/>
                </a:cxn>
              </a:cxnLst>
              <a:rect l="0" t="0" r="r" b="b"/>
              <a:pathLst>
                <a:path w="4" h="6">
                  <a:moveTo>
                    <a:pt x="4" y="0"/>
                  </a:moveTo>
                  <a:lnTo>
                    <a:pt x="4" y="6"/>
                  </a:lnTo>
                  <a:lnTo>
                    <a:pt x="0" y="6"/>
                  </a:lnTo>
                  <a:lnTo>
                    <a:pt x="0" y="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7" name="Freeform 798">
              <a:extLst>
                <a:ext uri="{FF2B5EF4-FFF2-40B4-BE49-F238E27FC236}">
                  <a16:creationId xmlns:a16="http://schemas.microsoft.com/office/drawing/2014/main" id="{597911D7-A451-384A-8388-86E82CC705FA}"/>
                </a:ext>
              </a:extLst>
            </p:cNvPr>
            <p:cNvSpPr>
              <a:spLocks/>
            </p:cNvSpPr>
            <p:nvPr/>
          </p:nvSpPr>
          <p:spPr bwMode="auto">
            <a:xfrm>
              <a:off x="788988" y="2855913"/>
              <a:ext cx="38100" cy="25400"/>
            </a:xfrm>
            <a:custGeom>
              <a:avLst/>
              <a:gdLst/>
              <a:ahLst/>
              <a:cxnLst>
                <a:cxn ang="0">
                  <a:pos x="0" y="2"/>
                </a:cxn>
                <a:cxn ang="0">
                  <a:pos x="16" y="0"/>
                </a:cxn>
                <a:cxn ang="0">
                  <a:pos x="24" y="2"/>
                </a:cxn>
                <a:cxn ang="0">
                  <a:pos x="24" y="8"/>
                </a:cxn>
                <a:cxn ang="0">
                  <a:pos x="24" y="8"/>
                </a:cxn>
                <a:cxn ang="0">
                  <a:pos x="18" y="16"/>
                </a:cxn>
                <a:cxn ang="0">
                  <a:pos x="4" y="10"/>
                </a:cxn>
                <a:cxn ang="0">
                  <a:pos x="0" y="2"/>
                </a:cxn>
                <a:cxn ang="0">
                  <a:pos x="0" y="2"/>
                </a:cxn>
              </a:cxnLst>
              <a:rect l="0" t="0" r="r" b="b"/>
              <a:pathLst>
                <a:path w="24" h="16">
                  <a:moveTo>
                    <a:pt x="0" y="2"/>
                  </a:moveTo>
                  <a:lnTo>
                    <a:pt x="16" y="0"/>
                  </a:lnTo>
                  <a:lnTo>
                    <a:pt x="24" y="2"/>
                  </a:lnTo>
                  <a:lnTo>
                    <a:pt x="24" y="8"/>
                  </a:lnTo>
                  <a:lnTo>
                    <a:pt x="24" y="8"/>
                  </a:lnTo>
                  <a:lnTo>
                    <a:pt x="18" y="16"/>
                  </a:lnTo>
                  <a:lnTo>
                    <a:pt x="4" y="10"/>
                  </a:lnTo>
                  <a:lnTo>
                    <a:pt x="0" y="2"/>
                  </a:lnTo>
                  <a:lnTo>
                    <a:pt x="0"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8" name="Freeform 799">
              <a:extLst>
                <a:ext uri="{FF2B5EF4-FFF2-40B4-BE49-F238E27FC236}">
                  <a16:creationId xmlns:a16="http://schemas.microsoft.com/office/drawing/2014/main" id="{145CFB85-D17E-6342-B7C0-81A9D6C5179C}"/>
                </a:ext>
              </a:extLst>
            </p:cNvPr>
            <p:cNvSpPr>
              <a:spLocks/>
            </p:cNvSpPr>
            <p:nvPr/>
          </p:nvSpPr>
          <p:spPr bwMode="auto">
            <a:xfrm>
              <a:off x="833438" y="2833688"/>
              <a:ext cx="22225" cy="22225"/>
            </a:xfrm>
            <a:custGeom>
              <a:avLst/>
              <a:gdLst/>
              <a:ahLst/>
              <a:cxnLst>
                <a:cxn ang="0">
                  <a:pos x="0" y="6"/>
                </a:cxn>
                <a:cxn ang="0">
                  <a:pos x="6" y="0"/>
                </a:cxn>
                <a:cxn ang="0">
                  <a:pos x="14" y="4"/>
                </a:cxn>
                <a:cxn ang="0">
                  <a:pos x="14" y="8"/>
                </a:cxn>
                <a:cxn ang="0">
                  <a:pos x="8" y="14"/>
                </a:cxn>
                <a:cxn ang="0">
                  <a:pos x="6" y="8"/>
                </a:cxn>
                <a:cxn ang="0">
                  <a:pos x="0" y="6"/>
                </a:cxn>
                <a:cxn ang="0">
                  <a:pos x="0" y="6"/>
                </a:cxn>
              </a:cxnLst>
              <a:rect l="0" t="0" r="r" b="b"/>
              <a:pathLst>
                <a:path w="14" h="14">
                  <a:moveTo>
                    <a:pt x="0" y="6"/>
                  </a:moveTo>
                  <a:lnTo>
                    <a:pt x="6" y="0"/>
                  </a:lnTo>
                  <a:lnTo>
                    <a:pt x="14" y="4"/>
                  </a:lnTo>
                  <a:lnTo>
                    <a:pt x="14" y="8"/>
                  </a:lnTo>
                  <a:lnTo>
                    <a:pt x="8" y="14"/>
                  </a:lnTo>
                  <a:lnTo>
                    <a:pt x="6" y="8"/>
                  </a:lnTo>
                  <a:lnTo>
                    <a:pt x="0" y="6"/>
                  </a:lnTo>
                  <a:lnTo>
                    <a:pt x="0"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799" name="Freeform 800">
              <a:extLst>
                <a:ext uri="{FF2B5EF4-FFF2-40B4-BE49-F238E27FC236}">
                  <a16:creationId xmlns:a16="http://schemas.microsoft.com/office/drawing/2014/main" id="{AE2049FA-DCBF-E843-AE3D-62E1CF31805F}"/>
                </a:ext>
              </a:extLst>
            </p:cNvPr>
            <p:cNvSpPr>
              <a:spLocks/>
            </p:cNvSpPr>
            <p:nvPr/>
          </p:nvSpPr>
          <p:spPr bwMode="auto">
            <a:xfrm>
              <a:off x="2582863" y="3373438"/>
              <a:ext cx="31750" cy="12700"/>
            </a:xfrm>
            <a:custGeom>
              <a:avLst/>
              <a:gdLst/>
              <a:ahLst/>
              <a:cxnLst>
                <a:cxn ang="0">
                  <a:pos x="14" y="0"/>
                </a:cxn>
                <a:cxn ang="0">
                  <a:pos x="0" y="0"/>
                </a:cxn>
                <a:cxn ang="0">
                  <a:pos x="8" y="4"/>
                </a:cxn>
                <a:cxn ang="0">
                  <a:pos x="16" y="8"/>
                </a:cxn>
                <a:cxn ang="0">
                  <a:pos x="18" y="6"/>
                </a:cxn>
                <a:cxn ang="0">
                  <a:pos x="20" y="2"/>
                </a:cxn>
                <a:cxn ang="0">
                  <a:pos x="18" y="2"/>
                </a:cxn>
                <a:cxn ang="0">
                  <a:pos x="18" y="6"/>
                </a:cxn>
                <a:cxn ang="0">
                  <a:pos x="16" y="0"/>
                </a:cxn>
                <a:cxn ang="0">
                  <a:pos x="14" y="0"/>
                </a:cxn>
                <a:cxn ang="0">
                  <a:pos x="14" y="0"/>
                </a:cxn>
              </a:cxnLst>
              <a:rect l="0" t="0" r="r" b="b"/>
              <a:pathLst>
                <a:path w="20" h="8">
                  <a:moveTo>
                    <a:pt x="14" y="0"/>
                  </a:moveTo>
                  <a:lnTo>
                    <a:pt x="0" y="0"/>
                  </a:lnTo>
                  <a:lnTo>
                    <a:pt x="8" y="4"/>
                  </a:lnTo>
                  <a:lnTo>
                    <a:pt x="16" y="8"/>
                  </a:lnTo>
                  <a:lnTo>
                    <a:pt x="18" y="6"/>
                  </a:lnTo>
                  <a:lnTo>
                    <a:pt x="20" y="2"/>
                  </a:lnTo>
                  <a:lnTo>
                    <a:pt x="18" y="2"/>
                  </a:lnTo>
                  <a:lnTo>
                    <a:pt x="18" y="6"/>
                  </a:lnTo>
                  <a:lnTo>
                    <a:pt x="16" y="0"/>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0" name="Freeform 801">
              <a:extLst>
                <a:ext uri="{FF2B5EF4-FFF2-40B4-BE49-F238E27FC236}">
                  <a16:creationId xmlns:a16="http://schemas.microsoft.com/office/drawing/2014/main" id="{789E022C-E81F-2A47-8F79-56F35313D8E8}"/>
                </a:ext>
              </a:extLst>
            </p:cNvPr>
            <p:cNvSpPr>
              <a:spLocks/>
            </p:cNvSpPr>
            <p:nvPr/>
          </p:nvSpPr>
          <p:spPr bwMode="auto">
            <a:xfrm>
              <a:off x="2881313" y="3189288"/>
              <a:ext cx="15875" cy="15875"/>
            </a:xfrm>
            <a:custGeom>
              <a:avLst/>
              <a:gdLst/>
              <a:ahLst/>
              <a:cxnLst>
                <a:cxn ang="0">
                  <a:pos x="6" y="10"/>
                </a:cxn>
                <a:cxn ang="0">
                  <a:pos x="10" y="8"/>
                </a:cxn>
                <a:cxn ang="0">
                  <a:pos x="8" y="6"/>
                </a:cxn>
                <a:cxn ang="0">
                  <a:pos x="8" y="4"/>
                </a:cxn>
                <a:cxn ang="0">
                  <a:pos x="10" y="4"/>
                </a:cxn>
                <a:cxn ang="0">
                  <a:pos x="8" y="6"/>
                </a:cxn>
                <a:cxn ang="0">
                  <a:pos x="10" y="6"/>
                </a:cxn>
                <a:cxn ang="0">
                  <a:pos x="10" y="2"/>
                </a:cxn>
                <a:cxn ang="0">
                  <a:pos x="8" y="0"/>
                </a:cxn>
                <a:cxn ang="0">
                  <a:pos x="2" y="2"/>
                </a:cxn>
                <a:cxn ang="0">
                  <a:pos x="0" y="6"/>
                </a:cxn>
                <a:cxn ang="0">
                  <a:pos x="0" y="8"/>
                </a:cxn>
                <a:cxn ang="0">
                  <a:pos x="6" y="10"/>
                </a:cxn>
                <a:cxn ang="0">
                  <a:pos x="6" y="10"/>
                </a:cxn>
              </a:cxnLst>
              <a:rect l="0" t="0" r="r" b="b"/>
              <a:pathLst>
                <a:path w="10" h="10">
                  <a:moveTo>
                    <a:pt x="6" y="10"/>
                  </a:moveTo>
                  <a:lnTo>
                    <a:pt x="10" y="8"/>
                  </a:lnTo>
                  <a:lnTo>
                    <a:pt x="8" y="6"/>
                  </a:lnTo>
                  <a:lnTo>
                    <a:pt x="8" y="4"/>
                  </a:lnTo>
                  <a:lnTo>
                    <a:pt x="10" y="4"/>
                  </a:lnTo>
                  <a:lnTo>
                    <a:pt x="8" y="6"/>
                  </a:lnTo>
                  <a:lnTo>
                    <a:pt x="10" y="6"/>
                  </a:lnTo>
                  <a:lnTo>
                    <a:pt x="10" y="2"/>
                  </a:lnTo>
                  <a:lnTo>
                    <a:pt x="8" y="0"/>
                  </a:lnTo>
                  <a:lnTo>
                    <a:pt x="2" y="2"/>
                  </a:lnTo>
                  <a:lnTo>
                    <a:pt x="0" y="6"/>
                  </a:lnTo>
                  <a:lnTo>
                    <a:pt x="0" y="8"/>
                  </a:lnTo>
                  <a:lnTo>
                    <a:pt x="6" y="10"/>
                  </a:lnTo>
                  <a:lnTo>
                    <a:pt x="6"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1" name="Freeform 802">
              <a:extLst>
                <a:ext uri="{FF2B5EF4-FFF2-40B4-BE49-F238E27FC236}">
                  <a16:creationId xmlns:a16="http://schemas.microsoft.com/office/drawing/2014/main" id="{EA81A7C2-DF6F-6E4B-BB25-04B2F79ABFA2}"/>
                </a:ext>
              </a:extLst>
            </p:cNvPr>
            <p:cNvSpPr>
              <a:spLocks/>
            </p:cNvSpPr>
            <p:nvPr/>
          </p:nvSpPr>
          <p:spPr bwMode="auto">
            <a:xfrm>
              <a:off x="1976438" y="2754313"/>
              <a:ext cx="19050" cy="9525"/>
            </a:xfrm>
            <a:custGeom>
              <a:avLst/>
              <a:gdLst/>
              <a:ahLst/>
              <a:cxnLst>
                <a:cxn ang="0">
                  <a:pos x="4" y="0"/>
                </a:cxn>
                <a:cxn ang="0">
                  <a:pos x="12" y="0"/>
                </a:cxn>
                <a:cxn ang="0">
                  <a:pos x="12" y="2"/>
                </a:cxn>
                <a:cxn ang="0">
                  <a:pos x="0" y="6"/>
                </a:cxn>
                <a:cxn ang="0">
                  <a:pos x="4" y="0"/>
                </a:cxn>
                <a:cxn ang="0">
                  <a:pos x="4" y="0"/>
                </a:cxn>
              </a:cxnLst>
              <a:rect l="0" t="0" r="r" b="b"/>
              <a:pathLst>
                <a:path w="12" h="6">
                  <a:moveTo>
                    <a:pt x="4" y="0"/>
                  </a:moveTo>
                  <a:lnTo>
                    <a:pt x="12" y="0"/>
                  </a:lnTo>
                  <a:lnTo>
                    <a:pt x="12" y="2"/>
                  </a:lnTo>
                  <a:lnTo>
                    <a:pt x="0" y="6"/>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2" name="Freeform 803">
              <a:extLst>
                <a:ext uri="{FF2B5EF4-FFF2-40B4-BE49-F238E27FC236}">
                  <a16:creationId xmlns:a16="http://schemas.microsoft.com/office/drawing/2014/main" id="{B7952D98-5851-D743-B0C1-6ACD1E5059F2}"/>
                </a:ext>
              </a:extLst>
            </p:cNvPr>
            <p:cNvSpPr>
              <a:spLocks/>
            </p:cNvSpPr>
            <p:nvPr/>
          </p:nvSpPr>
          <p:spPr bwMode="auto">
            <a:xfrm>
              <a:off x="1947863" y="2786063"/>
              <a:ext cx="19050" cy="12700"/>
            </a:xfrm>
            <a:custGeom>
              <a:avLst/>
              <a:gdLst/>
              <a:ahLst/>
              <a:cxnLst>
                <a:cxn ang="0">
                  <a:pos x="0" y="4"/>
                </a:cxn>
                <a:cxn ang="0">
                  <a:pos x="0" y="2"/>
                </a:cxn>
                <a:cxn ang="0">
                  <a:pos x="2" y="2"/>
                </a:cxn>
                <a:cxn ang="0">
                  <a:pos x="6" y="2"/>
                </a:cxn>
                <a:cxn ang="0">
                  <a:pos x="10" y="0"/>
                </a:cxn>
                <a:cxn ang="0">
                  <a:pos x="12" y="0"/>
                </a:cxn>
                <a:cxn ang="0">
                  <a:pos x="12" y="0"/>
                </a:cxn>
                <a:cxn ang="0">
                  <a:pos x="10" y="2"/>
                </a:cxn>
                <a:cxn ang="0">
                  <a:pos x="10" y="2"/>
                </a:cxn>
                <a:cxn ang="0">
                  <a:pos x="10" y="4"/>
                </a:cxn>
                <a:cxn ang="0">
                  <a:pos x="10" y="6"/>
                </a:cxn>
                <a:cxn ang="0">
                  <a:pos x="8" y="6"/>
                </a:cxn>
                <a:cxn ang="0">
                  <a:pos x="8" y="6"/>
                </a:cxn>
                <a:cxn ang="0">
                  <a:pos x="6" y="8"/>
                </a:cxn>
                <a:cxn ang="0">
                  <a:pos x="4" y="6"/>
                </a:cxn>
                <a:cxn ang="0">
                  <a:pos x="4" y="6"/>
                </a:cxn>
                <a:cxn ang="0">
                  <a:pos x="2" y="4"/>
                </a:cxn>
                <a:cxn ang="0">
                  <a:pos x="0" y="4"/>
                </a:cxn>
                <a:cxn ang="0">
                  <a:pos x="0" y="4"/>
                </a:cxn>
              </a:cxnLst>
              <a:rect l="0" t="0" r="r" b="b"/>
              <a:pathLst>
                <a:path w="12" h="8">
                  <a:moveTo>
                    <a:pt x="0" y="4"/>
                  </a:moveTo>
                  <a:lnTo>
                    <a:pt x="0" y="2"/>
                  </a:lnTo>
                  <a:lnTo>
                    <a:pt x="2" y="2"/>
                  </a:lnTo>
                  <a:lnTo>
                    <a:pt x="6" y="2"/>
                  </a:lnTo>
                  <a:lnTo>
                    <a:pt x="10" y="0"/>
                  </a:lnTo>
                  <a:lnTo>
                    <a:pt x="12" y="0"/>
                  </a:lnTo>
                  <a:lnTo>
                    <a:pt x="12" y="0"/>
                  </a:lnTo>
                  <a:lnTo>
                    <a:pt x="10" y="2"/>
                  </a:lnTo>
                  <a:lnTo>
                    <a:pt x="10" y="2"/>
                  </a:lnTo>
                  <a:lnTo>
                    <a:pt x="10" y="4"/>
                  </a:lnTo>
                  <a:lnTo>
                    <a:pt x="10" y="6"/>
                  </a:lnTo>
                  <a:lnTo>
                    <a:pt x="8" y="6"/>
                  </a:lnTo>
                  <a:lnTo>
                    <a:pt x="8" y="6"/>
                  </a:lnTo>
                  <a:lnTo>
                    <a:pt x="6" y="8"/>
                  </a:lnTo>
                  <a:lnTo>
                    <a:pt x="4" y="6"/>
                  </a:lnTo>
                  <a:lnTo>
                    <a:pt x="4" y="6"/>
                  </a:lnTo>
                  <a:lnTo>
                    <a:pt x="2" y="4"/>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3" name="Freeform 804">
              <a:extLst>
                <a:ext uri="{FF2B5EF4-FFF2-40B4-BE49-F238E27FC236}">
                  <a16:creationId xmlns:a16="http://schemas.microsoft.com/office/drawing/2014/main" id="{AC9429F6-0A29-1441-AFA8-0936B57307C3}"/>
                </a:ext>
              </a:extLst>
            </p:cNvPr>
            <p:cNvSpPr>
              <a:spLocks/>
            </p:cNvSpPr>
            <p:nvPr/>
          </p:nvSpPr>
          <p:spPr bwMode="auto">
            <a:xfrm>
              <a:off x="1871663" y="2817813"/>
              <a:ext cx="9525" cy="12700"/>
            </a:xfrm>
            <a:custGeom>
              <a:avLst/>
              <a:gdLst/>
              <a:ahLst/>
              <a:cxnLst>
                <a:cxn ang="0">
                  <a:pos x="2" y="2"/>
                </a:cxn>
                <a:cxn ang="0">
                  <a:pos x="6" y="4"/>
                </a:cxn>
                <a:cxn ang="0">
                  <a:pos x="6" y="8"/>
                </a:cxn>
                <a:cxn ang="0">
                  <a:pos x="4" y="6"/>
                </a:cxn>
                <a:cxn ang="0">
                  <a:pos x="4" y="6"/>
                </a:cxn>
                <a:cxn ang="0">
                  <a:pos x="0" y="4"/>
                </a:cxn>
                <a:cxn ang="0">
                  <a:pos x="0" y="2"/>
                </a:cxn>
                <a:cxn ang="0">
                  <a:pos x="2" y="0"/>
                </a:cxn>
                <a:cxn ang="0">
                  <a:pos x="2" y="2"/>
                </a:cxn>
                <a:cxn ang="0">
                  <a:pos x="2" y="2"/>
                </a:cxn>
              </a:cxnLst>
              <a:rect l="0" t="0" r="r" b="b"/>
              <a:pathLst>
                <a:path w="6" h="8">
                  <a:moveTo>
                    <a:pt x="2" y="2"/>
                  </a:moveTo>
                  <a:lnTo>
                    <a:pt x="6" y="4"/>
                  </a:lnTo>
                  <a:lnTo>
                    <a:pt x="6" y="8"/>
                  </a:lnTo>
                  <a:lnTo>
                    <a:pt x="4" y="6"/>
                  </a:lnTo>
                  <a:lnTo>
                    <a:pt x="4" y="6"/>
                  </a:lnTo>
                  <a:lnTo>
                    <a:pt x="0" y="4"/>
                  </a:lnTo>
                  <a:lnTo>
                    <a:pt x="0" y="2"/>
                  </a:lnTo>
                  <a:lnTo>
                    <a:pt x="2" y="0"/>
                  </a:lnTo>
                  <a:lnTo>
                    <a:pt x="2" y="2"/>
                  </a:lnTo>
                  <a:lnTo>
                    <a:pt x="2" y="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4" name="Freeform 805">
              <a:extLst>
                <a:ext uri="{FF2B5EF4-FFF2-40B4-BE49-F238E27FC236}">
                  <a16:creationId xmlns:a16="http://schemas.microsoft.com/office/drawing/2014/main" id="{3829C391-4C7D-5F45-A8B6-7CF300963BEC}"/>
                </a:ext>
              </a:extLst>
            </p:cNvPr>
            <p:cNvSpPr>
              <a:spLocks/>
            </p:cNvSpPr>
            <p:nvPr/>
          </p:nvSpPr>
          <p:spPr bwMode="auto">
            <a:xfrm>
              <a:off x="4465638" y="2868613"/>
              <a:ext cx="6350" cy="6350"/>
            </a:xfrm>
            <a:custGeom>
              <a:avLst/>
              <a:gdLst/>
              <a:ahLst/>
              <a:cxnLst>
                <a:cxn ang="0">
                  <a:pos x="0" y="4"/>
                </a:cxn>
                <a:cxn ang="0">
                  <a:pos x="0" y="2"/>
                </a:cxn>
                <a:cxn ang="0">
                  <a:pos x="4" y="0"/>
                </a:cxn>
                <a:cxn ang="0">
                  <a:pos x="0" y="4"/>
                </a:cxn>
                <a:cxn ang="0">
                  <a:pos x="0" y="4"/>
                </a:cxn>
              </a:cxnLst>
              <a:rect l="0" t="0" r="r" b="b"/>
              <a:pathLst>
                <a:path w="4" h="4">
                  <a:moveTo>
                    <a:pt x="0" y="4"/>
                  </a:moveTo>
                  <a:lnTo>
                    <a:pt x="0" y="2"/>
                  </a:lnTo>
                  <a:lnTo>
                    <a:pt x="4" y="0"/>
                  </a:lnTo>
                  <a:lnTo>
                    <a:pt x="0" y="4"/>
                  </a:lnTo>
                  <a:lnTo>
                    <a:pt x="0" y="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5" name="Freeform 806">
              <a:extLst>
                <a:ext uri="{FF2B5EF4-FFF2-40B4-BE49-F238E27FC236}">
                  <a16:creationId xmlns:a16="http://schemas.microsoft.com/office/drawing/2014/main" id="{D28428FC-BA4D-7043-8070-63E9686AC7AA}"/>
                </a:ext>
              </a:extLst>
            </p:cNvPr>
            <p:cNvSpPr>
              <a:spLocks/>
            </p:cNvSpPr>
            <p:nvPr/>
          </p:nvSpPr>
          <p:spPr bwMode="auto">
            <a:xfrm>
              <a:off x="744538" y="2722563"/>
              <a:ext cx="15875" cy="12700"/>
            </a:xfrm>
            <a:custGeom>
              <a:avLst/>
              <a:gdLst/>
              <a:ahLst/>
              <a:cxnLst>
                <a:cxn ang="0">
                  <a:pos x="0" y="0"/>
                </a:cxn>
                <a:cxn ang="0">
                  <a:pos x="10" y="0"/>
                </a:cxn>
                <a:cxn ang="0">
                  <a:pos x="10" y="4"/>
                </a:cxn>
                <a:cxn ang="0">
                  <a:pos x="2" y="4"/>
                </a:cxn>
                <a:cxn ang="0">
                  <a:pos x="0" y="8"/>
                </a:cxn>
                <a:cxn ang="0">
                  <a:pos x="0" y="0"/>
                </a:cxn>
                <a:cxn ang="0">
                  <a:pos x="0" y="0"/>
                </a:cxn>
              </a:cxnLst>
              <a:rect l="0" t="0" r="r" b="b"/>
              <a:pathLst>
                <a:path w="10" h="8">
                  <a:moveTo>
                    <a:pt x="0" y="0"/>
                  </a:moveTo>
                  <a:lnTo>
                    <a:pt x="10" y="0"/>
                  </a:lnTo>
                  <a:lnTo>
                    <a:pt x="10" y="4"/>
                  </a:lnTo>
                  <a:lnTo>
                    <a:pt x="2" y="4"/>
                  </a:lnTo>
                  <a:lnTo>
                    <a:pt x="0" y="8"/>
                  </a:lnTo>
                  <a:lnTo>
                    <a:pt x="0" y="0"/>
                  </a:lnTo>
                  <a:lnTo>
                    <a:pt x="0"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6" name="Freeform 807">
              <a:extLst>
                <a:ext uri="{FF2B5EF4-FFF2-40B4-BE49-F238E27FC236}">
                  <a16:creationId xmlns:a16="http://schemas.microsoft.com/office/drawing/2014/main" id="{0B895097-2AB4-2D46-846F-A8B238B66542}"/>
                </a:ext>
              </a:extLst>
            </p:cNvPr>
            <p:cNvSpPr>
              <a:spLocks/>
            </p:cNvSpPr>
            <p:nvPr/>
          </p:nvSpPr>
          <p:spPr bwMode="auto">
            <a:xfrm>
              <a:off x="2487613" y="4148138"/>
              <a:ext cx="92075" cy="92075"/>
            </a:xfrm>
            <a:custGeom>
              <a:avLst/>
              <a:gdLst/>
              <a:ahLst/>
              <a:cxnLst>
                <a:cxn ang="0">
                  <a:pos x="54" y="0"/>
                </a:cxn>
                <a:cxn ang="0">
                  <a:pos x="44" y="6"/>
                </a:cxn>
                <a:cxn ang="0">
                  <a:pos x="40" y="4"/>
                </a:cxn>
                <a:cxn ang="0">
                  <a:pos x="36" y="2"/>
                </a:cxn>
                <a:cxn ang="0">
                  <a:pos x="32" y="10"/>
                </a:cxn>
                <a:cxn ang="0">
                  <a:pos x="30" y="10"/>
                </a:cxn>
                <a:cxn ang="0">
                  <a:pos x="24" y="16"/>
                </a:cxn>
                <a:cxn ang="0">
                  <a:pos x="20" y="14"/>
                </a:cxn>
                <a:cxn ang="0">
                  <a:pos x="16" y="18"/>
                </a:cxn>
                <a:cxn ang="0">
                  <a:pos x="12" y="18"/>
                </a:cxn>
                <a:cxn ang="0">
                  <a:pos x="10" y="22"/>
                </a:cxn>
                <a:cxn ang="0">
                  <a:pos x="8" y="26"/>
                </a:cxn>
                <a:cxn ang="0">
                  <a:pos x="2" y="28"/>
                </a:cxn>
                <a:cxn ang="0">
                  <a:pos x="0" y="28"/>
                </a:cxn>
                <a:cxn ang="0">
                  <a:pos x="0" y="30"/>
                </a:cxn>
                <a:cxn ang="0">
                  <a:pos x="24" y="54"/>
                </a:cxn>
                <a:cxn ang="0">
                  <a:pos x="26" y="52"/>
                </a:cxn>
                <a:cxn ang="0">
                  <a:pos x="24" y="48"/>
                </a:cxn>
                <a:cxn ang="0">
                  <a:pos x="24" y="42"/>
                </a:cxn>
                <a:cxn ang="0">
                  <a:pos x="28" y="42"/>
                </a:cxn>
                <a:cxn ang="0">
                  <a:pos x="36" y="50"/>
                </a:cxn>
                <a:cxn ang="0">
                  <a:pos x="36" y="52"/>
                </a:cxn>
                <a:cxn ang="0">
                  <a:pos x="38" y="54"/>
                </a:cxn>
                <a:cxn ang="0">
                  <a:pos x="40" y="54"/>
                </a:cxn>
                <a:cxn ang="0">
                  <a:pos x="46" y="58"/>
                </a:cxn>
                <a:cxn ang="0">
                  <a:pos x="52" y="56"/>
                </a:cxn>
                <a:cxn ang="0">
                  <a:pos x="50" y="48"/>
                </a:cxn>
                <a:cxn ang="0">
                  <a:pos x="52" y="44"/>
                </a:cxn>
                <a:cxn ang="0">
                  <a:pos x="54" y="20"/>
                </a:cxn>
                <a:cxn ang="0">
                  <a:pos x="56" y="10"/>
                </a:cxn>
                <a:cxn ang="0">
                  <a:pos x="58" y="0"/>
                </a:cxn>
                <a:cxn ang="0">
                  <a:pos x="54" y="0"/>
                </a:cxn>
              </a:cxnLst>
              <a:rect l="0" t="0" r="r" b="b"/>
              <a:pathLst>
                <a:path w="58" h="58">
                  <a:moveTo>
                    <a:pt x="54" y="0"/>
                  </a:moveTo>
                  <a:lnTo>
                    <a:pt x="44" y="6"/>
                  </a:lnTo>
                  <a:lnTo>
                    <a:pt x="40" y="4"/>
                  </a:lnTo>
                  <a:lnTo>
                    <a:pt x="36" y="2"/>
                  </a:lnTo>
                  <a:lnTo>
                    <a:pt x="32" y="10"/>
                  </a:lnTo>
                  <a:lnTo>
                    <a:pt x="30" y="10"/>
                  </a:lnTo>
                  <a:lnTo>
                    <a:pt x="24" y="16"/>
                  </a:lnTo>
                  <a:lnTo>
                    <a:pt x="20" y="14"/>
                  </a:lnTo>
                  <a:lnTo>
                    <a:pt x="16" y="18"/>
                  </a:lnTo>
                  <a:lnTo>
                    <a:pt x="12" y="18"/>
                  </a:lnTo>
                  <a:lnTo>
                    <a:pt x="10" y="22"/>
                  </a:lnTo>
                  <a:lnTo>
                    <a:pt x="8" y="26"/>
                  </a:lnTo>
                  <a:lnTo>
                    <a:pt x="2" y="28"/>
                  </a:lnTo>
                  <a:lnTo>
                    <a:pt x="0" y="28"/>
                  </a:lnTo>
                  <a:lnTo>
                    <a:pt x="0" y="30"/>
                  </a:lnTo>
                  <a:lnTo>
                    <a:pt x="24" y="54"/>
                  </a:lnTo>
                  <a:lnTo>
                    <a:pt x="26" y="52"/>
                  </a:lnTo>
                  <a:lnTo>
                    <a:pt x="24" y="48"/>
                  </a:lnTo>
                  <a:lnTo>
                    <a:pt x="24" y="42"/>
                  </a:lnTo>
                  <a:lnTo>
                    <a:pt x="28" y="42"/>
                  </a:lnTo>
                  <a:lnTo>
                    <a:pt x="36" y="50"/>
                  </a:lnTo>
                  <a:lnTo>
                    <a:pt x="36" y="52"/>
                  </a:lnTo>
                  <a:lnTo>
                    <a:pt x="38" y="54"/>
                  </a:lnTo>
                  <a:lnTo>
                    <a:pt x="40" y="54"/>
                  </a:lnTo>
                  <a:lnTo>
                    <a:pt x="46" y="58"/>
                  </a:lnTo>
                  <a:lnTo>
                    <a:pt x="52" y="56"/>
                  </a:lnTo>
                  <a:lnTo>
                    <a:pt x="50" y="48"/>
                  </a:lnTo>
                  <a:lnTo>
                    <a:pt x="52" y="44"/>
                  </a:lnTo>
                  <a:lnTo>
                    <a:pt x="54" y="20"/>
                  </a:lnTo>
                  <a:lnTo>
                    <a:pt x="56" y="10"/>
                  </a:lnTo>
                  <a:lnTo>
                    <a:pt x="58" y="0"/>
                  </a:lnTo>
                  <a:lnTo>
                    <a:pt x="5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7" name="Freeform 809">
              <a:extLst>
                <a:ext uri="{FF2B5EF4-FFF2-40B4-BE49-F238E27FC236}">
                  <a16:creationId xmlns:a16="http://schemas.microsoft.com/office/drawing/2014/main" id="{D4B8433B-6582-DD4D-AACE-88A1C050BA2F}"/>
                </a:ext>
              </a:extLst>
            </p:cNvPr>
            <p:cNvSpPr>
              <a:spLocks/>
            </p:cNvSpPr>
            <p:nvPr/>
          </p:nvSpPr>
          <p:spPr bwMode="auto">
            <a:xfrm>
              <a:off x="2620963" y="4471988"/>
              <a:ext cx="266700" cy="387350"/>
            </a:xfrm>
            <a:custGeom>
              <a:avLst/>
              <a:gdLst/>
              <a:ahLst/>
              <a:cxnLst>
                <a:cxn ang="0">
                  <a:pos x="162" y="220"/>
                </a:cxn>
                <a:cxn ang="0">
                  <a:pos x="154" y="214"/>
                </a:cxn>
                <a:cxn ang="0">
                  <a:pos x="156" y="208"/>
                </a:cxn>
                <a:cxn ang="0">
                  <a:pos x="160" y="210"/>
                </a:cxn>
                <a:cxn ang="0">
                  <a:pos x="162" y="202"/>
                </a:cxn>
                <a:cxn ang="0">
                  <a:pos x="164" y="192"/>
                </a:cxn>
                <a:cxn ang="0">
                  <a:pos x="168" y="164"/>
                </a:cxn>
                <a:cxn ang="0">
                  <a:pos x="148" y="146"/>
                </a:cxn>
                <a:cxn ang="0">
                  <a:pos x="144" y="122"/>
                </a:cxn>
                <a:cxn ang="0">
                  <a:pos x="130" y="132"/>
                </a:cxn>
                <a:cxn ang="0">
                  <a:pos x="120" y="124"/>
                </a:cxn>
                <a:cxn ang="0">
                  <a:pos x="112" y="118"/>
                </a:cxn>
                <a:cxn ang="0">
                  <a:pos x="100" y="100"/>
                </a:cxn>
                <a:cxn ang="0">
                  <a:pos x="110" y="86"/>
                </a:cxn>
                <a:cxn ang="0">
                  <a:pos x="118" y="66"/>
                </a:cxn>
                <a:cxn ang="0">
                  <a:pos x="144" y="54"/>
                </a:cxn>
                <a:cxn ang="0">
                  <a:pos x="152" y="54"/>
                </a:cxn>
                <a:cxn ang="0">
                  <a:pos x="144" y="48"/>
                </a:cxn>
                <a:cxn ang="0">
                  <a:pos x="150" y="36"/>
                </a:cxn>
                <a:cxn ang="0">
                  <a:pos x="138" y="28"/>
                </a:cxn>
                <a:cxn ang="0">
                  <a:pos x="126" y="28"/>
                </a:cxn>
                <a:cxn ang="0">
                  <a:pos x="110" y="30"/>
                </a:cxn>
                <a:cxn ang="0">
                  <a:pos x="108" y="24"/>
                </a:cxn>
                <a:cxn ang="0">
                  <a:pos x="102" y="14"/>
                </a:cxn>
                <a:cxn ang="0">
                  <a:pos x="92" y="6"/>
                </a:cxn>
                <a:cxn ang="0">
                  <a:pos x="80" y="0"/>
                </a:cxn>
                <a:cxn ang="0">
                  <a:pos x="76" y="2"/>
                </a:cxn>
                <a:cxn ang="0">
                  <a:pos x="80" y="12"/>
                </a:cxn>
                <a:cxn ang="0">
                  <a:pos x="62" y="32"/>
                </a:cxn>
                <a:cxn ang="0">
                  <a:pos x="42" y="46"/>
                </a:cxn>
                <a:cxn ang="0">
                  <a:pos x="36" y="50"/>
                </a:cxn>
                <a:cxn ang="0">
                  <a:pos x="30" y="64"/>
                </a:cxn>
                <a:cxn ang="0">
                  <a:pos x="22" y="60"/>
                </a:cxn>
                <a:cxn ang="0">
                  <a:pos x="16" y="58"/>
                </a:cxn>
                <a:cxn ang="0">
                  <a:pos x="10" y="54"/>
                </a:cxn>
                <a:cxn ang="0">
                  <a:pos x="12" y="44"/>
                </a:cxn>
                <a:cxn ang="0">
                  <a:pos x="2" y="68"/>
                </a:cxn>
                <a:cxn ang="0">
                  <a:pos x="2" y="76"/>
                </a:cxn>
                <a:cxn ang="0">
                  <a:pos x="22" y="94"/>
                </a:cxn>
                <a:cxn ang="0">
                  <a:pos x="32" y="110"/>
                </a:cxn>
                <a:cxn ang="0">
                  <a:pos x="46" y="140"/>
                </a:cxn>
                <a:cxn ang="0">
                  <a:pos x="54" y="156"/>
                </a:cxn>
                <a:cxn ang="0">
                  <a:pos x="66" y="176"/>
                </a:cxn>
                <a:cxn ang="0">
                  <a:pos x="66" y="186"/>
                </a:cxn>
                <a:cxn ang="0">
                  <a:pos x="82" y="204"/>
                </a:cxn>
                <a:cxn ang="0">
                  <a:pos x="120" y="224"/>
                </a:cxn>
                <a:cxn ang="0">
                  <a:pos x="138" y="240"/>
                </a:cxn>
                <a:cxn ang="0">
                  <a:pos x="146" y="242"/>
                </a:cxn>
                <a:cxn ang="0">
                  <a:pos x="156" y="236"/>
                </a:cxn>
                <a:cxn ang="0">
                  <a:pos x="164" y="220"/>
                </a:cxn>
              </a:cxnLst>
              <a:rect l="0" t="0" r="r" b="b"/>
              <a:pathLst>
                <a:path w="168" h="244">
                  <a:moveTo>
                    <a:pt x="164" y="220"/>
                  </a:moveTo>
                  <a:lnTo>
                    <a:pt x="162" y="220"/>
                  </a:lnTo>
                  <a:lnTo>
                    <a:pt x="156" y="216"/>
                  </a:lnTo>
                  <a:lnTo>
                    <a:pt x="154" y="214"/>
                  </a:lnTo>
                  <a:lnTo>
                    <a:pt x="152" y="210"/>
                  </a:lnTo>
                  <a:lnTo>
                    <a:pt x="156" y="208"/>
                  </a:lnTo>
                  <a:lnTo>
                    <a:pt x="158" y="208"/>
                  </a:lnTo>
                  <a:lnTo>
                    <a:pt x="160" y="210"/>
                  </a:lnTo>
                  <a:lnTo>
                    <a:pt x="160" y="208"/>
                  </a:lnTo>
                  <a:lnTo>
                    <a:pt x="162" y="202"/>
                  </a:lnTo>
                  <a:lnTo>
                    <a:pt x="160" y="196"/>
                  </a:lnTo>
                  <a:lnTo>
                    <a:pt x="164" y="192"/>
                  </a:lnTo>
                  <a:lnTo>
                    <a:pt x="164" y="170"/>
                  </a:lnTo>
                  <a:lnTo>
                    <a:pt x="168" y="164"/>
                  </a:lnTo>
                  <a:lnTo>
                    <a:pt x="156" y="144"/>
                  </a:lnTo>
                  <a:lnTo>
                    <a:pt x="148" y="146"/>
                  </a:lnTo>
                  <a:lnTo>
                    <a:pt x="144" y="144"/>
                  </a:lnTo>
                  <a:lnTo>
                    <a:pt x="144" y="122"/>
                  </a:lnTo>
                  <a:lnTo>
                    <a:pt x="136" y="128"/>
                  </a:lnTo>
                  <a:lnTo>
                    <a:pt x="130" y="132"/>
                  </a:lnTo>
                  <a:lnTo>
                    <a:pt x="122" y="130"/>
                  </a:lnTo>
                  <a:lnTo>
                    <a:pt x="120" y="124"/>
                  </a:lnTo>
                  <a:lnTo>
                    <a:pt x="112" y="124"/>
                  </a:lnTo>
                  <a:lnTo>
                    <a:pt x="112" y="118"/>
                  </a:lnTo>
                  <a:lnTo>
                    <a:pt x="104" y="108"/>
                  </a:lnTo>
                  <a:lnTo>
                    <a:pt x="100" y="100"/>
                  </a:lnTo>
                  <a:lnTo>
                    <a:pt x="104" y="88"/>
                  </a:lnTo>
                  <a:lnTo>
                    <a:pt x="110" y="86"/>
                  </a:lnTo>
                  <a:lnTo>
                    <a:pt x="110" y="76"/>
                  </a:lnTo>
                  <a:lnTo>
                    <a:pt x="118" y="66"/>
                  </a:lnTo>
                  <a:lnTo>
                    <a:pt x="130" y="60"/>
                  </a:lnTo>
                  <a:lnTo>
                    <a:pt x="144" y="54"/>
                  </a:lnTo>
                  <a:lnTo>
                    <a:pt x="150" y="54"/>
                  </a:lnTo>
                  <a:lnTo>
                    <a:pt x="152" y="54"/>
                  </a:lnTo>
                  <a:lnTo>
                    <a:pt x="146" y="50"/>
                  </a:lnTo>
                  <a:lnTo>
                    <a:pt x="144" y="48"/>
                  </a:lnTo>
                  <a:lnTo>
                    <a:pt x="144" y="46"/>
                  </a:lnTo>
                  <a:lnTo>
                    <a:pt x="150" y="36"/>
                  </a:lnTo>
                  <a:lnTo>
                    <a:pt x="148" y="32"/>
                  </a:lnTo>
                  <a:lnTo>
                    <a:pt x="138" y="28"/>
                  </a:lnTo>
                  <a:lnTo>
                    <a:pt x="134" y="30"/>
                  </a:lnTo>
                  <a:lnTo>
                    <a:pt x="126" y="28"/>
                  </a:lnTo>
                  <a:lnTo>
                    <a:pt x="120" y="32"/>
                  </a:lnTo>
                  <a:lnTo>
                    <a:pt x="110" y="30"/>
                  </a:lnTo>
                  <a:lnTo>
                    <a:pt x="108" y="28"/>
                  </a:lnTo>
                  <a:lnTo>
                    <a:pt x="108" y="24"/>
                  </a:lnTo>
                  <a:lnTo>
                    <a:pt x="104" y="22"/>
                  </a:lnTo>
                  <a:lnTo>
                    <a:pt x="102" y="14"/>
                  </a:lnTo>
                  <a:lnTo>
                    <a:pt x="96" y="12"/>
                  </a:lnTo>
                  <a:lnTo>
                    <a:pt x="92" y="6"/>
                  </a:lnTo>
                  <a:lnTo>
                    <a:pt x="88" y="2"/>
                  </a:lnTo>
                  <a:lnTo>
                    <a:pt x="80" y="0"/>
                  </a:lnTo>
                  <a:lnTo>
                    <a:pt x="76" y="0"/>
                  </a:lnTo>
                  <a:lnTo>
                    <a:pt x="76" y="2"/>
                  </a:lnTo>
                  <a:lnTo>
                    <a:pt x="82" y="12"/>
                  </a:lnTo>
                  <a:lnTo>
                    <a:pt x="80" y="12"/>
                  </a:lnTo>
                  <a:lnTo>
                    <a:pt x="74" y="22"/>
                  </a:lnTo>
                  <a:lnTo>
                    <a:pt x="62" y="32"/>
                  </a:lnTo>
                  <a:lnTo>
                    <a:pt x="44" y="40"/>
                  </a:lnTo>
                  <a:lnTo>
                    <a:pt x="42" y="46"/>
                  </a:lnTo>
                  <a:lnTo>
                    <a:pt x="38" y="46"/>
                  </a:lnTo>
                  <a:lnTo>
                    <a:pt x="36" y="50"/>
                  </a:lnTo>
                  <a:lnTo>
                    <a:pt x="34" y="60"/>
                  </a:lnTo>
                  <a:lnTo>
                    <a:pt x="30" y="64"/>
                  </a:lnTo>
                  <a:lnTo>
                    <a:pt x="24" y="64"/>
                  </a:lnTo>
                  <a:lnTo>
                    <a:pt x="22" y="60"/>
                  </a:lnTo>
                  <a:lnTo>
                    <a:pt x="18" y="60"/>
                  </a:lnTo>
                  <a:lnTo>
                    <a:pt x="16" y="58"/>
                  </a:lnTo>
                  <a:lnTo>
                    <a:pt x="10" y="58"/>
                  </a:lnTo>
                  <a:lnTo>
                    <a:pt x="10" y="54"/>
                  </a:lnTo>
                  <a:lnTo>
                    <a:pt x="14" y="50"/>
                  </a:lnTo>
                  <a:lnTo>
                    <a:pt x="12" y="44"/>
                  </a:lnTo>
                  <a:lnTo>
                    <a:pt x="0" y="56"/>
                  </a:lnTo>
                  <a:lnTo>
                    <a:pt x="2" y="68"/>
                  </a:lnTo>
                  <a:lnTo>
                    <a:pt x="6" y="72"/>
                  </a:lnTo>
                  <a:lnTo>
                    <a:pt x="2" y="76"/>
                  </a:lnTo>
                  <a:lnTo>
                    <a:pt x="18" y="88"/>
                  </a:lnTo>
                  <a:lnTo>
                    <a:pt x="22" y="94"/>
                  </a:lnTo>
                  <a:lnTo>
                    <a:pt x="26" y="102"/>
                  </a:lnTo>
                  <a:lnTo>
                    <a:pt x="32" y="110"/>
                  </a:lnTo>
                  <a:lnTo>
                    <a:pt x="42" y="134"/>
                  </a:lnTo>
                  <a:lnTo>
                    <a:pt x="46" y="140"/>
                  </a:lnTo>
                  <a:lnTo>
                    <a:pt x="48" y="152"/>
                  </a:lnTo>
                  <a:lnTo>
                    <a:pt x="54" y="156"/>
                  </a:lnTo>
                  <a:lnTo>
                    <a:pt x="62" y="172"/>
                  </a:lnTo>
                  <a:lnTo>
                    <a:pt x="66" y="176"/>
                  </a:lnTo>
                  <a:lnTo>
                    <a:pt x="68" y="184"/>
                  </a:lnTo>
                  <a:lnTo>
                    <a:pt x="66" y="186"/>
                  </a:lnTo>
                  <a:lnTo>
                    <a:pt x="66" y="190"/>
                  </a:lnTo>
                  <a:lnTo>
                    <a:pt x="82" y="204"/>
                  </a:lnTo>
                  <a:lnTo>
                    <a:pt x="100" y="216"/>
                  </a:lnTo>
                  <a:lnTo>
                    <a:pt x="120" y="224"/>
                  </a:lnTo>
                  <a:lnTo>
                    <a:pt x="128" y="230"/>
                  </a:lnTo>
                  <a:lnTo>
                    <a:pt x="138" y="240"/>
                  </a:lnTo>
                  <a:lnTo>
                    <a:pt x="144" y="244"/>
                  </a:lnTo>
                  <a:lnTo>
                    <a:pt x="146" y="242"/>
                  </a:lnTo>
                  <a:lnTo>
                    <a:pt x="152" y="242"/>
                  </a:lnTo>
                  <a:lnTo>
                    <a:pt x="156" y="236"/>
                  </a:lnTo>
                  <a:lnTo>
                    <a:pt x="156" y="232"/>
                  </a:lnTo>
                  <a:lnTo>
                    <a:pt x="164" y="220"/>
                  </a:lnTo>
                  <a:lnTo>
                    <a:pt x="164" y="2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8" name="Freeform 810">
              <a:extLst>
                <a:ext uri="{FF2B5EF4-FFF2-40B4-BE49-F238E27FC236}">
                  <a16:creationId xmlns:a16="http://schemas.microsoft.com/office/drawing/2014/main" id="{C4B9FEB5-E7A5-3C4D-B005-1917FF9F8389}"/>
                </a:ext>
              </a:extLst>
            </p:cNvPr>
            <p:cNvSpPr>
              <a:spLocks/>
            </p:cNvSpPr>
            <p:nvPr/>
          </p:nvSpPr>
          <p:spPr bwMode="auto">
            <a:xfrm>
              <a:off x="3243263" y="5141913"/>
              <a:ext cx="34925" cy="50800"/>
            </a:xfrm>
            <a:custGeom>
              <a:avLst/>
              <a:gdLst/>
              <a:ahLst/>
              <a:cxnLst>
                <a:cxn ang="0">
                  <a:pos x="14" y="0"/>
                </a:cxn>
                <a:cxn ang="0">
                  <a:pos x="16" y="6"/>
                </a:cxn>
                <a:cxn ang="0">
                  <a:pos x="22" y="4"/>
                </a:cxn>
                <a:cxn ang="0">
                  <a:pos x="22" y="8"/>
                </a:cxn>
                <a:cxn ang="0">
                  <a:pos x="22" y="8"/>
                </a:cxn>
                <a:cxn ang="0">
                  <a:pos x="20" y="8"/>
                </a:cxn>
                <a:cxn ang="0">
                  <a:pos x="20" y="12"/>
                </a:cxn>
                <a:cxn ang="0">
                  <a:pos x="14" y="18"/>
                </a:cxn>
                <a:cxn ang="0">
                  <a:pos x="14" y="24"/>
                </a:cxn>
                <a:cxn ang="0">
                  <a:pos x="6" y="28"/>
                </a:cxn>
                <a:cxn ang="0">
                  <a:pos x="2" y="30"/>
                </a:cxn>
                <a:cxn ang="0">
                  <a:pos x="2" y="32"/>
                </a:cxn>
                <a:cxn ang="0">
                  <a:pos x="0" y="28"/>
                </a:cxn>
                <a:cxn ang="0">
                  <a:pos x="2" y="26"/>
                </a:cxn>
                <a:cxn ang="0">
                  <a:pos x="2" y="22"/>
                </a:cxn>
                <a:cxn ang="0">
                  <a:pos x="6" y="20"/>
                </a:cxn>
                <a:cxn ang="0">
                  <a:pos x="8" y="18"/>
                </a:cxn>
                <a:cxn ang="0">
                  <a:pos x="12" y="8"/>
                </a:cxn>
                <a:cxn ang="0">
                  <a:pos x="14" y="0"/>
                </a:cxn>
                <a:cxn ang="0">
                  <a:pos x="14" y="0"/>
                </a:cxn>
              </a:cxnLst>
              <a:rect l="0" t="0" r="r" b="b"/>
              <a:pathLst>
                <a:path w="22" h="32">
                  <a:moveTo>
                    <a:pt x="14" y="0"/>
                  </a:moveTo>
                  <a:lnTo>
                    <a:pt x="16" y="6"/>
                  </a:lnTo>
                  <a:lnTo>
                    <a:pt x="22" y="4"/>
                  </a:lnTo>
                  <a:lnTo>
                    <a:pt x="22" y="8"/>
                  </a:lnTo>
                  <a:lnTo>
                    <a:pt x="22" y="8"/>
                  </a:lnTo>
                  <a:lnTo>
                    <a:pt x="20" y="8"/>
                  </a:lnTo>
                  <a:lnTo>
                    <a:pt x="20" y="12"/>
                  </a:lnTo>
                  <a:lnTo>
                    <a:pt x="14" y="18"/>
                  </a:lnTo>
                  <a:lnTo>
                    <a:pt x="14" y="24"/>
                  </a:lnTo>
                  <a:lnTo>
                    <a:pt x="6" y="28"/>
                  </a:lnTo>
                  <a:lnTo>
                    <a:pt x="2" y="30"/>
                  </a:lnTo>
                  <a:lnTo>
                    <a:pt x="2" y="32"/>
                  </a:lnTo>
                  <a:lnTo>
                    <a:pt x="0" y="28"/>
                  </a:lnTo>
                  <a:lnTo>
                    <a:pt x="2" y="26"/>
                  </a:lnTo>
                  <a:lnTo>
                    <a:pt x="2" y="22"/>
                  </a:lnTo>
                  <a:lnTo>
                    <a:pt x="6" y="20"/>
                  </a:lnTo>
                  <a:lnTo>
                    <a:pt x="8" y="18"/>
                  </a:lnTo>
                  <a:lnTo>
                    <a:pt x="12" y="8"/>
                  </a:lnTo>
                  <a:lnTo>
                    <a:pt x="14" y="0"/>
                  </a:lnTo>
                  <a:lnTo>
                    <a:pt x="1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09" name="Freeform 811">
              <a:extLst>
                <a:ext uri="{FF2B5EF4-FFF2-40B4-BE49-F238E27FC236}">
                  <a16:creationId xmlns:a16="http://schemas.microsoft.com/office/drawing/2014/main" id="{EED3FFAA-3120-E44F-B4F7-F0A8FA2FD691}"/>
                </a:ext>
              </a:extLst>
            </p:cNvPr>
            <p:cNvSpPr>
              <a:spLocks/>
            </p:cNvSpPr>
            <p:nvPr/>
          </p:nvSpPr>
          <p:spPr bwMode="auto">
            <a:xfrm>
              <a:off x="4310063" y="4281488"/>
              <a:ext cx="41275" cy="60325"/>
            </a:xfrm>
            <a:custGeom>
              <a:avLst/>
              <a:gdLst/>
              <a:ahLst/>
              <a:cxnLst>
                <a:cxn ang="0">
                  <a:pos x="16" y="10"/>
                </a:cxn>
                <a:cxn ang="0">
                  <a:pos x="14" y="10"/>
                </a:cxn>
                <a:cxn ang="0">
                  <a:pos x="12" y="6"/>
                </a:cxn>
                <a:cxn ang="0">
                  <a:pos x="10" y="6"/>
                </a:cxn>
                <a:cxn ang="0">
                  <a:pos x="6" y="0"/>
                </a:cxn>
                <a:cxn ang="0">
                  <a:pos x="8" y="6"/>
                </a:cxn>
                <a:cxn ang="0">
                  <a:pos x="0" y="6"/>
                </a:cxn>
                <a:cxn ang="0">
                  <a:pos x="4" y="6"/>
                </a:cxn>
                <a:cxn ang="0">
                  <a:pos x="6" y="6"/>
                </a:cxn>
                <a:cxn ang="0">
                  <a:pos x="8" y="6"/>
                </a:cxn>
                <a:cxn ang="0">
                  <a:pos x="10" y="10"/>
                </a:cxn>
                <a:cxn ang="0">
                  <a:pos x="12" y="12"/>
                </a:cxn>
                <a:cxn ang="0">
                  <a:pos x="10" y="16"/>
                </a:cxn>
                <a:cxn ang="0">
                  <a:pos x="16" y="14"/>
                </a:cxn>
                <a:cxn ang="0">
                  <a:pos x="18" y="14"/>
                </a:cxn>
                <a:cxn ang="0">
                  <a:pos x="18" y="18"/>
                </a:cxn>
                <a:cxn ang="0">
                  <a:pos x="14" y="22"/>
                </a:cxn>
                <a:cxn ang="0">
                  <a:pos x="22" y="20"/>
                </a:cxn>
                <a:cxn ang="0">
                  <a:pos x="20" y="22"/>
                </a:cxn>
                <a:cxn ang="0">
                  <a:pos x="18" y="26"/>
                </a:cxn>
                <a:cxn ang="0">
                  <a:pos x="22" y="30"/>
                </a:cxn>
                <a:cxn ang="0">
                  <a:pos x="24" y="32"/>
                </a:cxn>
                <a:cxn ang="0">
                  <a:pos x="18" y="32"/>
                </a:cxn>
                <a:cxn ang="0">
                  <a:pos x="10" y="28"/>
                </a:cxn>
                <a:cxn ang="0">
                  <a:pos x="20" y="34"/>
                </a:cxn>
                <a:cxn ang="0">
                  <a:pos x="22" y="36"/>
                </a:cxn>
                <a:cxn ang="0">
                  <a:pos x="22" y="36"/>
                </a:cxn>
                <a:cxn ang="0">
                  <a:pos x="24" y="32"/>
                </a:cxn>
                <a:cxn ang="0">
                  <a:pos x="24" y="22"/>
                </a:cxn>
                <a:cxn ang="0">
                  <a:pos x="24" y="16"/>
                </a:cxn>
                <a:cxn ang="0">
                  <a:pos x="26" y="12"/>
                </a:cxn>
                <a:cxn ang="0">
                  <a:pos x="26" y="10"/>
                </a:cxn>
                <a:cxn ang="0">
                  <a:pos x="24" y="6"/>
                </a:cxn>
                <a:cxn ang="0">
                  <a:pos x="22" y="8"/>
                </a:cxn>
                <a:cxn ang="0">
                  <a:pos x="22" y="10"/>
                </a:cxn>
                <a:cxn ang="0">
                  <a:pos x="22" y="14"/>
                </a:cxn>
                <a:cxn ang="0">
                  <a:pos x="16" y="12"/>
                </a:cxn>
                <a:cxn ang="0">
                  <a:pos x="20" y="10"/>
                </a:cxn>
              </a:cxnLst>
              <a:rect l="0" t="0" r="r" b="b"/>
              <a:pathLst>
                <a:path w="26" h="38">
                  <a:moveTo>
                    <a:pt x="20" y="10"/>
                  </a:moveTo>
                  <a:lnTo>
                    <a:pt x="16" y="10"/>
                  </a:lnTo>
                  <a:lnTo>
                    <a:pt x="16" y="12"/>
                  </a:lnTo>
                  <a:lnTo>
                    <a:pt x="14" y="10"/>
                  </a:lnTo>
                  <a:lnTo>
                    <a:pt x="10" y="8"/>
                  </a:lnTo>
                  <a:lnTo>
                    <a:pt x="12" y="6"/>
                  </a:lnTo>
                  <a:lnTo>
                    <a:pt x="10" y="4"/>
                  </a:lnTo>
                  <a:lnTo>
                    <a:pt x="10" y="6"/>
                  </a:lnTo>
                  <a:lnTo>
                    <a:pt x="10" y="6"/>
                  </a:lnTo>
                  <a:lnTo>
                    <a:pt x="6" y="0"/>
                  </a:lnTo>
                  <a:lnTo>
                    <a:pt x="6" y="2"/>
                  </a:lnTo>
                  <a:lnTo>
                    <a:pt x="8" y="6"/>
                  </a:lnTo>
                  <a:lnTo>
                    <a:pt x="4" y="4"/>
                  </a:lnTo>
                  <a:lnTo>
                    <a:pt x="0" y="6"/>
                  </a:lnTo>
                  <a:lnTo>
                    <a:pt x="2" y="6"/>
                  </a:lnTo>
                  <a:lnTo>
                    <a:pt x="4" y="6"/>
                  </a:lnTo>
                  <a:lnTo>
                    <a:pt x="4" y="8"/>
                  </a:lnTo>
                  <a:lnTo>
                    <a:pt x="6" y="6"/>
                  </a:lnTo>
                  <a:lnTo>
                    <a:pt x="6" y="8"/>
                  </a:lnTo>
                  <a:lnTo>
                    <a:pt x="8" y="6"/>
                  </a:lnTo>
                  <a:lnTo>
                    <a:pt x="10" y="8"/>
                  </a:lnTo>
                  <a:lnTo>
                    <a:pt x="10" y="10"/>
                  </a:lnTo>
                  <a:lnTo>
                    <a:pt x="10" y="10"/>
                  </a:lnTo>
                  <a:lnTo>
                    <a:pt x="12" y="12"/>
                  </a:lnTo>
                  <a:lnTo>
                    <a:pt x="10" y="12"/>
                  </a:lnTo>
                  <a:lnTo>
                    <a:pt x="10" y="16"/>
                  </a:lnTo>
                  <a:lnTo>
                    <a:pt x="12" y="14"/>
                  </a:lnTo>
                  <a:lnTo>
                    <a:pt x="16" y="14"/>
                  </a:lnTo>
                  <a:lnTo>
                    <a:pt x="16" y="14"/>
                  </a:lnTo>
                  <a:lnTo>
                    <a:pt x="18" y="14"/>
                  </a:lnTo>
                  <a:lnTo>
                    <a:pt x="18" y="14"/>
                  </a:lnTo>
                  <a:lnTo>
                    <a:pt x="18" y="18"/>
                  </a:lnTo>
                  <a:lnTo>
                    <a:pt x="12" y="22"/>
                  </a:lnTo>
                  <a:lnTo>
                    <a:pt x="14" y="22"/>
                  </a:lnTo>
                  <a:lnTo>
                    <a:pt x="18" y="20"/>
                  </a:lnTo>
                  <a:lnTo>
                    <a:pt x="22" y="20"/>
                  </a:lnTo>
                  <a:lnTo>
                    <a:pt x="18" y="22"/>
                  </a:lnTo>
                  <a:lnTo>
                    <a:pt x="20" y="22"/>
                  </a:lnTo>
                  <a:lnTo>
                    <a:pt x="24" y="24"/>
                  </a:lnTo>
                  <a:lnTo>
                    <a:pt x="18" y="26"/>
                  </a:lnTo>
                  <a:lnTo>
                    <a:pt x="22" y="26"/>
                  </a:lnTo>
                  <a:lnTo>
                    <a:pt x="22" y="30"/>
                  </a:lnTo>
                  <a:lnTo>
                    <a:pt x="20" y="30"/>
                  </a:lnTo>
                  <a:lnTo>
                    <a:pt x="24" y="32"/>
                  </a:lnTo>
                  <a:lnTo>
                    <a:pt x="18" y="32"/>
                  </a:lnTo>
                  <a:lnTo>
                    <a:pt x="18" y="32"/>
                  </a:lnTo>
                  <a:lnTo>
                    <a:pt x="14" y="30"/>
                  </a:lnTo>
                  <a:lnTo>
                    <a:pt x="10" y="28"/>
                  </a:lnTo>
                  <a:lnTo>
                    <a:pt x="12" y="32"/>
                  </a:lnTo>
                  <a:lnTo>
                    <a:pt x="20" y="34"/>
                  </a:lnTo>
                  <a:lnTo>
                    <a:pt x="20" y="38"/>
                  </a:lnTo>
                  <a:lnTo>
                    <a:pt x="22" y="36"/>
                  </a:lnTo>
                  <a:lnTo>
                    <a:pt x="22" y="38"/>
                  </a:lnTo>
                  <a:lnTo>
                    <a:pt x="22" y="36"/>
                  </a:lnTo>
                  <a:lnTo>
                    <a:pt x="24" y="34"/>
                  </a:lnTo>
                  <a:lnTo>
                    <a:pt x="24" y="32"/>
                  </a:lnTo>
                  <a:lnTo>
                    <a:pt x="24" y="30"/>
                  </a:lnTo>
                  <a:lnTo>
                    <a:pt x="24" y="22"/>
                  </a:lnTo>
                  <a:lnTo>
                    <a:pt x="24" y="16"/>
                  </a:lnTo>
                  <a:lnTo>
                    <a:pt x="24" y="16"/>
                  </a:lnTo>
                  <a:lnTo>
                    <a:pt x="24" y="14"/>
                  </a:lnTo>
                  <a:lnTo>
                    <a:pt x="26" y="12"/>
                  </a:lnTo>
                  <a:lnTo>
                    <a:pt x="24" y="10"/>
                  </a:lnTo>
                  <a:lnTo>
                    <a:pt x="26" y="10"/>
                  </a:lnTo>
                  <a:lnTo>
                    <a:pt x="22" y="8"/>
                  </a:lnTo>
                  <a:lnTo>
                    <a:pt x="24" y="6"/>
                  </a:lnTo>
                  <a:lnTo>
                    <a:pt x="22" y="8"/>
                  </a:lnTo>
                  <a:lnTo>
                    <a:pt x="22" y="8"/>
                  </a:lnTo>
                  <a:lnTo>
                    <a:pt x="24" y="10"/>
                  </a:lnTo>
                  <a:lnTo>
                    <a:pt x="22" y="10"/>
                  </a:lnTo>
                  <a:lnTo>
                    <a:pt x="24" y="12"/>
                  </a:lnTo>
                  <a:lnTo>
                    <a:pt x="22" y="14"/>
                  </a:lnTo>
                  <a:lnTo>
                    <a:pt x="22" y="18"/>
                  </a:lnTo>
                  <a:lnTo>
                    <a:pt x="16" y="12"/>
                  </a:lnTo>
                  <a:lnTo>
                    <a:pt x="20" y="10"/>
                  </a:lnTo>
                  <a:lnTo>
                    <a:pt x="20" y="1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0" name="Freeform 812">
              <a:extLst>
                <a:ext uri="{FF2B5EF4-FFF2-40B4-BE49-F238E27FC236}">
                  <a16:creationId xmlns:a16="http://schemas.microsoft.com/office/drawing/2014/main" id="{E98CDF86-6C62-284D-8E0D-D1CEAB22BFD2}"/>
                </a:ext>
              </a:extLst>
            </p:cNvPr>
            <p:cNvSpPr>
              <a:spLocks/>
            </p:cNvSpPr>
            <p:nvPr/>
          </p:nvSpPr>
          <p:spPr bwMode="auto">
            <a:xfrm>
              <a:off x="4621213" y="4167188"/>
              <a:ext cx="44450" cy="38100"/>
            </a:xfrm>
            <a:custGeom>
              <a:avLst/>
              <a:gdLst/>
              <a:ahLst/>
              <a:cxnLst>
                <a:cxn ang="0">
                  <a:pos x="20" y="20"/>
                </a:cxn>
                <a:cxn ang="0">
                  <a:pos x="16" y="22"/>
                </a:cxn>
                <a:cxn ang="0">
                  <a:pos x="14" y="24"/>
                </a:cxn>
                <a:cxn ang="0">
                  <a:pos x="12" y="22"/>
                </a:cxn>
                <a:cxn ang="0">
                  <a:pos x="10" y="18"/>
                </a:cxn>
                <a:cxn ang="0">
                  <a:pos x="6" y="14"/>
                </a:cxn>
                <a:cxn ang="0">
                  <a:pos x="0" y="4"/>
                </a:cxn>
                <a:cxn ang="0">
                  <a:pos x="0" y="2"/>
                </a:cxn>
                <a:cxn ang="0">
                  <a:pos x="4" y="0"/>
                </a:cxn>
                <a:cxn ang="0">
                  <a:pos x="8" y="0"/>
                </a:cxn>
                <a:cxn ang="0">
                  <a:pos x="12" y="4"/>
                </a:cxn>
                <a:cxn ang="0">
                  <a:pos x="14" y="10"/>
                </a:cxn>
                <a:cxn ang="0">
                  <a:pos x="26" y="12"/>
                </a:cxn>
                <a:cxn ang="0">
                  <a:pos x="28" y="14"/>
                </a:cxn>
                <a:cxn ang="0">
                  <a:pos x="26" y="18"/>
                </a:cxn>
                <a:cxn ang="0">
                  <a:pos x="20" y="20"/>
                </a:cxn>
                <a:cxn ang="0">
                  <a:pos x="20" y="20"/>
                </a:cxn>
              </a:cxnLst>
              <a:rect l="0" t="0" r="r" b="b"/>
              <a:pathLst>
                <a:path w="28" h="24">
                  <a:moveTo>
                    <a:pt x="20" y="20"/>
                  </a:moveTo>
                  <a:lnTo>
                    <a:pt x="16" y="22"/>
                  </a:lnTo>
                  <a:lnTo>
                    <a:pt x="14" y="24"/>
                  </a:lnTo>
                  <a:lnTo>
                    <a:pt x="12" y="22"/>
                  </a:lnTo>
                  <a:lnTo>
                    <a:pt x="10" y="18"/>
                  </a:lnTo>
                  <a:lnTo>
                    <a:pt x="6" y="14"/>
                  </a:lnTo>
                  <a:lnTo>
                    <a:pt x="0" y="4"/>
                  </a:lnTo>
                  <a:lnTo>
                    <a:pt x="0" y="2"/>
                  </a:lnTo>
                  <a:lnTo>
                    <a:pt x="4" y="0"/>
                  </a:lnTo>
                  <a:lnTo>
                    <a:pt x="8" y="0"/>
                  </a:lnTo>
                  <a:lnTo>
                    <a:pt x="12" y="4"/>
                  </a:lnTo>
                  <a:lnTo>
                    <a:pt x="14" y="10"/>
                  </a:lnTo>
                  <a:lnTo>
                    <a:pt x="26" y="12"/>
                  </a:lnTo>
                  <a:lnTo>
                    <a:pt x="28" y="14"/>
                  </a:lnTo>
                  <a:lnTo>
                    <a:pt x="26" y="18"/>
                  </a:lnTo>
                  <a:lnTo>
                    <a:pt x="20" y="20"/>
                  </a:lnTo>
                  <a:lnTo>
                    <a:pt x="20" y="2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1" name="Freeform 813">
              <a:extLst>
                <a:ext uri="{FF2B5EF4-FFF2-40B4-BE49-F238E27FC236}">
                  <a16:creationId xmlns:a16="http://schemas.microsoft.com/office/drawing/2014/main" id="{F1384822-2621-FA4F-896A-C2B9BAAD3697}"/>
                </a:ext>
              </a:extLst>
            </p:cNvPr>
            <p:cNvSpPr>
              <a:spLocks noEditPoints="1"/>
            </p:cNvSpPr>
            <p:nvPr/>
          </p:nvSpPr>
          <p:spPr bwMode="auto">
            <a:xfrm>
              <a:off x="5072063" y="4370388"/>
              <a:ext cx="168275" cy="196850"/>
            </a:xfrm>
            <a:custGeom>
              <a:avLst/>
              <a:gdLst/>
              <a:ahLst/>
              <a:cxnLst>
                <a:cxn ang="0">
                  <a:pos x="94" y="24"/>
                </a:cxn>
                <a:cxn ang="0">
                  <a:pos x="100" y="18"/>
                </a:cxn>
                <a:cxn ang="0">
                  <a:pos x="106" y="10"/>
                </a:cxn>
                <a:cxn ang="0">
                  <a:pos x="100" y="10"/>
                </a:cxn>
                <a:cxn ang="0">
                  <a:pos x="92" y="6"/>
                </a:cxn>
                <a:cxn ang="0">
                  <a:pos x="82" y="8"/>
                </a:cxn>
                <a:cxn ang="0">
                  <a:pos x="78" y="12"/>
                </a:cxn>
                <a:cxn ang="0">
                  <a:pos x="72" y="16"/>
                </a:cxn>
                <a:cxn ang="0">
                  <a:pos x="66" y="16"/>
                </a:cxn>
                <a:cxn ang="0">
                  <a:pos x="52" y="12"/>
                </a:cxn>
                <a:cxn ang="0">
                  <a:pos x="36" y="2"/>
                </a:cxn>
                <a:cxn ang="0">
                  <a:pos x="24" y="0"/>
                </a:cxn>
                <a:cxn ang="0">
                  <a:pos x="6" y="0"/>
                </a:cxn>
                <a:cxn ang="0">
                  <a:pos x="0" y="8"/>
                </a:cxn>
                <a:cxn ang="0">
                  <a:pos x="4" y="10"/>
                </a:cxn>
                <a:cxn ang="0">
                  <a:pos x="8" y="20"/>
                </a:cxn>
                <a:cxn ang="0">
                  <a:pos x="12" y="24"/>
                </a:cxn>
                <a:cxn ang="0">
                  <a:pos x="14" y="34"/>
                </a:cxn>
                <a:cxn ang="0">
                  <a:pos x="12" y="42"/>
                </a:cxn>
                <a:cxn ang="0">
                  <a:pos x="0" y="58"/>
                </a:cxn>
                <a:cxn ang="0">
                  <a:pos x="0" y="62"/>
                </a:cxn>
                <a:cxn ang="0">
                  <a:pos x="2" y="64"/>
                </a:cxn>
                <a:cxn ang="0">
                  <a:pos x="2" y="66"/>
                </a:cxn>
                <a:cxn ang="0">
                  <a:pos x="4" y="66"/>
                </a:cxn>
                <a:cxn ang="0">
                  <a:pos x="6" y="66"/>
                </a:cxn>
                <a:cxn ang="0">
                  <a:pos x="8" y="66"/>
                </a:cxn>
                <a:cxn ang="0">
                  <a:pos x="10" y="66"/>
                </a:cxn>
                <a:cxn ang="0">
                  <a:pos x="10" y="66"/>
                </a:cxn>
                <a:cxn ang="0">
                  <a:pos x="8" y="68"/>
                </a:cxn>
                <a:cxn ang="0">
                  <a:pos x="6" y="70"/>
                </a:cxn>
                <a:cxn ang="0">
                  <a:pos x="4" y="70"/>
                </a:cxn>
                <a:cxn ang="0">
                  <a:pos x="2" y="72"/>
                </a:cxn>
                <a:cxn ang="0">
                  <a:pos x="4" y="74"/>
                </a:cxn>
                <a:cxn ang="0">
                  <a:pos x="50" y="102"/>
                </a:cxn>
                <a:cxn ang="0">
                  <a:pos x="54" y="112"/>
                </a:cxn>
                <a:cxn ang="0">
                  <a:pos x="72" y="124"/>
                </a:cxn>
                <a:cxn ang="0">
                  <a:pos x="76" y="120"/>
                </a:cxn>
                <a:cxn ang="0">
                  <a:pos x="86" y="98"/>
                </a:cxn>
                <a:cxn ang="0">
                  <a:pos x="88" y="96"/>
                </a:cxn>
                <a:cxn ang="0">
                  <a:pos x="92" y="94"/>
                </a:cxn>
                <a:cxn ang="0">
                  <a:pos x="94" y="88"/>
                </a:cxn>
                <a:cxn ang="0">
                  <a:pos x="98" y="88"/>
                </a:cxn>
                <a:cxn ang="0">
                  <a:pos x="102" y="84"/>
                </a:cxn>
                <a:cxn ang="0">
                  <a:pos x="94" y="74"/>
                </a:cxn>
                <a:cxn ang="0">
                  <a:pos x="94" y="24"/>
                </a:cxn>
                <a:cxn ang="0">
                  <a:pos x="34" y="34"/>
                </a:cxn>
                <a:cxn ang="0">
                  <a:pos x="32" y="30"/>
                </a:cxn>
                <a:cxn ang="0">
                  <a:pos x="26" y="24"/>
                </a:cxn>
                <a:cxn ang="0">
                  <a:pos x="22" y="14"/>
                </a:cxn>
                <a:cxn ang="0">
                  <a:pos x="24" y="6"/>
                </a:cxn>
                <a:cxn ang="0">
                  <a:pos x="26" y="6"/>
                </a:cxn>
                <a:cxn ang="0">
                  <a:pos x="28" y="10"/>
                </a:cxn>
                <a:cxn ang="0">
                  <a:pos x="30" y="24"/>
                </a:cxn>
                <a:cxn ang="0">
                  <a:pos x="34" y="30"/>
                </a:cxn>
                <a:cxn ang="0">
                  <a:pos x="34" y="34"/>
                </a:cxn>
                <a:cxn ang="0">
                  <a:pos x="34" y="34"/>
                </a:cxn>
              </a:cxnLst>
              <a:rect l="0" t="0" r="r" b="b"/>
              <a:pathLst>
                <a:path w="106" h="124">
                  <a:moveTo>
                    <a:pt x="94" y="24"/>
                  </a:moveTo>
                  <a:lnTo>
                    <a:pt x="100" y="18"/>
                  </a:lnTo>
                  <a:lnTo>
                    <a:pt x="106" y="10"/>
                  </a:lnTo>
                  <a:lnTo>
                    <a:pt x="100" y="10"/>
                  </a:lnTo>
                  <a:lnTo>
                    <a:pt x="92" y="6"/>
                  </a:lnTo>
                  <a:lnTo>
                    <a:pt x="82" y="8"/>
                  </a:lnTo>
                  <a:lnTo>
                    <a:pt x="78" y="12"/>
                  </a:lnTo>
                  <a:lnTo>
                    <a:pt x="72" y="16"/>
                  </a:lnTo>
                  <a:lnTo>
                    <a:pt x="66" y="16"/>
                  </a:lnTo>
                  <a:lnTo>
                    <a:pt x="52" y="12"/>
                  </a:lnTo>
                  <a:lnTo>
                    <a:pt x="36" y="2"/>
                  </a:lnTo>
                  <a:lnTo>
                    <a:pt x="24" y="0"/>
                  </a:lnTo>
                  <a:lnTo>
                    <a:pt x="6" y="0"/>
                  </a:lnTo>
                  <a:lnTo>
                    <a:pt x="0" y="8"/>
                  </a:lnTo>
                  <a:lnTo>
                    <a:pt x="4" y="10"/>
                  </a:lnTo>
                  <a:lnTo>
                    <a:pt x="8" y="20"/>
                  </a:lnTo>
                  <a:lnTo>
                    <a:pt x="12" y="24"/>
                  </a:lnTo>
                  <a:lnTo>
                    <a:pt x="14" y="34"/>
                  </a:lnTo>
                  <a:lnTo>
                    <a:pt x="12" y="42"/>
                  </a:lnTo>
                  <a:lnTo>
                    <a:pt x="0" y="58"/>
                  </a:lnTo>
                  <a:lnTo>
                    <a:pt x="0" y="62"/>
                  </a:lnTo>
                  <a:lnTo>
                    <a:pt x="2" y="64"/>
                  </a:lnTo>
                  <a:lnTo>
                    <a:pt x="2" y="66"/>
                  </a:lnTo>
                  <a:lnTo>
                    <a:pt x="4" y="66"/>
                  </a:lnTo>
                  <a:lnTo>
                    <a:pt x="6" y="66"/>
                  </a:lnTo>
                  <a:lnTo>
                    <a:pt x="8" y="66"/>
                  </a:lnTo>
                  <a:lnTo>
                    <a:pt x="10" y="66"/>
                  </a:lnTo>
                  <a:lnTo>
                    <a:pt x="10" y="66"/>
                  </a:lnTo>
                  <a:lnTo>
                    <a:pt x="8" y="68"/>
                  </a:lnTo>
                  <a:lnTo>
                    <a:pt x="6" y="70"/>
                  </a:lnTo>
                  <a:lnTo>
                    <a:pt x="4" y="70"/>
                  </a:lnTo>
                  <a:lnTo>
                    <a:pt x="2" y="72"/>
                  </a:lnTo>
                  <a:lnTo>
                    <a:pt x="4" y="74"/>
                  </a:lnTo>
                  <a:lnTo>
                    <a:pt x="50" y="102"/>
                  </a:lnTo>
                  <a:lnTo>
                    <a:pt x="54" y="112"/>
                  </a:lnTo>
                  <a:lnTo>
                    <a:pt x="72" y="124"/>
                  </a:lnTo>
                  <a:lnTo>
                    <a:pt x="76" y="120"/>
                  </a:lnTo>
                  <a:lnTo>
                    <a:pt x="86" y="98"/>
                  </a:lnTo>
                  <a:lnTo>
                    <a:pt x="88" y="96"/>
                  </a:lnTo>
                  <a:lnTo>
                    <a:pt x="92" y="94"/>
                  </a:lnTo>
                  <a:lnTo>
                    <a:pt x="94" y="88"/>
                  </a:lnTo>
                  <a:lnTo>
                    <a:pt x="98" y="88"/>
                  </a:lnTo>
                  <a:lnTo>
                    <a:pt x="102" y="84"/>
                  </a:lnTo>
                  <a:lnTo>
                    <a:pt x="94" y="74"/>
                  </a:lnTo>
                  <a:lnTo>
                    <a:pt x="94" y="24"/>
                  </a:lnTo>
                  <a:close/>
                  <a:moveTo>
                    <a:pt x="34" y="34"/>
                  </a:moveTo>
                  <a:lnTo>
                    <a:pt x="32" y="30"/>
                  </a:lnTo>
                  <a:lnTo>
                    <a:pt x="26" y="24"/>
                  </a:lnTo>
                  <a:lnTo>
                    <a:pt x="22" y="14"/>
                  </a:lnTo>
                  <a:lnTo>
                    <a:pt x="24" y="6"/>
                  </a:lnTo>
                  <a:lnTo>
                    <a:pt x="26" y="6"/>
                  </a:lnTo>
                  <a:lnTo>
                    <a:pt x="28" y="10"/>
                  </a:lnTo>
                  <a:lnTo>
                    <a:pt x="30" y="24"/>
                  </a:lnTo>
                  <a:lnTo>
                    <a:pt x="34" y="30"/>
                  </a:lnTo>
                  <a:lnTo>
                    <a:pt x="34" y="34"/>
                  </a:lnTo>
                  <a:lnTo>
                    <a:pt x="34"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2" name="Freeform 814">
              <a:extLst>
                <a:ext uri="{FF2B5EF4-FFF2-40B4-BE49-F238E27FC236}">
                  <a16:creationId xmlns:a16="http://schemas.microsoft.com/office/drawing/2014/main" id="{A8D75202-31F2-DE4D-BE2D-9F48A2DB9EC0}"/>
                </a:ext>
              </a:extLst>
            </p:cNvPr>
            <p:cNvSpPr>
              <a:spLocks/>
            </p:cNvSpPr>
            <p:nvPr/>
          </p:nvSpPr>
          <p:spPr bwMode="auto">
            <a:xfrm>
              <a:off x="5583238" y="3348038"/>
              <a:ext cx="76200" cy="95250"/>
            </a:xfrm>
            <a:custGeom>
              <a:avLst/>
              <a:gdLst/>
              <a:ahLst/>
              <a:cxnLst>
                <a:cxn ang="0">
                  <a:pos x="24" y="60"/>
                </a:cxn>
                <a:cxn ang="0">
                  <a:pos x="30" y="58"/>
                </a:cxn>
                <a:cxn ang="0">
                  <a:pos x="34" y="52"/>
                </a:cxn>
                <a:cxn ang="0">
                  <a:pos x="38" y="48"/>
                </a:cxn>
                <a:cxn ang="0">
                  <a:pos x="40" y="40"/>
                </a:cxn>
                <a:cxn ang="0">
                  <a:pos x="46" y="38"/>
                </a:cxn>
                <a:cxn ang="0">
                  <a:pos x="48" y="34"/>
                </a:cxn>
                <a:cxn ang="0">
                  <a:pos x="44" y="26"/>
                </a:cxn>
                <a:cxn ang="0">
                  <a:pos x="40" y="22"/>
                </a:cxn>
                <a:cxn ang="0">
                  <a:pos x="38" y="14"/>
                </a:cxn>
                <a:cxn ang="0">
                  <a:pos x="38" y="12"/>
                </a:cxn>
                <a:cxn ang="0">
                  <a:pos x="46" y="0"/>
                </a:cxn>
                <a:cxn ang="0">
                  <a:pos x="36" y="6"/>
                </a:cxn>
                <a:cxn ang="0">
                  <a:pos x="36" y="2"/>
                </a:cxn>
                <a:cxn ang="0">
                  <a:pos x="30" y="6"/>
                </a:cxn>
                <a:cxn ang="0">
                  <a:pos x="28" y="2"/>
                </a:cxn>
                <a:cxn ang="0">
                  <a:pos x="28" y="8"/>
                </a:cxn>
                <a:cxn ang="0">
                  <a:pos x="36" y="10"/>
                </a:cxn>
                <a:cxn ang="0">
                  <a:pos x="36" y="12"/>
                </a:cxn>
                <a:cxn ang="0">
                  <a:pos x="32" y="14"/>
                </a:cxn>
                <a:cxn ang="0">
                  <a:pos x="28" y="10"/>
                </a:cxn>
                <a:cxn ang="0">
                  <a:pos x="24" y="12"/>
                </a:cxn>
                <a:cxn ang="0">
                  <a:pos x="22" y="8"/>
                </a:cxn>
                <a:cxn ang="0">
                  <a:pos x="20" y="10"/>
                </a:cxn>
                <a:cxn ang="0">
                  <a:pos x="18" y="18"/>
                </a:cxn>
                <a:cxn ang="0">
                  <a:pos x="16" y="18"/>
                </a:cxn>
                <a:cxn ang="0">
                  <a:pos x="16" y="14"/>
                </a:cxn>
                <a:cxn ang="0">
                  <a:pos x="10" y="18"/>
                </a:cxn>
                <a:cxn ang="0">
                  <a:pos x="6" y="28"/>
                </a:cxn>
                <a:cxn ang="0">
                  <a:pos x="0" y="34"/>
                </a:cxn>
                <a:cxn ang="0">
                  <a:pos x="0" y="44"/>
                </a:cxn>
                <a:cxn ang="0">
                  <a:pos x="4" y="58"/>
                </a:cxn>
                <a:cxn ang="0">
                  <a:pos x="6" y="58"/>
                </a:cxn>
                <a:cxn ang="0">
                  <a:pos x="10" y="58"/>
                </a:cxn>
                <a:cxn ang="0">
                  <a:pos x="14" y="58"/>
                </a:cxn>
                <a:cxn ang="0">
                  <a:pos x="14" y="58"/>
                </a:cxn>
                <a:cxn ang="0">
                  <a:pos x="18" y="56"/>
                </a:cxn>
                <a:cxn ang="0">
                  <a:pos x="22" y="60"/>
                </a:cxn>
                <a:cxn ang="0">
                  <a:pos x="24" y="60"/>
                </a:cxn>
                <a:cxn ang="0">
                  <a:pos x="24" y="60"/>
                </a:cxn>
              </a:cxnLst>
              <a:rect l="0" t="0" r="r" b="b"/>
              <a:pathLst>
                <a:path w="48" h="60">
                  <a:moveTo>
                    <a:pt x="24" y="60"/>
                  </a:moveTo>
                  <a:lnTo>
                    <a:pt x="30" y="58"/>
                  </a:lnTo>
                  <a:lnTo>
                    <a:pt x="34" y="52"/>
                  </a:lnTo>
                  <a:lnTo>
                    <a:pt x="38" y="48"/>
                  </a:lnTo>
                  <a:lnTo>
                    <a:pt x="40" y="40"/>
                  </a:lnTo>
                  <a:lnTo>
                    <a:pt x="46" y="38"/>
                  </a:lnTo>
                  <a:lnTo>
                    <a:pt x="48" y="34"/>
                  </a:lnTo>
                  <a:lnTo>
                    <a:pt x="44" y="26"/>
                  </a:lnTo>
                  <a:lnTo>
                    <a:pt x="40" y="22"/>
                  </a:lnTo>
                  <a:lnTo>
                    <a:pt x="38" y="14"/>
                  </a:lnTo>
                  <a:lnTo>
                    <a:pt x="38" y="12"/>
                  </a:lnTo>
                  <a:lnTo>
                    <a:pt x="46" y="0"/>
                  </a:lnTo>
                  <a:lnTo>
                    <a:pt x="36" y="6"/>
                  </a:lnTo>
                  <a:lnTo>
                    <a:pt x="36" y="2"/>
                  </a:lnTo>
                  <a:lnTo>
                    <a:pt x="30" y="6"/>
                  </a:lnTo>
                  <a:lnTo>
                    <a:pt x="28" y="2"/>
                  </a:lnTo>
                  <a:lnTo>
                    <a:pt x="28" y="8"/>
                  </a:lnTo>
                  <a:lnTo>
                    <a:pt x="36" y="10"/>
                  </a:lnTo>
                  <a:lnTo>
                    <a:pt x="36" y="12"/>
                  </a:lnTo>
                  <a:lnTo>
                    <a:pt x="32" y="14"/>
                  </a:lnTo>
                  <a:lnTo>
                    <a:pt x="28" y="10"/>
                  </a:lnTo>
                  <a:lnTo>
                    <a:pt x="24" y="12"/>
                  </a:lnTo>
                  <a:lnTo>
                    <a:pt x="22" y="8"/>
                  </a:lnTo>
                  <a:lnTo>
                    <a:pt x="20" y="10"/>
                  </a:lnTo>
                  <a:lnTo>
                    <a:pt x="18" y="18"/>
                  </a:lnTo>
                  <a:lnTo>
                    <a:pt x="16" y="18"/>
                  </a:lnTo>
                  <a:lnTo>
                    <a:pt x="16" y="14"/>
                  </a:lnTo>
                  <a:lnTo>
                    <a:pt x="10" y="18"/>
                  </a:lnTo>
                  <a:lnTo>
                    <a:pt x="6" y="28"/>
                  </a:lnTo>
                  <a:lnTo>
                    <a:pt x="0" y="34"/>
                  </a:lnTo>
                  <a:lnTo>
                    <a:pt x="0" y="44"/>
                  </a:lnTo>
                  <a:lnTo>
                    <a:pt x="4" y="58"/>
                  </a:lnTo>
                  <a:lnTo>
                    <a:pt x="6" y="58"/>
                  </a:lnTo>
                  <a:lnTo>
                    <a:pt x="10" y="58"/>
                  </a:lnTo>
                  <a:lnTo>
                    <a:pt x="14" y="58"/>
                  </a:lnTo>
                  <a:lnTo>
                    <a:pt x="14" y="58"/>
                  </a:lnTo>
                  <a:lnTo>
                    <a:pt x="18" y="56"/>
                  </a:lnTo>
                  <a:lnTo>
                    <a:pt x="22" y="60"/>
                  </a:lnTo>
                  <a:lnTo>
                    <a:pt x="24" y="60"/>
                  </a:lnTo>
                  <a:lnTo>
                    <a:pt x="24" y="6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3" name="Freeform 815">
              <a:extLst>
                <a:ext uri="{FF2B5EF4-FFF2-40B4-BE49-F238E27FC236}">
                  <a16:creationId xmlns:a16="http://schemas.microsoft.com/office/drawing/2014/main" id="{C58B6C33-3BFA-D74E-B156-0A755766B2BB}"/>
                </a:ext>
              </a:extLst>
            </p:cNvPr>
            <p:cNvSpPr>
              <a:spLocks/>
            </p:cNvSpPr>
            <p:nvPr/>
          </p:nvSpPr>
          <p:spPr bwMode="auto">
            <a:xfrm>
              <a:off x="5907088" y="3348038"/>
              <a:ext cx="123825" cy="60325"/>
            </a:xfrm>
            <a:custGeom>
              <a:avLst/>
              <a:gdLst/>
              <a:ahLst/>
              <a:cxnLst>
                <a:cxn ang="0">
                  <a:pos x="22" y="0"/>
                </a:cxn>
                <a:cxn ang="0">
                  <a:pos x="24" y="0"/>
                </a:cxn>
                <a:cxn ang="0">
                  <a:pos x="32" y="0"/>
                </a:cxn>
                <a:cxn ang="0">
                  <a:pos x="52" y="4"/>
                </a:cxn>
                <a:cxn ang="0">
                  <a:pos x="60" y="2"/>
                </a:cxn>
                <a:cxn ang="0">
                  <a:pos x="66" y="6"/>
                </a:cxn>
                <a:cxn ang="0">
                  <a:pos x="70" y="0"/>
                </a:cxn>
                <a:cxn ang="0">
                  <a:pos x="76" y="0"/>
                </a:cxn>
                <a:cxn ang="0">
                  <a:pos x="78" y="0"/>
                </a:cxn>
                <a:cxn ang="0">
                  <a:pos x="78" y="4"/>
                </a:cxn>
                <a:cxn ang="0">
                  <a:pos x="74" y="8"/>
                </a:cxn>
                <a:cxn ang="0">
                  <a:pos x="70" y="6"/>
                </a:cxn>
                <a:cxn ang="0">
                  <a:pos x="68" y="8"/>
                </a:cxn>
                <a:cxn ang="0">
                  <a:pos x="62" y="8"/>
                </a:cxn>
                <a:cxn ang="0">
                  <a:pos x="54" y="6"/>
                </a:cxn>
                <a:cxn ang="0">
                  <a:pos x="50" y="6"/>
                </a:cxn>
                <a:cxn ang="0">
                  <a:pos x="30" y="6"/>
                </a:cxn>
                <a:cxn ang="0">
                  <a:pos x="26" y="2"/>
                </a:cxn>
                <a:cxn ang="0">
                  <a:pos x="24" y="6"/>
                </a:cxn>
                <a:cxn ang="0">
                  <a:pos x="22" y="8"/>
                </a:cxn>
                <a:cxn ang="0">
                  <a:pos x="18" y="12"/>
                </a:cxn>
                <a:cxn ang="0">
                  <a:pos x="12" y="16"/>
                </a:cxn>
                <a:cxn ang="0">
                  <a:pos x="10" y="26"/>
                </a:cxn>
                <a:cxn ang="0">
                  <a:pos x="10" y="28"/>
                </a:cxn>
                <a:cxn ang="0">
                  <a:pos x="10" y="30"/>
                </a:cxn>
                <a:cxn ang="0">
                  <a:pos x="14" y="38"/>
                </a:cxn>
                <a:cxn ang="0">
                  <a:pos x="10" y="38"/>
                </a:cxn>
                <a:cxn ang="0">
                  <a:pos x="6" y="28"/>
                </a:cxn>
                <a:cxn ang="0">
                  <a:pos x="2" y="26"/>
                </a:cxn>
                <a:cxn ang="0">
                  <a:pos x="0" y="22"/>
                </a:cxn>
                <a:cxn ang="0">
                  <a:pos x="2" y="18"/>
                </a:cxn>
                <a:cxn ang="0">
                  <a:pos x="2" y="12"/>
                </a:cxn>
                <a:cxn ang="0">
                  <a:pos x="6" y="12"/>
                </a:cxn>
                <a:cxn ang="0">
                  <a:pos x="16" y="2"/>
                </a:cxn>
                <a:cxn ang="0">
                  <a:pos x="22" y="0"/>
                </a:cxn>
                <a:cxn ang="0">
                  <a:pos x="22" y="0"/>
                </a:cxn>
              </a:cxnLst>
              <a:rect l="0" t="0" r="r" b="b"/>
              <a:pathLst>
                <a:path w="78" h="38">
                  <a:moveTo>
                    <a:pt x="22" y="0"/>
                  </a:moveTo>
                  <a:lnTo>
                    <a:pt x="24" y="0"/>
                  </a:lnTo>
                  <a:lnTo>
                    <a:pt x="32" y="0"/>
                  </a:lnTo>
                  <a:lnTo>
                    <a:pt x="52" y="4"/>
                  </a:lnTo>
                  <a:lnTo>
                    <a:pt x="60" y="2"/>
                  </a:lnTo>
                  <a:lnTo>
                    <a:pt x="66" y="6"/>
                  </a:lnTo>
                  <a:lnTo>
                    <a:pt x="70" y="0"/>
                  </a:lnTo>
                  <a:lnTo>
                    <a:pt x="76" y="0"/>
                  </a:lnTo>
                  <a:lnTo>
                    <a:pt x="78" y="0"/>
                  </a:lnTo>
                  <a:lnTo>
                    <a:pt x="78" y="4"/>
                  </a:lnTo>
                  <a:lnTo>
                    <a:pt x="74" y="8"/>
                  </a:lnTo>
                  <a:lnTo>
                    <a:pt x="70" y="6"/>
                  </a:lnTo>
                  <a:lnTo>
                    <a:pt x="68" y="8"/>
                  </a:lnTo>
                  <a:lnTo>
                    <a:pt x="62" y="8"/>
                  </a:lnTo>
                  <a:lnTo>
                    <a:pt x="54" y="6"/>
                  </a:lnTo>
                  <a:lnTo>
                    <a:pt x="50" y="6"/>
                  </a:lnTo>
                  <a:lnTo>
                    <a:pt x="30" y="6"/>
                  </a:lnTo>
                  <a:lnTo>
                    <a:pt x="26" y="2"/>
                  </a:lnTo>
                  <a:lnTo>
                    <a:pt x="24" y="6"/>
                  </a:lnTo>
                  <a:lnTo>
                    <a:pt x="22" y="8"/>
                  </a:lnTo>
                  <a:lnTo>
                    <a:pt x="18" y="12"/>
                  </a:lnTo>
                  <a:lnTo>
                    <a:pt x="12" y="16"/>
                  </a:lnTo>
                  <a:lnTo>
                    <a:pt x="10" y="26"/>
                  </a:lnTo>
                  <a:lnTo>
                    <a:pt x="10" y="28"/>
                  </a:lnTo>
                  <a:lnTo>
                    <a:pt x="10" y="30"/>
                  </a:lnTo>
                  <a:lnTo>
                    <a:pt x="14" y="38"/>
                  </a:lnTo>
                  <a:lnTo>
                    <a:pt x="10" y="38"/>
                  </a:lnTo>
                  <a:lnTo>
                    <a:pt x="6" y="28"/>
                  </a:lnTo>
                  <a:lnTo>
                    <a:pt x="2" y="26"/>
                  </a:lnTo>
                  <a:lnTo>
                    <a:pt x="0" y="22"/>
                  </a:lnTo>
                  <a:lnTo>
                    <a:pt x="2" y="18"/>
                  </a:lnTo>
                  <a:lnTo>
                    <a:pt x="2" y="12"/>
                  </a:lnTo>
                  <a:lnTo>
                    <a:pt x="6" y="12"/>
                  </a:lnTo>
                  <a:lnTo>
                    <a:pt x="16" y="2"/>
                  </a:lnTo>
                  <a:lnTo>
                    <a:pt x="22" y="0"/>
                  </a:lnTo>
                  <a:lnTo>
                    <a:pt x="22"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4" name="Freeform 816">
              <a:extLst>
                <a:ext uri="{FF2B5EF4-FFF2-40B4-BE49-F238E27FC236}">
                  <a16:creationId xmlns:a16="http://schemas.microsoft.com/office/drawing/2014/main" id="{E50DFFC2-B3E5-C944-BCC2-B350AA7A7609}"/>
                </a:ext>
              </a:extLst>
            </p:cNvPr>
            <p:cNvSpPr>
              <a:spLocks noEditPoints="1"/>
            </p:cNvSpPr>
            <p:nvPr/>
          </p:nvSpPr>
          <p:spPr bwMode="auto">
            <a:xfrm>
              <a:off x="2868613" y="4675188"/>
              <a:ext cx="254000" cy="292100"/>
            </a:xfrm>
            <a:custGeom>
              <a:avLst/>
              <a:gdLst/>
              <a:ahLst/>
              <a:cxnLst>
                <a:cxn ang="0">
                  <a:pos x="156" y="104"/>
                </a:cxn>
                <a:cxn ang="0">
                  <a:pos x="150" y="98"/>
                </a:cxn>
                <a:cxn ang="0">
                  <a:pos x="128" y="88"/>
                </a:cxn>
                <a:cxn ang="0">
                  <a:pos x="124" y="74"/>
                </a:cxn>
                <a:cxn ang="0">
                  <a:pos x="122" y="58"/>
                </a:cxn>
                <a:cxn ang="0">
                  <a:pos x="114" y="50"/>
                </a:cxn>
                <a:cxn ang="0">
                  <a:pos x="100" y="46"/>
                </a:cxn>
                <a:cxn ang="0">
                  <a:pos x="84" y="38"/>
                </a:cxn>
                <a:cxn ang="0">
                  <a:pos x="60" y="30"/>
                </a:cxn>
                <a:cxn ang="0">
                  <a:pos x="58" y="14"/>
                </a:cxn>
                <a:cxn ang="0">
                  <a:pos x="58" y="2"/>
                </a:cxn>
                <a:cxn ang="0">
                  <a:pos x="40" y="0"/>
                </a:cxn>
                <a:cxn ang="0">
                  <a:pos x="16" y="18"/>
                </a:cxn>
                <a:cxn ang="0">
                  <a:pos x="12" y="36"/>
                </a:cxn>
                <a:cxn ang="0">
                  <a:pos x="8" y="64"/>
                </a:cxn>
                <a:cxn ang="0">
                  <a:pos x="6" y="74"/>
                </a:cxn>
                <a:cxn ang="0">
                  <a:pos x="4" y="84"/>
                </a:cxn>
                <a:cxn ang="0">
                  <a:pos x="8" y="92"/>
                </a:cxn>
                <a:cxn ang="0">
                  <a:pos x="0" y="108"/>
                </a:cxn>
                <a:cxn ang="0">
                  <a:pos x="8" y="126"/>
                </a:cxn>
                <a:cxn ang="0">
                  <a:pos x="14" y="138"/>
                </a:cxn>
                <a:cxn ang="0">
                  <a:pos x="10" y="144"/>
                </a:cxn>
                <a:cxn ang="0">
                  <a:pos x="14" y="150"/>
                </a:cxn>
                <a:cxn ang="0">
                  <a:pos x="22" y="182"/>
                </a:cxn>
                <a:cxn ang="0">
                  <a:pos x="32" y="182"/>
                </a:cxn>
                <a:cxn ang="0">
                  <a:pos x="50" y="172"/>
                </a:cxn>
                <a:cxn ang="0">
                  <a:pos x="70" y="180"/>
                </a:cxn>
                <a:cxn ang="0">
                  <a:pos x="88" y="172"/>
                </a:cxn>
                <a:cxn ang="0">
                  <a:pos x="98" y="162"/>
                </a:cxn>
                <a:cxn ang="0">
                  <a:pos x="102" y="144"/>
                </a:cxn>
                <a:cxn ang="0">
                  <a:pos x="130" y="130"/>
                </a:cxn>
                <a:cxn ang="0">
                  <a:pos x="148" y="134"/>
                </a:cxn>
                <a:cxn ang="0">
                  <a:pos x="158" y="142"/>
                </a:cxn>
                <a:cxn ang="0">
                  <a:pos x="160" y="128"/>
                </a:cxn>
                <a:cxn ang="0">
                  <a:pos x="42" y="136"/>
                </a:cxn>
                <a:cxn ang="0">
                  <a:pos x="36" y="124"/>
                </a:cxn>
                <a:cxn ang="0">
                  <a:pos x="42" y="128"/>
                </a:cxn>
                <a:cxn ang="0">
                  <a:pos x="42" y="136"/>
                </a:cxn>
              </a:cxnLst>
              <a:rect l="0" t="0" r="r" b="b"/>
              <a:pathLst>
                <a:path w="160" h="184">
                  <a:moveTo>
                    <a:pt x="160" y="116"/>
                  </a:moveTo>
                  <a:lnTo>
                    <a:pt x="156" y="104"/>
                  </a:lnTo>
                  <a:lnTo>
                    <a:pt x="150" y="102"/>
                  </a:lnTo>
                  <a:lnTo>
                    <a:pt x="150" y="98"/>
                  </a:lnTo>
                  <a:lnTo>
                    <a:pt x="150" y="90"/>
                  </a:lnTo>
                  <a:lnTo>
                    <a:pt x="128" y="88"/>
                  </a:lnTo>
                  <a:lnTo>
                    <a:pt x="122" y="76"/>
                  </a:lnTo>
                  <a:lnTo>
                    <a:pt x="124" y="74"/>
                  </a:lnTo>
                  <a:lnTo>
                    <a:pt x="124" y="68"/>
                  </a:lnTo>
                  <a:lnTo>
                    <a:pt x="122" y="58"/>
                  </a:lnTo>
                  <a:lnTo>
                    <a:pt x="118" y="54"/>
                  </a:lnTo>
                  <a:lnTo>
                    <a:pt x="114" y="50"/>
                  </a:lnTo>
                  <a:lnTo>
                    <a:pt x="104" y="50"/>
                  </a:lnTo>
                  <a:lnTo>
                    <a:pt x="100" y="46"/>
                  </a:lnTo>
                  <a:lnTo>
                    <a:pt x="88" y="42"/>
                  </a:lnTo>
                  <a:lnTo>
                    <a:pt x="84" y="38"/>
                  </a:lnTo>
                  <a:lnTo>
                    <a:pt x="68" y="36"/>
                  </a:lnTo>
                  <a:lnTo>
                    <a:pt x="60" y="30"/>
                  </a:lnTo>
                  <a:lnTo>
                    <a:pt x="56" y="20"/>
                  </a:lnTo>
                  <a:lnTo>
                    <a:pt x="58" y="14"/>
                  </a:lnTo>
                  <a:lnTo>
                    <a:pt x="58" y="6"/>
                  </a:lnTo>
                  <a:lnTo>
                    <a:pt x="58" y="2"/>
                  </a:lnTo>
                  <a:lnTo>
                    <a:pt x="56" y="0"/>
                  </a:lnTo>
                  <a:lnTo>
                    <a:pt x="40" y="0"/>
                  </a:lnTo>
                  <a:lnTo>
                    <a:pt x="28" y="12"/>
                  </a:lnTo>
                  <a:lnTo>
                    <a:pt x="16" y="18"/>
                  </a:lnTo>
                  <a:lnTo>
                    <a:pt x="0" y="16"/>
                  </a:lnTo>
                  <a:lnTo>
                    <a:pt x="12" y="36"/>
                  </a:lnTo>
                  <a:lnTo>
                    <a:pt x="8" y="42"/>
                  </a:lnTo>
                  <a:lnTo>
                    <a:pt x="8" y="64"/>
                  </a:lnTo>
                  <a:lnTo>
                    <a:pt x="4" y="68"/>
                  </a:lnTo>
                  <a:lnTo>
                    <a:pt x="6" y="74"/>
                  </a:lnTo>
                  <a:lnTo>
                    <a:pt x="4" y="80"/>
                  </a:lnTo>
                  <a:lnTo>
                    <a:pt x="4" y="84"/>
                  </a:lnTo>
                  <a:lnTo>
                    <a:pt x="8" y="90"/>
                  </a:lnTo>
                  <a:lnTo>
                    <a:pt x="8" y="92"/>
                  </a:lnTo>
                  <a:lnTo>
                    <a:pt x="0" y="104"/>
                  </a:lnTo>
                  <a:lnTo>
                    <a:pt x="0" y="108"/>
                  </a:lnTo>
                  <a:lnTo>
                    <a:pt x="6" y="114"/>
                  </a:lnTo>
                  <a:lnTo>
                    <a:pt x="8" y="126"/>
                  </a:lnTo>
                  <a:lnTo>
                    <a:pt x="14" y="132"/>
                  </a:lnTo>
                  <a:lnTo>
                    <a:pt x="14" y="138"/>
                  </a:lnTo>
                  <a:lnTo>
                    <a:pt x="12" y="140"/>
                  </a:lnTo>
                  <a:lnTo>
                    <a:pt x="10" y="144"/>
                  </a:lnTo>
                  <a:lnTo>
                    <a:pt x="14" y="146"/>
                  </a:lnTo>
                  <a:lnTo>
                    <a:pt x="14" y="150"/>
                  </a:lnTo>
                  <a:lnTo>
                    <a:pt x="18" y="154"/>
                  </a:lnTo>
                  <a:lnTo>
                    <a:pt x="22" y="182"/>
                  </a:lnTo>
                  <a:lnTo>
                    <a:pt x="26" y="184"/>
                  </a:lnTo>
                  <a:lnTo>
                    <a:pt x="32" y="182"/>
                  </a:lnTo>
                  <a:lnTo>
                    <a:pt x="46" y="168"/>
                  </a:lnTo>
                  <a:lnTo>
                    <a:pt x="50" y="172"/>
                  </a:lnTo>
                  <a:lnTo>
                    <a:pt x="66" y="174"/>
                  </a:lnTo>
                  <a:lnTo>
                    <a:pt x="70" y="180"/>
                  </a:lnTo>
                  <a:lnTo>
                    <a:pt x="74" y="170"/>
                  </a:lnTo>
                  <a:lnTo>
                    <a:pt x="88" y="172"/>
                  </a:lnTo>
                  <a:lnTo>
                    <a:pt x="92" y="174"/>
                  </a:lnTo>
                  <a:lnTo>
                    <a:pt x="98" y="162"/>
                  </a:lnTo>
                  <a:lnTo>
                    <a:pt x="98" y="152"/>
                  </a:lnTo>
                  <a:lnTo>
                    <a:pt x="102" y="144"/>
                  </a:lnTo>
                  <a:lnTo>
                    <a:pt x="104" y="138"/>
                  </a:lnTo>
                  <a:lnTo>
                    <a:pt x="130" y="130"/>
                  </a:lnTo>
                  <a:lnTo>
                    <a:pt x="142" y="130"/>
                  </a:lnTo>
                  <a:lnTo>
                    <a:pt x="148" y="134"/>
                  </a:lnTo>
                  <a:lnTo>
                    <a:pt x="156" y="144"/>
                  </a:lnTo>
                  <a:lnTo>
                    <a:pt x="158" y="142"/>
                  </a:lnTo>
                  <a:lnTo>
                    <a:pt x="156" y="136"/>
                  </a:lnTo>
                  <a:lnTo>
                    <a:pt x="160" y="128"/>
                  </a:lnTo>
                  <a:lnTo>
                    <a:pt x="160" y="116"/>
                  </a:lnTo>
                  <a:close/>
                  <a:moveTo>
                    <a:pt x="42" y="136"/>
                  </a:moveTo>
                  <a:lnTo>
                    <a:pt x="36" y="132"/>
                  </a:lnTo>
                  <a:lnTo>
                    <a:pt x="36" y="124"/>
                  </a:lnTo>
                  <a:lnTo>
                    <a:pt x="40" y="124"/>
                  </a:lnTo>
                  <a:lnTo>
                    <a:pt x="42" y="128"/>
                  </a:lnTo>
                  <a:lnTo>
                    <a:pt x="44" y="132"/>
                  </a:lnTo>
                  <a:lnTo>
                    <a:pt x="42" y="13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5" name="Freeform 817">
              <a:extLst>
                <a:ext uri="{FF2B5EF4-FFF2-40B4-BE49-F238E27FC236}">
                  <a16:creationId xmlns:a16="http://schemas.microsoft.com/office/drawing/2014/main" id="{2F0BC321-4329-F04F-9D1A-D790DC557655}"/>
                </a:ext>
              </a:extLst>
            </p:cNvPr>
            <p:cNvSpPr>
              <a:spLocks noEditPoints="1"/>
            </p:cNvSpPr>
            <p:nvPr/>
          </p:nvSpPr>
          <p:spPr bwMode="auto">
            <a:xfrm>
              <a:off x="3106738" y="5135563"/>
              <a:ext cx="114300" cy="120650"/>
            </a:xfrm>
            <a:custGeom>
              <a:avLst/>
              <a:gdLst/>
              <a:ahLst/>
              <a:cxnLst>
                <a:cxn ang="0">
                  <a:pos x="66" y="48"/>
                </a:cxn>
                <a:cxn ang="0">
                  <a:pos x="72" y="42"/>
                </a:cxn>
                <a:cxn ang="0">
                  <a:pos x="64" y="36"/>
                </a:cxn>
                <a:cxn ang="0">
                  <a:pos x="62" y="30"/>
                </a:cxn>
                <a:cxn ang="0">
                  <a:pos x="56" y="26"/>
                </a:cxn>
                <a:cxn ang="0">
                  <a:pos x="52" y="22"/>
                </a:cxn>
                <a:cxn ang="0">
                  <a:pos x="44" y="18"/>
                </a:cxn>
                <a:cxn ang="0">
                  <a:pos x="38" y="12"/>
                </a:cxn>
                <a:cxn ang="0">
                  <a:pos x="36" y="14"/>
                </a:cxn>
                <a:cxn ang="0">
                  <a:pos x="32" y="14"/>
                </a:cxn>
                <a:cxn ang="0">
                  <a:pos x="30" y="8"/>
                </a:cxn>
                <a:cxn ang="0">
                  <a:pos x="22" y="0"/>
                </a:cxn>
                <a:cxn ang="0">
                  <a:pos x="18" y="0"/>
                </a:cxn>
                <a:cxn ang="0">
                  <a:pos x="16" y="2"/>
                </a:cxn>
                <a:cxn ang="0">
                  <a:pos x="10" y="2"/>
                </a:cxn>
                <a:cxn ang="0">
                  <a:pos x="8" y="6"/>
                </a:cxn>
                <a:cxn ang="0">
                  <a:pos x="8" y="22"/>
                </a:cxn>
                <a:cxn ang="0">
                  <a:pos x="4" y="30"/>
                </a:cxn>
                <a:cxn ang="0">
                  <a:pos x="4" y="44"/>
                </a:cxn>
                <a:cxn ang="0">
                  <a:pos x="0" y="52"/>
                </a:cxn>
                <a:cxn ang="0">
                  <a:pos x="0" y="62"/>
                </a:cxn>
                <a:cxn ang="0">
                  <a:pos x="2" y="62"/>
                </a:cxn>
                <a:cxn ang="0">
                  <a:pos x="6" y="68"/>
                </a:cxn>
                <a:cxn ang="0">
                  <a:pos x="16" y="70"/>
                </a:cxn>
                <a:cxn ang="0">
                  <a:pos x="30" y="76"/>
                </a:cxn>
                <a:cxn ang="0">
                  <a:pos x="40" y="74"/>
                </a:cxn>
                <a:cxn ang="0">
                  <a:pos x="48" y="76"/>
                </a:cxn>
                <a:cxn ang="0">
                  <a:pos x="58" y="72"/>
                </a:cxn>
                <a:cxn ang="0">
                  <a:pos x="68" y="58"/>
                </a:cxn>
                <a:cxn ang="0">
                  <a:pos x="66" y="56"/>
                </a:cxn>
                <a:cxn ang="0">
                  <a:pos x="66" y="48"/>
                </a:cxn>
                <a:cxn ang="0">
                  <a:pos x="42" y="46"/>
                </a:cxn>
                <a:cxn ang="0">
                  <a:pos x="38" y="48"/>
                </a:cxn>
                <a:cxn ang="0">
                  <a:pos x="28" y="52"/>
                </a:cxn>
                <a:cxn ang="0">
                  <a:pos x="24" y="48"/>
                </a:cxn>
                <a:cxn ang="0">
                  <a:pos x="24" y="48"/>
                </a:cxn>
                <a:cxn ang="0">
                  <a:pos x="26" y="44"/>
                </a:cxn>
                <a:cxn ang="0">
                  <a:pos x="30" y="42"/>
                </a:cxn>
                <a:cxn ang="0">
                  <a:pos x="38" y="40"/>
                </a:cxn>
                <a:cxn ang="0">
                  <a:pos x="42" y="42"/>
                </a:cxn>
                <a:cxn ang="0">
                  <a:pos x="42" y="46"/>
                </a:cxn>
              </a:cxnLst>
              <a:rect l="0" t="0" r="r" b="b"/>
              <a:pathLst>
                <a:path w="72" h="76">
                  <a:moveTo>
                    <a:pt x="66" y="48"/>
                  </a:moveTo>
                  <a:lnTo>
                    <a:pt x="72" y="42"/>
                  </a:lnTo>
                  <a:lnTo>
                    <a:pt x="64" y="36"/>
                  </a:lnTo>
                  <a:lnTo>
                    <a:pt x="62" y="30"/>
                  </a:lnTo>
                  <a:lnTo>
                    <a:pt x="56" y="26"/>
                  </a:lnTo>
                  <a:lnTo>
                    <a:pt x="52" y="22"/>
                  </a:lnTo>
                  <a:lnTo>
                    <a:pt x="44" y="18"/>
                  </a:lnTo>
                  <a:lnTo>
                    <a:pt x="38" y="12"/>
                  </a:lnTo>
                  <a:lnTo>
                    <a:pt x="36" y="14"/>
                  </a:lnTo>
                  <a:lnTo>
                    <a:pt x="32" y="14"/>
                  </a:lnTo>
                  <a:lnTo>
                    <a:pt x="30" y="8"/>
                  </a:lnTo>
                  <a:lnTo>
                    <a:pt x="22" y="0"/>
                  </a:lnTo>
                  <a:lnTo>
                    <a:pt x="18" y="0"/>
                  </a:lnTo>
                  <a:lnTo>
                    <a:pt x="16" y="2"/>
                  </a:lnTo>
                  <a:lnTo>
                    <a:pt x="10" y="2"/>
                  </a:lnTo>
                  <a:lnTo>
                    <a:pt x="8" y="6"/>
                  </a:lnTo>
                  <a:lnTo>
                    <a:pt x="8" y="22"/>
                  </a:lnTo>
                  <a:lnTo>
                    <a:pt x="4" y="30"/>
                  </a:lnTo>
                  <a:lnTo>
                    <a:pt x="4" y="44"/>
                  </a:lnTo>
                  <a:lnTo>
                    <a:pt x="0" y="52"/>
                  </a:lnTo>
                  <a:lnTo>
                    <a:pt x="0" y="62"/>
                  </a:lnTo>
                  <a:lnTo>
                    <a:pt x="2" y="62"/>
                  </a:lnTo>
                  <a:lnTo>
                    <a:pt x="6" y="68"/>
                  </a:lnTo>
                  <a:lnTo>
                    <a:pt x="16" y="70"/>
                  </a:lnTo>
                  <a:lnTo>
                    <a:pt x="30" y="76"/>
                  </a:lnTo>
                  <a:lnTo>
                    <a:pt x="40" y="74"/>
                  </a:lnTo>
                  <a:lnTo>
                    <a:pt x="48" y="76"/>
                  </a:lnTo>
                  <a:lnTo>
                    <a:pt x="58" y="72"/>
                  </a:lnTo>
                  <a:lnTo>
                    <a:pt x="68" y="58"/>
                  </a:lnTo>
                  <a:lnTo>
                    <a:pt x="66" y="56"/>
                  </a:lnTo>
                  <a:lnTo>
                    <a:pt x="66" y="48"/>
                  </a:lnTo>
                  <a:close/>
                  <a:moveTo>
                    <a:pt x="42" y="46"/>
                  </a:moveTo>
                  <a:lnTo>
                    <a:pt x="38" y="48"/>
                  </a:lnTo>
                  <a:lnTo>
                    <a:pt x="28" y="52"/>
                  </a:lnTo>
                  <a:lnTo>
                    <a:pt x="24" y="48"/>
                  </a:lnTo>
                  <a:lnTo>
                    <a:pt x="24" y="48"/>
                  </a:lnTo>
                  <a:lnTo>
                    <a:pt x="26" y="44"/>
                  </a:lnTo>
                  <a:lnTo>
                    <a:pt x="30" y="42"/>
                  </a:lnTo>
                  <a:lnTo>
                    <a:pt x="38" y="40"/>
                  </a:lnTo>
                  <a:lnTo>
                    <a:pt x="42" y="42"/>
                  </a:lnTo>
                  <a:lnTo>
                    <a:pt x="42" y="4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6" name="Freeform 818">
              <a:extLst>
                <a:ext uri="{FF2B5EF4-FFF2-40B4-BE49-F238E27FC236}">
                  <a16:creationId xmlns:a16="http://schemas.microsoft.com/office/drawing/2014/main" id="{99644580-FDA0-7D47-8D39-73CFF47E926D}"/>
                </a:ext>
              </a:extLst>
            </p:cNvPr>
            <p:cNvSpPr>
              <a:spLocks/>
            </p:cNvSpPr>
            <p:nvPr/>
          </p:nvSpPr>
          <p:spPr bwMode="auto">
            <a:xfrm>
              <a:off x="6113463" y="3255963"/>
              <a:ext cx="31750" cy="63500"/>
            </a:xfrm>
            <a:custGeom>
              <a:avLst/>
              <a:gdLst/>
              <a:ahLst/>
              <a:cxnLst>
                <a:cxn ang="0">
                  <a:pos x="4" y="0"/>
                </a:cxn>
                <a:cxn ang="0">
                  <a:pos x="8" y="6"/>
                </a:cxn>
                <a:cxn ang="0">
                  <a:pos x="14" y="10"/>
                </a:cxn>
                <a:cxn ang="0">
                  <a:pos x="14" y="12"/>
                </a:cxn>
                <a:cxn ang="0">
                  <a:pos x="8" y="14"/>
                </a:cxn>
                <a:cxn ang="0">
                  <a:pos x="4" y="22"/>
                </a:cxn>
                <a:cxn ang="0">
                  <a:pos x="4" y="24"/>
                </a:cxn>
                <a:cxn ang="0">
                  <a:pos x="6" y="26"/>
                </a:cxn>
                <a:cxn ang="0">
                  <a:pos x="4" y="28"/>
                </a:cxn>
                <a:cxn ang="0">
                  <a:pos x="0" y="30"/>
                </a:cxn>
                <a:cxn ang="0">
                  <a:pos x="0" y="32"/>
                </a:cxn>
                <a:cxn ang="0">
                  <a:pos x="10" y="34"/>
                </a:cxn>
                <a:cxn ang="0">
                  <a:pos x="12" y="36"/>
                </a:cxn>
                <a:cxn ang="0">
                  <a:pos x="16" y="40"/>
                </a:cxn>
                <a:cxn ang="0">
                  <a:pos x="18" y="40"/>
                </a:cxn>
                <a:cxn ang="0">
                  <a:pos x="20" y="36"/>
                </a:cxn>
                <a:cxn ang="0">
                  <a:pos x="18" y="32"/>
                </a:cxn>
                <a:cxn ang="0">
                  <a:pos x="6" y="28"/>
                </a:cxn>
                <a:cxn ang="0">
                  <a:pos x="8" y="26"/>
                </a:cxn>
                <a:cxn ang="0">
                  <a:pos x="12" y="28"/>
                </a:cxn>
                <a:cxn ang="0">
                  <a:pos x="12" y="26"/>
                </a:cxn>
                <a:cxn ang="0">
                  <a:pos x="8" y="24"/>
                </a:cxn>
                <a:cxn ang="0">
                  <a:pos x="6" y="18"/>
                </a:cxn>
                <a:cxn ang="0">
                  <a:pos x="8" y="14"/>
                </a:cxn>
                <a:cxn ang="0">
                  <a:pos x="20" y="10"/>
                </a:cxn>
                <a:cxn ang="0">
                  <a:pos x="20" y="10"/>
                </a:cxn>
                <a:cxn ang="0">
                  <a:pos x="14" y="8"/>
                </a:cxn>
                <a:cxn ang="0">
                  <a:pos x="8" y="0"/>
                </a:cxn>
                <a:cxn ang="0">
                  <a:pos x="4" y="0"/>
                </a:cxn>
                <a:cxn ang="0">
                  <a:pos x="4" y="0"/>
                </a:cxn>
              </a:cxnLst>
              <a:rect l="0" t="0" r="r" b="b"/>
              <a:pathLst>
                <a:path w="20" h="40">
                  <a:moveTo>
                    <a:pt x="4" y="0"/>
                  </a:moveTo>
                  <a:lnTo>
                    <a:pt x="8" y="6"/>
                  </a:lnTo>
                  <a:lnTo>
                    <a:pt x="14" y="10"/>
                  </a:lnTo>
                  <a:lnTo>
                    <a:pt x="14" y="12"/>
                  </a:lnTo>
                  <a:lnTo>
                    <a:pt x="8" y="14"/>
                  </a:lnTo>
                  <a:lnTo>
                    <a:pt x="4" y="22"/>
                  </a:lnTo>
                  <a:lnTo>
                    <a:pt x="4" y="24"/>
                  </a:lnTo>
                  <a:lnTo>
                    <a:pt x="6" y="26"/>
                  </a:lnTo>
                  <a:lnTo>
                    <a:pt x="4" y="28"/>
                  </a:lnTo>
                  <a:lnTo>
                    <a:pt x="0" y="30"/>
                  </a:lnTo>
                  <a:lnTo>
                    <a:pt x="0" y="32"/>
                  </a:lnTo>
                  <a:lnTo>
                    <a:pt x="10" y="34"/>
                  </a:lnTo>
                  <a:lnTo>
                    <a:pt x="12" y="36"/>
                  </a:lnTo>
                  <a:lnTo>
                    <a:pt x="16" y="40"/>
                  </a:lnTo>
                  <a:lnTo>
                    <a:pt x="18" y="40"/>
                  </a:lnTo>
                  <a:lnTo>
                    <a:pt x="20" y="36"/>
                  </a:lnTo>
                  <a:lnTo>
                    <a:pt x="18" y="32"/>
                  </a:lnTo>
                  <a:lnTo>
                    <a:pt x="6" y="28"/>
                  </a:lnTo>
                  <a:lnTo>
                    <a:pt x="8" y="26"/>
                  </a:lnTo>
                  <a:lnTo>
                    <a:pt x="12" y="28"/>
                  </a:lnTo>
                  <a:lnTo>
                    <a:pt x="12" y="26"/>
                  </a:lnTo>
                  <a:lnTo>
                    <a:pt x="8" y="24"/>
                  </a:lnTo>
                  <a:lnTo>
                    <a:pt x="6" y="18"/>
                  </a:lnTo>
                  <a:lnTo>
                    <a:pt x="8" y="14"/>
                  </a:lnTo>
                  <a:lnTo>
                    <a:pt x="20" y="10"/>
                  </a:lnTo>
                  <a:lnTo>
                    <a:pt x="20" y="10"/>
                  </a:lnTo>
                  <a:lnTo>
                    <a:pt x="14" y="8"/>
                  </a:lnTo>
                  <a:lnTo>
                    <a:pt x="8" y="0"/>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7" name="Freeform 819">
              <a:extLst>
                <a:ext uri="{FF2B5EF4-FFF2-40B4-BE49-F238E27FC236}">
                  <a16:creationId xmlns:a16="http://schemas.microsoft.com/office/drawing/2014/main" id="{3C3533C4-D25E-D74E-8550-49251570CDAD}"/>
                </a:ext>
              </a:extLst>
            </p:cNvPr>
            <p:cNvSpPr>
              <a:spLocks noEditPoints="1"/>
            </p:cNvSpPr>
            <p:nvPr/>
          </p:nvSpPr>
          <p:spPr bwMode="auto">
            <a:xfrm>
              <a:off x="4786313" y="2360613"/>
              <a:ext cx="231775" cy="517525"/>
            </a:xfrm>
            <a:custGeom>
              <a:avLst/>
              <a:gdLst/>
              <a:ahLst/>
              <a:cxnLst>
                <a:cxn ang="0">
                  <a:pos x="128" y="192"/>
                </a:cxn>
                <a:cxn ang="0">
                  <a:pos x="124" y="168"/>
                </a:cxn>
                <a:cxn ang="0">
                  <a:pos x="126" y="90"/>
                </a:cxn>
                <a:cxn ang="0">
                  <a:pos x="110" y="68"/>
                </a:cxn>
                <a:cxn ang="0">
                  <a:pos x="112" y="32"/>
                </a:cxn>
                <a:cxn ang="0">
                  <a:pos x="100" y="0"/>
                </a:cxn>
                <a:cxn ang="0">
                  <a:pos x="70" y="18"/>
                </a:cxn>
                <a:cxn ang="0">
                  <a:pos x="46" y="44"/>
                </a:cxn>
                <a:cxn ang="0">
                  <a:pos x="16" y="32"/>
                </a:cxn>
                <a:cxn ang="0">
                  <a:pos x="8" y="34"/>
                </a:cxn>
                <a:cxn ang="0">
                  <a:pos x="32" y="64"/>
                </a:cxn>
                <a:cxn ang="0">
                  <a:pos x="42" y="100"/>
                </a:cxn>
                <a:cxn ang="0">
                  <a:pos x="46" y="126"/>
                </a:cxn>
                <a:cxn ang="0">
                  <a:pos x="54" y="150"/>
                </a:cxn>
                <a:cxn ang="0">
                  <a:pos x="64" y="166"/>
                </a:cxn>
                <a:cxn ang="0">
                  <a:pos x="64" y="178"/>
                </a:cxn>
                <a:cxn ang="0">
                  <a:pos x="52" y="192"/>
                </a:cxn>
                <a:cxn ang="0">
                  <a:pos x="22" y="230"/>
                </a:cxn>
                <a:cxn ang="0">
                  <a:pos x="16" y="236"/>
                </a:cxn>
                <a:cxn ang="0">
                  <a:pos x="6" y="248"/>
                </a:cxn>
                <a:cxn ang="0">
                  <a:pos x="14" y="280"/>
                </a:cxn>
                <a:cxn ang="0">
                  <a:pos x="8" y="294"/>
                </a:cxn>
                <a:cxn ang="0">
                  <a:pos x="10" y="304"/>
                </a:cxn>
                <a:cxn ang="0">
                  <a:pos x="26" y="314"/>
                </a:cxn>
                <a:cxn ang="0">
                  <a:pos x="34" y="322"/>
                </a:cxn>
                <a:cxn ang="0">
                  <a:pos x="38" y="320"/>
                </a:cxn>
                <a:cxn ang="0">
                  <a:pos x="54" y="316"/>
                </a:cxn>
                <a:cxn ang="0">
                  <a:pos x="66" y="314"/>
                </a:cxn>
                <a:cxn ang="0">
                  <a:pos x="94" y="306"/>
                </a:cxn>
                <a:cxn ang="0">
                  <a:pos x="146" y="236"/>
                </a:cxn>
                <a:cxn ang="0">
                  <a:pos x="66" y="292"/>
                </a:cxn>
                <a:cxn ang="0">
                  <a:pos x="68" y="258"/>
                </a:cxn>
                <a:cxn ang="0">
                  <a:pos x="68" y="272"/>
                </a:cxn>
                <a:cxn ang="0">
                  <a:pos x="70" y="294"/>
                </a:cxn>
                <a:cxn ang="0">
                  <a:pos x="94" y="220"/>
                </a:cxn>
                <a:cxn ang="0">
                  <a:pos x="100" y="226"/>
                </a:cxn>
                <a:cxn ang="0">
                  <a:pos x="102" y="238"/>
                </a:cxn>
                <a:cxn ang="0">
                  <a:pos x="98" y="234"/>
                </a:cxn>
                <a:cxn ang="0">
                  <a:pos x="116" y="250"/>
                </a:cxn>
                <a:cxn ang="0">
                  <a:pos x="114" y="266"/>
                </a:cxn>
                <a:cxn ang="0">
                  <a:pos x="110" y="274"/>
                </a:cxn>
                <a:cxn ang="0">
                  <a:pos x="110" y="280"/>
                </a:cxn>
                <a:cxn ang="0">
                  <a:pos x="104" y="284"/>
                </a:cxn>
                <a:cxn ang="0">
                  <a:pos x="102" y="278"/>
                </a:cxn>
                <a:cxn ang="0">
                  <a:pos x="102" y="274"/>
                </a:cxn>
                <a:cxn ang="0">
                  <a:pos x="106" y="264"/>
                </a:cxn>
                <a:cxn ang="0">
                  <a:pos x="104" y="254"/>
                </a:cxn>
                <a:cxn ang="0">
                  <a:pos x="102" y="248"/>
                </a:cxn>
                <a:cxn ang="0">
                  <a:pos x="110" y="252"/>
                </a:cxn>
                <a:cxn ang="0">
                  <a:pos x="114" y="242"/>
                </a:cxn>
                <a:cxn ang="0">
                  <a:pos x="116" y="240"/>
                </a:cxn>
                <a:cxn ang="0">
                  <a:pos x="120" y="262"/>
                </a:cxn>
                <a:cxn ang="0">
                  <a:pos x="116" y="232"/>
                </a:cxn>
                <a:cxn ang="0">
                  <a:pos x="116" y="226"/>
                </a:cxn>
                <a:cxn ang="0">
                  <a:pos x="118" y="232"/>
                </a:cxn>
              </a:cxnLst>
              <a:rect l="0" t="0" r="r" b="b"/>
              <a:pathLst>
                <a:path w="146" h="326">
                  <a:moveTo>
                    <a:pt x="130" y="216"/>
                  </a:moveTo>
                  <a:lnTo>
                    <a:pt x="134" y="200"/>
                  </a:lnTo>
                  <a:lnTo>
                    <a:pt x="128" y="192"/>
                  </a:lnTo>
                  <a:lnTo>
                    <a:pt x="128" y="182"/>
                  </a:lnTo>
                  <a:lnTo>
                    <a:pt x="124" y="182"/>
                  </a:lnTo>
                  <a:lnTo>
                    <a:pt x="124" y="168"/>
                  </a:lnTo>
                  <a:lnTo>
                    <a:pt x="128" y="152"/>
                  </a:lnTo>
                  <a:lnTo>
                    <a:pt x="116" y="114"/>
                  </a:lnTo>
                  <a:lnTo>
                    <a:pt x="126" y="90"/>
                  </a:lnTo>
                  <a:lnTo>
                    <a:pt x="126" y="86"/>
                  </a:lnTo>
                  <a:lnTo>
                    <a:pt x="118" y="72"/>
                  </a:lnTo>
                  <a:lnTo>
                    <a:pt x="110" y="68"/>
                  </a:lnTo>
                  <a:lnTo>
                    <a:pt x="106" y="54"/>
                  </a:lnTo>
                  <a:lnTo>
                    <a:pt x="114" y="38"/>
                  </a:lnTo>
                  <a:lnTo>
                    <a:pt x="112" y="32"/>
                  </a:lnTo>
                  <a:lnTo>
                    <a:pt x="118" y="24"/>
                  </a:lnTo>
                  <a:lnTo>
                    <a:pt x="116" y="14"/>
                  </a:lnTo>
                  <a:lnTo>
                    <a:pt x="100" y="0"/>
                  </a:lnTo>
                  <a:lnTo>
                    <a:pt x="86" y="4"/>
                  </a:lnTo>
                  <a:lnTo>
                    <a:pt x="74" y="10"/>
                  </a:lnTo>
                  <a:lnTo>
                    <a:pt x="70" y="18"/>
                  </a:lnTo>
                  <a:lnTo>
                    <a:pt x="70" y="40"/>
                  </a:lnTo>
                  <a:lnTo>
                    <a:pt x="54" y="52"/>
                  </a:lnTo>
                  <a:lnTo>
                    <a:pt x="46" y="44"/>
                  </a:lnTo>
                  <a:lnTo>
                    <a:pt x="38" y="52"/>
                  </a:lnTo>
                  <a:lnTo>
                    <a:pt x="26" y="48"/>
                  </a:lnTo>
                  <a:lnTo>
                    <a:pt x="16" y="32"/>
                  </a:lnTo>
                  <a:lnTo>
                    <a:pt x="10" y="28"/>
                  </a:lnTo>
                  <a:lnTo>
                    <a:pt x="6" y="28"/>
                  </a:lnTo>
                  <a:lnTo>
                    <a:pt x="8" y="34"/>
                  </a:lnTo>
                  <a:lnTo>
                    <a:pt x="0" y="38"/>
                  </a:lnTo>
                  <a:lnTo>
                    <a:pt x="20" y="58"/>
                  </a:lnTo>
                  <a:lnTo>
                    <a:pt x="32" y="64"/>
                  </a:lnTo>
                  <a:lnTo>
                    <a:pt x="40" y="78"/>
                  </a:lnTo>
                  <a:lnTo>
                    <a:pt x="38" y="92"/>
                  </a:lnTo>
                  <a:lnTo>
                    <a:pt x="42" y="100"/>
                  </a:lnTo>
                  <a:lnTo>
                    <a:pt x="40" y="106"/>
                  </a:lnTo>
                  <a:lnTo>
                    <a:pt x="46" y="120"/>
                  </a:lnTo>
                  <a:lnTo>
                    <a:pt x="46" y="126"/>
                  </a:lnTo>
                  <a:lnTo>
                    <a:pt x="42" y="134"/>
                  </a:lnTo>
                  <a:lnTo>
                    <a:pt x="46" y="146"/>
                  </a:lnTo>
                  <a:lnTo>
                    <a:pt x="54" y="150"/>
                  </a:lnTo>
                  <a:lnTo>
                    <a:pt x="54" y="152"/>
                  </a:lnTo>
                  <a:lnTo>
                    <a:pt x="64" y="162"/>
                  </a:lnTo>
                  <a:lnTo>
                    <a:pt x="64" y="166"/>
                  </a:lnTo>
                  <a:lnTo>
                    <a:pt x="64" y="174"/>
                  </a:lnTo>
                  <a:lnTo>
                    <a:pt x="66" y="178"/>
                  </a:lnTo>
                  <a:lnTo>
                    <a:pt x="64" y="178"/>
                  </a:lnTo>
                  <a:lnTo>
                    <a:pt x="64" y="182"/>
                  </a:lnTo>
                  <a:lnTo>
                    <a:pt x="54" y="182"/>
                  </a:lnTo>
                  <a:lnTo>
                    <a:pt x="52" y="192"/>
                  </a:lnTo>
                  <a:lnTo>
                    <a:pt x="38" y="208"/>
                  </a:lnTo>
                  <a:lnTo>
                    <a:pt x="30" y="224"/>
                  </a:lnTo>
                  <a:lnTo>
                    <a:pt x="22" y="230"/>
                  </a:lnTo>
                  <a:lnTo>
                    <a:pt x="16" y="230"/>
                  </a:lnTo>
                  <a:lnTo>
                    <a:pt x="14" y="234"/>
                  </a:lnTo>
                  <a:lnTo>
                    <a:pt x="16" y="236"/>
                  </a:lnTo>
                  <a:lnTo>
                    <a:pt x="14" y="236"/>
                  </a:lnTo>
                  <a:lnTo>
                    <a:pt x="10" y="238"/>
                  </a:lnTo>
                  <a:lnTo>
                    <a:pt x="6" y="248"/>
                  </a:lnTo>
                  <a:lnTo>
                    <a:pt x="8" y="258"/>
                  </a:lnTo>
                  <a:lnTo>
                    <a:pt x="8" y="266"/>
                  </a:lnTo>
                  <a:lnTo>
                    <a:pt x="14" y="280"/>
                  </a:lnTo>
                  <a:lnTo>
                    <a:pt x="10" y="280"/>
                  </a:lnTo>
                  <a:lnTo>
                    <a:pt x="10" y="288"/>
                  </a:lnTo>
                  <a:lnTo>
                    <a:pt x="8" y="294"/>
                  </a:lnTo>
                  <a:lnTo>
                    <a:pt x="10" y="300"/>
                  </a:lnTo>
                  <a:lnTo>
                    <a:pt x="12" y="300"/>
                  </a:lnTo>
                  <a:lnTo>
                    <a:pt x="10" y="304"/>
                  </a:lnTo>
                  <a:lnTo>
                    <a:pt x="24" y="310"/>
                  </a:lnTo>
                  <a:lnTo>
                    <a:pt x="24" y="312"/>
                  </a:lnTo>
                  <a:lnTo>
                    <a:pt x="26" y="314"/>
                  </a:lnTo>
                  <a:lnTo>
                    <a:pt x="30" y="312"/>
                  </a:lnTo>
                  <a:lnTo>
                    <a:pt x="30" y="316"/>
                  </a:lnTo>
                  <a:lnTo>
                    <a:pt x="34" y="322"/>
                  </a:lnTo>
                  <a:lnTo>
                    <a:pt x="30" y="326"/>
                  </a:lnTo>
                  <a:lnTo>
                    <a:pt x="34" y="324"/>
                  </a:lnTo>
                  <a:lnTo>
                    <a:pt x="38" y="320"/>
                  </a:lnTo>
                  <a:lnTo>
                    <a:pt x="38" y="324"/>
                  </a:lnTo>
                  <a:lnTo>
                    <a:pt x="50" y="320"/>
                  </a:lnTo>
                  <a:lnTo>
                    <a:pt x="54" y="316"/>
                  </a:lnTo>
                  <a:lnTo>
                    <a:pt x="64" y="314"/>
                  </a:lnTo>
                  <a:lnTo>
                    <a:pt x="66" y="310"/>
                  </a:lnTo>
                  <a:lnTo>
                    <a:pt x="66" y="314"/>
                  </a:lnTo>
                  <a:lnTo>
                    <a:pt x="72" y="312"/>
                  </a:lnTo>
                  <a:lnTo>
                    <a:pt x="70" y="308"/>
                  </a:lnTo>
                  <a:lnTo>
                    <a:pt x="94" y="306"/>
                  </a:lnTo>
                  <a:lnTo>
                    <a:pt x="126" y="276"/>
                  </a:lnTo>
                  <a:lnTo>
                    <a:pt x="146" y="246"/>
                  </a:lnTo>
                  <a:lnTo>
                    <a:pt x="146" y="236"/>
                  </a:lnTo>
                  <a:lnTo>
                    <a:pt x="130" y="216"/>
                  </a:lnTo>
                  <a:close/>
                  <a:moveTo>
                    <a:pt x="70" y="294"/>
                  </a:moveTo>
                  <a:lnTo>
                    <a:pt x="66" y="292"/>
                  </a:lnTo>
                  <a:lnTo>
                    <a:pt x="68" y="290"/>
                  </a:lnTo>
                  <a:lnTo>
                    <a:pt x="66" y="280"/>
                  </a:lnTo>
                  <a:lnTo>
                    <a:pt x="68" y="258"/>
                  </a:lnTo>
                  <a:lnTo>
                    <a:pt x="70" y="260"/>
                  </a:lnTo>
                  <a:lnTo>
                    <a:pt x="70" y="266"/>
                  </a:lnTo>
                  <a:lnTo>
                    <a:pt x="68" y="272"/>
                  </a:lnTo>
                  <a:lnTo>
                    <a:pt x="68" y="284"/>
                  </a:lnTo>
                  <a:lnTo>
                    <a:pt x="70" y="292"/>
                  </a:lnTo>
                  <a:lnTo>
                    <a:pt x="70" y="294"/>
                  </a:lnTo>
                  <a:close/>
                  <a:moveTo>
                    <a:pt x="98" y="234"/>
                  </a:moveTo>
                  <a:lnTo>
                    <a:pt x="98" y="226"/>
                  </a:lnTo>
                  <a:lnTo>
                    <a:pt x="94" y="220"/>
                  </a:lnTo>
                  <a:lnTo>
                    <a:pt x="96" y="218"/>
                  </a:lnTo>
                  <a:lnTo>
                    <a:pt x="100" y="222"/>
                  </a:lnTo>
                  <a:lnTo>
                    <a:pt x="100" y="226"/>
                  </a:lnTo>
                  <a:lnTo>
                    <a:pt x="104" y="234"/>
                  </a:lnTo>
                  <a:lnTo>
                    <a:pt x="104" y="238"/>
                  </a:lnTo>
                  <a:lnTo>
                    <a:pt x="102" y="238"/>
                  </a:lnTo>
                  <a:lnTo>
                    <a:pt x="100" y="230"/>
                  </a:lnTo>
                  <a:lnTo>
                    <a:pt x="98" y="236"/>
                  </a:lnTo>
                  <a:lnTo>
                    <a:pt x="98" y="234"/>
                  </a:lnTo>
                  <a:close/>
                  <a:moveTo>
                    <a:pt x="118" y="264"/>
                  </a:moveTo>
                  <a:lnTo>
                    <a:pt x="116" y="262"/>
                  </a:lnTo>
                  <a:lnTo>
                    <a:pt x="116" y="250"/>
                  </a:lnTo>
                  <a:lnTo>
                    <a:pt x="114" y="250"/>
                  </a:lnTo>
                  <a:lnTo>
                    <a:pt x="116" y="258"/>
                  </a:lnTo>
                  <a:lnTo>
                    <a:pt x="114" y="266"/>
                  </a:lnTo>
                  <a:lnTo>
                    <a:pt x="112" y="270"/>
                  </a:lnTo>
                  <a:lnTo>
                    <a:pt x="110" y="266"/>
                  </a:lnTo>
                  <a:lnTo>
                    <a:pt x="110" y="274"/>
                  </a:lnTo>
                  <a:lnTo>
                    <a:pt x="108" y="274"/>
                  </a:lnTo>
                  <a:lnTo>
                    <a:pt x="106" y="276"/>
                  </a:lnTo>
                  <a:lnTo>
                    <a:pt x="110" y="280"/>
                  </a:lnTo>
                  <a:lnTo>
                    <a:pt x="106" y="288"/>
                  </a:lnTo>
                  <a:lnTo>
                    <a:pt x="106" y="288"/>
                  </a:lnTo>
                  <a:lnTo>
                    <a:pt x="104" y="284"/>
                  </a:lnTo>
                  <a:lnTo>
                    <a:pt x="106" y="284"/>
                  </a:lnTo>
                  <a:lnTo>
                    <a:pt x="102" y="282"/>
                  </a:lnTo>
                  <a:lnTo>
                    <a:pt x="102" y="278"/>
                  </a:lnTo>
                  <a:lnTo>
                    <a:pt x="100" y="274"/>
                  </a:lnTo>
                  <a:lnTo>
                    <a:pt x="100" y="272"/>
                  </a:lnTo>
                  <a:lnTo>
                    <a:pt x="102" y="274"/>
                  </a:lnTo>
                  <a:lnTo>
                    <a:pt x="102" y="268"/>
                  </a:lnTo>
                  <a:lnTo>
                    <a:pt x="106" y="274"/>
                  </a:lnTo>
                  <a:lnTo>
                    <a:pt x="106" y="264"/>
                  </a:lnTo>
                  <a:lnTo>
                    <a:pt x="110" y="262"/>
                  </a:lnTo>
                  <a:lnTo>
                    <a:pt x="104" y="252"/>
                  </a:lnTo>
                  <a:lnTo>
                    <a:pt x="104" y="254"/>
                  </a:lnTo>
                  <a:lnTo>
                    <a:pt x="102" y="244"/>
                  </a:lnTo>
                  <a:lnTo>
                    <a:pt x="104" y="246"/>
                  </a:lnTo>
                  <a:lnTo>
                    <a:pt x="102" y="248"/>
                  </a:lnTo>
                  <a:lnTo>
                    <a:pt x="106" y="248"/>
                  </a:lnTo>
                  <a:lnTo>
                    <a:pt x="108" y="246"/>
                  </a:lnTo>
                  <a:lnTo>
                    <a:pt x="110" y="252"/>
                  </a:lnTo>
                  <a:lnTo>
                    <a:pt x="112" y="250"/>
                  </a:lnTo>
                  <a:lnTo>
                    <a:pt x="112" y="240"/>
                  </a:lnTo>
                  <a:lnTo>
                    <a:pt x="114" y="242"/>
                  </a:lnTo>
                  <a:lnTo>
                    <a:pt x="114" y="236"/>
                  </a:lnTo>
                  <a:lnTo>
                    <a:pt x="114" y="236"/>
                  </a:lnTo>
                  <a:lnTo>
                    <a:pt x="116" y="240"/>
                  </a:lnTo>
                  <a:lnTo>
                    <a:pt x="114" y="246"/>
                  </a:lnTo>
                  <a:lnTo>
                    <a:pt x="118" y="250"/>
                  </a:lnTo>
                  <a:lnTo>
                    <a:pt x="120" y="262"/>
                  </a:lnTo>
                  <a:lnTo>
                    <a:pt x="118" y="264"/>
                  </a:lnTo>
                  <a:close/>
                  <a:moveTo>
                    <a:pt x="118" y="232"/>
                  </a:moveTo>
                  <a:lnTo>
                    <a:pt x="116" y="232"/>
                  </a:lnTo>
                  <a:lnTo>
                    <a:pt x="112" y="224"/>
                  </a:lnTo>
                  <a:lnTo>
                    <a:pt x="112" y="220"/>
                  </a:lnTo>
                  <a:lnTo>
                    <a:pt x="116" y="226"/>
                  </a:lnTo>
                  <a:lnTo>
                    <a:pt x="118" y="226"/>
                  </a:lnTo>
                  <a:lnTo>
                    <a:pt x="120" y="238"/>
                  </a:lnTo>
                  <a:lnTo>
                    <a:pt x="118" y="2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8" name="Freeform 820">
              <a:extLst>
                <a:ext uri="{FF2B5EF4-FFF2-40B4-BE49-F238E27FC236}">
                  <a16:creationId xmlns:a16="http://schemas.microsoft.com/office/drawing/2014/main" id="{9A394619-7EF9-0D45-A706-58FA7D0C7A51}"/>
                </a:ext>
              </a:extLst>
            </p:cNvPr>
            <p:cNvSpPr>
              <a:spLocks/>
            </p:cNvSpPr>
            <p:nvPr/>
          </p:nvSpPr>
          <p:spPr bwMode="auto">
            <a:xfrm>
              <a:off x="4608513" y="2887663"/>
              <a:ext cx="31750" cy="53975"/>
            </a:xfrm>
            <a:custGeom>
              <a:avLst/>
              <a:gdLst/>
              <a:ahLst/>
              <a:cxnLst>
                <a:cxn ang="0">
                  <a:pos x="2" y="34"/>
                </a:cxn>
                <a:cxn ang="0">
                  <a:pos x="6" y="28"/>
                </a:cxn>
                <a:cxn ang="0">
                  <a:pos x="8" y="28"/>
                </a:cxn>
                <a:cxn ang="0">
                  <a:pos x="6" y="30"/>
                </a:cxn>
                <a:cxn ang="0">
                  <a:pos x="12" y="24"/>
                </a:cxn>
                <a:cxn ang="0">
                  <a:pos x="14" y="26"/>
                </a:cxn>
                <a:cxn ang="0">
                  <a:pos x="16" y="20"/>
                </a:cxn>
                <a:cxn ang="0">
                  <a:pos x="16" y="16"/>
                </a:cxn>
                <a:cxn ang="0">
                  <a:pos x="18" y="20"/>
                </a:cxn>
                <a:cxn ang="0">
                  <a:pos x="20" y="14"/>
                </a:cxn>
                <a:cxn ang="0">
                  <a:pos x="16" y="10"/>
                </a:cxn>
                <a:cxn ang="0">
                  <a:pos x="18" y="4"/>
                </a:cxn>
                <a:cxn ang="0">
                  <a:pos x="14" y="0"/>
                </a:cxn>
                <a:cxn ang="0">
                  <a:pos x="8" y="0"/>
                </a:cxn>
                <a:cxn ang="0">
                  <a:pos x="8" y="6"/>
                </a:cxn>
                <a:cxn ang="0">
                  <a:pos x="8" y="18"/>
                </a:cxn>
                <a:cxn ang="0">
                  <a:pos x="6" y="10"/>
                </a:cxn>
                <a:cxn ang="0">
                  <a:pos x="4" y="12"/>
                </a:cxn>
                <a:cxn ang="0">
                  <a:pos x="2" y="18"/>
                </a:cxn>
                <a:cxn ang="0">
                  <a:pos x="2" y="18"/>
                </a:cxn>
                <a:cxn ang="0">
                  <a:pos x="2" y="26"/>
                </a:cxn>
                <a:cxn ang="0">
                  <a:pos x="0" y="30"/>
                </a:cxn>
                <a:cxn ang="0">
                  <a:pos x="0" y="32"/>
                </a:cxn>
                <a:cxn ang="0">
                  <a:pos x="2" y="32"/>
                </a:cxn>
                <a:cxn ang="0">
                  <a:pos x="2" y="34"/>
                </a:cxn>
                <a:cxn ang="0">
                  <a:pos x="2" y="34"/>
                </a:cxn>
              </a:cxnLst>
              <a:rect l="0" t="0" r="r" b="b"/>
              <a:pathLst>
                <a:path w="20" h="34">
                  <a:moveTo>
                    <a:pt x="2" y="34"/>
                  </a:moveTo>
                  <a:lnTo>
                    <a:pt x="6" y="28"/>
                  </a:lnTo>
                  <a:lnTo>
                    <a:pt x="8" y="28"/>
                  </a:lnTo>
                  <a:lnTo>
                    <a:pt x="6" y="30"/>
                  </a:lnTo>
                  <a:lnTo>
                    <a:pt x="12" y="24"/>
                  </a:lnTo>
                  <a:lnTo>
                    <a:pt x="14" y="26"/>
                  </a:lnTo>
                  <a:lnTo>
                    <a:pt x="16" y="20"/>
                  </a:lnTo>
                  <a:lnTo>
                    <a:pt x="16" y="16"/>
                  </a:lnTo>
                  <a:lnTo>
                    <a:pt x="18" y="20"/>
                  </a:lnTo>
                  <a:lnTo>
                    <a:pt x="20" y="14"/>
                  </a:lnTo>
                  <a:lnTo>
                    <a:pt x="16" y="10"/>
                  </a:lnTo>
                  <a:lnTo>
                    <a:pt x="18" y="4"/>
                  </a:lnTo>
                  <a:lnTo>
                    <a:pt x="14" y="0"/>
                  </a:lnTo>
                  <a:lnTo>
                    <a:pt x="8" y="0"/>
                  </a:lnTo>
                  <a:lnTo>
                    <a:pt x="8" y="6"/>
                  </a:lnTo>
                  <a:lnTo>
                    <a:pt x="8" y="18"/>
                  </a:lnTo>
                  <a:lnTo>
                    <a:pt x="6" y="10"/>
                  </a:lnTo>
                  <a:lnTo>
                    <a:pt x="4" y="12"/>
                  </a:lnTo>
                  <a:lnTo>
                    <a:pt x="2" y="18"/>
                  </a:lnTo>
                  <a:lnTo>
                    <a:pt x="2" y="18"/>
                  </a:lnTo>
                  <a:lnTo>
                    <a:pt x="2" y="26"/>
                  </a:lnTo>
                  <a:lnTo>
                    <a:pt x="0" y="30"/>
                  </a:lnTo>
                  <a:lnTo>
                    <a:pt x="0" y="32"/>
                  </a:lnTo>
                  <a:lnTo>
                    <a:pt x="2" y="32"/>
                  </a:lnTo>
                  <a:lnTo>
                    <a:pt x="2" y="34"/>
                  </a:lnTo>
                  <a:lnTo>
                    <a:pt x="2" y="3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19" name="Freeform 821">
              <a:extLst>
                <a:ext uri="{FF2B5EF4-FFF2-40B4-BE49-F238E27FC236}">
                  <a16:creationId xmlns:a16="http://schemas.microsoft.com/office/drawing/2014/main" id="{F382B59C-1669-C643-A581-F36D1B1A847B}"/>
                </a:ext>
              </a:extLst>
            </p:cNvPr>
            <p:cNvSpPr>
              <a:spLocks/>
            </p:cNvSpPr>
            <p:nvPr/>
          </p:nvSpPr>
          <p:spPr bwMode="auto">
            <a:xfrm>
              <a:off x="4643438" y="2922588"/>
              <a:ext cx="12700" cy="50800"/>
            </a:xfrm>
            <a:custGeom>
              <a:avLst/>
              <a:gdLst/>
              <a:ahLst/>
              <a:cxnLst>
                <a:cxn ang="0">
                  <a:pos x="2" y="6"/>
                </a:cxn>
                <a:cxn ang="0">
                  <a:pos x="2" y="10"/>
                </a:cxn>
                <a:cxn ang="0">
                  <a:pos x="0" y="24"/>
                </a:cxn>
                <a:cxn ang="0">
                  <a:pos x="0" y="32"/>
                </a:cxn>
                <a:cxn ang="0">
                  <a:pos x="4" y="16"/>
                </a:cxn>
                <a:cxn ang="0">
                  <a:pos x="6" y="10"/>
                </a:cxn>
                <a:cxn ang="0">
                  <a:pos x="6" y="6"/>
                </a:cxn>
                <a:cxn ang="0">
                  <a:pos x="8" y="0"/>
                </a:cxn>
                <a:cxn ang="0">
                  <a:pos x="6" y="0"/>
                </a:cxn>
                <a:cxn ang="0">
                  <a:pos x="2" y="8"/>
                </a:cxn>
                <a:cxn ang="0">
                  <a:pos x="2" y="6"/>
                </a:cxn>
                <a:cxn ang="0">
                  <a:pos x="2" y="6"/>
                </a:cxn>
              </a:cxnLst>
              <a:rect l="0" t="0" r="r" b="b"/>
              <a:pathLst>
                <a:path w="8" h="32">
                  <a:moveTo>
                    <a:pt x="2" y="6"/>
                  </a:moveTo>
                  <a:lnTo>
                    <a:pt x="2" y="10"/>
                  </a:lnTo>
                  <a:lnTo>
                    <a:pt x="0" y="24"/>
                  </a:lnTo>
                  <a:lnTo>
                    <a:pt x="0" y="32"/>
                  </a:lnTo>
                  <a:lnTo>
                    <a:pt x="4" y="16"/>
                  </a:lnTo>
                  <a:lnTo>
                    <a:pt x="6" y="10"/>
                  </a:lnTo>
                  <a:lnTo>
                    <a:pt x="6" y="6"/>
                  </a:lnTo>
                  <a:lnTo>
                    <a:pt x="8" y="0"/>
                  </a:lnTo>
                  <a:lnTo>
                    <a:pt x="6" y="0"/>
                  </a:lnTo>
                  <a:lnTo>
                    <a:pt x="2" y="8"/>
                  </a:lnTo>
                  <a:lnTo>
                    <a:pt x="2" y="6"/>
                  </a:lnTo>
                  <a:lnTo>
                    <a:pt x="2" y="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0" name="Freeform 822">
              <a:extLst>
                <a:ext uri="{FF2B5EF4-FFF2-40B4-BE49-F238E27FC236}">
                  <a16:creationId xmlns:a16="http://schemas.microsoft.com/office/drawing/2014/main" id="{0413F6FD-718B-0B43-8CF3-3C04E6983C3D}"/>
                </a:ext>
              </a:extLst>
            </p:cNvPr>
            <p:cNvSpPr>
              <a:spLocks noEditPoints="1"/>
            </p:cNvSpPr>
            <p:nvPr/>
          </p:nvSpPr>
          <p:spPr bwMode="auto">
            <a:xfrm>
              <a:off x="4595813" y="4830763"/>
              <a:ext cx="288925" cy="279400"/>
            </a:xfrm>
            <a:custGeom>
              <a:avLst/>
              <a:gdLst/>
              <a:ahLst/>
              <a:cxnLst>
                <a:cxn ang="0">
                  <a:pos x="176" y="8"/>
                </a:cxn>
                <a:cxn ang="0">
                  <a:pos x="168" y="6"/>
                </a:cxn>
                <a:cxn ang="0">
                  <a:pos x="156" y="10"/>
                </a:cxn>
                <a:cxn ang="0">
                  <a:pos x="132" y="16"/>
                </a:cxn>
                <a:cxn ang="0">
                  <a:pos x="112" y="12"/>
                </a:cxn>
                <a:cxn ang="0">
                  <a:pos x="100" y="12"/>
                </a:cxn>
                <a:cxn ang="0">
                  <a:pos x="96" y="12"/>
                </a:cxn>
                <a:cxn ang="0">
                  <a:pos x="90" y="6"/>
                </a:cxn>
                <a:cxn ang="0">
                  <a:pos x="74" y="6"/>
                </a:cxn>
                <a:cxn ang="0">
                  <a:pos x="30" y="6"/>
                </a:cxn>
                <a:cxn ang="0">
                  <a:pos x="22" y="0"/>
                </a:cxn>
                <a:cxn ang="0">
                  <a:pos x="20" y="0"/>
                </a:cxn>
                <a:cxn ang="0">
                  <a:pos x="14" y="0"/>
                </a:cxn>
                <a:cxn ang="0">
                  <a:pos x="8" y="4"/>
                </a:cxn>
                <a:cxn ang="0">
                  <a:pos x="6" y="2"/>
                </a:cxn>
                <a:cxn ang="0">
                  <a:pos x="0" y="6"/>
                </a:cxn>
                <a:cxn ang="0">
                  <a:pos x="2" y="18"/>
                </a:cxn>
                <a:cxn ang="0">
                  <a:pos x="14" y="36"/>
                </a:cxn>
                <a:cxn ang="0">
                  <a:pos x="24" y="58"/>
                </a:cxn>
                <a:cxn ang="0">
                  <a:pos x="36" y="80"/>
                </a:cxn>
                <a:cxn ang="0">
                  <a:pos x="38" y="104"/>
                </a:cxn>
                <a:cxn ang="0">
                  <a:pos x="42" y="116"/>
                </a:cxn>
                <a:cxn ang="0">
                  <a:pos x="42" y="126"/>
                </a:cxn>
                <a:cxn ang="0">
                  <a:pos x="48" y="152"/>
                </a:cxn>
                <a:cxn ang="0">
                  <a:pos x="54" y="162"/>
                </a:cxn>
                <a:cxn ang="0">
                  <a:pos x="64" y="170"/>
                </a:cxn>
                <a:cxn ang="0">
                  <a:pos x="68" y="170"/>
                </a:cxn>
                <a:cxn ang="0">
                  <a:pos x="70" y="166"/>
                </a:cxn>
                <a:cxn ang="0">
                  <a:pos x="72" y="164"/>
                </a:cxn>
                <a:cxn ang="0">
                  <a:pos x="80" y="170"/>
                </a:cxn>
                <a:cxn ang="0">
                  <a:pos x="80" y="172"/>
                </a:cxn>
                <a:cxn ang="0">
                  <a:pos x="82" y="176"/>
                </a:cxn>
                <a:cxn ang="0">
                  <a:pos x="100" y="176"/>
                </a:cxn>
                <a:cxn ang="0">
                  <a:pos x="110" y="168"/>
                </a:cxn>
                <a:cxn ang="0">
                  <a:pos x="110" y="144"/>
                </a:cxn>
                <a:cxn ang="0">
                  <a:pos x="110" y="128"/>
                </a:cxn>
                <a:cxn ang="0">
                  <a:pos x="110" y="112"/>
                </a:cxn>
                <a:cxn ang="0">
                  <a:pos x="110" y="92"/>
                </a:cxn>
                <a:cxn ang="0">
                  <a:pos x="110" y="72"/>
                </a:cxn>
                <a:cxn ang="0">
                  <a:pos x="112" y="70"/>
                </a:cxn>
                <a:cxn ang="0">
                  <a:pos x="124" y="72"/>
                </a:cxn>
                <a:cxn ang="0">
                  <a:pos x="124" y="22"/>
                </a:cxn>
                <a:cxn ang="0">
                  <a:pos x="150" y="16"/>
                </a:cxn>
                <a:cxn ang="0">
                  <a:pos x="158" y="18"/>
                </a:cxn>
                <a:cxn ang="0">
                  <a:pos x="160" y="24"/>
                </a:cxn>
                <a:cxn ang="0">
                  <a:pos x="168" y="16"/>
                </a:cxn>
                <a:cxn ang="0">
                  <a:pos x="174" y="14"/>
                </a:cxn>
                <a:cxn ang="0">
                  <a:pos x="178" y="12"/>
                </a:cxn>
                <a:cxn ang="0">
                  <a:pos x="182" y="12"/>
                </a:cxn>
                <a:cxn ang="0">
                  <a:pos x="176" y="8"/>
                </a:cxn>
                <a:cxn ang="0">
                  <a:pos x="68" y="32"/>
                </a:cxn>
                <a:cxn ang="0">
                  <a:pos x="56" y="34"/>
                </a:cxn>
                <a:cxn ang="0">
                  <a:pos x="54" y="36"/>
                </a:cxn>
                <a:cxn ang="0">
                  <a:pos x="54" y="32"/>
                </a:cxn>
                <a:cxn ang="0">
                  <a:pos x="56" y="28"/>
                </a:cxn>
                <a:cxn ang="0">
                  <a:pos x="56" y="28"/>
                </a:cxn>
                <a:cxn ang="0">
                  <a:pos x="58" y="30"/>
                </a:cxn>
                <a:cxn ang="0">
                  <a:pos x="60" y="26"/>
                </a:cxn>
                <a:cxn ang="0">
                  <a:pos x="64" y="26"/>
                </a:cxn>
                <a:cxn ang="0">
                  <a:pos x="70" y="30"/>
                </a:cxn>
                <a:cxn ang="0">
                  <a:pos x="68" y="32"/>
                </a:cxn>
              </a:cxnLst>
              <a:rect l="0" t="0" r="r" b="b"/>
              <a:pathLst>
                <a:path w="182" h="176">
                  <a:moveTo>
                    <a:pt x="176" y="8"/>
                  </a:moveTo>
                  <a:lnTo>
                    <a:pt x="168" y="6"/>
                  </a:lnTo>
                  <a:lnTo>
                    <a:pt x="156" y="10"/>
                  </a:lnTo>
                  <a:lnTo>
                    <a:pt x="132" y="16"/>
                  </a:lnTo>
                  <a:lnTo>
                    <a:pt x="112" y="12"/>
                  </a:lnTo>
                  <a:lnTo>
                    <a:pt x="100" y="12"/>
                  </a:lnTo>
                  <a:lnTo>
                    <a:pt x="96" y="12"/>
                  </a:lnTo>
                  <a:lnTo>
                    <a:pt x="90" y="6"/>
                  </a:lnTo>
                  <a:lnTo>
                    <a:pt x="74" y="6"/>
                  </a:lnTo>
                  <a:lnTo>
                    <a:pt x="30" y="6"/>
                  </a:lnTo>
                  <a:lnTo>
                    <a:pt x="22" y="0"/>
                  </a:lnTo>
                  <a:lnTo>
                    <a:pt x="20" y="0"/>
                  </a:lnTo>
                  <a:lnTo>
                    <a:pt x="14" y="0"/>
                  </a:lnTo>
                  <a:lnTo>
                    <a:pt x="8" y="4"/>
                  </a:lnTo>
                  <a:lnTo>
                    <a:pt x="6" y="2"/>
                  </a:lnTo>
                  <a:lnTo>
                    <a:pt x="0" y="6"/>
                  </a:lnTo>
                  <a:lnTo>
                    <a:pt x="2" y="18"/>
                  </a:lnTo>
                  <a:lnTo>
                    <a:pt x="14" y="36"/>
                  </a:lnTo>
                  <a:lnTo>
                    <a:pt x="24" y="58"/>
                  </a:lnTo>
                  <a:lnTo>
                    <a:pt x="36" y="80"/>
                  </a:lnTo>
                  <a:lnTo>
                    <a:pt x="38" y="104"/>
                  </a:lnTo>
                  <a:lnTo>
                    <a:pt x="42" y="116"/>
                  </a:lnTo>
                  <a:lnTo>
                    <a:pt x="42" y="126"/>
                  </a:lnTo>
                  <a:lnTo>
                    <a:pt x="48" y="152"/>
                  </a:lnTo>
                  <a:lnTo>
                    <a:pt x="54" y="162"/>
                  </a:lnTo>
                  <a:lnTo>
                    <a:pt x="64" y="170"/>
                  </a:lnTo>
                  <a:lnTo>
                    <a:pt x="68" y="170"/>
                  </a:lnTo>
                  <a:lnTo>
                    <a:pt x="70" y="166"/>
                  </a:lnTo>
                  <a:lnTo>
                    <a:pt x="72" y="164"/>
                  </a:lnTo>
                  <a:lnTo>
                    <a:pt x="80" y="170"/>
                  </a:lnTo>
                  <a:lnTo>
                    <a:pt x="80" y="172"/>
                  </a:lnTo>
                  <a:lnTo>
                    <a:pt x="82" y="176"/>
                  </a:lnTo>
                  <a:lnTo>
                    <a:pt x="100" y="176"/>
                  </a:lnTo>
                  <a:lnTo>
                    <a:pt x="110" y="168"/>
                  </a:lnTo>
                  <a:lnTo>
                    <a:pt x="110" y="144"/>
                  </a:lnTo>
                  <a:lnTo>
                    <a:pt x="110" y="128"/>
                  </a:lnTo>
                  <a:lnTo>
                    <a:pt x="110" y="112"/>
                  </a:lnTo>
                  <a:lnTo>
                    <a:pt x="110" y="92"/>
                  </a:lnTo>
                  <a:lnTo>
                    <a:pt x="110" y="72"/>
                  </a:lnTo>
                  <a:lnTo>
                    <a:pt x="112" y="70"/>
                  </a:lnTo>
                  <a:lnTo>
                    <a:pt x="124" y="72"/>
                  </a:lnTo>
                  <a:lnTo>
                    <a:pt x="124" y="22"/>
                  </a:lnTo>
                  <a:lnTo>
                    <a:pt x="150" y="16"/>
                  </a:lnTo>
                  <a:lnTo>
                    <a:pt x="158" y="18"/>
                  </a:lnTo>
                  <a:lnTo>
                    <a:pt x="160" y="24"/>
                  </a:lnTo>
                  <a:lnTo>
                    <a:pt x="168" y="16"/>
                  </a:lnTo>
                  <a:lnTo>
                    <a:pt x="174" y="14"/>
                  </a:lnTo>
                  <a:lnTo>
                    <a:pt x="178" y="12"/>
                  </a:lnTo>
                  <a:lnTo>
                    <a:pt x="182" y="12"/>
                  </a:lnTo>
                  <a:lnTo>
                    <a:pt x="176" y="8"/>
                  </a:lnTo>
                  <a:close/>
                  <a:moveTo>
                    <a:pt x="68" y="32"/>
                  </a:moveTo>
                  <a:lnTo>
                    <a:pt x="56" y="34"/>
                  </a:lnTo>
                  <a:lnTo>
                    <a:pt x="54" y="36"/>
                  </a:lnTo>
                  <a:lnTo>
                    <a:pt x="54" y="32"/>
                  </a:lnTo>
                  <a:lnTo>
                    <a:pt x="56" y="28"/>
                  </a:lnTo>
                  <a:lnTo>
                    <a:pt x="56" y="28"/>
                  </a:lnTo>
                  <a:lnTo>
                    <a:pt x="58" y="30"/>
                  </a:lnTo>
                  <a:lnTo>
                    <a:pt x="60" y="26"/>
                  </a:lnTo>
                  <a:lnTo>
                    <a:pt x="64" y="26"/>
                  </a:lnTo>
                  <a:lnTo>
                    <a:pt x="70" y="30"/>
                  </a:lnTo>
                  <a:lnTo>
                    <a:pt x="68" y="32"/>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1" name="Freeform 823">
              <a:extLst>
                <a:ext uri="{FF2B5EF4-FFF2-40B4-BE49-F238E27FC236}">
                  <a16:creationId xmlns:a16="http://schemas.microsoft.com/office/drawing/2014/main" id="{F2A7E616-5E4F-4C47-94F0-03CB20A2C585}"/>
                </a:ext>
              </a:extLst>
            </p:cNvPr>
            <p:cNvSpPr>
              <a:spLocks noEditPoints="1"/>
            </p:cNvSpPr>
            <p:nvPr/>
          </p:nvSpPr>
          <p:spPr bwMode="auto">
            <a:xfrm>
              <a:off x="4770438" y="4849813"/>
              <a:ext cx="203200" cy="206375"/>
            </a:xfrm>
            <a:custGeom>
              <a:avLst/>
              <a:gdLst/>
              <a:ahLst/>
              <a:cxnLst>
                <a:cxn ang="0">
                  <a:pos x="118" y="58"/>
                </a:cxn>
                <a:cxn ang="0">
                  <a:pos x="112" y="56"/>
                </a:cxn>
                <a:cxn ang="0">
                  <a:pos x="108" y="54"/>
                </a:cxn>
                <a:cxn ang="0">
                  <a:pos x="106" y="40"/>
                </a:cxn>
                <a:cxn ang="0">
                  <a:pos x="94" y="32"/>
                </a:cxn>
                <a:cxn ang="0">
                  <a:pos x="90" y="30"/>
                </a:cxn>
                <a:cxn ang="0">
                  <a:pos x="84" y="22"/>
                </a:cxn>
                <a:cxn ang="0">
                  <a:pos x="78" y="12"/>
                </a:cxn>
                <a:cxn ang="0">
                  <a:pos x="72" y="4"/>
                </a:cxn>
                <a:cxn ang="0">
                  <a:pos x="72" y="0"/>
                </a:cxn>
                <a:cxn ang="0">
                  <a:pos x="68" y="0"/>
                </a:cxn>
                <a:cxn ang="0">
                  <a:pos x="64" y="2"/>
                </a:cxn>
                <a:cxn ang="0">
                  <a:pos x="58" y="4"/>
                </a:cxn>
                <a:cxn ang="0">
                  <a:pos x="50" y="12"/>
                </a:cxn>
                <a:cxn ang="0">
                  <a:pos x="48" y="6"/>
                </a:cxn>
                <a:cxn ang="0">
                  <a:pos x="40" y="4"/>
                </a:cxn>
                <a:cxn ang="0">
                  <a:pos x="14" y="10"/>
                </a:cxn>
                <a:cxn ang="0">
                  <a:pos x="14" y="60"/>
                </a:cxn>
                <a:cxn ang="0">
                  <a:pos x="2" y="58"/>
                </a:cxn>
                <a:cxn ang="0">
                  <a:pos x="0" y="60"/>
                </a:cxn>
                <a:cxn ang="0">
                  <a:pos x="0" y="80"/>
                </a:cxn>
                <a:cxn ang="0">
                  <a:pos x="0" y="100"/>
                </a:cxn>
                <a:cxn ang="0">
                  <a:pos x="12" y="112"/>
                </a:cxn>
                <a:cxn ang="0">
                  <a:pos x="14" y="118"/>
                </a:cxn>
                <a:cxn ang="0">
                  <a:pos x="10" y="126"/>
                </a:cxn>
                <a:cxn ang="0">
                  <a:pos x="12" y="128"/>
                </a:cxn>
                <a:cxn ang="0">
                  <a:pos x="22" y="130"/>
                </a:cxn>
                <a:cxn ang="0">
                  <a:pos x="32" y="128"/>
                </a:cxn>
                <a:cxn ang="0">
                  <a:pos x="46" y="110"/>
                </a:cxn>
                <a:cxn ang="0">
                  <a:pos x="54" y="110"/>
                </a:cxn>
                <a:cxn ang="0">
                  <a:pos x="66" y="114"/>
                </a:cxn>
                <a:cxn ang="0">
                  <a:pos x="76" y="112"/>
                </a:cxn>
                <a:cxn ang="0">
                  <a:pos x="80" y="102"/>
                </a:cxn>
                <a:cxn ang="0">
                  <a:pos x="90" y="92"/>
                </a:cxn>
                <a:cxn ang="0">
                  <a:pos x="96" y="86"/>
                </a:cxn>
                <a:cxn ang="0">
                  <a:pos x="102" y="78"/>
                </a:cxn>
                <a:cxn ang="0">
                  <a:pos x="112" y="70"/>
                </a:cxn>
                <a:cxn ang="0">
                  <a:pos x="128" y="62"/>
                </a:cxn>
                <a:cxn ang="0">
                  <a:pos x="118" y="58"/>
                </a:cxn>
                <a:cxn ang="0">
                  <a:pos x="84" y="48"/>
                </a:cxn>
                <a:cxn ang="0">
                  <a:pos x="82" y="52"/>
                </a:cxn>
                <a:cxn ang="0">
                  <a:pos x="80" y="54"/>
                </a:cxn>
                <a:cxn ang="0">
                  <a:pos x="74" y="50"/>
                </a:cxn>
                <a:cxn ang="0">
                  <a:pos x="70" y="50"/>
                </a:cxn>
                <a:cxn ang="0">
                  <a:pos x="66" y="50"/>
                </a:cxn>
                <a:cxn ang="0">
                  <a:pos x="66" y="48"/>
                </a:cxn>
                <a:cxn ang="0">
                  <a:pos x="66" y="44"/>
                </a:cxn>
                <a:cxn ang="0">
                  <a:pos x="68" y="42"/>
                </a:cxn>
                <a:cxn ang="0">
                  <a:pos x="70" y="42"/>
                </a:cxn>
                <a:cxn ang="0">
                  <a:pos x="74" y="38"/>
                </a:cxn>
                <a:cxn ang="0">
                  <a:pos x="78" y="34"/>
                </a:cxn>
                <a:cxn ang="0">
                  <a:pos x="74" y="42"/>
                </a:cxn>
                <a:cxn ang="0">
                  <a:pos x="76" y="44"/>
                </a:cxn>
                <a:cxn ang="0">
                  <a:pos x="74" y="46"/>
                </a:cxn>
                <a:cxn ang="0">
                  <a:pos x="74" y="48"/>
                </a:cxn>
                <a:cxn ang="0">
                  <a:pos x="78" y="48"/>
                </a:cxn>
                <a:cxn ang="0">
                  <a:pos x="78" y="40"/>
                </a:cxn>
                <a:cxn ang="0">
                  <a:pos x="80" y="40"/>
                </a:cxn>
                <a:cxn ang="0">
                  <a:pos x="82" y="40"/>
                </a:cxn>
                <a:cxn ang="0">
                  <a:pos x="84" y="42"/>
                </a:cxn>
                <a:cxn ang="0">
                  <a:pos x="82" y="44"/>
                </a:cxn>
                <a:cxn ang="0">
                  <a:pos x="80" y="48"/>
                </a:cxn>
                <a:cxn ang="0">
                  <a:pos x="84" y="48"/>
                </a:cxn>
              </a:cxnLst>
              <a:rect l="0" t="0" r="r" b="b"/>
              <a:pathLst>
                <a:path w="128" h="130">
                  <a:moveTo>
                    <a:pt x="118" y="58"/>
                  </a:moveTo>
                  <a:lnTo>
                    <a:pt x="112" y="56"/>
                  </a:lnTo>
                  <a:lnTo>
                    <a:pt x="108" y="54"/>
                  </a:lnTo>
                  <a:lnTo>
                    <a:pt x="106" y="40"/>
                  </a:lnTo>
                  <a:lnTo>
                    <a:pt x="94" y="32"/>
                  </a:lnTo>
                  <a:lnTo>
                    <a:pt x="90" y="30"/>
                  </a:lnTo>
                  <a:lnTo>
                    <a:pt x="84" y="22"/>
                  </a:lnTo>
                  <a:lnTo>
                    <a:pt x="78" y="12"/>
                  </a:lnTo>
                  <a:lnTo>
                    <a:pt x="72" y="4"/>
                  </a:lnTo>
                  <a:lnTo>
                    <a:pt x="72" y="0"/>
                  </a:lnTo>
                  <a:lnTo>
                    <a:pt x="68" y="0"/>
                  </a:lnTo>
                  <a:lnTo>
                    <a:pt x="64" y="2"/>
                  </a:lnTo>
                  <a:lnTo>
                    <a:pt x="58" y="4"/>
                  </a:lnTo>
                  <a:lnTo>
                    <a:pt x="50" y="12"/>
                  </a:lnTo>
                  <a:lnTo>
                    <a:pt x="48" y="6"/>
                  </a:lnTo>
                  <a:lnTo>
                    <a:pt x="40" y="4"/>
                  </a:lnTo>
                  <a:lnTo>
                    <a:pt x="14" y="10"/>
                  </a:lnTo>
                  <a:lnTo>
                    <a:pt x="14" y="60"/>
                  </a:lnTo>
                  <a:lnTo>
                    <a:pt x="2" y="58"/>
                  </a:lnTo>
                  <a:lnTo>
                    <a:pt x="0" y="60"/>
                  </a:lnTo>
                  <a:lnTo>
                    <a:pt x="0" y="80"/>
                  </a:lnTo>
                  <a:lnTo>
                    <a:pt x="0" y="100"/>
                  </a:lnTo>
                  <a:lnTo>
                    <a:pt x="12" y="112"/>
                  </a:lnTo>
                  <a:lnTo>
                    <a:pt x="14" y="118"/>
                  </a:lnTo>
                  <a:lnTo>
                    <a:pt x="10" y="126"/>
                  </a:lnTo>
                  <a:lnTo>
                    <a:pt x="12" y="128"/>
                  </a:lnTo>
                  <a:lnTo>
                    <a:pt x="22" y="130"/>
                  </a:lnTo>
                  <a:lnTo>
                    <a:pt x="32" y="128"/>
                  </a:lnTo>
                  <a:lnTo>
                    <a:pt x="46" y="110"/>
                  </a:lnTo>
                  <a:lnTo>
                    <a:pt x="54" y="110"/>
                  </a:lnTo>
                  <a:lnTo>
                    <a:pt x="66" y="114"/>
                  </a:lnTo>
                  <a:lnTo>
                    <a:pt x="76" y="112"/>
                  </a:lnTo>
                  <a:lnTo>
                    <a:pt x="80" y="102"/>
                  </a:lnTo>
                  <a:lnTo>
                    <a:pt x="90" y="92"/>
                  </a:lnTo>
                  <a:lnTo>
                    <a:pt x="96" y="86"/>
                  </a:lnTo>
                  <a:lnTo>
                    <a:pt x="102" y="78"/>
                  </a:lnTo>
                  <a:lnTo>
                    <a:pt x="112" y="70"/>
                  </a:lnTo>
                  <a:lnTo>
                    <a:pt x="128" y="62"/>
                  </a:lnTo>
                  <a:lnTo>
                    <a:pt x="118" y="58"/>
                  </a:lnTo>
                  <a:close/>
                  <a:moveTo>
                    <a:pt x="84" y="48"/>
                  </a:moveTo>
                  <a:lnTo>
                    <a:pt x="82" y="52"/>
                  </a:lnTo>
                  <a:lnTo>
                    <a:pt x="80" y="54"/>
                  </a:lnTo>
                  <a:lnTo>
                    <a:pt x="74" y="50"/>
                  </a:lnTo>
                  <a:lnTo>
                    <a:pt x="70" y="50"/>
                  </a:lnTo>
                  <a:lnTo>
                    <a:pt x="66" y="50"/>
                  </a:lnTo>
                  <a:lnTo>
                    <a:pt x="66" y="48"/>
                  </a:lnTo>
                  <a:lnTo>
                    <a:pt x="66" y="44"/>
                  </a:lnTo>
                  <a:lnTo>
                    <a:pt x="68" y="42"/>
                  </a:lnTo>
                  <a:lnTo>
                    <a:pt x="70" y="42"/>
                  </a:lnTo>
                  <a:lnTo>
                    <a:pt x="74" y="38"/>
                  </a:lnTo>
                  <a:lnTo>
                    <a:pt x="78" y="34"/>
                  </a:lnTo>
                  <a:lnTo>
                    <a:pt x="74" y="42"/>
                  </a:lnTo>
                  <a:lnTo>
                    <a:pt x="76" y="44"/>
                  </a:lnTo>
                  <a:lnTo>
                    <a:pt x="74" y="46"/>
                  </a:lnTo>
                  <a:lnTo>
                    <a:pt x="74" y="48"/>
                  </a:lnTo>
                  <a:lnTo>
                    <a:pt x="78" y="48"/>
                  </a:lnTo>
                  <a:lnTo>
                    <a:pt x="78" y="40"/>
                  </a:lnTo>
                  <a:lnTo>
                    <a:pt x="80" y="40"/>
                  </a:lnTo>
                  <a:lnTo>
                    <a:pt x="82" y="40"/>
                  </a:lnTo>
                  <a:lnTo>
                    <a:pt x="84" y="42"/>
                  </a:lnTo>
                  <a:lnTo>
                    <a:pt x="82" y="44"/>
                  </a:lnTo>
                  <a:lnTo>
                    <a:pt x="80" y="48"/>
                  </a:lnTo>
                  <a:lnTo>
                    <a:pt x="84" y="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2" name="Freeform 824">
              <a:extLst>
                <a:ext uri="{FF2B5EF4-FFF2-40B4-BE49-F238E27FC236}">
                  <a16:creationId xmlns:a16="http://schemas.microsoft.com/office/drawing/2014/main" id="{461F2541-0474-714C-A6A1-5FAAD5136A49}"/>
                </a:ext>
              </a:extLst>
            </p:cNvPr>
            <p:cNvSpPr>
              <a:spLocks noEditPoints="1"/>
            </p:cNvSpPr>
            <p:nvPr/>
          </p:nvSpPr>
          <p:spPr bwMode="auto">
            <a:xfrm>
              <a:off x="4922838" y="1763713"/>
              <a:ext cx="3470275" cy="1743075"/>
            </a:xfrm>
            <a:custGeom>
              <a:avLst/>
              <a:gdLst/>
              <a:ahLst/>
              <a:cxnLst>
                <a:cxn ang="0">
                  <a:pos x="2122" y="486"/>
                </a:cxn>
                <a:cxn ang="0">
                  <a:pos x="2110" y="472"/>
                </a:cxn>
                <a:cxn ang="0">
                  <a:pos x="1922" y="376"/>
                </a:cxn>
                <a:cxn ang="0">
                  <a:pos x="1766" y="340"/>
                </a:cxn>
                <a:cxn ang="0">
                  <a:pos x="1512" y="320"/>
                </a:cxn>
                <a:cxn ang="0">
                  <a:pos x="1334" y="232"/>
                </a:cxn>
                <a:cxn ang="0">
                  <a:pos x="1144" y="220"/>
                </a:cxn>
                <a:cxn ang="0">
                  <a:pos x="1086" y="224"/>
                </a:cxn>
                <a:cxn ang="0">
                  <a:pos x="1054" y="36"/>
                </a:cxn>
                <a:cxn ang="0">
                  <a:pos x="924" y="96"/>
                </a:cxn>
                <a:cxn ang="0">
                  <a:pos x="800" y="208"/>
                </a:cxn>
                <a:cxn ang="0">
                  <a:pos x="754" y="376"/>
                </a:cxn>
                <a:cxn ang="0">
                  <a:pos x="686" y="326"/>
                </a:cxn>
                <a:cxn ang="0">
                  <a:pos x="678" y="420"/>
                </a:cxn>
                <a:cxn ang="0">
                  <a:pos x="606" y="512"/>
                </a:cxn>
                <a:cxn ang="0">
                  <a:pos x="610" y="262"/>
                </a:cxn>
                <a:cxn ang="0">
                  <a:pos x="536" y="424"/>
                </a:cxn>
                <a:cxn ang="0">
                  <a:pos x="362" y="440"/>
                </a:cxn>
                <a:cxn ang="0">
                  <a:pos x="264" y="458"/>
                </a:cxn>
                <a:cxn ang="0">
                  <a:pos x="134" y="548"/>
                </a:cxn>
                <a:cxn ang="0">
                  <a:pos x="158" y="518"/>
                </a:cxn>
                <a:cxn ang="0">
                  <a:pos x="44" y="392"/>
                </a:cxn>
                <a:cxn ang="0">
                  <a:pos x="60" y="622"/>
                </a:cxn>
                <a:cxn ang="0">
                  <a:pos x="16" y="784"/>
                </a:cxn>
                <a:cxn ang="0">
                  <a:pos x="92" y="880"/>
                </a:cxn>
                <a:cxn ang="0">
                  <a:pos x="170" y="974"/>
                </a:cxn>
                <a:cxn ang="0">
                  <a:pos x="182" y="1056"/>
                </a:cxn>
                <a:cxn ang="0">
                  <a:pos x="276" y="1016"/>
                </a:cxn>
                <a:cxn ang="0">
                  <a:pos x="268" y="934"/>
                </a:cxn>
                <a:cxn ang="0">
                  <a:pos x="370" y="918"/>
                </a:cxn>
                <a:cxn ang="0">
                  <a:pos x="454" y="882"/>
                </a:cxn>
                <a:cxn ang="0">
                  <a:pos x="562" y="812"/>
                </a:cxn>
                <a:cxn ang="0">
                  <a:pos x="636" y="854"/>
                </a:cxn>
                <a:cxn ang="0">
                  <a:pos x="810" y="958"/>
                </a:cxn>
                <a:cxn ang="0">
                  <a:pos x="1044" y="920"/>
                </a:cxn>
                <a:cxn ang="0">
                  <a:pos x="1294" y="860"/>
                </a:cxn>
                <a:cxn ang="0">
                  <a:pos x="1418" y="1032"/>
                </a:cxn>
                <a:cxn ang="0">
                  <a:pos x="1396" y="1076"/>
                </a:cxn>
                <a:cxn ang="0">
                  <a:pos x="1528" y="868"/>
                </a:cxn>
                <a:cxn ang="0">
                  <a:pos x="1450" y="830"/>
                </a:cxn>
                <a:cxn ang="0">
                  <a:pos x="1636" y="706"/>
                </a:cxn>
                <a:cxn ang="0">
                  <a:pos x="1786" y="646"/>
                </a:cxn>
                <a:cxn ang="0">
                  <a:pos x="1806" y="686"/>
                </a:cxn>
                <a:cxn ang="0">
                  <a:pos x="1794" y="834"/>
                </a:cxn>
                <a:cxn ang="0">
                  <a:pos x="1808" y="754"/>
                </a:cxn>
                <a:cxn ang="0">
                  <a:pos x="1962" y="652"/>
                </a:cxn>
                <a:cxn ang="0">
                  <a:pos x="2048" y="552"/>
                </a:cxn>
                <a:cxn ang="0">
                  <a:pos x="2094" y="534"/>
                </a:cxn>
                <a:cxn ang="0">
                  <a:pos x="2138" y="568"/>
                </a:cxn>
                <a:cxn ang="0">
                  <a:pos x="2168" y="534"/>
                </a:cxn>
                <a:cxn ang="0">
                  <a:pos x="72" y="688"/>
                </a:cxn>
                <a:cxn ang="0">
                  <a:pos x="74" y="674"/>
                </a:cxn>
                <a:cxn ang="0">
                  <a:pos x="98" y="628"/>
                </a:cxn>
                <a:cxn ang="0">
                  <a:pos x="118" y="652"/>
                </a:cxn>
                <a:cxn ang="0">
                  <a:pos x="152" y="748"/>
                </a:cxn>
                <a:cxn ang="0">
                  <a:pos x="160" y="742"/>
                </a:cxn>
                <a:cxn ang="0">
                  <a:pos x="300" y="858"/>
                </a:cxn>
                <a:cxn ang="0">
                  <a:pos x="314" y="812"/>
                </a:cxn>
                <a:cxn ang="0">
                  <a:pos x="856" y="820"/>
                </a:cxn>
                <a:cxn ang="0">
                  <a:pos x="1002" y="794"/>
                </a:cxn>
                <a:cxn ang="0">
                  <a:pos x="1064" y="886"/>
                </a:cxn>
                <a:cxn ang="0">
                  <a:pos x="1100" y="818"/>
                </a:cxn>
              </a:cxnLst>
              <a:rect l="0" t="0" r="r" b="b"/>
              <a:pathLst>
                <a:path w="2186" h="1098">
                  <a:moveTo>
                    <a:pt x="2180" y="516"/>
                  </a:moveTo>
                  <a:lnTo>
                    <a:pt x="2178" y="512"/>
                  </a:lnTo>
                  <a:lnTo>
                    <a:pt x="2174" y="514"/>
                  </a:lnTo>
                  <a:lnTo>
                    <a:pt x="2174" y="514"/>
                  </a:lnTo>
                  <a:lnTo>
                    <a:pt x="2176" y="512"/>
                  </a:lnTo>
                  <a:lnTo>
                    <a:pt x="2164" y="500"/>
                  </a:lnTo>
                  <a:lnTo>
                    <a:pt x="2158" y="490"/>
                  </a:lnTo>
                  <a:lnTo>
                    <a:pt x="2146" y="488"/>
                  </a:lnTo>
                  <a:lnTo>
                    <a:pt x="2146" y="492"/>
                  </a:lnTo>
                  <a:lnTo>
                    <a:pt x="2138" y="488"/>
                  </a:lnTo>
                  <a:lnTo>
                    <a:pt x="2140" y="492"/>
                  </a:lnTo>
                  <a:lnTo>
                    <a:pt x="2138" y="494"/>
                  </a:lnTo>
                  <a:lnTo>
                    <a:pt x="2136" y="490"/>
                  </a:lnTo>
                  <a:lnTo>
                    <a:pt x="2138" y="486"/>
                  </a:lnTo>
                  <a:lnTo>
                    <a:pt x="2132" y="484"/>
                  </a:lnTo>
                  <a:lnTo>
                    <a:pt x="2132" y="488"/>
                  </a:lnTo>
                  <a:lnTo>
                    <a:pt x="2126" y="486"/>
                  </a:lnTo>
                  <a:lnTo>
                    <a:pt x="2122" y="486"/>
                  </a:lnTo>
                  <a:lnTo>
                    <a:pt x="2124" y="488"/>
                  </a:lnTo>
                  <a:lnTo>
                    <a:pt x="2128" y="488"/>
                  </a:lnTo>
                  <a:lnTo>
                    <a:pt x="2126" y="500"/>
                  </a:lnTo>
                  <a:lnTo>
                    <a:pt x="2132" y="504"/>
                  </a:lnTo>
                  <a:lnTo>
                    <a:pt x="2132" y="508"/>
                  </a:lnTo>
                  <a:lnTo>
                    <a:pt x="2128" y="510"/>
                  </a:lnTo>
                  <a:lnTo>
                    <a:pt x="2128" y="504"/>
                  </a:lnTo>
                  <a:lnTo>
                    <a:pt x="2124" y="504"/>
                  </a:lnTo>
                  <a:lnTo>
                    <a:pt x="2124" y="500"/>
                  </a:lnTo>
                  <a:lnTo>
                    <a:pt x="2118" y="496"/>
                  </a:lnTo>
                  <a:lnTo>
                    <a:pt x="2120" y="490"/>
                  </a:lnTo>
                  <a:lnTo>
                    <a:pt x="2114" y="474"/>
                  </a:lnTo>
                  <a:lnTo>
                    <a:pt x="2118" y="478"/>
                  </a:lnTo>
                  <a:lnTo>
                    <a:pt x="2118" y="474"/>
                  </a:lnTo>
                  <a:lnTo>
                    <a:pt x="2112" y="470"/>
                  </a:lnTo>
                  <a:lnTo>
                    <a:pt x="2110" y="464"/>
                  </a:lnTo>
                  <a:lnTo>
                    <a:pt x="2102" y="462"/>
                  </a:lnTo>
                  <a:lnTo>
                    <a:pt x="2110" y="472"/>
                  </a:lnTo>
                  <a:lnTo>
                    <a:pt x="2096" y="464"/>
                  </a:lnTo>
                  <a:lnTo>
                    <a:pt x="2100" y="462"/>
                  </a:lnTo>
                  <a:lnTo>
                    <a:pt x="2100" y="458"/>
                  </a:lnTo>
                  <a:lnTo>
                    <a:pt x="2088" y="456"/>
                  </a:lnTo>
                  <a:lnTo>
                    <a:pt x="2090" y="452"/>
                  </a:lnTo>
                  <a:lnTo>
                    <a:pt x="2088" y="450"/>
                  </a:lnTo>
                  <a:lnTo>
                    <a:pt x="2084" y="450"/>
                  </a:lnTo>
                  <a:lnTo>
                    <a:pt x="2084" y="446"/>
                  </a:lnTo>
                  <a:lnTo>
                    <a:pt x="2078" y="442"/>
                  </a:lnTo>
                  <a:lnTo>
                    <a:pt x="2074" y="444"/>
                  </a:lnTo>
                  <a:lnTo>
                    <a:pt x="2072" y="438"/>
                  </a:lnTo>
                  <a:lnTo>
                    <a:pt x="2064" y="434"/>
                  </a:lnTo>
                  <a:lnTo>
                    <a:pt x="2062" y="426"/>
                  </a:lnTo>
                  <a:lnTo>
                    <a:pt x="2048" y="420"/>
                  </a:lnTo>
                  <a:lnTo>
                    <a:pt x="2048" y="420"/>
                  </a:lnTo>
                  <a:lnTo>
                    <a:pt x="2026" y="400"/>
                  </a:lnTo>
                  <a:lnTo>
                    <a:pt x="1994" y="384"/>
                  </a:lnTo>
                  <a:lnTo>
                    <a:pt x="1922" y="376"/>
                  </a:lnTo>
                  <a:lnTo>
                    <a:pt x="1920" y="378"/>
                  </a:lnTo>
                  <a:lnTo>
                    <a:pt x="1920" y="388"/>
                  </a:lnTo>
                  <a:lnTo>
                    <a:pt x="1916" y="394"/>
                  </a:lnTo>
                  <a:lnTo>
                    <a:pt x="1922" y="396"/>
                  </a:lnTo>
                  <a:lnTo>
                    <a:pt x="1928" y="414"/>
                  </a:lnTo>
                  <a:lnTo>
                    <a:pt x="1916" y="426"/>
                  </a:lnTo>
                  <a:lnTo>
                    <a:pt x="1892" y="408"/>
                  </a:lnTo>
                  <a:lnTo>
                    <a:pt x="1890" y="394"/>
                  </a:lnTo>
                  <a:lnTo>
                    <a:pt x="1884" y="388"/>
                  </a:lnTo>
                  <a:lnTo>
                    <a:pt x="1872" y="398"/>
                  </a:lnTo>
                  <a:lnTo>
                    <a:pt x="1838" y="394"/>
                  </a:lnTo>
                  <a:lnTo>
                    <a:pt x="1834" y="386"/>
                  </a:lnTo>
                  <a:lnTo>
                    <a:pt x="1798" y="402"/>
                  </a:lnTo>
                  <a:lnTo>
                    <a:pt x="1798" y="396"/>
                  </a:lnTo>
                  <a:lnTo>
                    <a:pt x="1784" y="390"/>
                  </a:lnTo>
                  <a:lnTo>
                    <a:pt x="1776" y="386"/>
                  </a:lnTo>
                  <a:lnTo>
                    <a:pt x="1780" y="362"/>
                  </a:lnTo>
                  <a:lnTo>
                    <a:pt x="1766" y="340"/>
                  </a:lnTo>
                  <a:lnTo>
                    <a:pt x="1710" y="340"/>
                  </a:lnTo>
                  <a:lnTo>
                    <a:pt x="1682" y="346"/>
                  </a:lnTo>
                  <a:lnTo>
                    <a:pt x="1670" y="340"/>
                  </a:lnTo>
                  <a:lnTo>
                    <a:pt x="1678" y="332"/>
                  </a:lnTo>
                  <a:lnTo>
                    <a:pt x="1668" y="320"/>
                  </a:lnTo>
                  <a:lnTo>
                    <a:pt x="1656" y="322"/>
                  </a:lnTo>
                  <a:lnTo>
                    <a:pt x="1650" y="312"/>
                  </a:lnTo>
                  <a:lnTo>
                    <a:pt x="1634" y="310"/>
                  </a:lnTo>
                  <a:lnTo>
                    <a:pt x="1640" y="300"/>
                  </a:lnTo>
                  <a:lnTo>
                    <a:pt x="1648" y="302"/>
                  </a:lnTo>
                  <a:lnTo>
                    <a:pt x="1644" y="290"/>
                  </a:lnTo>
                  <a:lnTo>
                    <a:pt x="1528" y="260"/>
                  </a:lnTo>
                  <a:lnTo>
                    <a:pt x="1524" y="264"/>
                  </a:lnTo>
                  <a:lnTo>
                    <a:pt x="1528" y="270"/>
                  </a:lnTo>
                  <a:lnTo>
                    <a:pt x="1510" y="296"/>
                  </a:lnTo>
                  <a:lnTo>
                    <a:pt x="1512" y="302"/>
                  </a:lnTo>
                  <a:lnTo>
                    <a:pt x="1510" y="308"/>
                  </a:lnTo>
                  <a:lnTo>
                    <a:pt x="1512" y="320"/>
                  </a:lnTo>
                  <a:lnTo>
                    <a:pt x="1506" y="316"/>
                  </a:lnTo>
                  <a:lnTo>
                    <a:pt x="1486" y="332"/>
                  </a:lnTo>
                  <a:lnTo>
                    <a:pt x="1464" y="318"/>
                  </a:lnTo>
                  <a:lnTo>
                    <a:pt x="1454" y="312"/>
                  </a:lnTo>
                  <a:lnTo>
                    <a:pt x="1428" y="322"/>
                  </a:lnTo>
                  <a:lnTo>
                    <a:pt x="1416" y="298"/>
                  </a:lnTo>
                  <a:lnTo>
                    <a:pt x="1396" y="350"/>
                  </a:lnTo>
                  <a:lnTo>
                    <a:pt x="1392" y="342"/>
                  </a:lnTo>
                  <a:lnTo>
                    <a:pt x="1378" y="336"/>
                  </a:lnTo>
                  <a:lnTo>
                    <a:pt x="1368" y="310"/>
                  </a:lnTo>
                  <a:lnTo>
                    <a:pt x="1364" y="312"/>
                  </a:lnTo>
                  <a:lnTo>
                    <a:pt x="1362" y="300"/>
                  </a:lnTo>
                  <a:lnTo>
                    <a:pt x="1372" y="290"/>
                  </a:lnTo>
                  <a:lnTo>
                    <a:pt x="1374" y="280"/>
                  </a:lnTo>
                  <a:lnTo>
                    <a:pt x="1368" y="270"/>
                  </a:lnTo>
                  <a:lnTo>
                    <a:pt x="1372" y="252"/>
                  </a:lnTo>
                  <a:lnTo>
                    <a:pt x="1354" y="230"/>
                  </a:lnTo>
                  <a:lnTo>
                    <a:pt x="1334" y="232"/>
                  </a:lnTo>
                  <a:lnTo>
                    <a:pt x="1296" y="212"/>
                  </a:lnTo>
                  <a:lnTo>
                    <a:pt x="1296" y="220"/>
                  </a:lnTo>
                  <a:lnTo>
                    <a:pt x="1290" y="216"/>
                  </a:lnTo>
                  <a:lnTo>
                    <a:pt x="1288" y="230"/>
                  </a:lnTo>
                  <a:lnTo>
                    <a:pt x="1292" y="246"/>
                  </a:lnTo>
                  <a:lnTo>
                    <a:pt x="1288" y="250"/>
                  </a:lnTo>
                  <a:lnTo>
                    <a:pt x="1244" y="254"/>
                  </a:lnTo>
                  <a:lnTo>
                    <a:pt x="1226" y="244"/>
                  </a:lnTo>
                  <a:lnTo>
                    <a:pt x="1230" y="230"/>
                  </a:lnTo>
                  <a:lnTo>
                    <a:pt x="1188" y="220"/>
                  </a:lnTo>
                  <a:lnTo>
                    <a:pt x="1158" y="228"/>
                  </a:lnTo>
                  <a:lnTo>
                    <a:pt x="1174" y="244"/>
                  </a:lnTo>
                  <a:lnTo>
                    <a:pt x="1162" y="238"/>
                  </a:lnTo>
                  <a:lnTo>
                    <a:pt x="1154" y="232"/>
                  </a:lnTo>
                  <a:lnTo>
                    <a:pt x="1156" y="222"/>
                  </a:lnTo>
                  <a:lnTo>
                    <a:pt x="1148" y="204"/>
                  </a:lnTo>
                  <a:lnTo>
                    <a:pt x="1150" y="216"/>
                  </a:lnTo>
                  <a:lnTo>
                    <a:pt x="1144" y="220"/>
                  </a:lnTo>
                  <a:lnTo>
                    <a:pt x="1128" y="214"/>
                  </a:lnTo>
                  <a:lnTo>
                    <a:pt x="1132" y="202"/>
                  </a:lnTo>
                  <a:lnTo>
                    <a:pt x="1122" y="210"/>
                  </a:lnTo>
                  <a:lnTo>
                    <a:pt x="1112" y="204"/>
                  </a:lnTo>
                  <a:lnTo>
                    <a:pt x="1104" y="214"/>
                  </a:lnTo>
                  <a:lnTo>
                    <a:pt x="1106" y="224"/>
                  </a:lnTo>
                  <a:lnTo>
                    <a:pt x="1122" y="220"/>
                  </a:lnTo>
                  <a:lnTo>
                    <a:pt x="1106" y="232"/>
                  </a:lnTo>
                  <a:lnTo>
                    <a:pt x="1100" y="226"/>
                  </a:lnTo>
                  <a:lnTo>
                    <a:pt x="1100" y="236"/>
                  </a:lnTo>
                  <a:lnTo>
                    <a:pt x="1078" y="246"/>
                  </a:lnTo>
                  <a:lnTo>
                    <a:pt x="1062" y="244"/>
                  </a:lnTo>
                  <a:lnTo>
                    <a:pt x="1060" y="246"/>
                  </a:lnTo>
                  <a:lnTo>
                    <a:pt x="1062" y="254"/>
                  </a:lnTo>
                  <a:lnTo>
                    <a:pt x="1050" y="258"/>
                  </a:lnTo>
                  <a:lnTo>
                    <a:pt x="1058" y="242"/>
                  </a:lnTo>
                  <a:lnTo>
                    <a:pt x="1072" y="224"/>
                  </a:lnTo>
                  <a:lnTo>
                    <a:pt x="1086" y="224"/>
                  </a:lnTo>
                  <a:lnTo>
                    <a:pt x="1116" y="180"/>
                  </a:lnTo>
                  <a:lnTo>
                    <a:pt x="1152" y="152"/>
                  </a:lnTo>
                  <a:lnTo>
                    <a:pt x="1160" y="140"/>
                  </a:lnTo>
                  <a:lnTo>
                    <a:pt x="1160" y="128"/>
                  </a:lnTo>
                  <a:lnTo>
                    <a:pt x="1158" y="120"/>
                  </a:lnTo>
                  <a:lnTo>
                    <a:pt x="1162" y="112"/>
                  </a:lnTo>
                  <a:lnTo>
                    <a:pt x="1154" y="88"/>
                  </a:lnTo>
                  <a:lnTo>
                    <a:pt x="1148" y="98"/>
                  </a:lnTo>
                  <a:lnTo>
                    <a:pt x="1144" y="90"/>
                  </a:lnTo>
                  <a:lnTo>
                    <a:pt x="1146" y="84"/>
                  </a:lnTo>
                  <a:lnTo>
                    <a:pt x="1126" y="60"/>
                  </a:lnTo>
                  <a:lnTo>
                    <a:pt x="1086" y="58"/>
                  </a:lnTo>
                  <a:lnTo>
                    <a:pt x="1076" y="76"/>
                  </a:lnTo>
                  <a:lnTo>
                    <a:pt x="1060" y="76"/>
                  </a:lnTo>
                  <a:lnTo>
                    <a:pt x="1072" y="58"/>
                  </a:lnTo>
                  <a:lnTo>
                    <a:pt x="1074" y="46"/>
                  </a:lnTo>
                  <a:lnTo>
                    <a:pt x="1054" y="44"/>
                  </a:lnTo>
                  <a:lnTo>
                    <a:pt x="1054" y="36"/>
                  </a:lnTo>
                  <a:lnTo>
                    <a:pt x="1034" y="46"/>
                  </a:lnTo>
                  <a:lnTo>
                    <a:pt x="1058" y="24"/>
                  </a:lnTo>
                  <a:lnTo>
                    <a:pt x="1054" y="12"/>
                  </a:lnTo>
                  <a:lnTo>
                    <a:pt x="1032" y="0"/>
                  </a:lnTo>
                  <a:lnTo>
                    <a:pt x="1018" y="6"/>
                  </a:lnTo>
                  <a:lnTo>
                    <a:pt x="994" y="40"/>
                  </a:lnTo>
                  <a:lnTo>
                    <a:pt x="988" y="54"/>
                  </a:lnTo>
                  <a:lnTo>
                    <a:pt x="996" y="64"/>
                  </a:lnTo>
                  <a:lnTo>
                    <a:pt x="992" y="70"/>
                  </a:lnTo>
                  <a:lnTo>
                    <a:pt x="962" y="74"/>
                  </a:lnTo>
                  <a:lnTo>
                    <a:pt x="974" y="88"/>
                  </a:lnTo>
                  <a:lnTo>
                    <a:pt x="972" y="100"/>
                  </a:lnTo>
                  <a:lnTo>
                    <a:pt x="958" y="86"/>
                  </a:lnTo>
                  <a:lnTo>
                    <a:pt x="930" y="108"/>
                  </a:lnTo>
                  <a:lnTo>
                    <a:pt x="932" y="102"/>
                  </a:lnTo>
                  <a:lnTo>
                    <a:pt x="928" y="102"/>
                  </a:lnTo>
                  <a:lnTo>
                    <a:pt x="918" y="108"/>
                  </a:lnTo>
                  <a:lnTo>
                    <a:pt x="924" y="96"/>
                  </a:lnTo>
                  <a:lnTo>
                    <a:pt x="920" y="94"/>
                  </a:lnTo>
                  <a:lnTo>
                    <a:pt x="880" y="100"/>
                  </a:lnTo>
                  <a:lnTo>
                    <a:pt x="888" y="110"/>
                  </a:lnTo>
                  <a:lnTo>
                    <a:pt x="844" y="126"/>
                  </a:lnTo>
                  <a:lnTo>
                    <a:pt x="844" y="124"/>
                  </a:lnTo>
                  <a:lnTo>
                    <a:pt x="834" y="128"/>
                  </a:lnTo>
                  <a:lnTo>
                    <a:pt x="818" y="148"/>
                  </a:lnTo>
                  <a:lnTo>
                    <a:pt x="802" y="148"/>
                  </a:lnTo>
                  <a:lnTo>
                    <a:pt x="806" y="156"/>
                  </a:lnTo>
                  <a:lnTo>
                    <a:pt x="800" y="172"/>
                  </a:lnTo>
                  <a:lnTo>
                    <a:pt x="788" y="162"/>
                  </a:lnTo>
                  <a:lnTo>
                    <a:pt x="786" y="172"/>
                  </a:lnTo>
                  <a:lnTo>
                    <a:pt x="798" y="176"/>
                  </a:lnTo>
                  <a:lnTo>
                    <a:pt x="788" y="186"/>
                  </a:lnTo>
                  <a:lnTo>
                    <a:pt x="798" y="192"/>
                  </a:lnTo>
                  <a:lnTo>
                    <a:pt x="802" y="202"/>
                  </a:lnTo>
                  <a:lnTo>
                    <a:pt x="798" y="202"/>
                  </a:lnTo>
                  <a:lnTo>
                    <a:pt x="800" y="208"/>
                  </a:lnTo>
                  <a:lnTo>
                    <a:pt x="718" y="226"/>
                  </a:lnTo>
                  <a:lnTo>
                    <a:pt x="722" y="230"/>
                  </a:lnTo>
                  <a:lnTo>
                    <a:pt x="714" y="236"/>
                  </a:lnTo>
                  <a:lnTo>
                    <a:pt x="718" y="238"/>
                  </a:lnTo>
                  <a:lnTo>
                    <a:pt x="714" y="242"/>
                  </a:lnTo>
                  <a:lnTo>
                    <a:pt x="724" y="256"/>
                  </a:lnTo>
                  <a:lnTo>
                    <a:pt x="720" y="264"/>
                  </a:lnTo>
                  <a:lnTo>
                    <a:pt x="724" y="276"/>
                  </a:lnTo>
                  <a:lnTo>
                    <a:pt x="742" y="284"/>
                  </a:lnTo>
                  <a:lnTo>
                    <a:pt x="742" y="288"/>
                  </a:lnTo>
                  <a:lnTo>
                    <a:pt x="740" y="292"/>
                  </a:lnTo>
                  <a:lnTo>
                    <a:pt x="756" y="302"/>
                  </a:lnTo>
                  <a:lnTo>
                    <a:pt x="760" y="312"/>
                  </a:lnTo>
                  <a:lnTo>
                    <a:pt x="754" y="328"/>
                  </a:lnTo>
                  <a:lnTo>
                    <a:pt x="760" y="352"/>
                  </a:lnTo>
                  <a:lnTo>
                    <a:pt x="760" y="364"/>
                  </a:lnTo>
                  <a:lnTo>
                    <a:pt x="752" y="366"/>
                  </a:lnTo>
                  <a:lnTo>
                    <a:pt x="754" y="376"/>
                  </a:lnTo>
                  <a:lnTo>
                    <a:pt x="744" y="372"/>
                  </a:lnTo>
                  <a:lnTo>
                    <a:pt x="740" y="368"/>
                  </a:lnTo>
                  <a:lnTo>
                    <a:pt x="740" y="356"/>
                  </a:lnTo>
                  <a:lnTo>
                    <a:pt x="742" y="348"/>
                  </a:lnTo>
                  <a:lnTo>
                    <a:pt x="740" y="330"/>
                  </a:lnTo>
                  <a:lnTo>
                    <a:pt x="750" y="322"/>
                  </a:lnTo>
                  <a:lnTo>
                    <a:pt x="754" y="310"/>
                  </a:lnTo>
                  <a:lnTo>
                    <a:pt x="730" y="308"/>
                  </a:lnTo>
                  <a:lnTo>
                    <a:pt x="700" y="280"/>
                  </a:lnTo>
                  <a:lnTo>
                    <a:pt x="684" y="280"/>
                  </a:lnTo>
                  <a:lnTo>
                    <a:pt x="674" y="294"/>
                  </a:lnTo>
                  <a:lnTo>
                    <a:pt x="684" y="296"/>
                  </a:lnTo>
                  <a:lnTo>
                    <a:pt x="682" y="302"/>
                  </a:lnTo>
                  <a:lnTo>
                    <a:pt x="668" y="308"/>
                  </a:lnTo>
                  <a:lnTo>
                    <a:pt x="662" y="296"/>
                  </a:lnTo>
                  <a:lnTo>
                    <a:pt x="656" y="300"/>
                  </a:lnTo>
                  <a:lnTo>
                    <a:pt x="662" y="314"/>
                  </a:lnTo>
                  <a:lnTo>
                    <a:pt x="686" y="326"/>
                  </a:lnTo>
                  <a:lnTo>
                    <a:pt x="686" y="334"/>
                  </a:lnTo>
                  <a:lnTo>
                    <a:pt x="648" y="324"/>
                  </a:lnTo>
                  <a:lnTo>
                    <a:pt x="646" y="320"/>
                  </a:lnTo>
                  <a:lnTo>
                    <a:pt x="650" y="312"/>
                  </a:lnTo>
                  <a:lnTo>
                    <a:pt x="646" y="296"/>
                  </a:lnTo>
                  <a:lnTo>
                    <a:pt x="652" y="284"/>
                  </a:lnTo>
                  <a:lnTo>
                    <a:pt x="652" y="272"/>
                  </a:lnTo>
                  <a:lnTo>
                    <a:pt x="640" y="260"/>
                  </a:lnTo>
                  <a:lnTo>
                    <a:pt x="642" y="284"/>
                  </a:lnTo>
                  <a:lnTo>
                    <a:pt x="620" y="302"/>
                  </a:lnTo>
                  <a:lnTo>
                    <a:pt x="616" y="314"/>
                  </a:lnTo>
                  <a:lnTo>
                    <a:pt x="634" y="352"/>
                  </a:lnTo>
                  <a:lnTo>
                    <a:pt x="624" y="388"/>
                  </a:lnTo>
                  <a:lnTo>
                    <a:pt x="628" y="398"/>
                  </a:lnTo>
                  <a:lnTo>
                    <a:pt x="626" y="408"/>
                  </a:lnTo>
                  <a:lnTo>
                    <a:pt x="644" y="414"/>
                  </a:lnTo>
                  <a:lnTo>
                    <a:pt x="658" y="408"/>
                  </a:lnTo>
                  <a:lnTo>
                    <a:pt x="678" y="420"/>
                  </a:lnTo>
                  <a:lnTo>
                    <a:pt x="686" y="442"/>
                  </a:lnTo>
                  <a:lnTo>
                    <a:pt x="678" y="448"/>
                  </a:lnTo>
                  <a:lnTo>
                    <a:pt x="678" y="460"/>
                  </a:lnTo>
                  <a:lnTo>
                    <a:pt x="696" y="468"/>
                  </a:lnTo>
                  <a:lnTo>
                    <a:pt x="680" y="468"/>
                  </a:lnTo>
                  <a:lnTo>
                    <a:pt x="672" y="462"/>
                  </a:lnTo>
                  <a:lnTo>
                    <a:pt x="676" y="446"/>
                  </a:lnTo>
                  <a:lnTo>
                    <a:pt x="672" y="442"/>
                  </a:lnTo>
                  <a:lnTo>
                    <a:pt x="674" y="436"/>
                  </a:lnTo>
                  <a:lnTo>
                    <a:pt x="664" y="418"/>
                  </a:lnTo>
                  <a:lnTo>
                    <a:pt x="638" y="426"/>
                  </a:lnTo>
                  <a:lnTo>
                    <a:pt x="634" y="438"/>
                  </a:lnTo>
                  <a:lnTo>
                    <a:pt x="640" y="452"/>
                  </a:lnTo>
                  <a:lnTo>
                    <a:pt x="638" y="464"/>
                  </a:lnTo>
                  <a:lnTo>
                    <a:pt x="628" y="476"/>
                  </a:lnTo>
                  <a:lnTo>
                    <a:pt x="622" y="492"/>
                  </a:lnTo>
                  <a:lnTo>
                    <a:pt x="608" y="502"/>
                  </a:lnTo>
                  <a:lnTo>
                    <a:pt x="606" y="512"/>
                  </a:lnTo>
                  <a:lnTo>
                    <a:pt x="604" y="514"/>
                  </a:lnTo>
                  <a:lnTo>
                    <a:pt x="576" y="508"/>
                  </a:lnTo>
                  <a:lnTo>
                    <a:pt x="572" y="496"/>
                  </a:lnTo>
                  <a:lnTo>
                    <a:pt x="602" y="488"/>
                  </a:lnTo>
                  <a:lnTo>
                    <a:pt x="612" y="468"/>
                  </a:lnTo>
                  <a:lnTo>
                    <a:pt x="618" y="462"/>
                  </a:lnTo>
                  <a:lnTo>
                    <a:pt x="618" y="448"/>
                  </a:lnTo>
                  <a:lnTo>
                    <a:pt x="622" y="438"/>
                  </a:lnTo>
                  <a:lnTo>
                    <a:pt x="622" y="430"/>
                  </a:lnTo>
                  <a:lnTo>
                    <a:pt x="610" y="416"/>
                  </a:lnTo>
                  <a:lnTo>
                    <a:pt x="612" y="384"/>
                  </a:lnTo>
                  <a:lnTo>
                    <a:pt x="608" y="368"/>
                  </a:lnTo>
                  <a:lnTo>
                    <a:pt x="612" y="362"/>
                  </a:lnTo>
                  <a:lnTo>
                    <a:pt x="614" y="344"/>
                  </a:lnTo>
                  <a:lnTo>
                    <a:pt x="610" y="330"/>
                  </a:lnTo>
                  <a:lnTo>
                    <a:pt x="600" y="316"/>
                  </a:lnTo>
                  <a:lnTo>
                    <a:pt x="612" y="286"/>
                  </a:lnTo>
                  <a:lnTo>
                    <a:pt x="610" y="262"/>
                  </a:lnTo>
                  <a:lnTo>
                    <a:pt x="598" y="256"/>
                  </a:lnTo>
                  <a:lnTo>
                    <a:pt x="568" y="254"/>
                  </a:lnTo>
                  <a:lnTo>
                    <a:pt x="562" y="270"/>
                  </a:lnTo>
                  <a:lnTo>
                    <a:pt x="554" y="304"/>
                  </a:lnTo>
                  <a:lnTo>
                    <a:pt x="534" y="326"/>
                  </a:lnTo>
                  <a:lnTo>
                    <a:pt x="532" y="336"/>
                  </a:lnTo>
                  <a:lnTo>
                    <a:pt x="536" y="336"/>
                  </a:lnTo>
                  <a:lnTo>
                    <a:pt x="530" y="346"/>
                  </a:lnTo>
                  <a:lnTo>
                    <a:pt x="542" y="350"/>
                  </a:lnTo>
                  <a:lnTo>
                    <a:pt x="538" y="366"/>
                  </a:lnTo>
                  <a:lnTo>
                    <a:pt x="540" y="374"/>
                  </a:lnTo>
                  <a:lnTo>
                    <a:pt x="534" y="376"/>
                  </a:lnTo>
                  <a:lnTo>
                    <a:pt x="534" y="392"/>
                  </a:lnTo>
                  <a:lnTo>
                    <a:pt x="552" y="396"/>
                  </a:lnTo>
                  <a:lnTo>
                    <a:pt x="556" y="416"/>
                  </a:lnTo>
                  <a:lnTo>
                    <a:pt x="564" y="422"/>
                  </a:lnTo>
                  <a:lnTo>
                    <a:pt x="554" y="444"/>
                  </a:lnTo>
                  <a:lnTo>
                    <a:pt x="536" y="424"/>
                  </a:lnTo>
                  <a:lnTo>
                    <a:pt x="498" y="396"/>
                  </a:lnTo>
                  <a:lnTo>
                    <a:pt x="454" y="384"/>
                  </a:lnTo>
                  <a:lnTo>
                    <a:pt x="446" y="392"/>
                  </a:lnTo>
                  <a:lnTo>
                    <a:pt x="454" y="412"/>
                  </a:lnTo>
                  <a:lnTo>
                    <a:pt x="454" y="420"/>
                  </a:lnTo>
                  <a:lnTo>
                    <a:pt x="440" y="428"/>
                  </a:lnTo>
                  <a:lnTo>
                    <a:pt x="442" y="436"/>
                  </a:lnTo>
                  <a:lnTo>
                    <a:pt x="436" y="440"/>
                  </a:lnTo>
                  <a:lnTo>
                    <a:pt x="430" y="436"/>
                  </a:lnTo>
                  <a:lnTo>
                    <a:pt x="434" y="426"/>
                  </a:lnTo>
                  <a:lnTo>
                    <a:pt x="430" y="416"/>
                  </a:lnTo>
                  <a:lnTo>
                    <a:pt x="418" y="420"/>
                  </a:lnTo>
                  <a:lnTo>
                    <a:pt x="408" y="432"/>
                  </a:lnTo>
                  <a:lnTo>
                    <a:pt x="382" y="432"/>
                  </a:lnTo>
                  <a:lnTo>
                    <a:pt x="376" y="438"/>
                  </a:lnTo>
                  <a:lnTo>
                    <a:pt x="374" y="446"/>
                  </a:lnTo>
                  <a:lnTo>
                    <a:pt x="364" y="444"/>
                  </a:lnTo>
                  <a:lnTo>
                    <a:pt x="362" y="440"/>
                  </a:lnTo>
                  <a:lnTo>
                    <a:pt x="360" y="432"/>
                  </a:lnTo>
                  <a:lnTo>
                    <a:pt x="362" y="424"/>
                  </a:lnTo>
                  <a:lnTo>
                    <a:pt x="368" y="416"/>
                  </a:lnTo>
                  <a:lnTo>
                    <a:pt x="354" y="420"/>
                  </a:lnTo>
                  <a:lnTo>
                    <a:pt x="352" y="424"/>
                  </a:lnTo>
                  <a:lnTo>
                    <a:pt x="352" y="430"/>
                  </a:lnTo>
                  <a:lnTo>
                    <a:pt x="346" y="426"/>
                  </a:lnTo>
                  <a:lnTo>
                    <a:pt x="340" y="432"/>
                  </a:lnTo>
                  <a:lnTo>
                    <a:pt x="344" y="434"/>
                  </a:lnTo>
                  <a:lnTo>
                    <a:pt x="342" y="440"/>
                  </a:lnTo>
                  <a:lnTo>
                    <a:pt x="330" y="436"/>
                  </a:lnTo>
                  <a:lnTo>
                    <a:pt x="282" y="468"/>
                  </a:lnTo>
                  <a:lnTo>
                    <a:pt x="278" y="488"/>
                  </a:lnTo>
                  <a:lnTo>
                    <a:pt x="264" y="498"/>
                  </a:lnTo>
                  <a:lnTo>
                    <a:pt x="262" y="492"/>
                  </a:lnTo>
                  <a:lnTo>
                    <a:pt x="254" y="492"/>
                  </a:lnTo>
                  <a:lnTo>
                    <a:pt x="242" y="468"/>
                  </a:lnTo>
                  <a:lnTo>
                    <a:pt x="264" y="458"/>
                  </a:lnTo>
                  <a:lnTo>
                    <a:pt x="260" y="446"/>
                  </a:lnTo>
                  <a:lnTo>
                    <a:pt x="252" y="436"/>
                  </a:lnTo>
                  <a:lnTo>
                    <a:pt x="218" y="428"/>
                  </a:lnTo>
                  <a:lnTo>
                    <a:pt x="230" y="440"/>
                  </a:lnTo>
                  <a:lnTo>
                    <a:pt x="230" y="462"/>
                  </a:lnTo>
                  <a:lnTo>
                    <a:pt x="226" y="476"/>
                  </a:lnTo>
                  <a:lnTo>
                    <a:pt x="236" y="488"/>
                  </a:lnTo>
                  <a:lnTo>
                    <a:pt x="230" y="512"/>
                  </a:lnTo>
                  <a:lnTo>
                    <a:pt x="230" y="524"/>
                  </a:lnTo>
                  <a:lnTo>
                    <a:pt x="226" y="516"/>
                  </a:lnTo>
                  <a:lnTo>
                    <a:pt x="220" y="518"/>
                  </a:lnTo>
                  <a:lnTo>
                    <a:pt x="222" y="512"/>
                  </a:lnTo>
                  <a:lnTo>
                    <a:pt x="206" y="504"/>
                  </a:lnTo>
                  <a:lnTo>
                    <a:pt x="194" y="518"/>
                  </a:lnTo>
                  <a:lnTo>
                    <a:pt x="172" y="534"/>
                  </a:lnTo>
                  <a:lnTo>
                    <a:pt x="174" y="542"/>
                  </a:lnTo>
                  <a:lnTo>
                    <a:pt x="186" y="570"/>
                  </a:lnTo>
                  <a:lnTo>
                    <a:pt x="134" y="548"/>
                  </a:lnTo>
                  <a:lnTo>
                    <a:pt x="128" y="556"/>
                  </a:lnTo>
                  <a:lnTo>
                    <a:pt x="130" y="562"/>
                  </a:lnTo>
                  <a:lnTo>
                    <a:pt x="140" y="574"/>
                  </a:lnTo>
                  <a:lnTo>
                    <a:pt x="146" y="570"/>
                  </a:lnTo>
                  <a:lnTo>
                    <a:pt x="152" y="588"/>
                  </a:lnTo>
                  <a:lnTo>
                    <a:pt x="142" y="590"/>
                  </a:lnTo>
                  <a:lnTo>
                    <a:pt x="106" y="568"/>
                  </a:lnTo>
                  <a:lnTo>
                    <a:pt x="106" y="556"/>
                  </a:lnTo>
                  <a:lnTo>
                    <a:pt x="100" y="542"/>
                  </a:lnTo>
                  <a:lnTo>
                    <a:pt x="104" y="540"/>
                  </a:lnTo>
                  <a:lnTo>
                    <a:pt x="104" y="524"/>
                  </a:lnTo>
                  <a:lnTo>
                    <a:pt x="76" y="498"/>
                  </a:lnTo>
                  <a:lnTo>
                    <a:pt x="70" y="486"/>
                  </a:lnTo>
                  <a:lnTo>
                    <a:pt x="74" y="482"/>
                  </a:lnTo>
                  <a:lnTo>
                    <a:pt x="88" y="496"/>
                  </a:lnTo>
                  <a:lnTo>
                    <a:pt x="100" y="496"/>
                  </a:lnTo>
                  <a:lnTo>
                    <a:pt x="100" y="502"/>
                  </a:lnTo>
                  <a:lnTo>
                    <a:pt x="158" y="518"/>
                  </a:lnTo>
                  <a:lnTo>
                    <a:pt x="176" y="512"/>
                  </a:lnTo>
                  <a:lnTo>
                    <a:pt x="190" y="494"/>
                  </a:lnTo>
                  <a:lnTo>
                    <a:pt x="192" y="482"/>
                  </a:lnTo>
                  <a:lnTo>
                    <a:pt x="190" y="480"/>
                  </a:lnTo>
                  <a:lnTo>
                    <a:pt x="188" y="466"/>
                  </a:lnTo>
                  <a:lnTo>
                    <a:pt x="118" y="410"/>
                  </a:lnTo>
                  <a:lnTo>
                    <a:pt x="80" y="404"/>
                  </a:lnTo>
                  <a:lnTo>
                    <a:pt x="80" y="400"/>
                  </a:lnTo>
                  <a:lnTo>
                    <a:pt x="68" y="396"/>
                  </a:lnTo>
                  <a:lnTo>
                    <a:pt x="70" y="388"/>
                  </a:lnTo>
                  <a:lnTo>
                    <a:pt x="80" y="394"/>
                  </a:lnTo>
                  <a:lnTo>
                    <a:pt x="82" y="388"/>
                  </a:lnTo>
                  <a:lnTo>
                    <a:pt x="66" y="380"/>
                  </a:lnTo>
                  <a:lnTo>
                    <a:pt x="66" y="386"/>
                  </a:lnTo>
                  <a:lnTo>
                    <a:pt x="62" y="392"/>
                  </a:lnTo>
                  <a:lnTo>
                    <a:pt x="52" y="386"/>
                  </a:lnTo>
                  <a:lnTo>
                    <a:pt x="52" y="394"/>
                  </a:lnTo>
                  <a:lnTo>
                    <a:pt x="44" y="392"/>
                  </a:lnTo>
                  <a:lnTo>
                    <a:pt x="42" y="400"/>
                  </a:lnTo>
                  <a:lnTo>
                    <a:pt x="32" y="406"/>
                  </a:lnTo>
                  <a:lnTo>
                    <a:pt x="28" y="414"/>
                  </a:lnTo>
                  <a:lnTo>
                    <a:pt x="20" y="430"/>
                  </a:lnTo>
                  <a:lnTo>
                    <a:pt x="24" y="444"/>
                  </a:lnTo>
                  <a:lnTo>
                    <a:pt x="32" y="448"/>
                  </a:lnTo>
                  <a:lnTo>
                    <a:pt x="40" y="462"/>
                  </a:lnTo>
                  <a:lnTo>
                    <a:pt x="40" y="466"/>
                  </a:lnTo>
                  <a:lnTo>
                    <a:pt x="30" y="490"/>
                  </a:lnTo>
                  <a:lnTo>
                    <a:pt x="42" y="528"/>
                  </a:lnTo>
                  <a:lnTo>
                    <a:pt x="38" y="544"/>
                  </a:lnTo>
                  <a:lnTo>
                    <a:pt x="38" y="558"/>
                  </a:lnTo>
                  <a:lnTo>
                    <a:pt x="42" y="558"/>
                  </a:lnTo>
                  <a:lnTo>
                    <a:pt x="42" y="568"/>
                  </a:lnTo>
                  <a:lnTo>
                    <a:pt x="48" y="576"/>
                  </a:lnTo>
                  <a:lnTo>
                    <a:pt x="44" y="592"/>
                  </a:lnTo>
                  <a:lnTo>
                    <a:pt x="60" y="612"/>
                  </a:lnTo>
                  <a:lnTo>
                    <a:pt x="60" y="622"/>
                  </a:lnTo>
                  <a:lnTo>
                    <a:pt x="40" y="652"/>
                  </a:lnTo>
                  <a:lnTo>
                    <a:pt x="8" y="682"/>
                  </a:lnTo>
                  <a:lnTo>
                    <a:pt x="22" y="678"/>
                  </a:lnTo>
                  <a:lnTo>
                    <a:pt x="22" y="684"/>
                  </a:lnTo>
                  <a:lnTo>
                    <a:pt x="20" y="682"/>
                  </a:lnTo>
                  <a:lnTo>
                    <a:pt x="20" y="688"/>
                  </a:lnTo>
                  <a:lnTo>
                    <a:pt x="38" y="692"/>
                  </a:lnTo>
                  <a:lnTo>
                    <a:pt x="44" y="698"/>
                  </a:lnTo>
                  <a:lnTo>
                    <a:pt x="14" y="704"/>
                  </a:lnTo>
                  <a:lnTo>
                    <a:pt x="14" y="708"/>
                  </a:lnTo>
                  <a:lnTo>
                    <a:pt x="16" y="712"/>
                  </a:lnTo>
                  <a:lnTo>
                    <a:pt x="12" y="720"/>
                  </a:lnTo>
                  <a:lnTo>
                    <a:pt x="0" y="724"/>
                  </a:lnTo>
                  <a:lnTo>
                    <a:pt x="10" y="752"/>
                  </a:lnTo>
                  <a:lnTo>
                    <a:pt x="6" y="758"/>
                  </a:lnTo>
                  <a:lnTo>
                    <a:pt x="12" y="766"/>
                  </a:lnTo>
                  <a:lnTo>
                    <a:pt x="10" y="774"/>
                  </a:lnTo>
                  <a:lnTo>
                    <a:pt x="16" y="784"/>
                  </a:lnTo>
                  <a:lnTo>
                    <a:pt x="18" y="794"/>
                  </a:lnTo>
                  <a:lnTo>
                    <a:pt x="30" y="796"/>
                  </a:lnTo>
                  <a:lnTo>
                    <a:pt x="34" y="798"/>
                  </a:lnTo>
                  <a:lnTo>
                    <a:pt x="32" y="804"/>
                  </a:lnTo>
                  <a:lnTo>
                    <a:pt x="46" y="800"/>
                  </a:lnTo>
                  <a:lnTo>
                    <a:pt x="52" y="806"/>
                  </a:lnTo>
                  <a:lnTo>
                    <a:pt x="54" y="816"/>
                  </a:lnTo>
                  <a:lnTo>
                    <a:pt x="52" y="826"/>
                  </a:lnTo>
                  <a:lnTo>
                    <a:pt x="64" y="842"/>
                  </a:lnTo>
                  <a:lnTo>
                    <a:pt x="66" y="848"/>
                  </a:lnTo>
                  <a:lnTo>
                    <a:pt x="72" y="848"/>
                  </a:lnTo>
                  <a:lnTo>
                    <a:pt x="78" y="852"/>
                  </a:lnTo>
                  <a:lnTo>
                    <a:pt x="78" y="856"/>
                  </a:lnTo>
                  <a:lnTo>
                    <a:pt x="70" y="862"/>
                  </a:lnTo>
                  <a:lnTo>
                    <a:pt x="62" y="860"/>
                  </a:lnTo>
                  <a:lnTo>
                    <a:pt x="58" y="864"/>
                  </a:lnTo>
                  <a:lnTo>
                    <a:pt x="64" y="886"/>
                  </a:lnTo>
                  <a:lnTo>
                    <a:pt x="92" y="880"/>
                  </a:lnTo>
                  <a:lnTo>
                    <a:pt x="100" y="892"/>
                  </a:lnTo>
                  <a:lnTo>
                    <a:pt x="96" y="894"/>
                  </a:lnTo>
                  <a:lnTo>
                    <a:pt x="98" y="902"/>
                  </a:lnTo>
                  <a:lnTo>
                    <a:pt x="108" y="904"/>
                  </a:lnTo>
                  <a:lnTo>
                    <a:pt x="116" y="920"/>
                  </a:lnTo>
                  <a:lnTo>
                    <a:pt x="130" y="924"/>
                  </a:lnTo>
                  <a:lnTo>
                    <a:pt x="140" y="920"/>
                  </a:lnTo>
                  <a:lnTo>
                    <a:pt x="148" y="932"/>
                  </a:lnTo>
                  <a:lnTo>
                    <a:pt x="152" y="930"/>
                  </a:lnTo>
                  <a:lnTo>
                    <a:pt x="176" y="940"/>
                  </a:lnTo>
                  <a:lnTo>
                    <a:pt x="174" y="940"/>
                  </a:lnTo>
                  <a:lnTo>
                    <a:pt x="176" y="946"/>
                  </a:lnTo>
                  <a:lnTo>
                    <a:pt x="170" y="950"/>
                  </a:lnTo>
                  <a:lnTo>
                    <a:pt x="174" y="954"/>
                  </a:lnTo>
                  <a:lnTo>
                    <a:pt x="170" y="956"/>
                  </a:lnTo>
                  <a:lnTo>
                    <a:pt x="172" y="962"/>
                  </a:lnTo>
                  <a:lnTo>
                    <a:pt x="174" y="966"/>
                  </a:lnTo>
                  <a:lnTo>
                    <a:pt x="170" y="974"/>
                  </a:lnTo>
                  <a:lnTo>
                    <a:pt x="160" y="974"/>
                  </a:lnTo>
                  <a:lnTo>
                    <a:pt x="150" y="982"/>
                  </a:lnTo>
                  <a:lnTo>
                    <a:pt x="150" y="988"/>
                  </a:lnTo>
                  <a:lnTo>
                    <a:pt x="164" y="988"/>
                  </a:lnTo>
                  <a:lnTo>
                    <a:pt x="166" y="990"/>
                  </a:lnTo>
                  <a:lnTo>
                    <a:pt x="154" y="996"/>
                  </a:lnTo>
                  <a:lnTo>
                    <a:pt x="156" y="998"/>
                  </a:lnTo>
                  <a:lnTo>
                    <a:pt x="146" y="998"/>
                  </a:lnTo>
                  <a:lnTo>
                    <a:pt x="144" y="1000"/>
                  </a:lnTo>
                  <a:lnTo>
                    <a:pt x="154" y="1010"/>
                  </a:lnTo>
                  <a:lnTo>
                    <a:pt x="148" y="1012"/>
                  </a:lnTo>
                  <a:lnTo>
                    <a:pt x="140" y="1024"/>
                  </a:lnTo>
                  <a:lnTo>
                    <a:pt x="134" y="1022"/>
                  </a:lnTo>
                  <a:lnTo>
                    <a:pt x="130" y="1026"/>
                  </a:lnTo>
                  <a:lnTo>
                    <a:pt x="140" y="1036"/>
                  </a:lnTo>
                  <a:lnTo>
                    <a:pt x="158" y="1046"/>
                  </a:lnTo>
                  <a:lnTo>
                    <a:pt x="172" y="1058"/>
                  </a:lnTo>
                  <a:lnTo>
                    <a:pt x="182" y="1056"/>
                  </a:lnTo>
                  <a:lnTo>
                    <a:pt x="196" y="1062"/>
                  </a:lnTo>
                  <a:lnTo>
                    <a:pt x="212" y="1064"/>
                  </a:lnTo>
                  <a:lnTo>
                    <a:pt x="228" y="1074"/>
                  </a:lnTo>
                  <a:lnTo>
                    <a:pt x="244" y="1072"/>
                  </a:lnTo>
                  <a:lnTo>
                    <a:pt x="250" y="1076"/>
                  </a:lnTo>
                  <a:lnTo>
                    <a:pt x="250" y="1082"/>
                  </a:lnTo>
                  <a:lnTo>
                    <a:pt x="260" y="1086"/>
                  </a:lnTo>
                  <a:lnTo>
                    <a:pt x="270" y="1092"/>
                  </a:lnTo>
                  <a:lnTo>
                    <a:pt x="272" y="1098"/>
                  </a:lnTo>
                  <a:lnTo>
                    <a:pt x="278" y="1098"/>
                  </a:lnTo>
                  <a:lnTo>
                    <a:pt x="288" y="1088"/>
                  </a:lnTo>
                  <a:lnTo>
                    <a:pt x="276" y="1066"/>
                  </a:lnTo>
                  <a:lnTo>
                    <a:pt x="276" y="1050"/>
                  </a:lnTo>
                  <a:lnTo>
                    <a:pt x="274" y="1056"/>
                  </a:lnTo>
                  <a:lnTo>
                    <a:pt x="264" y="1038"/>
                  </a:lnTo>
                  <a:lnTo>
                    <a:pt x="272" y="1024"/>
                  </a:lnTo>
                  <a:lnTo>
                    <a:pt x="274" y="1016"/>
                  </a:lnTo>
                  <a:lnTo>
                    <a:pt x="276" y="1016"/>
                  </a:lnTo>
                  <a:lnTo>
                    <a:pt x="276" y="1008"/>
                  </a:lnTo>
                  <a:lnTo>
                    <a:pt x="274" y="1006"/>
                  </a:lnTo>
                  <a:lnTo>
                    <a:pt x="280" y="1006"/>
                  </a:lnTo>
                  <a:lnTo>
                    <a:pt x="282" y="1014"/>
                  </a:lnTo>
                  <a:lnTo>
                    <a:pt x="286" y="1014"/>
                  </a:lnTo>
                  <a:lnTo>
                    <a:pt x="292" y="1006"/>
                  </a:lnTo>
                  <a:lnTo>
                    <a:pt x="282" y="1000"/>
                  </a:lnTo>
                  <a:lnTo>
                    <a:pt x="284" y="996"/>
                  </a:lnTo>
                  <a:lnTo>
                    <a:pt x="290" y="996"/>
                  </a:lnTo>
                  <a:lnTo>
                    <a:pt x="288" y="982"/>
                  </a:lnTo>
                  <a:lnTo>
                    <a:pt x="282" y="976"/>
                  </a:lnTo>
                  <a:lnTo>
                    <a:pt x="272" y="978"/>
                  </a:lnTo>
                  <a:lnTo>
                    <a:pt x="268" y="966"/>
                  </a:lnTo>
                  <a:lnTo>
                    <a:pt x="262" y="964"/>
                  </a:lnTo>
                  <a:lnTo>
                    <a:pt x="264" y="952"/>
                  </a:lnTo>
                  <a:lnTo>
                    <a:pt x="268" y="948"/>
                  </a:lnTo>
                  <a:lnTo>
                    <a:pt x="266" y="944"/>
                  </a:lnTo>
                  <a:lnTo>
                    <a:pt x="268" y="934"/>
                  </a:lnTo>
                  <a:lnTo>
                    <a:pt x="272" y="930"/>
                  </a:lnTo>
                  <a:lnTo>
                    <a:pt x="274" y="920"/>
                  </a:lnTo>
                  <a:lnTo>
                    <a:pt x="286" y="936"/>
                  </a:lnTo>
                  <a:lnTo>
                    <a:pt x="292" y="930"/>
                  </a:lnTo>
                  <a:lnTo>
                    <a:pt x="288" y="918"/>
                  </a:lnTo>
                  <a:lnTo>
                    <a:pt x="300" y="912"/>
                  </a:lnTo>
                  <a:lnTo>
                    <a:pt x="300" y="908"/>
                  </a:lnTo>
                  <a:lnTo>
                    <a:pt x="310" y="904"/>
                  </a:lnTo>
                  <a:lnTo>
                    <a:pt x="316" y="896"/>
                  </a:lnTo>
                  <a:lnTo>
                    <a:pt x="324" y="894"/>
                  </a:lnTo>
                  <a:lnTo>
                    <a:pt x="330" y="900"/>
                  </a:lnTo>
                  <a:lnTo>
                    <a:pt x="334" y="894"/>
                  </a:lnTo>
                  <a:lnTo>
                    <a:pt x="340" y="894"/>
                  </a:lnTo>
                  <a:lnTo>
                    <a:pt x="342" y="898"/>
                  </a:lnTo>
                  <a:lnTo>
                    <a:pt x="356" y="898"/>
                  </a:lnTo>
                  <a:lnTo>
                    <a:pt x="364" y="908"/>
                  </a:lnTo>
                  <a:lnTo>
                    <a:pt x="368" y="918"/>
                  </a:lnTo>
                  <a:lnTo>
                    <a:pt x="370" y="918"/>
                  </a:lnTo>
                  <a:lnTo>
                    <a:pt x="370" y="910"/>
                  </a:lnTo>
                  <a:lnTo>
                    <a:pt x="372" y="910"/>
                  </a:lnTo>
                  <a:lnTo>
                    <a:pt x="384" y="918"/>
                  </a:lnTo>
                  <a:lnTo>
                    <a:pt x="398" y="908"/>
                  </a:lnTo>
                  <a:lnTo>
                    <a:pt x="408" y="912"/>
                  </a:lnTo>
                  <a:lnTo>
                    <a:pt x="412" y="910"/>
                  </a:lnTo>
                  <a:lnTo>
                    <a:pt x="418" y="908"/>
                  </a:lnTo>
                  <a:lnTo>
                    <a:pt x="426" y="918"/>
                  </a:lnTo>
                  <a:lnTo>
                    <a:pt x="434" y="920"/>
                  </a:lnTo>
                  <a:lnTo>
                    <a:pt x="442" y="914"/>
                  </a:lnTo>
                  <a:lnTo>
                    <a:pt x="456" y="916"/>
                  </a:lnTo>
                  <a:lnTo>
                    <a:pt x="460" y="914"/>
                  </a:lnTo>
                  <a:lnTo>
                    <a:pt x="464" y="904"/>
                  </a:lnTo>
                  <a:lnTo>
                    <a:pt x="464" y="902"/>
                  </a:lnTo>
                  <a:lnTo>
                    <a:pt x="456" y="900"/>
                  </a:lnTo>
                  <a:lnTo>
                    <a:pt x="448" y="896"/>
                  </a:lnTo>
                  <a:lnTo>
                    <a:pt x="442" y="888"/>
                  </a:lnTo>
                  <a:lnTo>
                    <a:pt x="454" y="882"/>
                  </a:lnTo>
                  <a:lnTo>
                    <a:pt x="456" y="878"/>
                  </a:lnTo>
                  <a:lnTo>
                    <a:pt x="452" y="872"/>
                  </a:lnTo>
                  <a:lnTo>
                    <a:pt x="456" y="866"/>
                  </a:lnTo>
                  <a:lnTo>
                    <a:pt x="472" y="864"/>
                  </a:lnTo>
                  <a:lnTo>
                    <a:pt x="458" y="860"/>
                  </a:lnTo>
                  <a:lnTo>
                    <a:pt x="458" y="856"/>
                  </a:lnTo>
                  <a:lnTo>
                    <a:pt x="462" y="854"/>
                  </a:lnTo>
                  <a:lnTo>
                    <a:pt x="456" y="854"/>
                  </a:lnTo>
                  <a:lnTo>
                    <a:pt x="458" y="848"/>
                  </a:lnTo>
                  <a:lnTo>
                    <a:pt x="454" y="844"/>
                  </a:lnTo>
                  <a:lnTo>
                    <a:pt x="476" y="846"/>
                  </a:lnTo>
                  <a:lnTo>
                    <a:pt x="490" y="838"/>
                  </a:lnTo>
                  <a:lnTo>
                    <a:pt x="496" y="840"/>
                  </a:lnTo>
                  <a:lnTo>
                    <a:pt x="506" y="834"/>
                  </a:lnTo>
                  <a:lnTo>
                    <a:pt x="514" y="830"/>
                  </a:lnTo>
                  <a:lnTo>
                    <a:pt x="552" y="822"/>
                  </a:lnTo>
                  <a:lnTo>
                    <a:pt x="552" y="816"/>
                  </a:lnTo>
                  <a:lnTo>
                    <a:pt x="562" y="812"/>
                  </a:lnTo>
                  <a:lnTo>
                    <a:pt x="588" y="816"/>
                  </a:lnTo>
                  <a:lnTo>
                    <a:pt x="590" y="826"/>
                  </a:lnTo>
                  <a:lnTo>
                    <a:pt x="592" y="828"/>
                  </a:lnTo>
                  <a:lnTo>
                    <a:pt x="590" y="838"/>
                  </a:lnTo>
                  <a:lnTo>
                    <a:pt x="592" y="842"/>
                  </a:lnTo>
                  <a:lnTo>
                    <a:pt x="604" y="840"/>
                  </a:lnTo>
                  <a:lnTo>
                    <a:pt x="604" y="836"/>
                  </a:lnTo>
                  <a:lnTo>
                    <a:pt x="608" y="840"/>
                  </a:lnTo>
                  <a:lnTo>
                    <a:pt x="608" y="844"/>
                  </a:lnTo>
                  <a:lnTo>
                    <a:pt x="612" y="846"/>
                  </a:lnTo>
                  <a:lnTo>
                    <a:pt x="610" y="842"/>
                  </a:lnTo>
                  <a:lnTo>
                    <a:pt x="612" y="842"/>
                  </a:lnTo>
                  <a:lnTo>
                    <a:pt x="620" y="846"/>
                  </a:lnTo>
                  <a:lnTo>
                    <a:pt x="624" y="842"/>
                  </a:lnTo>
                  <a:lnTo>
                    <a:pt x="626" y="846"/>
                  </a:lnTo>
                  <a:lnTo>
                    <a:pt x="620" y="852"/>
                  </a:lnTo>
                  <a:lnTo>
                    <a:pt x="622" y="856"/>
                  </a:lnTo>
                  <a:lnTo>
                    <a:pt x="636" y="854"/>
                  </a:lnTo>
                  <a:lnTo>
                    <a:pt x="650" y="840"/>
                  </a:lnTo>
                  <a:lnTo>
                    <a:pt x="666" y="834"/>
                  </a:lnTo>
                  <a:lnTo>
                    <a:pt x="668" y="838"/>
                  </a:lnTo>
                  <a:lnTo>
                    <a:pt x="662" y="840"/>
                  </a:lnTo>
                  <a:lnTo>
                    <a:pt x="664" y="844"/>
                  </a:lnTo>
                  <a:lnTo>
                    <a:pt x="682" y="860"/>
                  </a:lnTo>
                  <a:lnTo>
                    <a:pt x="712" y="914"/>
                  </a:lnTo>
                  <a:lnTo>
                    <a:pt x="720" y="904"/>
                  </a:lnTo>
                  <a:lnTo>
                    <a:pt x="726" y="908"/>
                  </a:lnTo>
                  <a:lnTo>
                    <a:pt x="728" y="916"/>
                  </a:lnTo>
                  <a:lnTo>
                    <a:pt x="744" y="916"/>
                  </a:lnTo>
                  <a:lnTo>
                    <a:pt x="756" y="910"/>
                  </a:lnTo>
                  <a:lnTo>
                    <a:pt x="780" y="938"/>
                  </a:lnTo>
                  <a:lnTo>
                    <a:pt x="794" y="942"/>
                  </a:lnTo>
                  <a:lnTo>
                    <a:pt x="798" y="938"/>
                  </a:lnTo>
                  <a:lnTo>
                    <a:pt x="806" y="948"/>
                  </a:lnTo>
                  <a:lnTo>
                    <a:pt x="804" y="956"/>
                  </a:lnTo>
                  <a:lnTo>
                    <a:pt x="810" y="958"/>
                  </a:lnTo>
                  <a:lnTo>
                    <a:pt x="814" y="954"/>
                  </a:lnTo>
                  <a:lnTo>
                    <a:pt x="822" y="944"/>
                  </a:lnTo>
                  <a:lnTo>
                    <a:pt x="844" y="932"/>
                  </a:lnTo>
                  <a:lnTo>
                    <a:pt x="844" y="934"/>
                  </a:lnTo>
                  <a:lnTo>
                    <a:pt x="868" y="920"/>
                  </a:lnTo>
                  <a:lnTo>
                    <a:pt x="900" y="924"/>
                  </a:lnTo>
                  <a:lnTo>
                    <a:pt x="908" y="934"/>
                  </a:lnTo>
                  <a:lnTo>
                    <a:pt x="948" y="932"/>
                  </a:lnTo>
                  <a:lnTo>
                    <a:pt x="950" y="932"/>
                  </a:lnTo>
                  <a:lnTo>
                    <a:pt x="950" y="924"/>
                  </a:lnTo>
                  <a:lnTo>
                    <a:pt x="952" y="920"/>
                  </a:lnTo>
                  <a:lnTo>
                    <a:pt x="950" y="902"/>
                  </a:lnTo>
                  <a:lnTo>
                    <a:pt x="966" y="888"/>
                  </a:lnTo>
                  <a:lnTo>
                    <a:pt x="1002" y="902"/>
                  </a:lnTo>
                  <a:lnTo>
                    <a:pt x="1006" y="918"/>
                  </a:lnTo>
                  <a:lnTo>
                    <a:pt x="1016" y="926"/>
                  </a:lnTo>
                  <a:lnTo>
                    <a:pt x="1026" y="928"/>
                  </a:lnTo>
                  <a:lnTo>
                    <a:pt x="1044" y="920"/>
                  </a:lnTo>
                  <a:lnTo>
                    <a:pt x="1052" y="922"/>
                  </a:lnTo>
                  <a:lnTo>
                    <a:pt x="1084" y="936"/>
                  </a:lnTo>
                  <a:lnTo>
                    <a:pt x="1094" y="946"/>
                  </a:lnTo>
                  <a:lnTo>
                    <a:pt x="1122" y="950"/>
                  </a:lnTo>
                  <a:lnTo>
                    <a:pt x="1150" y="942"/>
                  </a:lnTo>
                  <a:lnTo>
                    <a:pt x="1172" y="930"/>
                  </a:lnTo>
                  <a:lnTo>
                    <a:pt x="1188" y="936"/>
                  </a:lnTo>
                  <a:lnTo>
                    <a:pt x="1196" y="934"/>
                  </a:lnTo>
                  <a:lnTo>
                    <a:pt x="1216" y="942"/>
                  </a:lnTo>
                  <a:lnTo>
                    <a:pt x="1234" y="932"/>
                  </a:lnTo>
                  <a:lnTo>
                    <a:pt x="1244" y="900"/>
                  </a:lnTo>
                  <a:lnTo>
                    <a:pt x="1254" y="892"/>
                  </a:lnTo>
                  <a:lnTo>
                    <a:pt x="1254" y="882"/>
                  </a:lnTo>
                  <a:lnTo>
                    <a:pt x="1246" y="882"/>
                  </a:lnTo>
                  <a:lnTo>
                    <a:pt x="1246" y="878"/>
                  </a:lnTo>
                  <a:lnTo>
                    <a:pt x="1258" y="866"/>
                  </a:lnTo>
                  <a:lnTo>
                    <a:pt x="1266" y="864"/>
                  </a:lnTo>
                  <a:lnTo>
                    <a:pt x="1294" y="860"/>
                  </a:lnTo>
                  <a:lnTo>
                    <a:pt x="1304" y="868"/>
                  </a:lnTo>
                  <a:lnTo>
                    <a:pt x="1320" y="870"/>
                  </a:lnTo>
                  <a:lnTo>
                    <a:pt x="1330" y="884"/>
                  </a:lnTo>
                  <a:lnTo>
                    <a:pt x="1342" y="916"/>
                  </a:lnTo>
                  <a:lnTo>
                    <a:pt x="1346" y="936"/>
                  </a:lnTo>
                  <a:lnTo>
                    <a:pt x="1346" y="940"/>
                  </a:lnTo>
                  <a:lnTo>
                    <a:pt x="1368" y="944"/>
                  </a:lnTo>
                  <a:lnTo>
                    <a:pt x="1372" y="946"/>
                  </a:lnTo>
                  <a:lnTo>
                    <a:pt x="1386" y="956"/>
                  </a:lnTo>
                  <a:lnTo>
                    <a:pt x="1394" y="980"/>
                  </a:lnTo>
                  <a:lnTo>
                    <a:pt x="1408" y="980"/>
                  </a:lnTo>
                  <a:lnTo>
                    <a:pt x="1412" y="978"/>
                  </a:lnTo>
                  <a:lnTo>
                    <a:pt x="1444" y="964"/>
                  </a:lnTo>
                  <a:lnTo>
                    <a:pt x="1442" y="982"/>
                  </a:lnTo>
                  <a:lnTo>
                    <a:pt x="1436" y="988"/>
                  </a:lnTo>
                  <a:lnTo>
                    <a:pt x="1430" y="1012"/>
                  </a:lnTo>
                  <a:lnTo>
                    <a:pt x="1422" y="1030"/>
                  </a:lnTo>
                  <a:lnTo>
                    <a:pt x="1418" y="1032"/>
                  </a:lnTo>
                  <a:lnTo>
                    <a:pt x="1418" y="1032"/>
                  </a:lnTo>
                  <a:lnTo>
                    <a:pt x="1414" y="1036"/>
                  </a:lnTo>
                  <a:lnTo>
                    <a:pt x="1414" y="1038"/>
                  </a:lnTo>
                  <a:lnTo>
                    <a:pt x="1412" y="1042"/>
                  </a:lnTo>
                  <a:lnTo>
                    <a:pt x="1408" y="1038"/>
                  </a:lnTo>
                  <a:lnTo>
                    <a:pt x="1406" y="1036"/>
                  </a:lnTo>
                  <a:lnTo>
                    <a:pt x="1408" y="1034"/>
                  </a:lnTo>
                  <a:lnTo>
                    <a:pt x="1406" y="1028"/>
                  </a:lnTo>
                  <a:lnTo>
                    <a:pt x="1404" y="1028"/>
                  </a:lnTo>
                  <a:lnTo>
                    <a:pt x="1392" y="1038"/>
                  </a:lnTo>
                  <a:lnTo>
                    <a:pt x="1396" y="1048"/>
                  </a:lnTo>
                  <a:lnTo>
                    <a:pt x="1396" y="1062"/>
                  </a:lnTo>
                  <a:lnTo>
                    <a:pt x="1388" y="1072"/>
                  </a:lnTo>
                  <a:lnTo>
                    <a:pt x="1388" y="1078"/>
                  </a:lnTo>
                  <a:lnTo>
                    <a:pt x="1388" y="1080"/>
                  </a:lnTo>
                  <a:lnTo>
                    <a:pt x="1390" y="1080"/>
                  </a:lnTo>
                  <a:lnTo>
                    <a:pt x="1390" y="1076"/>
                  </a:lnTo>
                  <a:lnTo>
                    <a:pt x="1396" y="1076"/>
                  </a:lnTo>
                  <a:lnTo>
                    <a:pt x="1404" y="1062"/>
                  </a:lnTo>
                  <a:lnTo>
                    <a:pt x="1406" y="1068"/>
                  </a:lnTo>
                  <a:lnTo>
                    <a:pt x="1412" y="1064"/>
                  </a:lnTo>
                  <a:lnTo>
                    <a:pt x="1412" y="1072"/>
                  </a:lnTo>
                  <a:lnTo>
                    <a:pt x="1424" y="1076"/>
                  </a:lnTo>
                  <a:lnTo>
                    <a:pt x="1448" y="1062"/>
                  </a:lnTo>
                  <a:lnTo>
                    <a:pt x="1484" y="1016"/>
                  </a:lnTo>
                  <a:lnTo>
                    <a:pt x="1494" y="994"/>
                  </a:lnTo>
                  <a:lnTo>
                    <a:pt x="1516" y="964"/>
                  </a:lnTo>
                  <a:lnTo>
                    <a:pt x="1522" y="932"/>
                  </a:lnTo>
                  <a:lnTo>
                    <a:pt x="1520" y="918"/>
                  </a:lnTo>
                  <a:lnTo>
                    <a:pt x="1524" y="904"/>
                  </a:lnTo>
                  <a:lnTo>
                    <a:pt x="1532" y="888"/>
                  </a:lnTo>
                  <a:lnTo>
                    <a:pt x="1528" y="882"/>
                  </a:lnTo>
                  <a:lnTo>
                    <a:pt x="1530" y="878"/>
                  </a:lnTo>
                  <a:lnTo>
                    <a:pt x="1528" y="872"/>
                  </a:lnTo>
                  <a:lnTo>
                    <a:pt x="1512" y="864"/>
                  </a:lnTo>
                  <a:lnTo>
                    <a:pt x="1528" y="868"/>
                  </a:lnTo>
                  <a:lnTo>
                    <a:pt x="1532" y="862"/>
                  </a:lnTo>
                  <a:lnTo>
                    <a:pt x="1518" y="852"/>
                  </a:lnTo>
                  <a:lnTo>
                    <a:pt x="1510" y="840"/>
                  </a:lnTo>
                  <a:lnTo>
                    <a:pt x="1496" y="840"/>
                  </a:lnTo>
                  <a:lnTo>
                    <a:pt x="1496" y="852"/>
                  </a:lnTo>
                  <a:lnTo>
                    <a:pt x="1492" y="858"/>
                  </a:lnTo>
                  <a:lnTo>
                    <a:pt x="1492" y="848"/>
                  </a:lnTo>
                  <a:lnTo>
                    <a:pt x="1488" y="854"/>
                  </a:lnTo>
                  <a:lnTo>
                    <a:pt x="1476" y="856"/>
                  </a:lnTo>
                  <a:lnTo>
                    <a:pt x="1482" y="850"/>
                  </a:lnTo>
                  <a:lnTo>
                    <a:pt x="1478" y="844"/>
                  </a:lnTo>
                  <a:lnTo>
                    <a:pt x="1482" y="840"/>
                  </a:lnTo>
                  <a:lnTo>
                    <a:pt x="1476" y="842"/>
                  </a:lnTo>
                  <a:lnTo>
                    <a:pt x="1476" y="848"/>
                  </a:lnTo>
                  <a:lnTo>
                    <a:pt x="1470" y="852"/>
                  </a:lnTo>
                  <a:lnTo>
                    <a:pt x="1470" y="832"/>
                  </a:lnTo>
                  <a:lnTo>
                    <a:pt x="1456" y="834"/>
                  </a:lnTo>
                  <a:lnTo>
                    <a:pt x="1450" y="830"/>
                  </a:lnTo>
                  <a:lnTo>
                    <a:pt x="1450" y="826"/>
                  </a:lnTo>
                  <a:lnTo>
                    <a:pt x="1482" y="796"/>
                  </a:lnTo>
                  <a:lnTo>
                    <a:pt x="1492" y="780"/>
                  </a:lnTo>
                  <a:lnTo>
                    <a:pt x="1518" y="756"/>
                  </a:lnTo>
                  <a:lnTo>
                    <a:pt x="1524" y="744"/>
                  </a:lnTo>
                  <a:lnTo>
                    <a:pt x="1544" y="724"/>
                  </a:lnTo>
                  <a:lnTo>
                    <a:pt x="1556" y="716"/>
                  </a:lnTo>
                  <a:lnTo>
                    <a:pt x="1588" y="716"/>
                  </a:lnTo>
                  <a:lnTo>
                    <a:pt x="1594" y="722"/>
                  </a:lnTo>
                  <a:lnTo>
                    <a:pt x="1600" y="714"/>
                  </a:lnTo>
                  <a:lnTo>
                    <a:pt x="1614" y="720"/>
                  </a:lnTo>
                  <a:lnTo>
                    <a:pt x="1626" y="716"/>
                  </a:lnTo>
                  <a:lnTo>
                    <a:pt x="1628" y="720"/>
                  </a:lnTo>
                  <a:lnTo>
                    <a:pt x="1632" y="720"/>
                  </a:lnTo>
                  <a:lnTo>
                    <a:pt x="1630" y="714"/>
                  </a:lnTo>
                  <a:lnTo>
                    <a:pt x="1636" y="714"/>
                  </a:lnTo>
                  <a:lnTo>
                    <a:pt x="1634" y="708"/>
                  </a:lnTo>
                  <a:lnTo>
                    <a:pt x="1636" y="706"/>
                  </a:lnTo>
                  <a:lnTo>
                    <a:pt x="1660" y="714"/>
                  </a:lnTo>
                  <a:lnTo>
                    <a:pt x="1666" y="712"/>
                  </a:lnTo>
                  <a:lnTo>
                    <a:pt x="1676" y="718"/>
                  </a:lnTo>
                  <a:lnTo>
                    <a:pt x="1662" y="724"/>
                  </a:lnTo>
                  <a:lnTo>
                    <a:pt x="1666" y="730"/>
                  </a:lnTo>
                  <a:lnTo>
                    <a:pt x="1680" y="726"/>
                  </a:lnTo>
                  <a:lnTo>
                    <a:pt x="1686" y="728"/>
                  </a:lnTo>
                  <a:lnTo>
                    <a:pt x="1696" y="720"/>
                  </a:lnTo>
                  <a:lnTo>
                    <a:pt x="1712" y="722"/>
                  </a:lnTo>
                  <a:lnTo>
                    <a:pt x="1716" y="722"/>
                  </a:lnTo>
                  <a:lnTo>
                    <a:pt x="1716" y="716"/>
                  </a:lnTo>
                  <a:lnTo>
                    <a:pt x="1704" y="714"/>
                  </a:lnTo>
                  <a:lnTo>
                    <a:pt x="1706" y="710"/>
                  </a:lnTo>
                  <a:lnTo>
                    <a:pt x="1702" y="704"/>
                  </a:lnTo>
                  <a:lnTo>
                    <a:pt x="1744" y="652"/>
                  </a:lnTo>
                  <a:lnTo>
                    <a:pt x="1768" y="646"/>
                  </a:lnTo>
                  <a:lnTo>
                    <a:pt x="1778" y="652"/>
                  </a:lnTo>
                  <a:lnTo>
                    <a:pt x="1786" y="646"/>
                  </a:lnTo>
                  <a:lnTo>
                    <a:pt x="1780" y="664"/>
                  </a:lnTo>
                  <a:lnTo>
                    <a:pt x="1780" y="668"/>
                  </a:lnTo>
                  <a:lnTo>
                    <a:pt x="1778" y="672"/>
                  </a:lnTo>
                  <a:lnTo>
                    <a:pt x="1786" y="672"/>
                  </a:lnTo>
                  <a:lnTo>
                    <a:pt x="1784" y="684"/>
                  </a:lnTo>
                  <a:lnTo>
                    <a:pt x="1812" y="656"/>
                  </a:lnTo>
                  <a:lnTo>
                    <a:pt x="1818" y="652"/>
                  </a:lnTo>
                  <a:lnTo>
                    <a:pt x="1822" y="656"/>
                  </a:lnTo>
                  <a:lnTo>
                    <a:pt x="1824" y="652"/>
                  </a:lnTo>
                  <a:lnTo>
                    <a:pt x="1822" y="650"/>
                  </a:lnTo>
                  <a:lnTo>
                    <a:pt x="1826" y="632"/>
                  </a:lnTo>
                  <a:lnTo>
                    <a:pt x="1840" y="624"/>
                  </a:lnTo>
                  <a:lnTo>
                    <a:pt x="1848" y="628"/>
                  </a:lnTo>
                  <a:lnTo>
                    <a:pt x="1836" y="638"/>
                  </a:lnTo>
                  <a:lnTo>
                    <a:pt x="1832" y="664"/>
                  </a:lnTo>
                  <a:lnTo>
                    <a:pt x="1828" y="670"/>
                  </a:lnTo>
                  <a:lnTo>
                    <a:pt x="1830" y="676"/>
                  </a:lnTo>
                  <a:lnTo>
                    <a:pt x="1806" y="686"/>
                  </a:lnTo>
                  <a:lnTo>
                    <a:pt x="1806" y="694"/>
                  </a:lnTo>
                  <a:lnTo>
                    <a:pt x="1786" y="712"/>
                  </a:lnTo>
                  <a:lnTo>
                    <a:pt x="1760" y="750"/>
                  </a:lnTo>
                  <a:lnTo>
                    <a:pt x="1746" y="756"/>
                  </a:lnTo>
                  <a:lnTo>
                    <a:pt x="1740" y="756"/>
                  </a:lnTo>
                  <a:lnTo>
                    <a:pt x="1742" y="764"/>
                  </a:lnTo>
                  <a:lnTo>
                    <a:pt x="1738" y="774"/>
                  </a:lnTo>
                  <a:lnTo>
                    <a:pt x="1726" y="784"/>
                  </a:lnTo>
                  <a:lnTo>
                    <a:pt x="1722" y="802"/>
                  </a:lnTo>
                  <a:lnTo>
                    <a:pt x="1722" y="832"/>
                  </a:lnTo>
                  <a:lnTo>
                    <a:pt x="1738" y="914"/>
                  </a:lnTo>
                  <a:lnTo>
                    <a:pt x="1758" y="894"/>
                  </a:lnTo>
                  <a:lnTo>
                    <a:pt x="1760" y="878"/>
                  </a:lnTo>
                  <a:lnTo>
                    <a:pt x="1764" y="872"/>
                  </a:lnTo>
                  <a:lnTo>
                    <a:pt x="1776" y="864"/>
                  </a:lnTo>
                  <a:lnTo>
                    <a:pt x="1780" y="866"/>
                  </a:lnTo>
                  <a:lnTo>
                    <a:pt x="1780" y="846"/>
                  </a:lnTo>
                  <a:lnTo>
                    <a:pt x="1794" y="834"/>
                  </a:lnTo>
                  <a:lnTo>
                    <a:pt x="1802" y="836"/>
                  </a:lnTo>
                  <a:lnTo>
                    <a:pt x="1808" y="830"/>
                  </a:lnTo>
                  <a:lnTo>
                    <a:pt x="1802" y="812"/>
                  </a:lnTo>
                  <a:lnTo>
                    <a:pt x="1806" y="802"/>
                  </a:lnTo>
                  <a:lnTo>
                    <a:pt x="1812" y="796"/>
                  </a:lnTo>
                  <a:lnTo>
                    <a:pt x="1812" y="794"/>
                  </a:lnTo>
                  <a:lnTo>
                    <a:pt x="1810" y="792"/>
                  </a:lnTo>
                  <a:lnTo>
                    <a:pt x="1820" y="788"/>
                  </a:lnTo>
                  <a:lnTo>
                    <a:pt x="1816" y="794"/>
                  </a:lnTo>
                  <a:lnTo>
                    <a:pt x="1820" y="800"/>
                  </a:lnTo>
                  <a:lnTo>
                    <a:pt x="1824" y="794"/>
                  </a:lnTo>
                  <a:lnTo>
                    <a:pt x="1824" y="786"/>
                  </a:lnTo>
                  <a:lnTo>
                    <a:pt x="1818" y="782"/>
                  </a:lnTo>
                  <a:lnTo>
                    <a:pt x="1818" y="772"/>
                  </a:lnTo>
                  <a:lnTo>
                    <a:pt x="1824" y="756"/>
                  </a:lnTo>
                  <a:lnTo>
                    <a:pt x="1816" y="752"/>
                  </a:lnTo>
                  <a:lnTo>
                    <a:pt x="1812" y="758"/>
                  </a:lnTo>
                  <a:lnTo>
                    <a:pt x="1808" y="754"/>
                  </a:lnTo>
                  <a:lnTo>
                    <a:pt x="1812" y="738"/>
                  </a:lnTo>
                  <a:lnTo>
                    <a:pt x="1820" y="724"/>
                  </a:lnTo>
                  <a:lnTo>
                    <a:pt x="1822" y="724"/>
                  </a:lnTo>
                  <a:lnTo>
                    <a:pt x="1828" y="702"/>
                  </a:lnTo>
                  <a:lnTo>
                    <a:pt x="1842" y="698"/>
                  </a:lnTo>
                  <a:lnTo>
                    <a:pt x="1848" y="704"/>
                  </a:lnTo>
                  <a:lnTo>
                    <a:pt x="1848" y="698"/>
                  </a:lnTo>
                  <a:lnTo>
                    <a:pt x="1864" y="686"/>
                  </a:lnTo>
                  <a:lnTo>
                    <a:pt x="1864" y="704"/>
                  </a:lnTo>
                  <a:lnTo>
                    <a:pt x="1874" y="688"/>
                  </a:lnTo>
                  <a:lnTo>
                    <a:pt x="1890" y="682"/>
                  </a:lnTo>
                  <a:lnTo>
                    <a:pt x="1906" y="686"/>
                  </a:lnTo>
                  <a:lnTo>
                    <a:pt x="1918" y="700"/>
                  </a:lnTo>
                  <a:lnTo>
                    <a:pt x="1922" y="688"/>
                  </a:lnTo>
                  <a:lnTo>
                    <a:pt x="1946" y="672"/>
                  </a:lnTo>
                  <a:lnTo>
                    <a:pt x="1946" y="666"/>
                  </a:lnTo>
                  <a:lnTo>
                    <a:pt x="1956" y="660"/>
                  </a:lnTo>
                  <a:lnTo>
                    <a:pt x="1962" y="652"/>
                  </a:lnTo>
                  <a:lnTo>
                    <a:pt x="1966" y="654"/>
                  </a:lnTo>
                  <a:lnTo>
                    <a:pt x="1982" y="644"/>
                  </a:lnTo>
                  <a:lnTo>
                    <a:pt x="1982" y="640"/>
                  </a:lnTo>
                  <a:lnTo>
                    <a:pt x="2012" y="628"/>
                  </a:lnTo>
                  <a:lnTo>
                    <a:pt x="2014" y="628"/>
                  </a:lnTo>
                  <a:lnTo>
                    <a:pt x="2036" y="634"/>
                  </a:lnTo>
                  <a:lnTo>
                    <a:pt x="2042" y="622"/>
                  </a:lnTo>
                  <a:lnTo>
                    <a:pt x="2036" y="614"/>
                  </a:lnTo>
                  <a:lnTo>
                    <a:pt x="2040" y="612"/>
                  </a:lnTo>
                  <a:lnTo>
                    <a:pt x="2032" y="602"/>
                  </a:lnTo>
                  <a:lnTo>
                    <a:pt x="2030" y="586"/>
                  </a:lnTo>
                  <a:lnTo>
                    <a:pt x="2028" y="582"/>
                  </a:lnTo>
                  <a:lnTo>
                    <a:pt x="2026" y="574"/>
                  </a:lnTo>
                  <a:lnTo>
                    <a:pt x="2022" y="578"/>
                  </a:lnTo>
                  <a:lnTo>
                    <a:pt x="2016" y="574"/>
                  </a:lnTo>
                  <a:lnTo>
                    <a:pt x="2014" y="562"/>
                  </a:lnTo>
                  <a:lnTo>
                    <a:pt x="2030" y="566"/>
                  </a:lnTo>
                  <a:lnTo>
                    <a:pt x="2048" y="552"/>
                  </a:lnTo>
                  <a:lnTo>
                    <a:pt x="2048" y="552"/>
                  </a:lnTo>
                  <a:lnTo>
                    <a:pt x="2058" y="536"/>
                  </a:lnTo>
                  <a:lnTo>
                    <a:pt x="2058" y="534"/>
                  </a:lnTo>
                  <a:lnTo>
                    <a:pt x="2050" y="526"/>
                  </a:lnTo>
                  <a:lnTo>
                    <a:pt x="2048" y="518"/>
                  </a:lnTo>
                  <a:lnTo>
                    <a:pt x="2048" y="518"/>
                  </a:lnTo>
                  <a:lnTo>
                    <a:pt x="2058" y="516"/>
                  </a:lnTo>
                  <a:lnTo>
                    <a:pt x="2056" y="510"/>
                  </a:lnTo>
                  <a:lnTo>
                    <a:pt x="2060" y="510"/>
                  </a:lnTo>
                  <a:lnTo>
                    <a:pt x="2062" y="516"/>
                  </a:lnTo>
                  <a:lnTo>
                    <a:pt x="2068" y="510"/>
                  </a:lnTo>
                  <a:lnTo>
                    <a:pt x="2068" y="518"/>
                  </a:lnTo>
                  <a:lnTo>
                    <a:pt x="2062" y="520"/>
                  </a:lnTo>
                  <a:lnTo>
                    <a:pt x="2066" y="528"/>
                  </a:lnTo>
                  <a:lnTo>
                    <a:pt x="2068" y="528"/>
                  </a:lnTo>
                  <a:lnTo>
                    <a:pt x="2068" y="536"/>
                  </a:lnTo>
                  <a:lnTo>
                    <a:pt x="2078" y="538"/>
                  </a:lnTo>
                  <a:lnTo>
                    <a:pt x="2094" y="534"/>
                  </a:lnTo>
                  <a:lnTo>
                    <a:pt x="2102" y="540"/>
                  </a:lnTo>
                  <a:lnTo>
                    <a:pt x="2104" y="552"/>
                  </a:lnTo>
                  <a:lnTo>
                    <a:pt x="2110" y="560"/>
                  </a:lnTo>
                  <a:lnTo>
                    <a:pt x="2116" y="562"/>
                  </a:lnTo>
                  <a:lnTo>
                    <a:pt x="2116" y="558"/>
                  </a:lnTo>
                  <a:lnTo>
                    <a:pt x="2120" y="560"/>
                  </a:lnTo>
                  <a:lnTo>
                    <a:pt x="2120" y="556"/>
                  </a:lnTo>
                  <a:lnTo>
                    <a:pt x="2120" y="556"/>
                  </a:lnTo>
                  <a:lnTo>
                    <a:pt x="2120" y="560"/>
                  </a:lnTo>
                  <a:lnTo>
                    <a:pt x="2118" y="562"/>
                  </a:lnTo>
                  <a:lnTo>
                    <a:pt x="2126" y="566"/>
                  </a:lnTo>
                  <a:lnTo>
                    <a:pt x="2126" y="568"/>
                  </a:lnTo>
                  <a:lnTo>
                    <a:pt x="2128" y="572"/>
                  </a:lnTo>
                  <a:lnTo>
                    <a:pt x="2132" y="570"/>
                  </a:lnTo>
                  <a:lnTo>
                    <a:pt x="2132" y="574"/>
                  </a:lnTo>
                  <a:lnTo>
                    <a:pt x="2134" y="574"/>
                  </a:lnTo>
                  <a:lnTo>
                    <a:pt x="2136" y="574"/>
                  </a:lnTo>
                  <a:lnTo>
                    <a:pt x="2138" y="568"/>
                  </a:lnTo>
                  <a:lnTo>
                    <a:pt x="2140" y="568"/>
                  </a:lnTo>
                  <a:lnTo>
                    <a:pt x="2136" y="576"/>
                  </a:lnTo>
                  <a:lnTo>
                    <a:pt x="2142" y="578"/>
                  </a:lnTo>
                  <a:lnTo>
                    <a:pt x="2144" y="576"/>
                  </a:lnTo>
                  <a:lnTo>
                    <a:pt x="2144" y="572"/>
                  </a:lnTo>
                  <a:lnTo>
                    <a:pt x="2150" y="572"/>
                  </a:lnTo>
                  <a:lnTo>
                    <a:pt x="2148" y="564"/>
                  </a:lnTo>
                  <a:lnTo>
                    <a:pt x="2142" y="564"/>
                  </a:lnTo>
                  <a:lnTo>
                    <a:pt x="2146" y="562"/>
                  </a:lnTo>
                  <a:lnTo>
                    <a:pt x="2140" y="560"/>
                  </a:lnTo>
                  <a:lnTo>
                    <a:pt x="2154" y="552"/>
                  </a:lnTo>
                  <a:lnTo>
                    <a:pt x="2152" y="548"/>
                  </a:lnTo>
                  <a:lnTo>
                    <a:pt x="2154" y="546"/>
                  </a:lnTo>
                  <a:lnTo>
                    <a:pt x="2154" y="540"/>
                  </a:lnTo>
                  <a:lnTo>
                    <a:pt x="2158" y="538"/>
                  </a:lnTo>
                  <a:lnTo>
                    <a:pt x="2168" y="538"/>
                  </a:lnTo>
                  <a:lnTo>
                    <a:pt x="2168" y="538"/>
                  </a:lnTo>
                  <a:lnTo>
                    <a:pt x="2168" y="534"/>
                  </a:lnTo>
                  <a:lnTo>
                    <a:pt x="2164" y="532"/>
                  </a:lnTo>
                  <a:lnTo>
                    <a:pt x="2164" y="528"/>
                  </a:lnTo>
                  <a:lnTo>
                    <a:pt x="2164" y="526"/>
                  </a:lnTo>
                  <a:lnTo>
                    <a:pt x="2174" y="534"/>
                  </a:lnTo>
                  <a:lnTo>
                    <a:pt x="2176" y="524"/>
                  </a:lnTo>
                  <a:lnTo>
                    <a:pt x="2186" y="518"/>
                  </a:lnTo>
                  <a:lnTo>
                    <a:pt x="2180" y="516"/>
                  </a:lnTo>
                  <a:close/>
                  <a:moveTo>
                    <a:pt x="60" y="744"/>
                  </a:moveTo>
                  <a:lnTo>
                    <a:pt x="58" y="744"/>
                  </a:lnTo>
                  <a:lnTo>
                    <a:pt x="52" y="746"/>
                  </a:lnTo>
                  <a:lnTo>
                    <a:pt x="50" y="744"/>
                  </a:lnTo>
                  <a:lnTo>
                    <a:pt x="54" y="740"/>
                  </a:lnTo>
                  <a:lnTo>
                    <a:pt x="56" y="738"/>
                  </a:lnTo>
                  <a:lnTo>
                    <a:pt x="60" y="740"/>
                  </a:lnTo>
                  <a:lnTo>
                    <a:pt x="60" y="746"/>
                  </a:lnTo>
                  <a:lnTo>
                    <a:pt x="60" y="744"/>
                  </a:lnTo>
                  <a:close/>
                  <a:moveTo>
                    <a:pt x="74" y="684"/>
                  </a:moveTo>
                  <a:lnTo>
                    <a:pt x="72" y="688"/>
                  </a:lnTo>
                  <a:lnTo>
                    <a:pt x="70" y="692"/>
                  </a:lnTo>
                  <a:lnTo>
                    <a:pt x="62" y="692"/>
                  </a:lnTo>
                  <a:lnTo>
                    <a:pt x="58" y="694"/>
                  </a:lnTo>
                  <a:lnTo>
                    <a:pt x="56" y="700"/>
                  </a:lnTo>
                  <a:lnTo>
                    <a:pt x="52" y="700"/>
                  </a:lnTo>
                  <a:lnTo>
                    <a:pt x="50" y="686"/>
                  </a:lnTo>
                  <a:lnTo>
                    <a:pt x="44" y="678"/>
                  </a:lnTo>
                  <a:lnTo>
                    <a:pt x="44" y="676"/>
                  </a:lnTo>
                  <a:lnTo>
                    <a:pt x="42" y="670"/>
                  </a:lnTo>
                  <a:lnTo>
                    <a:pt x="38" y="670"/>
                  </a:lnTo>
                  <a:lnTo>
                    <a:pt x="38" y="662"/>
                  </a:lnTo>
                  <a:lnTo>
                    <a:pt x="44" y="654"/>
                  </a:lnTo>
                  <a:lnTo>
                    <a:pt x="50" y="652"/>
                  </a:lnTo>
                  <a:lnTo>
                    <a:pt x="56" y="654"/>
                  </a:lnTo>
                  <a:lnTo>
                    <a:pt x="62" y="662"/>
                  </a:lnTo>
                  <a:lnTo>
                    <a:pt x="70" y="664"/>
                  </a:lnTo>
                  <a:lnTo>
                    <a:pt x="72" y="674"/>
                  </a:lnTo>
                  <a:lnTo>
                    <a:pt x="74" y="674"/>
                  </a:lnTo>
                  <a:lnTo>
                    <a:pt x="74" y="682"/>
                  </a:lnTo>
                  <a:lnTo>
                    <a:pt x="74" y="684"/>
                  </a:lnTo>
                  <a:close/>
                  <a:moveTo>
                    <a:pt x="122" y="668"/>
                  </a:moveTo>
                  <a:lnTo>
                    <a:pt x="120" y="668"/>
                  </a:lnTo>
                  <a:lnTo>
                    <a:pt x="116" y="674"/>
                  </a:lnTo>
                  <a:lnTo>
                    <a:pt x="112" y="672"/>
                  </a:lnTo>
                  <a:lnTo>
                    <a:pt x="112" y="670"/>
                  </a:lnTo>
                  <a:lnTo>
                    <a:pt x="114" y="668"/>
                  </a:lnTo>
                  <a:lnTo>
                    <a:pt x="112" y="664"/>
                  </a:lnTo>
                  <a:lnTo>
                    <a:pt x="108" y="658"/>
                  </a:lnTo>
                  <a:lnTo>
                    <a:pt x="100" y="652"/>
                  </a:lnTo>
                  <a:lnTo>
                    <a:pt x="96" y="648"/>
                  </a:lnTo>
                  <a:lnTo>
                    <a:pt x="96" y="646"/>
                  </a:lnTo>
                  <a:lnTo>
                    <a:pt x="98" y="648"/>
                  </a:lnTo>
                  <a:lnTo>
                    <a:pt x="100" y="646"/>
                  </a:lnTo>
                  <a:lnTo>
                    <a:pt x="96" y="638"/>
                  </a:lnTo>
                  <a:lnTo>
                    <a:pt x="102" y="642"/>
                  </a:lnTo>
                  <a:lnTo>
                    <a:pt x="98" y="628"/>
                  </a:lnTo>
                  <a:lnTo>
                    <a:pt x="98" y="626"/>
                  </a:lnTo>
                  <a:lnTo>
                    <a:pt x="102" y="630"/>
                  </a:lnTo>
                  <a:lnTo>
                    <a:pt x="102" y="638"/>
                  </a:lnTo>
                  <a:lnTo>
                    <a:pt x="106" y="640"/>
                  </a:lnTo>
                  <a:lnTo>
                    <a:pt x="108" y="640"/>
                  </a:lnTo>
                  <a:lnTo>
                    <a:pt x="106" y="634"/>
                  </a:lnTo>
                  <a:lnTo>
                    <a:pt x="110" y="638"/>
                  </a:lnTo>
                  <a:lnTo>
                    <a:pt x="112" y="636"/>
                  </a:lnTo>
                  <a:lnTo>
                    <a:pt x="110" y="626"/>
                  </a:lnTo>
                  <a:lnTo>
                    <a:pt x="104" y="624"/>
                  </a:lnTo>
                  <a:lnTo>
                    <a:pt x="104" y="626"/>
                  </a:lnTo>
                  <a:lnTo>
                    <a:pt x="98" y="616"/>
                  </a:lnTo>
                  <a:lnTo>
                    <a:pt x="116" y="628"/>
                  </a:lnTo>
                  <a:lnTo>
                    <a:pt x="116" y="630"/>
                  </a:lnTo>
                  <a:lnTo>
                    <a:pt x="114" y="642"/>
                  </a:lnTo>
                  <a:lnTo>
                    <a:pt x="116" y="644"/>
                  </a:lnTo>
                  <a:lnTo>
                    <a:pt x="116" y="646"/>
                  </a:lnTo>
                  <a:lnTo>
                    <a:pt x="118" y="652"/>
                  </a:lnTo>
                  <a:lnTo>
                    <a:pt x="124" y="658"/>
                  </a:lnTo>
                  <a:lnTo>
                    <a:pt x="124" y="662"/>
                  </a:lnTo>
                  <a:lnTo>
                    <a:pt x="122" y="664"/>
                  </a:lnTo>
                  <a:lnTo>
                    <a:pt x="124" y="666"/>
                  </a:lnTo>
                  <a:lnTo>
                    <a:pt x="122" y="668"/>
                  </a:lnTo>
                  <a:close/>
                  <a:moveTo>
                    <a:pt x="136" y="690"/>
                  </a:moveTo>
                  <a:lnTo>
                    <a:pt x="144" y="688"/>
                  </a:lnTo>
                  <a:lnTo>
                    <a:pt x="146" y="694"/>
                  </a:lnTo>
                  <a:lnTo>
                    <a:pt x="144" y="696"/>
                  </a:lnTo>
                  <a:lnTo>
                    <a:pt x="138" y="696"/>
                  </a:lnTo>
                  <a:lnTo>
                    <a:pt x="136" y="696"/>
                  </a:lnTo>
                  <a:lnTo>
                    <a:pt x="134" y="692"/>
                  </a:lnTo>
                  <a:lnTo>
                    <a:pt x="136" y="690"/>
                  </a:lnTo>
                  <a:close/>
                  <a:moveTo>
                    <a:pt x="156" y="744"/>
                  </a:moveTo>
                  <a:lnTo>
                    <a:pt x="156" y="748"/>
                  </a:lnTo>
                  <a:lnTo>
                    <a:pt x="154" y="744"/>
                  </a:lnTo>
                  <a:lnTo>
                    <a:pt x="154" y="746"/>
                  </a:lnTo>
                  <a:lnTo>
                    <a:pt x="152" y="748"/>
                  </a:lnTo>
                  <a:lnTo>
                    <a:pt x="150" y="746"/>
                  </a:lnTo>
                  <a:lnTo>
                    <a:pt x="150" y="750"/>
                  </a:lnTo>
                  <a:lnTo>
                    <a:pt x="148" y="748"/>
                  </a:lnTo>
                  <a:lnTo>
                    <a:pt x="148" y="744"/>
                  </a:lnTo>
                  <a:lnTo>
                    <a:pt x="144" y="742"/>
                  </a:lnTo>
                  <a:lnTo>
                    <a:pt x="134" y="732"/>
                  </a:lnTo>
                  <a:lnTo>
                    <a:pt x="134" y="730"/>
                  </a:lnTo>
                  <a:lnTo>
                    <a:pt x="136" y="730"/>
                  </a:lnTo>
                  <a:lnTo>
                    <a:pt x="140" y="736"/>
                  </a:lnTo>
                  <a:lnTo>
                    <a:pt x="142" y="734"/>
                  </a:lnTo>
                  <a:lnTo>
                    <a:pt x="146" y="736"/>
                  </a:lnTo>
                  <a:lnTo>
                    <a:pt x="144" y="728"/>
                  </a:lnTo>
                  <a:lnTo>
                    <a:pt x="140" y="726"/>
                  </a:lnTo>
                  <a:lnTo>
                    <a:pt x="142" y="724"/>
                  </a:lnTo>
                  <a:lnTo>
                    <a:pt x="146" y="724"/>
                  </a:lnTo>
                  <a:lnTo>
                    <a:pt x="152" y="734"/>
                  </a:lnTo>
                  <a:lnTo>
                    <a:pt x="158" y="736"/>
                  </a:lnTo>
                  <a:lnTo>
                    <a:pt x="160" y="742"/>
                  </a:lnTo>
                  <a:lnTo>
                    <a:pt x="156" y="744"/>
                  </a:lnTo>
                  <a:close/>
                  <a:moveTo>
                    <a:pt x="306" y="816"/>
                  </a:moveTo>
                  <a:lnTo>
                    <a:pt x="300" y="820"/>
                  </a:lnTo>
                  <a:lnTo>
                    <a:pt x="298" y="820"/>
                  </a:lnTo>
                  <a:lnTo>
                    <a:pt x="298" y="822"/>
                  </a:lnTo>
                  <a:lnTo>
                    <a:pt x="292" y="824"/>
                  </a:lnTo>
                  <a:lnTo>
                    <a:pt x="292" y="826"/>
                  </a:lnTo>
                  <a:lnTo>
                    <a:pt x="294" y="828"/>
                  </a:lnTo>
                  <a:lnTo>
                    <a:pt x="292" y="834"/>
                  </a:lnTo>
                  <a:lnTo>
                    <a:pt x="286" y="838"/>
                  </a:lnTo>
                  <a:lnTo>
                    <a:pt x="286" y="842"/>
                  </a:lnTo>
                  <a:lnTo>
                    <a:pt x="292" y="848"/>
                  </a:lnTo>
                  <a:lnTo>
                    <a:pt x="302" y="842"/>
                  </a:lnTo>
                  <a:lnTo>
                    <a:pt x="296" y="846"/>
                  </a:lnTo>
                  <a:lnTo>
                    <a:pt x="296" y="852"/>
                  </a:lnTo>
                  <a:lnTo>
                    <a:pt x="294" y="850"/>
                  </a:lnTo>
                  <a:lnTo>
                    <a:pt x="294" y="856"/>
                  </a:lnTo>
                  <a:lnTo>
                    <a:pt x="300" y="858"/>
                  </a:lnTo>
                  <a:lnTo>
                    <a:pt x="292" y="860"/>
                  </a:lnTo>
                  <a:lnTo>
                    <a:pt x="294" y="858"/>
                  </a:lnTo>
                  <a:lnTo>
                    <a:pt x="290" y="856"/>
                  </a:lnTo>
                  <a:lnTo>
                    <a:pt x="292" y="850"/>
                  </a:lnTo>
                  <a:lnTo>
                    <a:pt x="290" y="846"/>
                  </a:lnTo>
                  <a:lnTo>
                    <a:pt x="284" y="842"/>
                  </a:lnTo>
                  <a:lnTo>
                    <a:pt x="286" y="832"/>
                  </a:lnTo>
                  <a:lnTo>
                    <a:pt x="286" y="830"/>
                  </a:lnTo>
                  <a:lnTo>
                    <a:pt x="290" y="830"/>
                  </a:lnTo>
                  <a:lnTo>
                    <a:pt x="292" y="822"/>
                  </a:lnTo>
                  <a:lnTo>
                    <a:pt x="296" y="820"/>
                  </a:lnTo>
                  <a:lnTo>
                    <a:pt x="294" y="814"/>
                  </a:lnTo>
                  <a:lnTo>
                    <a:pt x="294" y="812"/>
                  </a:lnTo>
                  <a:lnTo>
                    <a:pt x="296" y="816"/>
                  </a:lnTo>
                  <a:lnTo>
                    <a:pt x="302" y="812"/>
                  </a:lnTo>
                  <a:lnTo>
                    <a:pt x="304" y="814"/>
                  </a:lnTo>
                  <a:lnTo>
                    <a:pt x="308" y="812"/>
                  </a:lnTo>
                  <a:lnTo>
                    <a:pt x="314" y="812"/>
                  </a:lnTo>
                  <a:lnTo>
                    <a:pt x="314" y="814"/>
                  </a:lnTo>
                  <a:lnTo>
                    <a:pt x="306" y="816"/>
                  </a:lnTo>
                  <a:close/>
                  <a:moveTo>
                    <a:pt x="872" y="818"/>
                  </a:moveTo>
                  <a:lnTo>
                    <a:pt x="870" y="820"/>
                  </a:lnTo>
                  <a:lnTo>
                    <a:pt x="858" y="824"/>
                  </a:lnTo>
                  <a:lnTo>
                    <a:pt x="856" y="826"/>
                  </a:lnTo>
                  <a:lnTo>
                    <a:pt x="856" y="830"/>
                  </a:lnTo>
                  <a:lnTo>
                    <a:pt x="858" y="832"/>
                  </a:lnTo>
                  <a:lnTo>
                    <a:pt x="862" y="842"/>
                  </a:lnTo>
                  <a:lnTo>
                    <a:pt x="864" y="850"/>
                  </a:lnTo>
                  <a:lnTo>
                    <a:pt x="862" y="852"/>
                  </a:lnTo>
                  <a:lnTo>
                    <a:pt x="862" y="850"/>
                  </a:lnTo>
                  <a:lnTo>
                    <a:pt x="862" y="842"/>
                  </a:lnTo>
                  <a:lnTo>
                    <a:pt x="858" y="838"/>
                  </a:lnTo>
                  <a:lnTo>
                    <a:pt x="856" y="834"/>
                  </a:lnTo>
                  <a:lnTo>
                    <a:pt x="854" y="830"/>
                  </a:lnTo>
                  <a:lnTo>
                    <a:pt x="854" y="826"/>
                  </a:lnTo>
                  <a:lnTo>
                    <a:pt x="856" y="820"/>
                  </a:lnTo>
                  <a:lnTo>
                    <a:pt x="868" y="818"/>
                  </a:lnTo>
                  <a:lnTo>
                    <a:pt x="874" y="812"/>
                  </a:lnTo>
                  <a:lnTo>
                    <a:pt x="872" y="818"/>
                  </a:lnTo>
                  <a:close/>
                  <a:moveTo>
                    <a:pt x="1016" y="800"/>
                  </a:moveTo>
                  <a:lnTo>
                    <a:pt x="1014" y="796"/>
                  </a:lnTo>
                  <a:lnTo>
                    <a:pt x="1012" y="796"/>
                  </a:lnTo>
                  <a:lnTo>
                    <a:pt x="1004" y="798"/>
                  </a:lnTo>
                  <a:lnTo>
                    <a:pt x="1002" y="806"/>
                  </a:lnTo>
                  <a:lnTo>
                    <a:pt x="1008" y="810"/>
                  </a:lnTo>
                  <a:lnTo>
                    <a:pt x="1008" y="812"/>
                  </a:lnTo>
                  <a:lnTo>
                    <a:pt x="1002" y="810"/>
                  </a:lnTo>
                  <a:lnTo>
                    <a:pt x="1000" y="804"/>
                  </a:lnTo>
                  <a:lnTo>
                    <a:pt x="996" y="802"/>
                  </a:lnTo>
                  <a:lnTo>
                    <a:pt x="994" y="800"/>
                  </a:lnTo>
                  <a:lnTo>
                    <a:pt x="1000" y="800"/>
                  </a:lnTo>
                  <a:lnTo>
                    <a:pt x="998" y="796"/>
                  </a:lnTo>
                  <a:lnTo>
                    <a:pt x="1000" y="792"/>
                  </a:lnTo>
                  <a:lnTo>
                    <a:pt x="1002" y="794"/>
                  </a:lnTo>
                  <a:lnTo>
                    <a:pt x="1002" y="796"/>
                  </a:lnTo>
                  <a:lnTo>
                    <a:pt x="1010" y="792"/>
                  </a:lnTo>
                  <a:lnTo>
                    <a:pt x="1016" y="796"/>
                  </a:lnTo>
                  <a:lnTo>
                    <a:pt x="1016" y="798"/>
                  </a:lnTo>
                  <a:lnTo>
                    <a:pt x="1016" y="800"/>
                  </a:lnTo>
                  <a:close/>
                  <a:moveTo>
                    <a:pt x="1104" y="844"/>
                  </a:moveTo>
                  <a:lnTo>
                    <a:pt x="1102" y="848"/>
                  </a:lnTo>
                  <a:lnTo>
                    <a:pt x="1098" y="856"/>
                  </a:lnTo>
                  <a:lnTo>
                    <a:pt x="1098" y="852"/>
                  </a:lnTo>
                  <a:lnTo>
                    <a:pt x="1094" y="854"/>
                  </a:lnTo>
                  <a:lnTo>
                    <a:pt x="1092" y="858"/>
                  </a:lnTo>
                  <a:lnTo>
                    <a:pt x="1096" y="858"/>
                  </a:lnTo>
                  <a:lnTo>
                    <a:pt x="1096" y="862"/>
                  </a:lnTo>
                  <a:lnTo>
                    <a:pt x="1090" y="866"/>
                  </a:lnTo>
                  <a:lnTo>
                    <a:pt x="1084" y="876"/>
                  </a:lnTo>
                  <a:lnTo>
                    <a:pt x="1072" y="880"/>
                  </a:lnTo>
                  <a:lnTo>
                    <a:pt x="1070" y="884"/>
                  </a:lnTo>
                  <a:lnTo>
                    <a:pt x="1064" y="886"/>
                  </a:lnTo>
                  <a:lnTo>
                    <a:pt x="1058" y="896"/>
                  </a:lnTo>
                  <a:lnTo>
                    <a:pt x="1052" y="900"/>
                  </a:lnTo>
                  <a:lnTo>
                    <a:pt x="1040" y="904"/>
                  </a:lnTo>
                  <a:lnTo>
                    <a:pt x="1030" y="902"/>
                  </a:lnTo>
                  <a:lnTo>
                    <a:pt x="1028" y="900"/>
                  </a:lnTo>
                  <a:lnTo>
                    <a:pt x="1028" y="898"/>
                  </a:lnTo>
                  <a:lnTo>
                    <a:pt x="1032" y="898"/>
                  </a:lnTo>
                  <a:lnTo>
                    <a:pt x="1042" y="894"/>
                  </a:lnTo>
                  <a:lnTo>
                    <a:pt x="1046" y="894"/>
                  </a:lnTo>
                  <a:lnTo>
                    <a:pt x="1050" y="892"/>
                  </a:lnTo>
                  <a:lnTo>
                    <a:pt x="1058" y="880"/>
                  </a:lnTo>
                  <a:lnTo>
                    <a:pt x="1078" y="864"/>
                  </a:lnTo>
                  <a:lnTo>
                    <a:pt x="1080" y="862"/>
                  </a:lnTo>
                  <a:lnTo>
                    <a:pt x="1070" y="868"/>
                  </a:lnTo>
                  <a:lnTo>
                    <a:pt x="1072" y="864"/>
                  </a:lnTo>
                  <a:lnTo>
                    <a:pt x="1076" y="862"/>
                  </a:lnTo>
                  <a:lnTo>
                    <a:pt x="1086" y="850"/>
                  </a:lnTo>
                  <a:lnTo>
                    <a:pt x="1100" y="818"/>
                  </a:lnTo>
                  <a:lnTo>
                    <a:pt x="1102" y="810"/>
                  </a:lnTo>
                  <a:lnTo>
                    <a:pt x="1106" y="806"/>
                  </a:lnTo>
                  <a:lnTo>
                    <a:pt x="1108" y="808"/>
                  </a:lnTo>
                  <a:lnTo>
                    <a:pt x="1108" y="810"/>
                  </a:lnTo>
                  <a:lnTo>
                    <a:pt x="1104" y="84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3" name="Freeform 825">
              <a:extLst>
                <a:ext uri="{FF2B5EF4-FFF2-40B4-BE49-F238E27FC236}">
                  <a16:creationId xmlns:a16="http://schemas.microsoft.com/office/drawing/2014/main" id="{36004571-8246-D943-B6B5-AF46B04B6E91}"/>
                </a:ext>
              </a:extLst>
            </p:cNvPr>
            <p:cNvSpPr>
              <a:spLocks noEditPoints="1"/>
            </p:cNvSpPr>
            <p:nvPr/>
          </p:nvSpPr>
          <p:spPr bwMode="auto">
            <a:xfrm>
              <a:off x="1700213" y="3262313"/>
              <a:ext cx="1225550" cy="657225"/>
            </a:xfrm>
            <a:custGeom>
              <a:avLst/>
              <a:gdLst/>
              <a:ahLst/>
              <a:cxnLst>
                <a:cxn ang="0">
                  <a:pos x="754" y="42"/>
                </a:cxn>
                <a:cxn ang="0">
                  <a:pos x="724" y="78"/>
                </a:cxn>
                <a:cxn ang="0">
                  <a:pos x="648" y="108"/>
                </a:cxn>
                <a:cxn ang="0">
                  <a:pos x="582" y="146"/>
                </a:cxn>
                <a:cxn ang="0">
                  <a:pos x="564" y="120"/>
                </a:cxn>
                <a:cxn ang="0">
                  <a:pos x="550" y="86"/>
                </a:cxn>
                <a:cxn ang="0">
                  <a:pos x="520" y="86"/>
                </a:cxn>
                <a:cxn ang="0">
                  <a:pos x="504" y="146"/>
                </a:cxn>
                <a:cxn ang="0">
                  <a:pos x="502" y="82"/>
                </a:cxn>
                <a:cxn ang="0">
                  <a:pos x="526" y="66"/>
                </a:cxn>
                <a:cxn ang="0">
                  <a:pos x="528" y="54"/>
                </a:cxn>
                <a:cxn ang="0">
                  <a:pos x="492" y="40"/>
                </a:cxn>
                <a:cxn ang="0">
                  <a:pos x="466" y="30"/>
                </a:cxn>
                <a:cxn ang="0">
                  <a:pos x="24" y="10"/>
                </a:cxn>
                <a:cxn ang="0">
                  <a:pos x="28" y="32"/>
                </a:cxn>
                <a:cxn ang="0">
                  <a:pos x="0" y="28"/>
                </a:cxn>
                <a:cxn ang="0">
                  <a:pos x="8" y="60"/>
                </a:cxn>
                <a:cxn ang="0">
                  <a:pos x="8" y="164"/>
                </a:cxn>
                <a:cxn ang="0">
                  <a:pos x="30" y="210"/>
                </a:cxn>
                <a:cxn ang="0">
                  <a:pos x="38" y="236"/>
                </a:cxn>
                <a:cxn ang="0">
                  <a:pos x="82" y="278"/>
                </a:cxn>
                <a:cxn ang="0">
                  <a:pos x="164" y="312"/>
                </a:cxn>
                <a:cxn ang="0">
                  <a:pos x="264" y="332"/>
                </a:cxn>
                <a:cxn ang="0">
                  <a:pos x="324" y="366"/>
                </a:cxn>
                <a:cxn ang="0">
                  <a:pos x="370" y="402"/>
                </a:cxn>
                <a:cxn ang="0">
                  <a:pos x="370" y="372"/>
                </a:cxn>
                <a:cxn ang="0">
                  <a:pos x="384" y="362"/>
                </a:cxn>
                <a:cxn ang="0">
                  <a:pos x="400" y="348"/>
                </a:cxn>
                <a:cxn ang="0">
                  <a:pos x="438" y="344"/>
                </a:cxn>
                <a:cxn ang="0">
                  <a:pos x="472" y="356"/>
                </a:cxn>
                <a:cxn ang="0">
                  <a:pos x="460" y="340"/>
                </a:cxn>
                <a:cxn ang="0">
                  <a:pos x="498" y="336"/>
                </a:cxn>
                <a:cxn ang="0">
                  <a:pos x="540" y="340"/>
                </a:cxn>
                <a:cxn ang="0">
                  <a:pos x="564" y="372"/>
                </a:cxn>
                <a:cxn ang="0">
                  <a:pos x="582" y="414"/>
                </a:cxn>
                <a:cxn ang="0">
                  <a:pos x="576" y="330"/>
                </a:cxn>
                <a:cxn ang="0">
                  <a:pos x="608" y="292"/>
                </a:cxn>
                <a:cxn ang="0">
                  <a:pos x="642" y="262"/>
                </a:cxn>
                <a:cxn ang="0">
                  <a:pos x="644" y="248"/>
                </a:cxn>
                <a:cxn ang="0">
                  <a:pos x="652" y="232"/>
                </a:cxn>
                <a:cxn ang="0">
                  <a:pos x="644" y="204"/>
                </a:cxn>
                <a:cxn ang="0">
                  <a:pos x="650" y="202"/>
                </a:cxn>
                <a:cxn ang="0">
                  <a:pos x="658" y="188"/>
                </a:cxn>
                <a:cxn ang="0">
                  <a:pos x="678" y="166"/>
                </a:cxn>
                <a:cxn ang="0">
                  <a:pos x="718" y="150"/>
                </a:cxn>
                <a:cxn ang="0">
                  <a:pos x="724" y="146"/>
                </a:cxn>
                <a:cxn ang="0">
                  <a:pos x="736" y="108"/>
                </a:cxn>
                <a:cxn ang="0">
                  <a:pos x="772" y="90"/>
                </a:cxn>
                <a:cxn ang="0">
                  <a:pos x="138" y="244"/>
                </a:cxn>
                <a:cxn ang="0">
                  <a:pos x="156" y="152"/>
                </a:cxn>
                <a:cxn ang="0">
                  <a:pos x="168" y="158"/>
                </a:cxn>
                <a:cxn ang="0">
                  <a:pos x="178" y="228"/>
                </a:cxn>
                <a:cxn ang="0">
                  <a:pos x="190" y="220"/>
                </a:cxn>
                <a:cxn ang="0">
                  <a:pos x="224" y="38"/>
                </a:cxn>
                <a:cxn ang="0">
                  <a:pos x="324" y="96"/>
                </a:cxn>
                <a:cxn ang="0">
                  <a:pos x="322" y="76"/>
                </a:cxn>
                <a:cxn ang="0">
                  <a:pos x="326" y="76"/>
                </a:cxn>
                <a:cxn ang="0">
                  <a:pos x="584" y="390"/>
                </a:cxn>
              </a:cxnLst>
              <a:rect l="0" t="0" r="r" b="b"/>
              <a:pathLst>
                <a:path w="772" h="414">
                  <a:moveTo>
                    <a:pt x="770" y="90"/>
                  </a:moveTo>
                  <a:lnTo>
                    <a:pt x="772" y="88"/>
                  </a:lnTo>
                  <a:lnTo>
                    <a:pt x="772" y="84"/>
                  </a:lnTo>
                  <a:lnTo>
                    <a:pt x="770" y="84"/>
                  </a:lnTo>
                  <a:lnTo>
                    <a:pt x="768" y="84"/>
                  </a:lnTo>
                  <a:lnTo>
                    <a:pt x="764" y="82"/>
                  </a:lnTo>
                  <a:lnTo>
                    <a:pt x="764" y="76"/>
                  </a:lnTo>
                  <a:lnTo>
                    <a:pt x="762" y="74"/>
                  </a:lnTo>
                  <a:lnTo>
                    <a:pt x="762" y="48"/>
                  </a:lnTo>
                  <a:lnTo>
                    <a:pt x="754" y="42"/>
                  </a:lnTo>
                  <a:lnTo>
                    <a:pt x="746" y="46"/>
                  </a:lnTo>
                  <a:lnTo>
                    <a:pt x="744" y="44"/>
                  </a:lnTo>
                  <a:lnTo>
                    <a:pt x="744" y="44"/>
                  </a:lnTo>
                  <a:lnTo>
                    <a:pt x="740" y="40"/>
                  </a:lnTo>
                  <a:lnTo>
                    <a:pt x="738" y="42"/>
                  </a:lnTo>
                  <a:lnTo>
                    <a:pt x="732" y="52"/>
                  </a:lnTo>
                  <a:lnTo>
                    <a:pt x="730" y="58"/>
                  </a:lnTo>
                  <a:lnTo>
                    <a:pt x="726" y="66"/>
                  </a:lnTo>
                  <a:lnTo>
                    <a:pt x="726" y="76"/>
                  </a:lnTo>
                  <a:lnTo>
                    <a:pt x="724" y="78"/>
                  </a:lnTo>
                  <a:lnTo>
                    <a:pt x="724" y="82"/>
                  </a:lnTo>
                  <a:lnTo>
                    <a:pt x="716" y="82"/>
                  </a:lnTo>
                  <a:lnTo>
                    <a:pt x="712" y="82"/>
                  </a:lnTo>
                  <a:lnTo>
                    <a:pt x="710" y="88"/>
                  </a:lnTo>
                  <a:lnTo>
                    <a:pt x="664" y="88"/>
                  </a:lnTo>
                  <a:lnTo>
                    <a:pt x="656" y="94"/>
                  </a:lnTo>
                  <a:lnTo>
                    <a:pt x="652" y="100"/>
                  </a:lnTo>
                  <a:lnTo>
                    <a:pt x="646" y="104"/>
                  </a:lnTo>
                  <a:lnTo>
                    <a:pt x="650" y="106"/>
                  </a:lnTo>
                  <a:lnTo>
                    <a:pt x="648" y="108"/>
                  </a:lnTo>
                  <a:lnTo>
                    <a:pt x="648" y="110"/>
                  </a:lnTo>
                  <a:lnTo>
                    <a:pt x="648" y="114"/>
                  </a:lnTo>
                  <a:lnTo>
                    <a:pt x="638" y="118"/>
                  </a:lnTo>
                  <a:lnTo>
                    <a:pt x="630" y="120"/>
                  </a:lnTo>
                  <a:lnTo>
                    <a:pt x="622" y="118"/>
                  </a:lnTo>
                  <a:lnTo>
                    <a:pt x="610" y="120"/>
                  </a:lnTo>
                  <a:lnTo>
                    <a:pt x="612" y="128"/>
                  </a:lnTo>
                  <a:lnTo>
                    <a:pt x="600" y="138"/>
                  </a:lnTo>
                  <a:lnTo>
                    <a:pt x="590" y="142"/>
                  </a:lnTo>
                  <a:lnTo>
                    <a:pt x="582" y="146"/>
                  </a:lnTo>
                  <a:lnTo>
                    <a:pt x="574" y="150"/>
                  </a:lnTo>
                  <a:lnTo>
                    <a:pt x="564" y="152"/>
                  </a:lnTo>
                  <a:lnTo>
                    <a:pt x="552" y="148"/>
                  </a:lnTo>
                  <a:lnTo>
                    <a:pt x="556" y="142"/>
                  </a:lnTo>
                  <a:lnTo>
                    <a:pt x="556" y="140"/>
                  </a:lnTo>
                  <a:lnTo>
                    <a:pt x="558" y="136"/>
                  </a:lnTo>
                  <a:lnTo>
                    <a:pt x="558" y="132"/>
                  </a:lnTo>
                  <a:lnTo>
                    <a:pt x="564" y="132"/>
                  </a:lnTo>
                  <a:lnTo>
                    <a:pt x="564" y="122"/>
                  </a:lnTo>
                  <a:lnTo>
                    <a:pt x="564" y="120"/>
                  </a:lnTo>
                  <a:lnTo>
                    <a:pt x="562" y="110"/>
                  </a:lnTo>
                  <a:lnTo>
                    <a:pt x="558" y="104"/>
                  </a:lnTo>
                  <a:lnTo>
                    <a:pt x="552" y="106"/>
                  </a:lnTo>
                  <a:lnTo>
                    <a:pt x="548" y="112"/>
                  </a:lnTo>
                  <a:lnTo>
                    <a:pt x="546" y="112"/>
                  </a:lnTo>
                  <a:lnTo>
                    <a:pt x="544" y="110"/>
                  </a:lnTo>
                  <a:lnTo>
                    <a:pt x="546" y="106"/>
                  </a:lnTo>
                  <a:lnTo>
                    <a:pt x="550" y="104"/>
                  </a:lnTo>
                  <a:lnTo>
                    <a:pt x="552" y="98"/>
                  </a:lnTo>
                  <a:lnTo>
                    <a:pt x="550" y="86"/>
                  </a:lnTo>
                  <a:lnTo>
                    <a:pt x="552" y="86"/>
                  </a:lnTo>
                  <a:lnTo>
                    <a:pt x="550" y="82"/>
                  </a:lnTo>
                  <a:lnTo>
                    <a:pt x="540" y="76"/>
                  </a:lnTo>
                  <a:lnTo>
                    <a:pt x="530" y="74"/>
                  </a:lnTo>
                  <a:lnTo>
                    <a:pt x="530" y="78"/>
                  </a:lnTo>
                  <a:lnTo>
                    <a:pt x="530" y="80"/>
                  </a:lnTo>
                  <a:lnTo>
                    <a:pt x="524" y="82"/>
                  </a:lnTo>
                  <a:lnTo>
                    <a:pt x="524" y="88"/>
                  </a:lnTo>
                  <a:lnTo>
                    <a:pt x="522" y="90"/>
                  </a:lnTo>
                  <a:lnTo>
                    <a:pt x="520" y="86"/>
                  </a:lnTo>
                  <a:lnTo>
                    <a:pt x="516" y="90"/>
                  </a:lnTo>
                  <a:lnTo>
                    <a:pt x="514" y="94"/>
                  </a:lnTo>
                  <a:lnTo>
                    <a:pt x="512" y="102"/>
                  </a:lnTo>
                  <a:lnTo>
                    <a:pt x="512" y="102"/>
                  </a:lnTo>
                  <a:lnTo>
                    <a:pt x="510" y="112"/>
                  </a:lnTo>
                  <a:lnTo>
                    <a:pt x="514" y="120"/>
                  </a:lnTo>
                  <a:lnTo>
                    <a:pt x="514" y="122"/>
                  </a:lnTo>
                  <a:lnTo>
                    <a:pt x="514" y="130"/>
                  </a:lnTo>
                  <a:lnTo>
                    <a:pt x="508" y="144"/>
                  </a:lnTo>
                  <a:lnTo>
                    <a:pt x="504" y="146"/>
                  </a:lnTo>
                  <a:lnTo>
                    <a:pt x="502" y="148"/>
                  </a:lnTo>
                  <a:lnTo>
                    <a:pt x="496" y="148"/>
                  </a:lnTo>
                  <a:lnTo>
                    <a:pt x="496" y="146"/>
                  </a:lnTo>
                  <a:lnTo>
                    <a:pt x="492" y="138"/>
                  </a:lnTo>
                  <a:lnTo>
                    <a:pt x="492" y="134"/>
                  </a:lnTo>
                  <a:lnTo>
                    <a:pt x="492" y="120"/>
                  </a:lnTo>
                  <a:lnTo>
                    <a:pt x="494" y="112"/>
                  </a:lnTo>
                  <a:lnTo>
                    <a:pt x="498" y="96"/>
                  </a:lnTo>
                  <a:lnTo>
                    <a:pt x="502" y="84"/>
                  </a:lnTo>
                  <a:lnTo>
                    <a:pt x="502" y="82"/>
                  </a:lnTo>
                  <a:lnTo>
                    <a:pt x="498" y="86"/>
                  </a:lnTo>
                  <a:lnTo>
                    <a:pt x="498" y="90"/>
                  </a:lnTo>
                  <a:lnTo>
                    <a:pt x="490" y="96"/>
                  </a:lnTo>
                  <a:lnTo>
                    <a:pt x="492" y="90"/>
                  </a:lnTo>
                  <a:lnTo>
                    <a:pt x="496" y="86"/>
                  </a:lnTo>
                  <a:lnTo>
                    <a:pt x="504" y="74"/>
                  </a:lnTo>
                  <a:lnTo>
                    <a:pt x="508" y="72"/>
                  </a:lnTo>
                  <a:lnTo>
                    <a:pt x="508" y="76"/>
                  </a:lnTo>
                  <a:lnTo>
                    <a:pt x="514" y="72"/>
                  </a:lnTo>
                  <a:lnTo>
                    <a:pt x="526" y="66"/>
                  </a:lnTo>
                  <a:lnTo>
                    <a:pt x="532" y="70"/>
                  </a:lnTo>
                  <a:lnTo>
                    <a:pt x="534" y="70"/>
                  </a:lnTo>
                  <a:lnTo>
                    <a:pt x="536" y="68"/>
                  </a:lnTo>
                  <a:lnTo>
                    <a:pt x="538" y="70"/>
                  </a:lnTo>
                  <a:lnTo>
                    <a:pt x="544" y="68"/>
                  </a:lnTo>
                  <a:lnTo>
                    <a:pt x="540" y="64"/>
                  </a:lnTo>
                  <a:lnTo>
                    <a:pt x="538" y="58"/>
                  </a:lnTo>
                  <a:lnTo>
                    <a:pt x="532" y="58"/>
                  </a:lnTo>
                  <a:lnTo>
                    <a:pt x="530" y="58"/>
                  </a:lnTo>
                  <a:lnTo>
                    <a:pt x="528" y="54"/>
                  </a:lnTo>
                  <a:lnTo>
                    <a:pt x="514" y="56"/>
                  </a:lnTo>
                  <a:lnTo>
                    <a:pt x="508" y="60"/>
                  </a:lnTo>
                  <a:lnTo>
                    <a:pt x="500" y="60"/>
                  </a:lnTo>
                  <a:lnTo>
                    <a:pt x="494" y="54"/>
                  </a:lnTo>
                  <a:lnTo>
                    <a:pt x="490" y="52"/>
                  </a:lnTo>
                  <a:lnTo>
                    <a:pt x="486" y="52"/>
                  </a:lnTo>
                  <a:lnTo>
                    <a:pt x="484" y="54"/>
                  </a:lnTo>
                  <a:lnTo>
                    <a:pt x="484" y="50"/>
                  </a:lnTo>
                  <a:lnTo>
                    <a:pt x="492" y="40"/>
                  </a:lnTo>
                  <a:lnTo>
                    <a:pt x="492" y="40"/>
                  </a:lnTo>
                  <a:lnTo>
                    <a:pt x="484" y="42"/>
                  </a:lnTo>
                  <a:lnTo>
                    <a:pt x="472" y="52"/>
                  </a:lnTo>
                  <a:lnTo>
                    <a:pt x="458" y="56"/>
                  </a:lnTo>
                  <a:lnTo>
                    <a:pt x="452" y="58"/>
                  </a:lnTo>
                  <a:lnTo>
                    <a:pt x="452" y="52"/>
                  </a:lnTo>
                  <a:lnTo>
                    <a:pt x="450" y="50"/>
                  </a:lnTo>
                  <a:lnTo>
                    <a:pt x="442" y="56"/>
                  </a:lnTo>
                  <a:lnTo>
                    <a:pt x="436" y="56"/>
                  </a:lnTo>
                  <a:lnTo>
                    <a:pt x="446" y="44"/>
                  </a:lnTo>
                  <a:lnTo>
                    <a:pt x="466" y="30"/>
                  </a:lnTo>
                  <a:lnTo>
                    <a:pt x="452" y="26"/>
                  </a:lnTo>
                  <a:lnTo>
                    <a:pt x="444" y="28"/>
                  </a:lnTo>
                  <a:lnTo>
                    <a:pt x="426" y="16"/>
                  </a:lnTo>
                  <a:lnTo>
                    <a:pt x="416" y="18"/>
                  </a:lnTo>
                  <a:lnTo>
                    <a:pt x="408" y="14"/>
                  </a:lnTo>
                  <a:lnTo>
                    <a:pt x="402" y="14"/>
                  </a:lnTo>
                  <a:lnTo>
                    <a:pt x="398" y="2"/>
                  </a:lnTo>
                  <a:lnTo>
                    <a:pt x="394" y="0"/>
                  </a:lnTo>
                  <a:lnTo>
                    <a:pt x="394" y="10"/>
                  </a:lnTo>
                  <a:lnTo>
                    <a:pt x="24" y="10"/>
                  </a:lnTo>
                  <a:lnTo>
                    <a:pt x="28" y="14"/>
                  </a:lnTo>
                  <a:lnTo>
                    <a:pt x="32" y="14"/>
                  </a:lnTo>
                  <a:lnTo>
                    <a:pt x="30" y="14"/>
                  </a:lnTo>
                  <a:lnTo>
                    <a:pt x="30" y="18"/>
                  </a:lnTo>
                  <a:lnTo>
                    <a:pt x="28" y="20"/>
                  </a:lnTo>
                  <a:lnTo>
                    <a:pt x="30" y="22"/>
                  </a:lnTo>
                  <a:lnTo>
                    <a:pt x="32" y="30"/>
                  </a:lnTo>
                  <a:lnTo>
                    <a:pt x="32" y="34"/>
                  </a:lnTo>
                  <a:lnTo>
                    <a:pt x="30" y="32"/>
                  </a:lnTo>
                  <a:lnTo>
                    <a:pt x="28" y="32"/>
                  </a:lnTo>
                  <a:lnTo>
                    <a:pt x="24" y="38"/>
                  </a:lnTo>
                  <a:lnTo>
                    <a:pt x="24" y="40"/>
                  </a:lnTo>
                  <a:lnTo>
                    <a:pt x="22" y="40"/>
                  </a:lnTo>
                  <a:lnTo>
                    <a:pt x="22" y="38"/>
                  </a:lnTo>
                  <a:lnTo>
                    <a:pt x="26" y="30"/>
                  </a:lnTo>
                  <a:lnTo>
                    <a:pt x="26" y="26"/>
                  </a:lnTo>
                  <a:lnTo>
                    <a:pt x="12" y="24"/>
                  </a:lnTo>
                  <a:lnTo>
                    <a:pt x="2" y="20"/>
                  </a:lnTo>
                  <a:lnTo>
                    <a:pt x="0" y="22"/>
                  </a:lnTo>
                  <a:lnTo>
                    <a:pt x="0" y="28"/>
                  </a:lnTo>
                  <a:lnTo>
                    <a:pt x="4" y="36"/>
                  </a:lnTo>
                  <a:lnTo>
                    <a:pt x="8" y="48"/>
                  </a:lnTo>
                  <a:lnTo>
                    <a:pt x="8" y="46"/>
                  </a:lnTo>
                  <a:lnTo>
                    <a:pt x="10" y="48"/>
                  </a:lnTo>
                  <a:lnTo>
                    <a:pt x="8" y="52"/>
                  </a:lnTo>
                  <a:lnTo>
                    <a:pt x="10" y="54"/>
                  </a:lnTo>
                  <a:lnTo>
                    <a:pt x="10" y="58"/>
                  </a:lnTo>
                  <a:lnTo>
                    <a:pt x="10" y="60"/>
                  </a:lnTo>
                  <a:lnTo>
                    <a:pt x="8" y="56"/>
                  </a:lnTo>
                  <a:lnTo>
                    <a:pt x="8" y="60"/>
                  </a:lnTo>
                  <a:lnTo>
                    <a:pt x="10" y="66"/>
                  </a:lnTo>
                  <a:lnTo>
                    <a:pt x="8" y="100"/>
                  </a:lnTo>
                  <a:lnTo>
                    <a:pt x="6" y="114"/>
                  </a:lnTo>
                  <a:lnTo>
                    <a:pt x="8" y="116"/>
                  </a:lnTo>
                  <a:lnTo>
                    <a:pt x="4" y="120"/>
                  </a:lnTo>
                  <a:lnTo>
                    <a:pt x="4" y="126"/>
                  </a:lnTo>
                  <a:lnTo>
                    <a:pt x="4" y="136"/>
                  </a:lnTo>
                  <a:lnTo>
                    <a:pt x="6" y="142"/>
                  </a:lnTo>
                  <a:lnTo>
                    <a:pt x="8" y="154"/>
                  </a:lnTo>
                  <a:lnTo>
                    <a:pt x="8" y="164"/>
                  </a:lnTo>
                  <a:lnTo>
                    <a:pt x="4" y="168"/>
                  </a:lnTo>
                  <a:lnTo>
                    <a:pt x="4" y="170"/>
                  </a:lnTo>
                  <a:lnTo>
                    <a:pt x="12" y="184"/>
                  </a:lnTo>
                  <a:lnTo>
                    <a:pt x="12" y="188"/>
                  </a:lnTo>
                  <a:lnTo>
                    <a:pt x="14" y="198"/>
                  </a:lnTo>
                  <a:lnTo>
                    <a:pt x="22" y="206"/>
                  </a:lnTo>
                  <a:lnTo>
                    <a:pt x="24" y="210"/>
                  </a:lnTo>
                  <a:lnTo>
                    <a:pt x="26" y="212"/>
                  </a:lnTo>
                  <a:lnTo>
                    <a:pt x="30" y="214"/>
                  </a:lnTo>
                  <a:lnTo>
                    <a:pt x="30" y="210"/>
                  </a:lnTo>
                  <a:lnTo>
                    <a:pt x="36" y="210"/>
                  </a:lnTo>
                  <a:lnTo>
                    <a:pt x="32" y="214"/>
                  </a:lnTo>
                  <a:lnTo>
                    <a:pt x="34" y="220"/>
                  </a:lnTo>
                  <a:lnTo>
                    <a:pt x="30" y="216"/>
                  </a:lnTo>
                  <a:lnTo>
                    <a:pt x="32" y="226"/>
                  </a:lnTo>
                  <a:lnTo>
                    <a:pt x="34" y="228"/>
                  </a:lnTo>
                  <a:lnTo>
                    <a:pt x="38" y="230"/>
                  </a:lnTo>
                  <a:lnTo>
                    <a:pt x="38" y="232"/>
                  </a:lnTo>
                  <a:lnTo>
                    <a:pt x="38" y="234"/>
                  </a:lnTo>
                  <a:lnTo>
                    <a:pt x="38" y="236"/>
                  </a:lnTo>
                  <a:lnTo>
                    <a:pt x="38" y="240"/>
                  </a:lnTo>
                  <a:lnTo>
                    <a:pt x="52" y="256"/>
                  </a:lnTo>
                  <a:lnTo>
                    <a:pt x="52" y="258"/>
                  </a:lnTo>
                  <a:lnTo>
                    <a:pt x="54" y="260"/>
                  </a:lnTo>
                  <a:lnTo>
                    <a:pt x="56" y="270"/>
                  </a:lnTo>
                  <a:lnTo>
                    <a:pt x="66" y="272"/>
                  </a:lnTo>
                  <a:lnTo>
                    <a:pt x="68" y="272"/>
                  </a:lnTo>
                  <a:lnTo>
                    <a:pt x="80" y="278"/>
                  </a:lnTo>
                  <a:lnTo>
                    <a:pt x="80" y="278"/>
                  </a:lnTo>
                  <a:lnTo>
                    <a:pt x="82" y="278"/>
                  </a:lnTo>
                  <a:lnTo>
                    <a:pt x="84" y="282"/>
                  </a:lnTo>
                  <a:lnTo>
                    <a:pt x="92" y="284"/>
                  </a:lnTo>
                  <a:lnTo>
                    <a:pt x="98" y="292"/>
                  </a:lnTo>
                  <a:lnTo>
                    <a:pt x="100" y="294"/>
                  </a:lnTo>
                  <a:lnTo>
                    <a:pt x="102" y="302"/>
                  </a:lnTo>
                  <a:lnTo>
                    <a:pt x="112" y="302"/>
                  </a:lnTo>
                  <a:lnTo>
                    <a:pt x="122" y="300"/>
                  </a:lnTo>
                  <a:lnTo>
                    <a:pt x="132" y="302"/>
                  </a:lnTo>
                  <a:lnTo>
                    <a:pt x="144" y="306"/>
                  </a:lnTo>
                  <a:lnTo>
                    <a:pt x="164" y="312"/>
                  </a:lnTo>
                  <a:lnTo>
                    <a:pt x="182" y="320"/>
                  </a:lnTo>
                  <a:lnTo>
                    <a:pt x="218" y="320"/>
                  </a:lnTo>
                  <a:lnTo>
                    <a:pt x="218" y="312"/>
                  </a:lnTo>
                  <a:lnTo>
                    <a:pt x="230" y="312"/>
                  </a:lnTo>
                  <a:lnTo>
                    <a:pt x="240" y="312"/>
                  </a:lnTo>
                  <a:lnTo>
                    <a:pt x="244" y="314"/>
                  </a:lnTo>
                  <a:lnTo>
                    <a:pt x="246" y="318"/>
                  </a:lnTo>
                  <a:lnTo>
                    <a:pt x="250" y="318"/>
                  </a:lnTo>
                  <a:lnTo>
                    <a:pt x="256" y="326"/>
                  </a:lnTo>
                  <a:lnTo>
                    <a:pt x="264" y="332"/>
                  </a:lnTo>
                  <a:lnTo>
                    <a:pt x="266" y="344"/>
                  </a:lnTo>
                  <a:lnTo>
                    <a:pt x="270" y="348"/>
                  </a:lnTo>
                  <a:lnTo>
                    <a:pt x="280" y="356"/>
                  </a:lnTo>
                  <a:lnTo>
                    <a:pt x="286" y="356"/>
                  </a:lnTo>
                  <a:lnTo>
                    <a:pt x="292" y="344"/>
                  </a:lnTo>
                  <a:lnTo>
                    <a:pt x="296" y="344"/>
                  </a:lnTo>
                  <a:lnTo>
                    <a:pt x="310" y="344"/>
                  </a:lnTo>
                  <a:lnTo>
                    <a:pt x="312" y="346"/>
                  </a:lnTo>
                  <a:lnTo>
                    <a:pt x="320" y="354"/>
                  </a:lnTo>
                  <a:lnTo>
                    <a:pt x="324" y="366"/>
                  </a:lnTo>
                  <a:lnTo>
                    <a:pt x="328" y="370"/>
                  </a:lnTo>
                  <a:lnTo>
                    <a:pt x="330" y="374"/>
                  </a:lnTo>
                  <a:lnTo>
                    <a:pt x="334" y="378"/>
                  </a:lnTo>
                  <a:lnTo>
                    <a:pt x="338" y="390"/>
                  </a:lnTo>
                  <a:lnTo>
                    <a:pt x="342" y="396"/>
                  </a:lnTo>
                  <a:lnTo>
                    <a:pt x="346" y="398"/>
                  </a:lnTo>
                  <a:lnTo>
                    <a:pt x="354" y="400"/>
                  </a:lnTo>
                  <a:lnTo>
                    <a:pt x="360" y="400"/>
                  </a:lnTo>
                  <a:lnTo>
                    <a:pt x="364" y="404"/>
                  </a:lnTo>
                  <a:lnTo>
                    <a:pt x="370" y="402"/>
                  </a:lnTo>
                  <a:lnTo>
                    <a:pt x="366" y="400"/>
                  </a:lnTo>
                  <a:lnTo>
                    <a:pt x="364" y="390"/>
                  </a:lnTo>
                  <a:lnTo>
                    <a:pt x="366" y="384"/>
                  </a:lnTo>
                  <a:lnTo>
                    <a:pt x="364" y="384"/>
                  </a:lnTo>
                  <a:lnTo>
                    <a:pt x="366" y="382"/>
                  </a:lnTo>
                  <a:lnTo>
                    <a:pt x="368" y="378"/>
                  </a:lnTo>
                  <a:lnTo>
                    <a:pt x="366" y="376"/>
                  </a:lnTo>
                  <a:lnTo>
                    <a:pt x="370" y="374"/>
                  </a:lnTo>
                  <a:lnTo>
                    <a:pt x="370" y="372"/>
                  </a:lnTo>
                  <a:lnTo>
                    <a:pt x="370" y="372"/>
                  </a:lnTo>
                  <a:lnTo>
                    <a:pt x="370" y="370"/>
                  </a:lnTo>
                  <a:lnTo>
                    <a:pt x="372" y="370"/>
                  </a:lnTo>
                  <a:lnTo>
                    <a:pt x="374" y="366"/>
                  </a:lnTo>
                  <a:lnTo>
                    <a:pt x="378" y="366"/>
                  </a:lnTo>
                  <a:lnTo>
                    <a:pt x="378" y="362"/>
                  </a:lnTo>
                  <a:lnTo>
                    <a:pt x="380" y="362"/>
                  </a:lnTo>
                  <a:lnTo>
                    <a:pt x="380" y="362"/>
                  </a:lnTo>
                  <a:lnTo>
                    <a:pt x="382" y="362"/>
                  </a:lnTo>
                  <a:lnTo>
                    <a:pt x="382" y="360"/>
                  </a:lnTo>
                  <a:lnTo>
                    <a:pt x="384" y="362"/>
                  </a:lnTo>
                  <a:lnTo>
                    <a:pt x="388" y="362"/>
                  </a:lnTo>
                  <a:lnTo>
                    <a:pt x="382" y="366"/>
                  </a:lnTo>
                  <a:lnTo>
                    <a:pt x="384" y="364"/>
                  </a:lnTo>
                  <a:lnTo>
                    <a:pt x="390" y="362"/>
                  </a:lnTo>
                  <a:lnTo>
                    <a:pt x="392" y="360"/>
                  </a:lnTo>
                  <a:lnTo>
                    <a:pt x="394" y="358"/>
                  </a:lnTo>
                  <a:lnTo>
                    <a:pt x="396" y="354"/>
                  </a:lnTo>
                  <a:lnTo>
                    <a:pt x="398" y="344"/>
                  </a:lnTo>
                  <a:lnTo>
                    <a:pt x="400" y="344"/>
                  </a:lnTo>
                  <a:lnTo>
                    <a:pt x="400" y="348"/>
                  </a:lnTo>
                  <a:lnTo>
                    <a:pt x="402" y="348"/>
                  </a:lnTo>
                  <a:lnTo>
                    <a:pt x="400" y="350"/>
                  </a:lnTo>
                  <a:lnTo>
                    <a:pt x="408" y="346"/>
                  </a:lnTo>
                  <a:lnTo>
                    <a:pt x="412" y="346"/>
                  </a:lnTo>
                  <a:lnTo>
                    <a:pt x="420" y="344"/>
                  </a:lnTo>
                  <a:lnTo>
                    <a:pt x="428" y="348"/>
                  </a:lnTo>
                  <a:lnTo>
                    <a:pt x="432" y="348"/>
                  </a:lnTo>
                  <a:lnTo>
                    <a:pt x="434" y="346"/>
                  </a:lnTo>
                  <a:lnTo>
                    <a:pt x="436" y="344"/>
                  </a:lnTo>
                  <a:lnTo>
                    <a:pt x="438" y="344"/>
                  </a:lnTo>
                  <a:lnTo>
                    <a:pt x="444" y="348"/>
                  </a:lnTo>
                  <a:lnTo>
                    <a:pt x="448" y="352"/>
                  </a:lnTo>
                  <a:lnTo>
                    <a:pt x="452" y="354"/>
                  </a:lnTo>
                  <a:lnTo>
                    <a:pt x="454" y="352"/>
                  </a:lnTo>
                  <a:lnTo>
                    <a:pt x="460" y="354"/>
                  </a:lnTo>
                  <a:lnTo>
                    <a:pt x="462" y="350"/>
                  </a:lnTo>
                  <a:lnTo>
                    <a:pt x="464" y="350"/>
                  </a:lnTo>
                  <a:lnTo>
                    <a:pt x="468" y="352"/>
                  </a:lnTo>
                  <a:lnTo>
                    <a:pt x="472" y="356"/>
                  </a:lnTo>
                  <a:lnTo>
                    <a:pt x="472" y="356"/>
                  </a:lnTo>
                  <a:lnTo>
                    <a:pt x="474" y="354"/>
                  </a:lnTo>
                  <a:lnTo>
                    <a:pt x="474" y="354"/>
                  </a:lnTo>
                  <a:lnTo>
                    <a:pt x="468" y="348"/>
                  </a:lnTo>
                  <a:lnTo>
                    <a:pt x="472" y="344"/>
                  </a:lnTo>
                  <a:lnTo>
                    <a:pt x="472" y="340"/>
                  </a:lnTo>
                  <a:lnTo>
                    <a:pt x="472" y="338"/>
                  </a:lnTo>
                  <a:lnTo>
                    <a:pt x="466" y="342"/>
                  </a:lnTo>
                  <a:lnTo>
                    <a:pt x="466" y="342"/>
                  </a:lnTo>
                  <a:lnTo>
                    <a:pt x="466" y="338"/>
                  </a:lnTo>
                  <a:lnTo>
                    <a:pt x="460" y="340"/>
                  </a:lnTo>
                  <a:lnTo>
                    <a:pt x="458" y="338"/>
                  </a:lnTo>
                  <a:lnTo>
                    <a:pt x="458" y="336"/>
                  </a:lnTo>
                  <a:lnTo>
                    <a:pt x="462" y="334"/>
                  </a:lnTo>
                  <a:lnTo>
                    <a:pt x="468" y="338"/>
                  </a:lnTo>
                  <a:lnTo>
                    <a:pt x="476" y="334"/>
                  </a:lnTo>
                  <a:lnTo>
                    <a:pt x="484" y="334"/>
                  </a:lnTo>
                  <a:lnTo>
                    <a:pt x="488" y="334"/>
                  </a:lnTo>
                  <a:lnTo>
                    <a:pt x="490" y="326"/>
                  </a:lnTo>
                  <a:lnTo>
                    <a:pt x="490" y="338"/>
                  </a:lnTo>
                  <a:lnTo>
                    <a:pt x="498" y="336"/>
                  </a:lnTo>
                  <a:lnTo>
                    <a:pt x="502" y="332"/>
                  </a:lnTo>
                  <a:lnTo>
                    <a:pt x="502" y="334"/>
                  </a:lnTo>
                  <a:lnTo>
                    <a:pt x="512" y="334"/>
                  </a:lnTo>
                  <a:lnTo>
                    <a:pt x="512" y="334"/>
                  </a:lnTo>
                  <a:lnTo>
                    <a:pt x="512" y="336"/>
                  </a:lnTo>
                  <a:lnTo>
                    <a:pt x="522" y="340"/>
                  </a:lnTo>
                  <a:lnTo>
                    <a:pt x="526" y="346"/>
                  </a:lnTo>
                  <a:lnTo>
                    <a:pt x="530" y="344"/>
                  </a:lnTo>
                  <a:lnTo>
                    <a:pt x="538" y="342"/>
                  </a:lnTo>
                  <a:lnTo>
                    <a:pt x="540" y="340"/>
                  </a:lnTo>
                  <a:lnTo>
                    <a:pt x="546" y="340"/>
                  </a:lnTo>
                  <a:lnTo>
                    <a:pt x="550" y="346"/>
                  </a:lnTo>
                  <a:lnTo>
                    <a:pt x="552" y="348"/>
                  </a:lnTo>
                  <a:lnTo>
                    <a:pt x="560" y="354"/>
                  </a:lnTo>
                  <a:lnTo>
                    <a:pt x="560" y="362"/>
                  </a:lnTo>
                  <a:lnTo>
                    <a:pt x="560" y="372"/>
                  </a:lnTo>
                  <a:lnTo>
                    <a:pt x="560" y="374"/>
                  </a:lnTo>
                  <a:lnTo>
                    <a:pt x="560" y="374"/>
                  </a:lnTo>
                  <a:lnTo>
                    <a:pt x="562" y="372"/>
                  </a:lnTo>
                  <a:lnTo>
                    <a:pt x="564" y="372"/>
                  </a:lnTo>
                  <a:lnTo>
                    <a:pt x="562" y="380"/>
                  </a:lnTo>
                  <a:lnTo>
                    <a:pt x="566" y="388"/>
                  </a:lnTo>
                  <a:lnTo>
                    <a:pt x="568" y="388"/>
                  </a:lnTo>
                  <a:lnTo>
                    <a:pt x="570" y="392"/>
                  </a:lnTo>
                  <a:lnTo>
                    <a:pt x="570" y="392"/>
                  </a:lnTo>
                  <a:lnTo>
                    <a:pt x="570" y="394"/>
                  </a:lnTo>
                  <a:lnTo>
                    <a:pt x="574" y="402"/>
                  </a:lnTo>
                  <a:lnTo>
                    <a:pt x="578" y="404"/>
                  </a:lnTo>
                  <a:lnTo>
                    <a:pt x="580" y="410"/>
                  </a:lnTo>
                  <a:lnTo>
                    <a:pt x="582" y="414"/>
                  </a:lnTo>
                  <a:lnTo>
                    <a:pt x="586" y="414"/>
                  </a:lnTo>
                  <a:lnTo>
                    <a:pt x="590" y="412"/>
                  </a:lnTo>
                  <a:lnTo>
                    <a:pt x="592" y="414"/>
                  </a:lnTo>
                  <a:lnTo>
                    <a:pt x="596" y="400"/>
                  </a:lnTo>
                  <a:lnTo>
                    <a:pt x="596" y="388"/>
                  </a:lnTo>
                  <a:lnTo>
                    <a:pt x="590" y="372"/>
                  </a:lnTo>
                  <a:lnTo>
                    <a:pt x="588" y="362"/>
                  </a:lnTo>
                  <a:lnTo>
                    <a:pt x="582" y="352"/>
                  </a:lnTo>
                  <a:lnTo>
                    <a:pt x="578" y="342"/>
                  </a:lnTo>
                  <a:lnTo>
                    <a:pt x="576" y="330"/>
                  </a:lnTo>
                  <a:lnTo>
                    <a:pt x="576" y="326"/>
                  </a:lnTo>
                  <a:lnTo>
                    <a:pt x="580" y="320"/>
                  </a:lnTo>
                  <a:lnTo>
                    <a:pt x="580" y="318"/>
                  </a:lnTo>
                  <a:lnTo>
                    <a:pt x="582" y="312"/>
                  </a:lnTo>
                  <a:lnTo>
                    <a:pt x="586" y="310"/>
                  </a:lnTo>
                  <a:lnTo>
                    <a:pt x="586" y="308"/>
                  </a:lnTo>
                  <a:lnTo>
                    <a:pt x="590" y="306"/>
                  </a:lnTo>
                  <a:lnTo>
                    <a:pt x="588" y="302"/>
                  </a:lnTo>
                  <a:lnTo>
                    <a:pt x="596" y="300"/>
                  </a:lnTo>
                  <a:lnTo>
                    <a:pt x="608" y="292"/>
                  </a:lnTo>
                  <a:lnTo>
                    <a:pt x="608" y="288"/>
                  </a:lnTo>
                  <a:lnTo>
                    <a:pt x="616" y="280"/>
                  </a:lnTo>
                  <a:lnTo>
                    <a:pt x="622" y="280"/>
                  </a:lnTo>
                  <a:lnTo>
                    <a:pt x="626" y="278"/>
                  </a:lnTo>
                  <a:lnTo>
                    <a:pt x="632" y="270"/>
                  </a:lnTo>
                  <a:lnTo>
                    <a:pt x="636" y="268"/>
                  </a:lnTo>
                  <a:lnTo>
                    <a:pt x="642" y="268"/>
                  </a:lnTo>
                  <a:lnTo>
                    <a:pt x="646" y="266"/>
                  </a:lnTo>
                  <a:lnTo>
                    <a:pt x="646" y="262"/>
                  </a:lnTo>
                  <a:lnTo>
                    <a:pt x="642" y="262"/>
                  </a:lnTo>
                  <a:lnTo>
                    <a:pt x="646" y="258"/>
                  </a:lnTo>
                  <a:lnTo>
                    <a:pt x="640" y="256"/>
                  </a:lnTo>
                  <a:lnTo>
                    <a:pt x="646" y="254"/>
                  </a:lnTo>
                  <a:lnTo>
                    <a:pt x="648" y="256"/>
                  </a:lnTo>
                  <a:lnTo>
                    <a:pt x="650" y="256"/>
                  </a:lnTo>
                  <a:lnTo>
                    <a:pt x="656" y="252"/>
                  </a:lnTo>
                  <a:lnTo>
                    <a:pt x="654" y="246"/>
                  </a:lnTo>
                  <a:lnTo>
                    <a:pt x="652" y="250"/>
                  </a:lnTo>
                  <a:lnTo>
                    <a:pt x="650" y="246"/>
                  </a:lnTo>
                  <a:lnTo>
                    <a:pt x="644" y="248"/>
                  </a:lnTo>
                  <a:lnTo>
                    <a:pt x="642" y="248"/>
                  </a:lnTo>
                  <a:lnTo>
                    <a:pt x="642" y="246"/>
                  </a:lnTo>
                  <a:lnTo>
                    <a:pt x="642" y="242"/>
                  </a:lnTo>
                  <a:lnTo>
                    <a:pt x="644" y="246"/>
                  </a:lnTo>
                  <a:lnTo>
                    <a:pt x="650" y="242"/>
                  </a:lnTo>
                  <a:lnTo>
                    <a:pt x="654" y="242"/>
                  </a:lnTo>
                  <a:lnTo>
                    <a:pt x="654" y="244"/>
                  </a:lnTo>
                  <a:lnTo>
                    <a:pt x="652" y="238"/>
                  </a:lnTo>
                  <a:lnTo>
                    <a:pt x="652" y="234"/>
                  </a:lnTo>
                  <a:lnTo>
                    <a:pt x="652" y="232"/>
                  </a:lnTo>
                  <a:lnTo>
                    <a:pt x="644" y="230"/>
                  </a:lnTo>
                  <a:lnTo>
                    <a:pt x="644" y="228"/>
                  </a:lnTo>
                  <a:lnTo>
                    <a:pt x="648" y="228"/>
                  </a:lnTo>
                  <a:lnTo>
                    <a:pt x="646" y="224"/>
                  </a:lnTo>
                  <a:lnTo>
                    <a:pt x="648" y="224"/>
                  </a:lnTo>
                  <a:lnTo>
                    <a:pt x="646" y="218"/>
                  </a:lnTo>
                  <a:lnTo>
                    <a:pt x="648" y="214"/>
                  </a:lnTo>
                  <a:lnTo>
                    <a:pt x="646" y="210"/>
                  </a:lnTo>
                  <a:lnTo>
                    <a:pt x="646" y="206"/>
                  </a:lnTo>
                  <a:lnTo>
                    <a:pt x="644" y="204"/>
                  </a:lnTo>
                  <a:lnTo>
                    <a:pt x="646" y="204"/>
                  </a:lnTo>
                  <a:lnTo>
                    <a:pt x="644" y="192"/>
                  </a:lnTo>
                  <a:lnTo>
                    <a:pt x="650" y="186"/>
                  </a:lnTo>
                  <a:lnTo>
                    <a:pt x="652" y="186"/>
                  </a:lnTo>
                  <a:lnTo>
                    <a:pt x="652" y="188"/>
                  </a:lnTo>
                  <a:lnTo>
                    <a:pt x="650" y="190"/>
                  </a:lnTo>
                  <a:lnTo>
                    <a:pt x="650" y="194"/>
                  </a:lnTo>
                  <a:lnTo>
                    <a:pt x="648" y="196"/>
                  </a:lnTo>
                  <a:lnTo>
                    <a:pt x="650" y="198"/>
                  </a:lnTo>
                  <a:lnTo>
                    <a:pt x="650" y="202"/>
                  </a:lnTo>
                  <a:lnTo>
                    <a:pt x="648" y="204"/>
                  </a:lnTo>
                  <a:lnTo>
                    <a:pt x="650" y="208"/>
                  </a:lnTo>
                  <a:lnTo>
                    <a:pt x="652" y="208"/>
                  </a:lnTo>
                  <a:lnTo>
                    <a:pt x="654" y="212"/>
                  </a:lnTo>
                  <a:lnTo>
                    <a:pt x="660" y="212"/>
                  </a:lnTo>
                  <a:lnTo>
                    <a:pt x="660" y="210"/>
                  </a:lnTo>
                  <a:lnTo>
                    <a:pt x="664" y="204"/>
                  </a:lnTo>
                  <a:lnTo>
                    <a:pt x="664" y="204"/>
                  </a:lnTo>
                  <a:lnTo>
                    <a:pt x="662" y="198"/>
                  </a:lnTo>
                  <a:lnTo>
                    <a:pt x="658" y="188"/>
                  </a:lnTo>
                  <a:lnTo>
                    <a:pt x="660" y="190"/>
                  </a:lnTo>
                  <a:lnTo>
                    <a:pt x="666" y="192"/>
                  </a:lnTo>
                  <a:lnTo>
                    <a:pt x="666" y="196"/>
                  </a:lnTo>
                  <a:lnTo>
                    <a:pt x="668" y="194"/>
                  </a:lnTo>
                  <a:lnTo>
                    <a:pt x="676" y="184"/>
                  </a:lnTo>
                  <a:lnTo>
                    <a:pt x="676" y="180"/>
                  </a:lnTo>
                  <a:lnTo>
                    <a:pt x="678" y="178"/>
                  </a:lnTo>
                  <a:lnTo>
                    <a:pt x="680" y="174"/>
                  </a:lnTo>
                  <a:lnTo>
                    <a:pt x="676" y="168"/>
                  </a:lnTo>
                  <a:lnTo>
                    <a:pt x="678" y="166"/>
                  </a:lnTo>
                  <a:lnTo>
                    <a:pt x="678" y="160"/>
                  </a:lnTo>
                  <a:lnTo>
                    <a:pt x="682" y="158"/>
                  </a:lnTo>
                  <a:lnTo>
                    <a:pt x="682" y="160"/>
                  </a:lnTo>
                  <a:lnTo>
                    <a:pt x="690" y="158"/>
                  </a:lnTo>
                  <a:lnTo>
                    <a:pt x="694" y="156"/>
                  </a:lnTo>
                  <a:lnTo>
                    <a:pt x="700" y="154"/>
                  </a:lnTo>
                  <a:lnTo>
                    <a:pt x="706" y="154"/>
                  </a:lnTo>
                  <a:lnTo>
                    <a:pt x="714" y="152"/>
                  </a:lnTo>
                  <a:lnTo>
                    <a:pt x="716" y="148"/>
                  </a:lnTo>
                  <a:lnTo>
                    <a:pt x="718" y="150"/>
                  </a:lnTo>
                  <a:lnTo>
                    <a:pt x="722" y="148"/>
                  </a:lnTo>
                  <a:lnTo>
                    <a:pt x="726" y="150"/>
                  </a:lnTo>
                  <a:lnTo>
                    <a:pt x="730" y="150"/>
                  </a:lnTo>
                  <a:lnTo>
                    <a:pt x="734" y="148"/>
                  </a:lnTo>
                  <a:lnTo>
                    <a:pt x="732" y="144"/>
                  </a:lnTo>
                  <a:lnTo>
                    <a:pt x="732" y="144"/>
                  </a:lnTo>
                  <a:lnTo>
                    <a:pt x="732" y="144"/>
                  </a:lnTo>
                  <a:lnTo>
                    <a:pt x="732" y="148"/>
                  </a:lnTo>
                  <a:lnTo>
                    <a:pt x="726" y="148"/>
                  </a:lnTo>
                  <a:lnTo>
                    <a:pt x="724" y="146"/>
                  </a:lnTo>
                  <a:lnTo>
                    <a:pt x="722" y="140"/>
                  </a:lnTo>
                  <a:lnTo>
                    <a:pt x="718" y="136"/>
                  </a:lnTo>
                  <a:lnTo>
                    <a:pt x="722" y="132"/>
                  </a:lnTo>
                  <a:lnTo>
                    <a:pt x="720" y="126"/>
                  </a:lnTo>
                  <a:lnTo>
                    <a:pt x="722" y="122"/>
                  </a:lnTo>
                  <a:lnTo>
                    <a:pt x="724" y="120"/>
                  </a:lnTo>
                  <a:lnTo>
                    <a:pt x="732" y="110"/>
                  </a:lnTo>
                  <a:lnTo>
                    <a:pt x="734" y="108"/>
                  </a:lnTo>
                  <a:lnTo>
                    <a:pt x="736" y="110"/>
                  </a:lnTo>
                  <a:lnTo>
                    <a:pt x="736" y="108"/>
                  </a:lnTo>
                  <a:lnTo>
                    <a:pt x="738" y="108"/>
                  </a:lnTo>
                  <a:lnTo>
                    <a:pt x="742" y="106"/>
                  </a:lnTo>
                  <a:lnTo>
                    <a:pt x="744" y="106"/>
                  </a:lnTo>
                  <a:lnTo>
                    <a:pt x="748" y="96"/>
                  </a:lnTo>
                  <a:lnTo>
                    <a:pt x="750" y="96"/>
                  </a:lnTo>
                  <a:lnTo>
                    <a:pt x="750" y="100"/>
                  </a:lnTo>
                  <a:lnTo>
                    <a:pt x="754" y="102"/>
                  </a:lnTo>
                  <a:lnTo>
                    <a:pt x="762" y="96"/>
                  </a:lnTo>
                  <a:lnTo>
                    <a:pt x="772" y="92"/>
                  </a:lnTo>
                  <a:lnTo>
                    <a:pt x="772" y="90"/>
                  </a:lnTo>
                  <a:lnTo>
                    <a:pt x="770" y="90"/>
                  </a:lnTo>
                  <a:close/>
                  <a:moveTo>
                    <a:pt x="146" y="250"/>
                  </a:moveTo>
                  <a:lnTo>
                    <a:pt x="142" y="244"/>
                  </a:lnTo>
                  <a:lnTo>
                    <a:pt x="140" y="248"/>
                  </a:lnTo>
                  <a:lnTo>
                    <a:pt x="134" y="246"/>
                  </a:lnTo>
                  <a:lnTo>
                    <a:pt x="132" y="246"/>
                  </a:lnTo>
                  <a:lnTo>
                    <a:pt x="130" y="246"/>
                  </a:lnTo>
                  <a:lnTo>
                    <a:pt x="136" y="244"/>
                  </a:lnTo>
                  <a:lnTo>
                    <a:pt x="136" y="244"/>
                  </a:lnTo>
                  <a:lnTo>
                    <a:pt x="138" y="244"/>
                  </a:lnTo>
                  <a:lnTo>
                    <a:pt x="142" y="244"/>
                  </a:lnTo>
                  <a:lnTo>
                    <a:pt x="148" y="250"/>
                  </a:lnTo>
                  <a:lnTo>
                    <a:pt x="146" y="250"/>
                  </a:lnTo>
                  <a:close/>
                  <a:moveTo>
                    <a:pt x="170" y="166"/>
                  </a:moveTo>
                  <a:lnTo>
                    <a:pt x="166" y="168"/>
                  </a:lnTo>
                  <a:lnTo>
                    <a:pt x="164" y="164"/>
                  </a:lnTo>
                  <a:lnTo>
                    <a:pt x="164" y="164"/>
                  </a:lnTo>
                  <a:lnTo>
                    <a:pt x="160" y="160"/>
                  </a:lnTo>
                  <a:lnTo>
                    <a:pt x="158" y="156"/>
                  </a:lnTo>
                  <a:lnTo>
                    <a:pt x="156" y="152"/>
                  </a:lnTo>
                  <a:lnTo>
                    <a:pt x="154" y="148"/>
                  </a:lnTo>
                  <a:lnTo>
                    <a:pt x="160" y="150"/>
                  </a:lnTo>
                  <a:lnTo>
                    <a:pt x="160" y="154"/>
                  </a:lnTo>
                  <a:lnTo>
                    <a:pt x="162" y="156"/>
                  </a:lnTo>
                  <a:lnTo>
                    <a:pt x="164" y="156"/>
                  </a:lnTo>
                  <a:lnTo>
                    <a:pt x="166" y="152"/>
                  </a:lnTo>
                  <a:lnTo>
                    <a:pt x="170" y="154"/>
                  </a:lnTo>
                  <a:lnTo>
                    <a:pt x="170" y="154"/>
                  </a:lnTo>
                  <a:lnTo>
                    <a:pt x="168" y="156"/>
                  </a:lnTo>
                  <a:lnTo>
                    <a:pt x="168" y="158"/>
                  </a:lnTo>
                  <a:lnTo>
                    <a:pt x="172" y="162"/>
                  </a:lnTo>
                  <a:lnTo>
                    <a:pt x="170" y="166"/>
                  </a:lnTo>
                  <a:close/>
                  <a:moveTo>
                    <a:pt x="190" y="220"/>
                  </a:moveTo>
                  <a:lnTo>
                    <a:pt x="184" y="226"/>
                  </a:lnTo>
                  <a:lnTo>
                    <a:pt x="188" y="226"/>
                  </a:lnTo>
                  <a:lnTo>
                    <a:pt x="186" y="228"/>
                  </a:lnTo>
                  <a:lnTo>
                    <a:pt x="184" y="228"/>
                  </a:lnTo>
                  <a:lnTo>
                    <a:pt x="176" y="232"/>
                  </a:lnTo>
                  <a:lnTo>
                    <a:pt x="174" y="230"/>
                  </a:lnTo>
                  <a:lnTo>
                    <a:pt x="178" y="228"/>
                  </a:lnTo>
                  <a:lnTo>
                    <a:pt x="182" y="228"/>
                  </a:lnTo>
                  <a:lnTo>
                    <a:pt x="184" y="224"/>
                  </a:lnTo>
                  <a:lnTo>
                    <a:pt x="184" y="224"/>
                  </a:lnTo>
                  <a:lnTo>
                    <a:pt x="186" y="224"/>
                  </a:lnTo>
                  <a:lnTo>
                    <a:pt x="186" y="220"/>
                  </a:lnTo>
                  <a:lnTo>
                    <a:pt x="186" y="222"/>
                  </a:lnTo>
                  <a:lnTo>
                    <a:pt x="188" y="218"/>
                  </a:lnTo>
                  <a:lnTo>
                    <a:pt x="190" y="216"/>
                  </a:lnTo>
                  <a:lnTo>
                    <a:pt x="190" y="216"/>
                  </a:lnTo>
                  <a:lnTo>
                    <a:pt x="190" y="220"/>
                  </a:lnTo>
                  <a:close/>
                  <a:moveTo>
                    <a:pt x="246" y="40"/>
                  </a:moveTo>
                  <a:lnTo>
                    <a:pt x="246" y="34"/>
                  </a:lnTo>
                  <a:lnTo>
                    <a:pt x="244" y="32"/>
                  </a:lnTo>
                  <a:lnTo>
                    <a:pt x="240" y="36"/>
                  </a:lnTo>
                  <a:lnTo>
                    <a:pt x="228" y="38"/>
                  </a:lnTo>
                  <a:lnTo>
                    <a:pt x="224" y="42"/>
                  </a:lnTo>
                  <a:lnTo>
                    <a:pt x="222" y="38"/>
                  </a:lnTo>
                  <a:lnTo>
                    <a:pt x="220" y="38"/>
                  </a:lnTo>
                  <a:lnTo>
                    <a:pt x="222" y="38"/>
                  </a:lnTo>
                  <a:lnTo>
                    <a:pt x="224" y="38"/>
                  </a:lnTo>
                  <a:lnTo>
                    <a:pt x="232" y="36"/>
                  </a:lnTo>
                  <a:lnTo>
                    <a:pt x="238" y="36"/>
                  </a:lnTo>
                  <a:lnTo>
                    <a:pt x="236" y="34"/>
                  </a:lnTo>
                  <a:lnTo>
                    <a:pt x="242" y="32"/>
                  </a:lnTo>
                  <a:lnTo>
                    <a:pt x="240" y="30"/>
                  </a:lnTo>
                  <a:lnTo>
                    <a:pt x="244" y="30"/>
                  </a:lnTo>
                  <a:lnTo>
                    <a:pt x="244" y="32"/>
                  </a:lnTo>
                  <a:lnTo>
                    <a:pt x="246" y="34"/>
                  </a:lnTo>
                  <a:lnTo>
                    <a:pt x="246" y="40"/>
                  </a:lnTo>
                  <a:close/>
                  <a:moveTo>
                    <a:pt x="324" y="96"/>
                  </a:moveTo>
                  <a:lnTo>
                    <a:pt x="324" y="98"/>
                  </a:lnTo>
                  <a:lnTo>
                    <a:pt x="322" y="98"/>
                  </a:lnTo>
                  <a:lnTo>
                    <a:pt x="320" y="94"/>
                  </a:lnTo>
                  <a:lnTo>
                    <a:pt x="314" y="94"/>
                  </a:lnTo>
                  <a:lnTo>
                    <a:pt x="320" y="90"/>
                  </a:lnTo>
                  <a:lnTo>
                    <a:pt x="324" y="90"/>
                  </a:lnTo>
                  <a:lnTo>
                    <a:pt x="324" y="88"/>
                  </a:lnTo>
                  <a:lnTo>
                    <a:pt x="326" y="86"/>
                  </a:lnTo>
                  <a:lnTo>
                    <a:pt x="326" y="82"/>
                  </a:lnTo>
                  <a:lnTo>
                    <a:pt x="322" y="76"/>
                  </a:lnTo>
                  <a:lnTo>
                    <a:pt x="324" y="76"/>
                  </a:lnTo>
                  <a:lnTo>
                    <a:pt x="324" y="72"/>
                  </a:lnTo>
                  <a:lnTo>
                    <a:pt x="320" y="66"/>
                  </a:lnTo>
                  <a:lnTo>
                    <a:pt x="322" y="58"/>
                  </a:lnTo>
                  <a:lnTo>
                    <a:pt x="320" y="56"/>
                  </a:lnTo>
                  <a:lnTo>
                    <a:pt x="322" y="58"/>
                  </a:lnTo>
                  <a:lnTo>
                    <a:pt x="322" y="68"/>
                  </a:lnTo>
                  <a:lnTo>
                    <a:pt x="322" y="70"/>
                  </a:lnTo>
                  <a:lnTo>
                    <a:pt x="326" y="72"/>
                  </a:lnTo>
                  <a:lnTo>
                    <a:pt x="326" y="76"/>
                  </a:lnTo>
                  <a:lnTo>
                    <a:pt x="324" y="78"/>
                  </a:lnTo>
                  <a:lnTo>
                    <a:pt x="326" y="80"/>
                  </a:lnTo>
                  <a:lnTo>
                    <a:pt x="326" y="88"/>
                  </a:lnTo>
                  <a:lnTo>
                    <a:pt x="322" y="96"/>
                  </a:lnTo>
                  <a:lnTo>
                    <a:pt x="324" y="96"/>
                  </a:lnTo>
                  <a:close/>
                  <a:moveTo>
                    <a:pt x="588" y="386"/>
                  </a:moveTo>
                  <a:lnTo>
                    <a:pt x="590" y="388"/>
                  </a:lnTo>
                  <a:lnTo>
                    <a:pt x="590" y="390"/>
                  </a:lnTo>
                  <a:lnTo>
                    <a:pt x="588" y="394"/>
                  </a:lnTo>
                  <a:lnTo>
                    <a:pt x="584" y="390"/>
                  </a:lnTo>
                  <a:lnTo>
                    <a:pt x="584" y="388"/>
                  </a:lnTo>
                  <a:lnTo>
                    <a:pt x="588" y="38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4" name="Freeform 826">
              <a:extLst>
                <a:ext uri="{FF2B5EF4-FFF2-40B4-BE49-F238E27FC236}">
                  <a16:creationId xmlns:a16="http://schemas.microsoft.com/office/drawing/2014/main" id="{2804B61F-2444-7448-BAB6-B7DE82FC6B57}"/>
                </a:ext>
              </a:extLst>
            </p:cNvPr>
            <p:cNvSpPr>
              <a:spLocks noEditPoints="1"/>
            </p:cNvSpPr>
            <p:nvPr/>
          </p:nvSpPr>
          <p:spPr bwMode="auto">
            <a:xfrm>
              <a:off x="1350963" y="2236788"/>
              <a:ext cx="1816100" cy="1254125"/>
            </a:xfrm>
            <a:custGeom>
              <a:avLst/>
              <a:gdLst/>
              <a:ahLst/>
              <a:cxnLst>
                <a:cxn ang="0">
                  <a:pos x="1104" y="546"/>
                </a:cxn>
                <a:cxn ang="0">
                  <a:pos x="1090" y="526"/>
                </a:cxn>
                <a:cxn ang="0">
                  <a:pos x="1062" y="484"/>
                </a:cxn>
                <a:cxn ang="0">
                  <a:pos x="1028" y="426"/>
                </a:cxn>
                <a:cxn ang="0">
                  <a:pos x="1008" y="418"/>
                </a:cxn>
                <a:cxn ang="0">
                  <a:pos x="954" y="436"/>
                </a:cxn>
                <a:cxn ang="0">
                  <a:pos x="938" y="372"/>
                </a:cxn>
                <a:cxn ang="0">
                  <a:pos x="876" y="338"/>
                </a:cxn>
                <a:cxn ang="0">
                  <a:pos x="854" y="400"/>
                </a:cxn>
                <a:cxn ang="0">
                  <a:pos x="832" y="548"/>
                </a:cxn>
                <a:cxn ang="0">
                  <a:pos x="804" y="612"/>
                </a:cxn>
                <a:cxn ang="0">
                  <a:pos x="690" y="482"/>
                </a:cxn>
                <a:cxn ang="0">
                  <a:pos x="626" y="376"/>
                </a:cxn>
                <a:cxn ang="0">
                  <a:pos x="654" y="298"/>
                </a:cxn>
                <a:cxn ang="0">
                  <a:pos x="712" y="274"/>
                </a:cxn>
                <a:cxn ang="0">
                  <a:pos x="758" y="210"/>
                </a:cxn>
                <a:cxn ang="0">
                  <a:pos x="800" y="130"/>
                </a:cxn>
                <a:cxn ang="0">
                  <a:pos x="740" y="130"/>
                </a:cxn>
                <a:cxn ang="0">
                  <a:pos x="676" y="134"/>
                </a:cxn>
                <a:cxn ang="0">
                  <a:pos x="644" y="48"/>
                </a:cxn>
                <a:cxn ang="0">
                  <a:pos x="596" y="64"/>
                </a:cxn>
                <a:cxn ang="0">
                  <a:pos x="630" y="116"/>
                </a:cxn>
                <a:cxn ang="0">
                  <a:pos x="596" y="152"/>
                </a:cxn>
                <a:cxn ang="0">
                  <a:pos x="588" y="156"/>
                </a:cxn>
                <a:cxn ang="0">
                  <a:pos x="486" y="144"/>
                </a:cxn>
                <a:cxn ang="0">
                  <a:pos x="468" y="134"/>
                </a:cxn>
                <a:cxn ang="0">
                  <a:pos x="440" y="176"/>
                </a:cxn>
                <a:cxn ang="0">
                  <a:pos x="348" y="158"/>
                </a:cxn>
                <a:cxn ang="0">
                  <a:pos x="230" y="104"/>
                </a:cxn>
                <a:cxn ang="0">
                  <a:pos x="178" y="70"/>
                </a:cxn>
                <a:cxn ang="0">
                  <a:pos x="152" y="80"/>
                </a:cxn>
                <a:cxn ang="0">
                  <a:pos x="62" y="120"/>
                </a:cxn>
                <a:cxn ang="0">
                  <a:pos x="88" y="430"/>
                </a:cxn>
                <a:cxn ang="0">
                  <a:pos x="146" y="548"/>
                </a:cxn>
                <a:cxn ang="0">
                  <a:pos x="186" y="616"/>
                </a:cxn>
                <a:cxn ang="0">
                  <a:pos x="228" y="636"/>
                </a:cxn>
                <a:cxn ang="0">
                  <a:pos x="620" y="642"/>
                </a:cxn>
                <a:cxn ang="0">
                  <a:pos x="686" y="676"/>
                </a:cxn>
                <a:cxn ang="0">
                  <a:pos x="758" y="700"/>
                </a:cxn>
                <a:cxn ang="0">
                  <a:pos x="804" y="738"/>
                </a:cxn>
                <a:cxn ang="0">
                  <a:pos x="802" y="776"/>
                </a:cxn>
                <a:cxn ang="0">
                  <a:pos x="936" y="728"/>
                </a:cxn>
                <a:cxn ang="0">
                  <a:pos x="1028" y="660"/>
                </a:cxn>
                <a:cxn ang="0">
                  <a:pos x="1002" y="630"/>
                </a:cxn>
                <a:cxn ang="0">
                  <a:pos x="264" y="264"/>
                </a:cxn>
                <a:cxn ang="0">
                  <a:pos x="256" y="216"/>
                </a:cxn>
                <a:cxn ang="0">
                  <a:pos x="294" y="194"/>
                </a:cxn>
                <a:cxn ang="0">
                  <a:pos x="370" y="364"/>
                </a:cxn>
                <a:cxn ang="0">
                  <a:pos x="344" y="356"/>
                </a:cxn>
                <a:cxn ang="0">
                  <a:pos x="360" y="326"/>
                </a:cxn>
                <a:cxn ang="0">
                  <a:pos x="392" y="342"/>
                </a:cxn>
                <a:cxn ang="0">
                  <a:pos x="446" y="414"/>
                </a:cxn>
                <a:cxn ang="0">
                  <a:pos x="578" y="466"/>
                </a:cxn>
                <a:cxn ang="0">
                  <a:pos x="538" y="574"/>
                </a:cxn>
                <a:cxn ang="0">
                  <a:pos x="544" y="558"/>
                </a:cxn>
                <a:cxn ang="0">
                  <a:pos x="564" y="606"/>
                </a:cxn>
                <a:cxn ang="0">
                  <a:pos x="590" y="604"/>
                </a:cxn>
                <a:cxn ang="0">
                  <a:pos x="570" y="542"/>
                </a:cxn>
                <a:cxn ang="0">
                  <a:pos x="700" y="644"/>
                </a:cxn>
                <a:cxn ang="0">
                  <a:pos x="966" y="602"/>
                </a:cxn>
                <a:cxn ang="0">
                  <a:pos x="1014" y="554"/>
                </a:cxn>
              </a:cxnLst>
              <a:rect l="0" t="0" r="r" b="b"/>
              <a:pathLst>
                <a:path w="1144" h="790">
                  <a:moveTo>
                    <a:pt x="1144" y="584"/>
                  </a:moveTo>
                  <a:lnTo>
                    <a:pt x="1144" y="580"/>
                  </a:lnTo>
                  <a:lnTo>
                    <a:pt x="1140" y="580"/>
                  </a:lnTo>
                  <a:lnTo>
                    <a:pt x="1142" y="578"/>
                  </a:lnTo>
                  <a:lnTo>
                    <a:pt x="1140" y="574"/>
                  </a:lnTo>
                  <a:lnTo>
                    <a:pt x="1142" y="572"/>
                  </a:lnTo>
                  <a:lnTo>
                    <a:pt x="1140" y="570"/>
                  </a:lnTo>
                  <a:lnTo>
                    <a:pt x="1138" y="568"/>
                  </a:lnTo>
                  <a:lnTo>
                    <a:pt x="1136" y="566"/>
                  </a:lnTo>
                  <a:lnTo>
                    <a:pt x="1140" y="568"/>
                  </a:lnTo>
                  <a:lnTo>
                    <a:pt x="1144" y="566"/>
                  </a:lnTo>
                  <a:lnTo>
                    <a:pt x="1144" y="564"/>
                  </a:lnTo>
                  <a:lnTo>
                    <a:pt x="1138" y="560"/>
                  </a:lnTo>
                  <a:lnTo>
                    <a:pt x="1140" y="558"/>
                  </a:lnTo>
                  <a:lnTo>
                    <a:pt x="1132" y="554"/>
                  </a:lnTo>
                  <a:lnTo>
                    <a:pt x="1132" y="552"/>
                  </a:lnTo>
                  <a:lnTo>
                    <a:pt x="1128" y="552"/>
                  </a:lnTo>
                  <a:lnTo>
                    <a:pt x="1122" y="560"/>
                  </a:lnTo>
                  <a:lnTo>
                    <a:pt x="1122" y="554"/>
                  </a:lnTo>
                  <a:lnTo>
                    <a:pt x="1124" y="552"/>
                  </a:lnTo>
                  <a:lnTo>
                    <a:pt x="1122" y="542"/>
                  </a:lnTo>
                  <a:lnTo>
                    <a:pt x="1112" y="542"/>
                  </a:lnTo>
                  <a:lnTo>
                    <a:pt x="1106" y="544"/>
                  </a:lnTo>
                  <a:lnTo>
                    <a:pt x="1104" y="546"/>
                  </a:lnTo>
                  <a:lnTo>
                    <a:pt x="1082" y="564"/>
                  </a:lnTo>
                  <a:lnTo>
                    <a:pt x="1082" y="558"/>
                  </a:lnTo>
                  <a:lnTo>
                    <a:pt x="1072" y="554"/>
                  </a:lnTo>
                  <a:lnTo>
                    <a:pt x="1072" y="552"/>
                  </a:lnTo>
                  <a:lnTo>
                    <a:pt x="1074" y="552"/>
                  </a:lnTo>
                  <a:lnTo>
                    <a:pt x="1084" y="556"/>
                  </a:lnTo>
                  <a:lnTo>
                    <a:pt x="1088" y="550"/>
                  </a:lnTo>
                  <a:lnTo>
                    <a:pt x="1092" y="548"/>
                  </a:lnTo>
                  <a:lnTo>
                    <a:pt x="1094" y="546"/>
                  </a:lnTo>
                  <a:lnTo>
                    <a:pt x="1106" y="542"/>
                  </a:lnTo>
                  <a:lnTo>
                    <a:pt x="1114" y="538"/>
                  </a:lnTo>
                  <a:lnTo>
                    <a:pt x="1118" y="538"/>
                  </a:lnTo>
                  <a:lnTo>
                    <a:pt x="1120" y="534"/>
                  </a:lnTo>
                  <a:lnTo>
                    <a:pt x="1120" y="532"/>
                  </a:lnTo>
                  <a:lnTo>
                    <a:pt x="1114" y="530"/>
                  </a:lnTo>
                  <a:lnTo>
                    <a:pt x="1114" y="528"/>
                  </a:lnTo>
                  <a:lnTo>
                    <a:pt x="1112" y="526"/>
                  </a:lnTo>
                  <a:lnTo>
                    <a:pt x="1108" y="530"/>
                  </a:lnTo>
                  <a:lnTo>
                    <a:pt x="1102" y="528"/>
                  </a:lnTo>
                  <a:lnTo>
                    <a:pt x="1100" y="526"/>
                  </a:lnTo>
                  <a:lnTo>
                    <a:pt x="1098" y="520"/>
                  </a:lnTo>
                  <a:lnTo>
                    <a:pt x="1096" y="522"/>
                  </a:lnTo>
                  <a:lnTo>
                    <a:pt x="1096" y="520"/>
                  </a:lnTo>
                  <a:lnTo>
                    <a:pt x="1090" y="526"/>
                  </a:lnTo>
                  <a:lnTo>
                    <a:pt x="1092" y="520"/>
                  </a:lnTo>
                  <a:lnTo>
                    <a:pt x="1090" y="518"/>
                  </a:lnTo>
                  <a:lnTo>
                    <a:pt x="1090" y="516"/>
                  </a:lnTo>
                  <a:lnTo>
                    <a:pt x="1086" y="518"/>
                  </a:lnTo>
                  <a:lnTo>
                    <a:pt x="1082" y="516"/>
                  </a:lnTo>
                  <a:lnTo>
                    <a:pt x="1080" y="518"/>
                  </a:lnTo>
                  <a:lnTo>
                    <a:pt x="1082" y="514"/>
                  </a:lnTo>
                  <a:lnTo>
                    <a:pt x="1080" y="510"/>
                  </a:lnTo>
                  <a:lnTo>
                    <a:pt x="1082" y="506"/>
                  </a:lnTo>
                  <a:lnTo>
                    <a:pt x="1078" y="508"/>
                  </a:lnTo>
                  <a:lnTo>
                    <a:pt x="1076" y="504"/>
                  </a:lnTo>
                  <a:lnTo>
                    <a:pt x="1068" y="504"/>
                  </a:lnTo>
                  <a:lnTo>
                    <a:pt x="1070" y="502"/>
                  </a:lnTo>
                  <a:lnTo>
                    <a:pt x="1068" y="496"/>
                  </a:lnTo>
                  <a:lnTo>
                    <a:pt x="1060" y="496"/>
                  </a:lnTo>
                  <a:lnTo>
                    <a:pt x="1060" y="494"/>
                  </a:lnTo>
                  <a:lnTo>
                    <a:pt x="1062" y="494"/>
                  </a:lnTo>
                  <a:lnTo>
                    <a:pt x="1058" y="490"/>
                  </a:lnTo>
                  <a:lnTo>
                    <a:pt x="1062" y="488"/>
                  </a:lnTo>
                  <a:lnTo>
                    <a:pt x="1062" y="486"/>
                  </a:lnTo>
                  <a:lnTo>
                    <a:pt x="1056" y="484"/>
                  </a:lnTo>
                  <a:lnTo>
                    <a:pt x="1054" y="482"/>
                  </a:lnTo>
                  <a:lnTo>
                    <a:pt x="1054" y="480"/>
                  </a:lnTo>
                  <a:lnTo>
                    <a:pt x="1062" y="484"/>
                  </a:lnTo>
                  <a:lnTo>
                    <a:pt x="1062" y="480"/>
                  </a:lnTo>
                  <a:lnTo>
                    <a:pt x="1066" y="476"/>
                  </a:lnTo>
                  <a:lnTo>
                    <a:pt x="1066" y="472"/>
                  </a:lnTo>
                  <a:lnTo>
                    <a:pt x="1060" y="470"/>
                  </a:lnTo>
                  <a:lnTo>
                    <a:pt x="1062" y="468"/>
                  </a:lnTo>
                  <a:lnTo>
                    <a:pt x="1060" y="466"/>
                  </a:lnTo>
                  <a:lnTo>
                    <a:pt x="1054" y="466"/>
                  </a:lnTo>
                  <a:lnTo>
                    <a:pt x="1060" y="462"/>
                  </a:lnTo>
                  <a:lnTo>
                    <a:pt x="1056" y="454"/>
                  </a:lnTo>
                  <a:lnTo>
                    <a:pt x="1052" y="454"/>
                  </a:lnTo>
                  <a:lnTo>
                    <a:pt x="1054" y="452"/>
                  </a:lnTo>
                  <a:lnTo>
                    <a:pt x="1052" y="448"/>
                  </a:lnTo>
                  <a:lnTo>
                    <a:pt x="1042" y="450"/>
                  </a:lnTo>
                  <a:lnTo>
                    <a:pt x="1050" y="446"/>
                  </a:lnTo>
                  <a:lnTo>
                    <a:pt x="1048" y="444"/>
                  </a:lnTo>
                  <a:lnTo>
                    <a:pt x="1052" y="442"/>
                  </a:lnTo>
                  <a:lnTo>
                    <a:pt x="1050" y="440"/>
                  </a:lnTo>
                  <a:lnTo>
                    <a:pt x="1038" y="438"/>
                  </a:lnTo>
                  <a:lnTo>
                    <a:pt x="1048" y="436"/>
                  </a:lnTo>
                  <a:lnTo>
                    <a:pt x="1046" y="434"/>
                  </a:lnTo>
                  <a:lnTo>
                    <a:pt x="1046" y="432"/>
                  </a:lnTo>
                  <a:lnTo>
                    <a:pt x="1042" y="432"/>
                  </a:lnTo>
                  <a:lnTo>
                    <a:pt x="1042" y="424"/>
                  </a:lnTo>
                  <a:lnTo>
                    <a:pt x="1028" y="426"/>
                  </a:lnTo>
                  <a:lnTo>
                    <a:pt x="1032" y="424"/>
                  </a:lnTo>
                  <a:lnTo>
                    <a:pt x="1038" y="424"/>
                  </a:lnTo>
                  <a:lnTo>
                    <a:pt x="1040" y="422"/>
                  </a:lnTo>
                  <a:lnTo>
                    <a:pt x="1040" y="420"/>
                  </a:lnTo>
                  <a:lnTo>
                    <a:pt x="1038" y="420"/>
                  </a:lnTo>
                  <a:lnTo>
                    <a:pt x="1038" y="416"/>
                  </a:lnTo>
                  <a:lnTo>
                    <a:pt x="1036" y="418"/>
                  </a:lnTo>
                  <a:lnTo>
                    <a:pt x="1032" y="416"/>
                  </a:lnTo>
                  <a:lnTo>
                    <a:pt x="1036" y="412"/>
                  </a:lnTo>
                  <a:lnTo>
                    <a:pt x="1030" y="412"/>
                  </a:lnTo>
                  <a:lnTo>
                    <a:pt x="1032" y="410"/>
                  </a:lnTo>
                  <a:lnTo>
                    <a:pt x="1028" y="408"/>
                  </a:lnTo>
                  <a:lnTo>
                    <a:pt x="1028" y="404"/>
                  </a:lnTo>
                  <a:lnTo>
                    <a:pt x="1026" y="404"/>
                  </a:lnTo>
                  <a:lnTo>
                    <a:pt x="1026" y="398"/>
                  </a:lnTo>
                  <a:lnTo>
                    <a:pt x="1026" y="396"/>
                  </a:lnTo>
                  <a:lnTo>
                    <a:pt x="1024" y="394"/>
                  </a:lnTo>
                  <a:lnTo>
                    <a:pt x="1026" y="394"/>
                  </a:lnTo>
                  <a:lnTo>
                    <a:pt x="1024" y="392"/>
                  </a:lnTo>
                  <a:lnTo>
                    <a:pt x="1020" y="392"/>
                  </a:lnTo>
                  <a:lnTo>
                    <a:pt x="1010" y="406"/>
                  </a:lnTo>
                  <a:lnTo>
                    <a:pt x="1016" y="414"/>
                  </a:lnTo>
                  <a:lnTo>
                    <a:pt x="1010" y="420"/>
                  </a:lnTo>
                  <a:lnTo>
                    <a:pt x="1008" y="418"/>
                  </a:lnTo>
                  <a:lnTo>
                    <a:pt x="1010" y="422"/>
                  </a:lnTo>
                  <a:lnTo>
                    <a:pt x="1010" y="426"/>
                  </a:lnTo>
                  <a:lnTo>
                    <a:pt x="1008" y="426"/>
                  </a:lnTo>
                  <a:lnTo>
                    <a:pt x="1006" y="428"/>
                  </a:lnTo>
                  <a:lnTo>
                    <a:pt x="1008" y="428"/>
                  </a:lnTo>
                  <a:lnTo>
                    <a:pt x="1006" y="430"/>
                  </a:lnTo>
                  <a:lnTo>
                    <a:pt x="1002" y="428"/>
                  </a:lnTo>
                  <a:lnTo>
                    <a:pt x="1008" y="434"/>
                  </a:lnTo>
                  <a:lnTo>
                    <a:pt x="1004" y="440"/>
                  </a:lnTo>
                  <a:lnTo>
                    <a:pt x="1006" y="436"/>
                  </a:lnTo>
                  <a:lnTo>
                    <a:pt x="1004" y="434"/>
                  </a:lnTo>
                  <a:lnTo>
                    <a:pt x="1000" y="430"/>
                  </a:lnTo>
                  <a:lnTo>
                    <a:pt x="996" y="438"/>
                  </a:lnTo>
                  <a:lnTo>
                    <a:pt x="984" y="446"/>
                  </a:lnTo>
                  <a:lnTo>
                    <a:pt x="982" y="450"/>
                  </a:lnTo>
                  <a:lnTo>
                    <a:pt x="980" y="440"/>
                  </a:lnTo>
                  <a:lnTo>
                    <a:pt x="978" y="442"/>
                  </a:lnTo>
                  <a:lnTo>
                    <a:pt x="980" y="436"/>
                  </a:lnTo>
                  <a:lnTo>
                    <a:pt x="974" y="450"/>
                  </a:lnTo>
                  <a:lnTo>
                    <a:pt x="974" y="448"/>
                  </a:lnTo>
                  <a:lnTo>
                    <a:pt x="976" y="440"/>
                  </a:lnTo>
                  <a:lnTo>
                    <a:pt x="972" y="430"/>
                  </a:lnTo>
                  <a:lnTo>
                    <a:pt x="960" y="430"/>
                  </a:lnTo>
                  <a:lnTo>
                    <a:pt x="954" y="436"/>
                  </a:lnTo>
                  <a:lnTo>
                    <a:pt x="948" y="432"/>
                  </a:lnTo>
                  <a:lnTo>
                    <a:pt x="952" y="432"/>
                  </a:lnTo>
                  <a:lnTo>
                    <a:pt x="952" y="426"/>
                  </a:lnTo>
                  <a:lnTo>
                    <a:pt x="954" y="426"/>
                  </a:lnTo>
                  <a:lnTo>
                    <a:pt x="956" y="430"/>
                  </a:lnTo>
                  <a:lnTo>
                    <a:pt x="962" y="426"/>
                  </a:lnTo>
                  <a:lnTo>
                    <a:pt x="962" y="422"/>
                  </a:lnTo>
                  <a:lnTo>
                    <a:pt x="958" y="422"/>
                  </a:lnTo>
                  <a:lnTo>
                    <a:pt x="962" y="418"/>
                  </a:lnTo>
                  <a:lnTo>
                    <a:pt x="956" y="418"/>
                  </a:lnTo>
                  <a:lnTo>
                    <a:pt x="960" y="410"/>
                  </a:lnTo>
                  <a:lnTo>
                    <a:pt x="958" y="406"/>
                  </a:lnTo>
                  <a:lnTo>
                    <a:pt x="952" y="402"/>
                  </a:lnTo>
                  <a:lnTo>
                    <a:pt x="954" y="400"/>
                  </a:lnTo>
                  <a:lnTo>
                    <a:pt x="960" y="398"/>
                  </a:lnTo>
                  <a:lnTo>
                    <a:pt x="956" y="390"/>
                  </a:lnTo>
                  <a:lnTo>
                    <a:pt x="956" y="382"/>
                  </a:lnTo>
                  <a:lnTo>
                    <a:pt x="960" y="376"/>
                  </a:lnTo>
                  <a:lnTo>
                    <a:pt x="956" y="372"/>
                  </a:lnTo>
                  <a:lnTo>
                    <a:pt x="954" y="372"/>
                  </a:lnTo>
                  <a:lnTo>
                    <a:pt x="954" y="374"/>
                  </a:lnTo>
                  <a:lnTo>
                    <a:pt x="950" y="376"/>
                  </a:lnTo>
                  <a:lnTo>
                    <a:pt x="948" y="370"/>
                  </a:lnTo>
                  <a:lnTo>
                    <a:pt x="938" y="372"/>
                  </a:lnTo>
                  <a:lnTo>
                    <a:pt x="936" y="368"/>
                  </a:lnTo>
                  <a:lnTo>
                    <a:pt x="930" y="368"/>
                  </a:lnTo>
                  <a:lnTo>
                    <a:pt x="930" y="366"/>
                  </a:lnTo>
                  <a:lnTo>
                    <a:pt x="926" y="364"/>
                  </a:lnTo>
                  <a:lnTo>
                    <a:pt x="926" y="360"/>
                  </a:lnTo>
                  <a:lnTo>
                    <a:pt x="930" y="356"/>
                  </a:lnTo>
                  <a:lnTo>
                    <a:pt x="926" y="354"/>
                  </a:lnTo>
                  <a:lnTo>
                    <a:pt x="922" y="358"/>
                  </a:lnTo>
                  <a:lnTo>
                    <a:pt x="920" y="356"/>
                  </a:lnTo>
                  <a:lnTo>
                    <a:pt x="924" y="354"/>
                  </a:lnTo>
                  <a:lnTo>
                    <a:pt x="920" y="350"/>
                  </a:lnTo>
                  <a:lnTo>
                    <a:pt x="920" y="346"/>
                  </a:lnTo>
                  <a:lnTo>
                    <a:pt x="916" y="346"/>
                  </a:lnTo>
                  <a:lnTo>
                    <a:pt x="916" y="350"/>
                  </a:lnTo>
                  <a:lnTo>
                    <a:pt x="914" y="350"/>
                  </a:lnTo>
                  <a:lnTo>
                    <a:pt x="916" y="344"/>
                  </a:lnTo>
                  <a:lnTo>
                    <a:pt x="916" y="340"/>
                  </a:lnTo>
                  <a:lnTo>
                    <a:pt x="900" y="332"/>
                  </a:lnTo>
                  <a:lnTo>
                    <a:pt x="888" y="336"/>
                  </a:lnTo>
                  <a:lnTo>
                    <a:pt x="888" y="340"/>
                  </a:lnTo>
                  <a:lnTo>
                    <a:pt x="882" y="340"/>
                  </a:lnTo>
                  <a:lnTo>
                    <a:pt x="884" y="338"/>
                  </a:lnTo>
                  <a:lnTo>
                    <a:pt x="882" y="336"/>
                  </a:lnTo>
                  <a:lnTo>
                    <a:pt x="876" y="338"/>
                  </a:lnTo>
                  <a:lnTo>
                    <a:pt x="876" y="336"/>
                  </a:lnTo>
                  <a:lnTo>
                    <a:pt x="866" y="332"/>
                  </a:lnTo>
                  <a:lnTo>
                    <a:pt x="850" y="330"/>
                  </a:lnTo>
                  <a:lnTo>
                    <a:pt x="850" y="328"/>
                  </a:lnTo>
                  <a:lnTo>
                    <a:pt x="840" y="338"/>
                  </a:lnTo>
                  <a:lnTo>
                    <a:pt x="840" y="346"/>
                  </a:lnTo>
                  <a:lnTo>
                    <a:pt x="842" y="350"/>
                  </a:lnTo>
                  <a:lnTo>
                    <a:pt x="848" y="354"/>
                  </a:lnTo>
                  <a:lnTo>
                    <a:pt x="852" y="352"/>
                  </a:lnTo>
                  <a:lnTo>
                    <a:pt x="850" y="356"/>
                  </a:lnTo>
                  <a:lnTo>
                    <a:pt x="846" y="362"/>
                  </a:lnTo>
                  <a:lnTo>
                    <a:pt x="846" y="364"/>
                  </a:lnTo>
                  <a:lnTo>
                    <a:pt x="842" y="374"/>
                  </a:lnTo>
                  <a:lnTo>
                    <a:pt x="842" y="378"/>
                  </a:lnTo>
                  <a:lnTo>
                    <a:pt x="844" y="380"/>
                  </a:lnTo>
                  <a:lnTo>
                    <a:pt x="850" y="380"/>
                  </a:lnTo>
                  <a:lnTo>
                    <a:pt x="846" y="382"/>
                  </a:lnTo>
                  <a:lnTo>
                    <a:pt x="848" y="384"/>
                  </a:lnTo>
                  <a:lnTo>
                    <a:pt x="846" y="388"/>
                  </a:lnTo>
                  <a:lnTo>
                    <a:pt x="850" y="396"/>
                  </a:lnTo>
                  <a:lnTo>
                    <a:pt x="850" y="398"/>
                  </a:lnTo>
                  <a:lnTo>
                    <a:pt x="848" y="398"/>
                  </a:lnTo>
                  <a:lnTo>
                    <a:pt x="848" y="400"/>
                  </a:lnTo>
                  <a:lnTo>
                    <a:pt x="854" y="400"/>
                  </a:lnTo>
                  <a:lnTo>
                    <a:pt x="852" y="404"/>
                  </a:lnTo>
                  <a:lnTo>
                    <a:pt x="852" y="408"/>
                  </a:lnTo>
                  <a:lnTo>
                    <a:pt x="856" y="410"/>
                  </a:lnTo>
                  <a:lnTo>
                    <a:pt x="852" y="412"/>
                  </a:lnTo>
                  <a:lnTo>
                    <a:pt x="848" y="410"/>
                  </a:lnTo>
                  <a:lnTo>
                    <a:pt x="846" y="412"/>
                  </a:lnTo>
                  <a:lnTo>
                    <a:pt x="848" y="420"/>
                  </a:lnTo>
                  <a:lnTo>
                    <a:pt x="834" y="424"/>
                  </a:lnTo>
                  <a:lnTo>
                    <a:pt x="834" y="430"/>
                  </a:lnTo>
                  <a:lnTo>
                    <a:pt x="834" y="432"/>
                  </a:lnTo>
                  <a:lnTo>
                    <a:pt x="844" y="442"/>
                  </a:lnTo>
                  <a:lnTo>
                    <a:pt x="850" y="444"/>
                  </a:lnTo>
                  <a:lnTo>
                    <a:pt x="860" y="478"/>
                  </a:lnTo>
                  <a:lnTo>
                    <a:pt x="860" y="494"/>
                  </a:lnTo>
                  <a:lnTo>
                    <a:pt x="864" y="488"/>
                  </a:lnTo>
                  <a:lnTo>
                    <a:pt x="866" y="494"/>
                  </a:lnTo>
                  <a:lnTo>
                    <a:pt x="868" y="496"/>
                  </a:lnTo>
                  <a:lnTo>
                    <a:pt x="864" y="498"/>
                  </a:lnTo>
                  <a:lnTo>
                    <a:pt x="860" y="498"/>
                  </a:lnTo>
                  <a:lnTo>
                    <a:pt x="850" y="514"/>
                  </a:lnTo>
                  <a:lnTo>
                    <a:pt x="846" y="520"/>
                  </a:lnTo>
                  <a:lnTo>
                    <a:pt x="822" y="534"/>
                  </a:lnTo>
                  <a:lnTo>
                    <a:pt x="826" y="538"/>
                  </a:lnTo>
                  <a:lnTo>
                    <a:pt x="832" y="548"/>
                  </a:lnTo>
                  <a:lnTo>
                    <a:pt x="834" y="574"/>
                  </a:lnTo>
                  <a:lnTo>
                    <a:pt x="834" y="574"/>
                  </a:lnTo>
                  <a:lnTo>
                    <a:pt x="834" y="576"/>
                  </a:lnTo>
                  <a:lnTo>
                    <a:pt x="834" y="580"/>
                  </a:lnTo>
                  <a:lnTo>
                    <a:pt x="840" y="586"/>
                  </a:lnTo>
                  <a:lnTo>
                    <a:pt x="846" y="586"/>
                  </a:lnTo>
                  <a:lnTo>
                    <a:pt x="844" y="588"/>
                  </a:lnTo>
                  <a:lnTo>
                    <a:pt x="840" y="588"/>
                  </a:lnTo>
                  <a:lnTo>
                    <a:pt x="834" y="596"/>
                  </a:lnTo>
                  <a:lnTo>
                    <a:pt x="830" y="596"/>
                  </a:lnTo>
                  <a:lnTo>
                    <a:pt x="836" y="602"/>
                  </a:lnTo>
                  <a:lnTo>
                    <a:pt x="834" y="606"/>
                  </a:lnTo>
                  <a:lnTo>
                    <a:pt x="832" y="608"/>
                  </a:lnTo>
                  <a:lnTo>
                    <a:pt x="832" y="608"/>
                  </a:lnTo>
                  <a:lnTo>
                    <a:pt x="830" y="604"/>
                  </a:lnTo>
                  <a:lnTo>
                    <a:pt x="828" y="600"/>
                  </a:lnTo>
                  <a:lnTo>
                    <a:pt x="824" y="600"/>
                  </a:lnTo>
                  <a:lnTo>
                    <a:pt x="822" y="604"/>
                  </a:lnTo>
                  <a:lnTo>
                    <a:pt x="822" y="616"/>
                  </a:lnTo>
                  <a:lnTo>
                    <a:pt x="822" y="616"/>
                  </a:lnTo>
                  <a:lnTo>
                    <a:pt x="824" y="618"/>
                  </a:lnTo>
                  <a:lnTo>
                    <a:pt x="820" y="612"/>
                  </a:lnTo>
                  <a:lnTo>
                    <a:pt x="812" y="606"/>
                  </a:lnTo>
                  <a:lnTo>
                    <a:pt x="804" y="612"/>
                  </a:lnTo>
                  <a:lnTo>
                    <a:pt x="810" y="604"/>
                  </a:lnTo>
                  <a:lnTo>
                    <a:pt x="808" y="598"/>
                  </a:lnTo>
                  <a:lnTo>
                    <a:pt x="800" y="590"/>
                  </a:lnTo>
                  <a:lnTo>
                    <a:pt x="788" y="590"/>
                  </a:lnTo>
                  <a:lnTo>
                    <a:pt x="798" y="586"/>
                  </a:lnTo>
                  <a:lnTo>
                    <a:pt x="786" y="570"/>
                  </a:lnTo>
                  <a:lnTo>
                    <a:pt x="786" y="566"/>
                  </a:lnTo>
                  <a:lnTo>
                    <a:pt x="788" y="564"/>
                  </a:lnTo>
                  <a:lnTo>
                    <a:pt x="788" y="550"/>
                  </a:lnTo>
                  <a:lnTo>
                    <a:pt x="784" y="544"/>
                  </a:lnTo>
                  <a:lnTo>
                    <a:pt x="786" y="528"/>
                  </a:lnTo>
                  <a:lnTo>
                    <a:pt x="786" y="522"/>
                  </a:lnTo>
                  <a:lnTo>
                    <a:pt x="784" y="522"/>
                  </a:lnTo>
                  <a:lnTo>
                    <a:pt x="774" y="518"/>
                  </a:lnTo>
                  <a:lnTo>
                    <a:pt x="746" y="518"/>
                  </a:lnTo>
                  <a:lnTo>
                    <a:pt x="742" y="528"/>
                  </a:lnTo>
                  <a:lnTo>
                    <a:pt x="746" y="516"/>
                  </a:lnTo>
                  <a:lnTo>
                    <a:pt x="738" y="510"/>
                  </a:lnTo>
                  <a:lnTo>
                    <a:pt x="724" y="504"/>
                  </a:lnTo>
                  <a:lnTo>
                    <a:pt x="716" y="502"/>
                  </a:lnTo>
                  <a:lnTo>
                    <a:pt x="714" y="502"/>
                  </a:lnTo>
                  <a:lnTo>
                    <a:pt x="708" y="490"/>
                  </a:lnTo>
                  <a:lnTo>
                    <a:pt x="696" y="482"/>
                  </a:lnTo>
                  <a:lnTo>
                    <a:pt x="690" y="482"/>
                  </a:lnTo>
                  <a:lnTo>
                    <a:pt x="680" y="476"/>
                  </a:lnTo>
                  <a:lnTo>
                    <a:pt x="674" y="472"/>
                  </a:lnTo>
                  <a:lnTo>
                    <a:pt x="668" y="470"/>
                  </a:lnTo>
                  <a:lnTo>
                    <a:pt x="652" y="478"/>
                  </a:lnTo>
                  <a:lnTo>
                    <a:pt x="652" y="476"/>
                  </a:lnTo>
                  <a:lnTo>
                    <a:pt x="646" y="480"/>
                  </a:lnTo>
                  <a:lnTo>
                    <a:pt x="650" y="474"/>
                  </a:lnTo>
                  <a:lnTo>
                    <a:pt x="650" y="466"/>
                  </a:lnTo>
                  <a:lnTo>
                    <a:pt x="646" y="460"/>
                  </a:lnTo>
                  <a:lnTo>
                    <a:pt x="646" y="452"/>
                  </a:lnTo>
                  <a:lnTo>
                    <a:pt x="642" y="442"/>
                  </a:lnTo>
                  <a:lnTo>
                    <a:pt x="640" y="434"/>
                  </a:lnTo>
                  <a:lnTo>
                    <a:pt x="628" y="432"/>
                  </a:lnTo>
                  <a:lnTo>
                    <a:pt x="626" y="438"/>
                  </a:lnTo>
                  <a:lnTo>
                    <a:pt x="624" y="432"/>
                  </a:lnTo>
                  <a:lnTo>
                    <a:pt x="624" y="432"/>
                  </a:lnTo>
                  <a:lnTo>
                    <a:pt x="620" y="426"/>
                  </a:lnTo>
                  <a:lnTo>
                    <a:pt x="616" y="426"/>
                  </a:lnTo>
                  <a:lnTo>
                    <a:pt x="620" y="422"/>
                  </a:lnTo>
                  <a:lnTo>
                    <a:pt x="620" y="400"/>
                  </a:lnTo>
                  <a:lnTo>
                    <a:pt x="620" y="386"/>
                  </a:lnTo>
                  <a:lnTo>
                    <a:pt x="622" y="386"/>
                  </a:lnTo>
                  <a:lnTo>
                    <a:pt x="624" y="376"/>
                  </a:lnTo>
                  <a:lnTo>
                    <a:pt x="626" y="376"/>
                  </a:lnTo>
                  <a:lnTo>
                    <a:pt x="628" y="368"/>
                  </a:lnTo>
                  <a:lnTo>
                    <a:pt x="622" y="362"/>
                  </a:lnTo>
                  <a:lnTo>
                    <a:pt x="630" y="360"/>
                  </a:lnTo>
                  <a:lnTo>
                    <a:pt x="636" y="356"/>
                  </a:lnTo>
                  <a:lnTo>
                    <a:pt x="638" y="350"/>
                  </a:lnTo>
                  <a:lnTo>
                    <a:pt x="636" y="348"/>
                  </a:lnTo>
                  <a:lnTo>
                    <a:pt x="640" y="348"/>
                  </a:lnTo>
                  <a:lnTo>
                    <a:pt x="644" y="340"/>
                  </a:lnTo>
                  <a:lnTo>
                    <a:pt x="644" y="338"/>
                  </a:lnTo>
                  <a:lnTo>
                    <a:pt x="648" y="344"/>
                  </a:lnTo>
                  <a:lnTo>
                    <a:pt x="648" y="336"/>
                  </a:lnTo>
                  <a:lnTo>
                    <a:pt x="648" y="328"/>
                  </a:lnTo>
                  <a:lnTo>
                    <a:pt x="656" y="328"/>
                  </a:lnTo>
                  <a:lnTo>
                    <a:pt x="652" y="326"/>
                  </a:lnTo>
                  <a:lnTo>
                    <a:pt x="650" y="322"/>
                  </a:lnTo>
                  <a:lnTo>
                    <a:pt x="650" y="320"/>
                  </a:lnTo>
                  <a:lnTo>
                    <a:pt x="664" y="322"/>
                  </a:lnTo>
                  <a:lnTo>
                    <a:pt x="674" y="318"/>
                  </a:lnTo>
                  <a:lnTo>
                    <a:pt x="676" y="316"/>
                  </a:lnTo>
                  <a:lnTo>
                    <a:pt x="674" y="308"/>
                  </a:lnTo>
                  <a:lnTo>
                    <a:pt x="672" y="302"/>
                  </a:lnTo>
                  <a:lnTo>
                    <a:pt x="670" y="302"/>
                  </a:lnTo>
                  <a:lnTo>
                    <a:pt x="660" y="294"/>
                  </a:lnTo>
                  <a:lnTo>
                    <a:pt x="654" y="298"/>
                  </a:lnTo>
                  <a:lnTo>
                    <a:pt x="656" y="294"/>
                  </a:lnTo>
                  <a:lnTo>
                    <a:pt x="650" y="292"/>
                  </a:lnTo>
                  <a:lnTo>
                    <a:pt x="650" y="294"/>
                  </a:lnTo>
                  <a:lnTo>
                    <a:pt x="648" y="292"/>
                  </a:lnTo>
                  <a:lnTo>
                    <a:pt x="640" y="288"/>
                  </a:lnTo>
                  <a:lnTo>
                    <a:pt x="640" y="290"/>
                  </a:lnTo>
                  <a:lnTo>
                    <a:pt x="638" y="290"/>
                  </a:lnTo>
                  <a:lnTo>
                    <a:pt x="636" y="288"/>
                  </a:lnTo>
                  <a:lnTo>
                    <a:pt x="638" y="284"/>
                  </a:lnTo>
                  <a:lnTo>
                    <a:pt x="654" y="292"/>
                  </a:lnTo>
                  <a:lnTo>
                    <a:pt x="664" y="290"/>
                  </a:lnTo>
                  <a:lnTo>
                    <a:pt x="664" y="294"/>
                  </a:lnTo>
                  <a:lnTo>
                    <a:pt x="676" y="302"/>
                  </a:lnTo>
                  <a:lnTo>
                    <a:pt x="682" y="296"/>
                  </a:lnTo>
                  <a:lnTo>
                    <a:pt x="684" y="290"/>
                  </a:lnTo>
                  <a:lnTo>
                    <a:pt x="682" y="290"/>
                  </a:lnTo>
                  <a:lnTo>
                    <a:pt x="684" y="286"/>
                  </a:lnTo>
                  <a:lnTo>
                    <a:pt x="686" y="288"/>
                  </a:lnTo>
                  <a:lnTo>
                    <a:pt x="686" y="280"/>
                  </a:lnTo>
                  <a:lnTo>
                    <a:pt x="696" y="286"/>
                  </a:lnTo>
                  <a:lnTo>
                    <a:pt x="696" y="284"/>
                  </a:lnTo>
                  <a:lnTo>
                    <a:pt x="702" y="286"/>
                  </a:lnTo>
                  <a:lnTo>
                    <a:pt x="710" y="280"/>
                  </a:lnTo>
                  <a:lnTo>
                    <a:pt x="712" y="274"/>
                  </a:lnTo>
                  <a:lnTo>
                    <a:pt x="712" y="270"/>
                  </a:lnTo>
                  <a:lnTo>
                    <a:pt x="716" y="268"/>
                  </a:lnTo>
                  <a:lnTo>
                    <a:pt x="724" y="256"/>
                  </a:lnTo>
                  <a:lnTo>
                    <a:pt x="726" y="248"/>
                  </a:lnTo>
                  <a:lnTo>
                    <a:pt x="696" y="244"/>
                  </a:lnTo>
                  <a:lnTo>
                    <a:pt x="686" y="230"/>
                  </a:lnTo>
                  <a:lnTo>
                    <a:pt x="682" y="228"/>
                  </a:lnTo>
                  <a:lnTo>
                    <a:pt x="682" y="226"/>
                  </a:lnTo>
                  <a:lnTo>
                    <a:pt x="690" y="226"/>
                  </a:lnTo>
                  <a:lnTo>
                    <a:pt x="700" y="232"/>
                  </a:lnTo>
                  <a:lnTo>
                    <a:pt x="710" y="244"/>
                  </a:lnTo>
                  <a:lnTo>
                    <a:pt x="722" y="242"/>
                  </a:lnTo>
                  <a:lnTo>
                    <a:pt x="736" y="220"/>
                  </a:lnTo>
                  <a:lnTo>
                    <a:pt x="738" y="216"/>
                  </a:lnTo>
                  <a:lnTo>
                    <a:pt x="736" y="214"/>
                  </a:lnTo>
                  <a:lnTo>
                    <a:pt x="728" y="210"/>
                  </a:lnTo>
                  <a:lnTo>
                    <a:pt x="728" y="208"/>
                  </a:lnTo>
                  <a:lnTo>
                    <a:pt x="730" y="204"/>
                  </a:lnTo>
                  <a:lnTo>
                    <a:pt x="740" y="206"/>
                  </a:lnTo>
                  <a:lnTo>
                    <a:pt x="746" y="204"/>
                  </a:lnTo>
                  <a:lnTo>
                    <a:pt x="748" y="214"/>
                  </a:lnTo>
                  <a:lnTo>
                    <a:pt x="758" y="216"/>
                  </a:lnTo>
                  <a:lnTo>
                    <a:pt x="758" y="210"/>
                  </a:lnTo>
                  <a:lnTo>
                    <a:pt x="758" y="210"/>
                  </a:lnTo>
                  <a:lnTo>
                    <a:pt x="768" y="216"/>
                  </a:lnTo>
                  <a:lnTo>
                    <a:pt x="766" y="208"/>
                  </a:lnTo>
                  <a:lnTo>
                    <a:pt x="762" y="204"/>
                  </a:lnTo>
                  <a:lnTo>
                    <a:pt x="762" y="200"/>
                  </a:lnTo>
                  <a:lnTo>
                    <a:pt x="764" y="198"/>
                  </a:lnTo>
                  <a:lnTo>
                    <a:pt x="774" y="210"/>
                  </a:lnTo>
                  <a:lnTo>
                    <a:pt x="778" y="204"/>
                  </a:lnTo>
                  <a:lnTo>
                    <a:pt x="782" y="202"/>
                  </a:lnTo>
                  <a:lnTo>
                    <a:pt x="794" y="188"/>
                  </a:lnTo>
                  <a:lnTo>
                    <a:pt x="798" y="186"/>
                  </a:lnTo>
                  <a:lnTo>
                    <a:pt x="800" y="182"/>
                  </a:lnTo>
                  <a:lnTo>
                    <a:pt x="798" y="176"/>
                  </a:lnTo>
                  <a:lnTo>
                    <a:pt x="800" y="172"/>
                  </a:lnTo>
                  <a:lnTo>
                    <a:pt x="790" y="158"/>
                  </a:lnTo>
                  <a:lnTo>
                    <a:pt x="792" y="146"/>
                  </a:lnTo>
                  <a:lnTo>
                    <a:pt x="786" y="148"/>
                  </a:lnTo>
                  <a:lnTo>
                    <a:pt x="786" y="144"/>
                  </a:lnTo>
                  <a:lnTo>
                    <a:pt x="786" y="144"/>
                  </a:lnTo>
                  <a:lnTo>
                    <a:pt x="786" y="142"/>
                  </a:lnTo>
                  <a:lnTo>
                    <a:pt x="784" y="138"/>
                  </a:lnTo>
                  <a:lnTo>
                    <a:pt x="784" y="136"/>
                  </a:lnTo>
                  <a:lnTo>
                    <a:pt x="790" y="134"/>
                  </a:lnTo>
                  <a:lnTo>
                    <a:pt x="792" y="140"/>
                  </a:lnTo>
                  <a:lnTo>
                    <a:pt x="800" y="130"/>
                  </a:lnTo>
                  <a:lnTo>
                    <a:pt x="800" y="124"/>
                  </a:lnTo>
                  <a:lnTo>
                    <a:pt x="792" y="122"/>
                  </a:lnTo>
                  <a:lnTo>
                    <a:pt x="800" y="114"/>
                  </a:lnTo>
                  <a:lnTo>
                    <a:pt x="794" y="108"/>
                  </a:lnTo>
                  <a:lnTo>
                    <a:pt x="786" y="108"/>
                  </a:lnTo>
                  <a:lnTo>
                    <a:pt x="788" y="108"/>
                  </a:lnTo>
                  <a:lnTo>
                    <a:pt x="786" y="104"/>
                  </a:lnTo>
                  <a:lnTo>
                    <a:pt x="782" y="100"/>
                  </a:lnTo>
                  <a:lnTo>
                    <a:pt x="784" y="100"/>
                  </a:lnTo>
                  <a:lnTo>
                    <a:pt x="782" y="90"/>
                  </a:lnTo>
                  <a:lnTo>
                    <a:pt x="770" y="92"/>
                  </a:lnTo>
                  <a:lnTo>
                    <a:pt x="756" y="86"/>
                  </a:lnTo>
                  <a:lnTo>
                    <a:pt x="744" y="86"/>
                  </a:lnTo>
                  <a:lnTo>
                    <a:pt x="744" y="92"/>
                  </a:lnTo>
                  <a:lnTo>
                    <a:pt x="746" y="102"/>
                  </a:lnTo>
                  <a:lnTo>
                    <a:pt x="744" y="106"/>
                  </a:lnTo>
                  <a:lnTo>
                    <a:pt x="748" y="112"/>
                  </a:lnTo>
                  <a:lnTo>
                    <a:pt x="754" y="116"/>
                  </a:lnTo>
                  <a:lnTo>
                    <a:pt x="754" y="118"/>
                  </a:lnTo>
                  <a:lnTo>
                    <a:pt x="750" y="118"/>
                  </a:lnTo>
                  <a:lnTo>
                    <a:pt x="748" y="122"/>
                  </a:lnTo>
                  <a:lnTo>
                    <a:pt x="754" y="126"/>
                  </a:lnTo>
                  <a:lnTo>
                    <a:pt x="746" y="126"/>
                  </a:lnTo>
                  <a:lnTo>
                    <a:pt x="740" y="130"/>
                  </a:lnTo>
                  <a:lnTo>
                    <a:pt x="740" y="142"/>
                  </a:lnTo>
                  <a:lnTo>
                    <a:pt x="736" y="154"/>
                  </a:lnTo>
                  <a:lnTo>
                    <a:pt x="730" y="164"/>
                  </a:lnTo>
                  <a:lnTo>
                    <a:pt x="728" y="174"/>
                  </a:lnTo>
                  <a:lnTo>
                    <a:pt x="722" y="174"/>
                  </a:lnTo>
                  <a:lnTo>
                    <a:pt x="722" y="180"/>
                  </a:lnTo>
                  <a:lnTo>
                    <a:pt x="720" y="180"/>
                  </a:lnTo>
                  <a:lnTo>
                    <a:pt x="704" y="156"/>
                  </a:lnTo>
                  <a:lnTo>
                    <a:pt x="706" y="150"/>
                  </a:lnTo>
                  <a:lnTo>
                    <a:pt x="704" y="144"/>
                  </a:lnTo>
                  <a:lnTo>
                    <a:pt x="706" y="140"/>
                  </a:lnTo>
                  <a:lnTo>
                    <a:pt x="708" y="144"/>
                  </a:lnTo>
                  <a:lnTo>
                    <a:pt x="712" y="144"/>
                  </a:lnTo>
                  <a:lnTo>
                    <a:pt x="708" y="122"/>
                  </a:lnTo>
                  <a:lnTo>
                    <a:pt x="700" y="116"/>
                  </a:lnTo>
                  <a:lnTo>
                    <a:pt x="696" y="108"/>
                  </a:lnTo>
                  <a:lnTo>
                    <a:pt x="690" y="108"/>
                  </a:lnTo>
                  <a:lnTo>
                    <a:pt x="686" y="116"/>
                  </a:lnTo>
                  <a:lnTo>
                    <a:pt x="686" y="128"/>
                  </a:lnTo>
                  <a:lnTo>
                    <a:pt x="684" y="128"/>
                  </a:lnTo>
                  <a:lnTo>
                    <a:pt x="684" y="136"/>
                  </a:lnTo>
                  <a:lnTo>
                    <a:pt x="682" y="140"/>
                  </a:lnTo>
                  <a:lnTo>
                    <a:pt x="678" y="142"/>
                  </a:lnTo>
                  <a:lnTo>
                    <a:pt x="676" y="134"/>
                  </a:lnTo>
                  <a:lnTo>
                    <a:pt x="678" y="124"/>
                  </a:lnTo>
                  <a:lnTo>
                    <a:pt x="672" y="114"/>
                  </a:lnTo>
                  <a:lnTo>
                    <a:pt x="664" y="104"/>
                  </a:lnTo>
                  <a:lnTo>
                    <a:pt x="670" y="106"/>
                  </a:lnTo>
                  <a:lnTo>
                    <a:pt x="672" y="102"/>
                  </a:lnTo>
                  <a:lnTo>
                    <a:pt x="672" y="98"/>
                  </a:lnTo>
                  <a:lnTo>
                    <a:pt x="670" y="100"/>
                  </a:lnTo>
                  <a:lnTo>
                    <a:pt x="664" y="98"/>
                  </a:lnTo>
                  <a:lnTo>
                    <a:pt x="666" y="94"/>
                  </a:lnTo>
                  <a:lnTo>
                    <a:pt x="658" y="98"/>
                  </a:lnTo>
                  <a:lnTo>
                    <a:pt x="652" y="92"/>
                  </a:lnTo>
                  <a:lnTo>
                    <a:pt x="648" y="92"/>
                  </a:lnTo>
                  <a:lnTo>
                    <a:pt x="646" y="90"/>
                  </a:lnTo>
                  <a:lnTo>
                    <a:pt x="650" y="86"/>
                  </a:lnTo>
                  <a:lnTo>
                    <a:pt x="656" y="80"/>
                  </a:lnTo>
                  <a:lnTo>
                    <a:pt x="650" y="76"/>
                  </a:lnTo>
                  <a:lnTo>
                    <a:pt x="650" y="72"/>
                  </a:lnTo>
                  <a:lnTo>
                    <a:pt x="662" y="74"/>
                  </a:lnTo>
                  <a:lnTo>
                    <a:pt x="658" y="66"/>
                  </a:lnTo>
                  <a:lnTo>
                    <a:pt x="656" y="68"/>
                  </a:lnTo>
                  <a:lnTo>
                    <a:pt x="652" y="54"/>
                  </a:lnTo>
                  <a:lnTo>
                    <a:pt x="646" y="52"/>
                  </a:lnTo>
                  <a:lnTo>
                    <a:pt x="646" y="48"/>
                  </a:lnTo>
                  <a:lnTo>
                    <a:pt x="644" y="48"/>
                  </a:lnTo>
                  <a:lnTo>
                    <a:pt x="644" y="34"/>
                  </a:lnTo>
                  <a:lnTo>
                    <a:pt x="642" y="26"/>
                  </a:lnTo>
                  <a:lnTo>
                    <a:pt x="634" y="16"/>
                  </a:lnTo>
                  <a:lnTo>
                    <a:pt x="632" y="14"/>
                  </a:lnTo>
                  <a:lnTo>
                    <a:pt x="634" y="8"/>
                  </a:lnTo>
                  <a:lnTo>
                    <a:pt x="630" y="10"/>
                  </a:lnTo>
                  <a:lnTo>
                    <a:pt x="628" y="6"/>
                  </a:lnTo>
                  <a:lnTo>
                    <a:pt x="624" y="10"/>
                  </a:lnTo>
                  <a:lnTo>
                    <a:pt x="624" y="6"/>
                  </a:lnTo>
                  <a:lnTo>
                    <a:pt x="622" y="6"/>
                  </a:lnTo>
                  <a:lnTo>
                    <a:pt x="624" y="2"/>
                  </a:lnTo>
                  <a:lnTo>
                    <a:pt x="614" y="0"/>
                  </a:lnTo>
                  <a:lnTo>
                    <a:pt x="606" y="16"/>
                  </a:lnTo>
                  <a:lnTo>
                    <a:pt x="610" y="20"/>
                  </a:lnTo>
                  <a:lnTo>
                    <a:pt x="608" y="28"/>
                  </a:lnTo>
                  <a:lnTo>
                    <a:pt x="604" y="24"/>
                  </a:lnTo>
                  <a:lnTo>
                    <a:pt x="598" y="28"/>
                  </a:lnTo>
                  <a:lnTo>
                    <a:pt x="600" y="36"/>
                  </a:lnTo>
                  <a:lnTo>
                    <a:pt x="598" y="46"/>
                  </a:lnTo>
                  <a:lnTo>
                    <a:pt x="602" y="54"/>
                  </a:lnTo>
                  <a:lnTo>
                    <a:pt x="602" y="52"/>
                  </a:lnTo>
                  <a:lnTo>
                    <a:pt x="602" y="58"/>
                  </a:lnTo>
                  <a:lnTo>
                    <a:pt x="600" y="56"/>
                  </a:lnTo>
                  <a:lnTo>
                    <a:pt x="596" y="64"/>
                  </a:lnTo>
                  <a:lnTo>
                    <a:pt x="596" y="76"/>
                  </a:lnTo>
                  <a:lnTo>
                    <a:pt x="602" y="82"/>
                  </a:lnTo>
                  <a:lnTo>
                    <a:pt x="602" y="84"/>
                  </a:lnTo>
                  <a:lnTo>
                    <a:pt x="602" y="86"/>
                  </a:lnTo>
                  <a:lnTo>
                    <a:pt x="612" y="88"/>
                  </a:lnTo>
                  <a:lnTo>
                    <a:pt x="612" y="92"/>
                  </a:lnTo>
                  <a:lnTo>
                    <a:pt x="618" y="96"/>
                  </a:lnTo>
                  <a:lnTo>
                    <a:pt x="620" y="92"/>
                  </a:lnTo>
                  <a:lnTo>
                    <a:pt x="624" y="100"/>
                  </a:lnTo>
                  <a:lnTo>
                    <a:pt x="634" y="98"/>
                  </a:lnTo>
                  <a:lnTo>
                    <a:pt x="634" y="104"/>
                  </a:lnTo>
                  <a:lnTo>
                    <a:pt x="634" y="108"/>
                  </a:lnTo>
                  <a:lnTo>
                    <a:pt x="630" y="108"/>
                  </a:lnTo>
                  <a:lnTo>
                    <a:pt x="632" y="102"/>
                  </a:lnTo>
                  <a:lnTo>
                    <a:pt x="628" y="104"/>
                  </a:lnTo>
                  <a:lnTo>
                    <a:pt x="624" y="112"/>
                  </a:lnTo>
                  <a:lnTo>
                    <a:pt x="626" y="114"/>
                  </a:lnTo>
                  <a:lnTo>
                    <a:pt x="624" y="120"/>
                  </a:lnTo>
                  <a:lnTo>
                    <a:pt x="622" y="120"/>
                  </a:lnTo>
                  <a:lnTo>
                    <a:pt x="620" y="126"/>
                  </a:lnTo>
                  <a:lnTo>
                    <a:pt x="628" y="126"/>
                  </a:lnTo>
                  <a:lnTo>
                    <a:pt x="632" y="120"/>
                  </a:lnTo>
                  <a:lnTo>
                    <a:pt x="628" y="122"/>
                  </a:lnTo>
                  <a:lnTo>
                    <a:pt x="630" y="116"/>
                  </a:lnTo>
                  <a:lnTo>
                    <a:pt x="632" y="118"/>
                  </a:lnTo>
                  <a:lnTo>
                    <a:pt x="634" y="130"/>
                  </a:lnTo>
                  <a:lnTo>
                    <a:pt x="636" y="132"/>
                  </a:lnTo>
                  <a:lnTo>
                    <a:pt x="628" y="138"/>
                  </a:lnTo>
                  <a:lnTo>
                    <a:pt x="626" y="144"/>
                  </a:lnTo>
                  <a:lnTo>
                    <a:pt x="620" y="152"/>
                  </a:lnTo>
                  <a:lnTo>
                    <a:pt x="608" y="150"/>
                  </a:lnTo>
                  <a:lnTo>
                    <a:pt x="610" y="154"/>
                  </a:lnTo>
                  <a:lnTo>
                    <a:pt x="608" y="162"/>
                  </a:lnTo>
                  <a:lnTo>
                    <a:pt x="612" y="168"/>
                  </a:lnTo>
                  <a:lnTo>
                    <a:pt x="614" y="176"/>
                  </a:lnTo>
                  <a:lnTo>
                    <a:pt x="612" y="180"/>
                  </a:lnTo>
                  <a:lnTo>
                    <a:pt x="608" y="178"/>
                  </a:lnTo>
                  <a:lnTo>
                    <a:pt x="610" y="174"/>
                  </a:lnTo>
                  <a:lnTo>
                    <a:pt x="602" y="178"/>
                  </a:lnTo>
                  <a:lnTo>
                    <a:pt x="602" y="172"/>
                  </a:lnTo>
                  <a:lnTo>
                    <a:pt x="598" y="172"/>
                  </a:lnTo>
                  <a:lnTo>
                    <a:pt x="598" y="168"/>
                  </a:lnTo>
                  <a:lnTo>
                    <a:pt x="602" y="166"/>
                  </a:lnTo>
                  <a:lnTo>
                    <a:pt x="600" y="162"/>
                  </a:lnTo>
                  <a:lnTo>
                    <a:pt x="602" y="154"/>
                  </a:lnTo>
                  <a:lnTo>
                    <a:pt x="602" y="144"/>
                  </a:lnTo>
                  <a:lnTo>
                    <a:pt x="596" y="148"/>
                  </a:lnTo>
                  <a:lnTo>
                    <a:pt x="596" y="152"/>
                  </a:lnTo>
                  <a:lnTo>
                    <a:pt x="594" y="152"/>
                  </a:lnTo>
                  <a:lnTo>
                    <a:pt x="592" y="150"/>
                  </a:lnTo>
                  <a:lnTo>
                    <a:pt x="596" y="142"/>
                  </a:lnTo>
                  <a:lnTo>
                    <a:pt x="590" y="142"/>
                  </a:lnTo>
                  <a:lnTo>
                    <a:pt x="592" y="140"/>
                  </a:lnTo>
                  <a:lnTo>
                    <a:pt x="586" y="136"/>
                  </a:lnTo>
                  <a:lnTo>
                    <a:pt x="582" y="136"/>
                  </a:lnTo>
                  <a:lnTo>
                    <a:pt x="584" y="138"/>
                  </a:lnTo>
                  <a:lnTo>
                    <a:pt x="578" y="134"/>
                  </a:lnTo>
                  <a:lnTo>
                    <a:pt x="576" y="134"/>
                  </a:lnTo>
                  <a:lnTo>
                    <a:pt x="580" y="140"/>
                  </a:lnTo>
                  <a:lnTo>
                    <a:pt x="572" y="138"/>
                  </a:lnTo>
                  <a:lnTo>
                    <a:pt x="570" y="142"/>
                  </a:lnTo>
                  <a:lnTo>
                    <a:pt x="566" y="138"/>
                  </a:lnTo>
                  <a:lnTo>
                    <a:pt x="572" y="146"/>
                  </a:lnTo>
                  <a:lnTo>
                    <a:pt x="572" y="150"/>
                  </a:lnTo>
                  <a:lnTo>
                    <a:pt x="570" y="148"/>
                  </a:lnTo>
                  <a:lnTo>
                    <a:pt x="576" y="158"/>
                  </a:lnTo>
                  <a:lnTo>
                    <a:pt x="578" y="160"/>
                  </a:lnTo>
                  <a:lnTo>
                    <a:pt x="576" y="156"/>
                  </a:lnTo>
                  <a:lnTo>
                    <a:pt x="578" y="154"/>
                  </a:lnTo>
                  <a:lnTo>
                    <a:pt x="582" y="154"/>
                  </a:lnTo>
                  <a:lnTo>
                    <a:pt x="584" y="158"/>
                  </a:lnTo>
                  <a:lnTo>
                    <a:pt x="588" y="156"/>
                  </a:lnTo>
                  <a:lnTo>
                    <a:pt x="588" y="164"/>
                  </a:lnTo>
                  <a:lnTo>
                    <a:pt x="586" y="166"/>
                  </a:lnTo>
                  <a:lnTo>
                    <a:pt x="574" y="162"/>
                  </a:lnTo>
                  <a:lnTo>
                    <a:pt x="568" y="150"/>
                  </a:lnTo>
                  <a:lnTo>
                    <a:pt x="566" y="152"/>
                  </a:lnTo>
                  <a:lnTo>
                    <a:pt x="572" y="162"/>
                  </a:lnTo>
                  <a:lnTo>
                    <a:pt x="562" y="162"/>
                  </a:lnTo>
                  <a:lnTo>
                    <a:pt x="556" y="160"/>
                  </a:lnTo>
                  <a:lnTo>
                    <a:pt x="544" y="158"/>
                  </a:lnTo>
                  <a:lnTo>
                    <a:pt x="538" y="162"/>
                  </a:lnTo>
                  <a:lnTo>
                    <a:pt x="534" y="162"/>
                  </a:lnTo>
                  <a:lnTo>
                    <a:pt x="528" y="164"/>
                  </a:lnTo>
                  <a:lnTo>
                    <a:pt x="522" y="162"/>
                  </a:lnTo>
                  <a:lnTo>
                    <a:pt x="518" y="164"/>
                  </a:lnTo>
                  <a:lnTo>
                    <a:pt x="512" y="162"/>
                  </a:lnTo>
                  <a:lnTo>
                    <a:pt x="506" y="152"/>
                  </a:lnTo>
                  <a:lnTo>
                    <a:pt x="506" y="148"/>
                  </a:lnTo>
                  <a:lnTo>
                    <a:pt x="502" y="146"/>
                  </a:lnTo>
                  <a:lnTo>
                    <a:pt x="502" y="150"/>
                  </a:lnTo>
                  <a:lnTo>
                    <a:pt x="498" y="150"/>
                  </a:lnTo>
                  <a:lnTo>
                    <a:pt x="498" y="152"/>
                  </a:lnTo>
                  <a:lnTo>
                    <a:pt x="496" y="152"/>
                  </a:lnTo>
                  <a:lnTo>
                    <a:pt x="486" y="150"/>
                  </a:lnTo>
                  <a:lnTo>
                    <a:pt x="486" y="144"/>
                  </a:lnTo>
                  <a:lnTo>
                    <a:pt x="474" y="136"/>
                  </a:lnTo>
                  <a:lnTo>
                    <a:pt x="478" y="134"/>
                  </a:lnTo>
                  <a:lnTo>
                    <a:pt x="474" y="128"/>
                  </a:lnTo>
                  <a:lnTo>
                    <a:pt x="474" y="126"/>
                  </a:lnTo>
                  <a:lnTo>
                    <a:pt x="466" y="118"/>
                  </a:lnTo>
                  <a:lnTo>
                    <a:pt x="446" y="128"/>
                  </a:lnTo>
                  <a:lnTo>
                    <a:pt x="438" y="130"/>
                  </a:lnTo>
                  <a:lnTo>
                    <a:pt x="432" y="140"/>
                  </a:lnTo>
                  <a:lnTo>
                    <a:pt x="432" y="144"/>
                  </a:lnTo>
                  <a:lnTo>
                    <a:pt x="434" y="144"/>
                  </a:lnTo>
                  <a:lnTo>
                    <a:pt x="436" y="146"/>
                  </a:lnTo>
                  <a:lnTo>
                    <a:pt x="442" y="148"/>
                  </a:lnTo>
                  <a:lnTo>
                    <a:pt x="446" y="146"/>
                  </a:lnTo>
                  <a:lnTo>
                    <a:pt x="442" y="142"/>
                  </a:lnTo>
                  <a:lnTo>
                    <a:pt x="448" y="140"/>
                  </a:lnTo>
                  <a:lnTo>
                    <a:pt x="452" y="142"/>
                  </a:lnTo>
                  <a:lnTo>
                    <a:pt x="458" y="138"/>
                  </a:lnTo>
                  <a:lnTo>
                    <a:pt x="460" y="142"/>
                  </a:lnTo>
                  <a:lnTo>
                    <a:pt x="460" y="138"/>
                  </a:lnTo>
                  <a:lnTo>
                    <a:pt x="458" y="134"/>
                  </a:lnTo>
                  <a:lnTo>
                    <a:pt x="462" y="134"/>
                  </a:lnTo>
                  <a:lnTo>
                    <a:pt x="460" y="132"/>
                  </a:lnTo>
                  <a:lnTo>
                    <a:pt x="470" y="128"/>
                  </a:lnTo>
                  <a:lnTo>
                    <a:pt x="468" y="134"/>
                  </a:lnTo>
                  <a:lnTo>
                    <a:pt x="470" y="134"/>
                  </a:lnTo>
                  <a:lnTo>
                    <a:pt x="466" y="136"/>
                  </a:lnTo>
                  <a:lnTo>
                    <a:pt x="468" y="138"/>
                  </a:lnTo>
                  <a:lnTo>
                    <a:pt x="464" y="144"/>
                  </a:lnTo>
                  <a:lnTo>
                    <a:pt x="462" y="140"/>
                  </a:lnTo>
                  <a:lnTo>
                    <a:pt x="462" y="144"/>
                  </a:lnTo>
                  <a:lnTo>
                    <a:pt x="446" y="150"/>
                  </a:lnTo>
                  <a:lnTo>
                    <a:pt x="444" y="154"/>
                  </a:lnTo>
                  <a:lnTo>
                    <a:pt x="446" y="156"/>
                  </a:lnTo>
                  <a:lnTo>
                    <a:pt x="440" y="162"/>
                  </a:lnTo>
                  <a:lnTo>
                    <a:pt x="446" y="166"/>
                  </a:lnTo>
                  <a:lnTo>
                    <a:pt x="446" y="168"/>
                  </a:lnTo>
                  <a:lnTo>
                    <a:pt x="446" y="174"/>
                  </a:lnTo>
                  <a:lnTo>
                    <a:pt x="450" y="184"/>
                  </a:lnTo>
                  <a:lnTo>
                    <a:pt x="452" y="184"/>
                  </a:lnTo>
                  <a:lnTo>
                    <a:pt x="450" y="186"/>
                  </a:lnTo>
                  <a:lnTo>
                    <a:pt x="452" y="190"/>
                  </a:lnTo>
                  <a:lnTo>
                    <a:pt x="446" y="192"/>
                  </a:lnTo>
                  <a:lnTo>
                    <a:pt x="444" y="196"/>
                  </a:lnTo>
                  <a:lnTo>
                    <a:pt x="440" y="192"/>
                  </a:lnTo>
                  <a:lnTo>
                    <a:pt x="436" y="186"/>
                  </a:lnTo>
                  <a:lnTo>
                    <a:pt x="444" y="184"/>
                  </a:lnTo>
                  <a:lnTo>
                    <a:pt x="442" y="176"/>
                  </a:lnTo>
                  <a:lnTo>
                    <a:pt x="440" y="176"/>
                  </a:lnTo>
                  <a:lnTo>
                    <a:pt x="438" y="172"/>
                  </a:lnTo>
                  <a:lnTo>
                    <a:pt x="434" y="174"/>
                  </a:lnTo>
                  <a:lnTo>
                    <a:pt x="434" y="168"/>
                  </a:lnTo>
                  <a:lnTo>
                    <a:pt x="432" y="166"/>
                  </a:lnTo>
                  <a:lnTo>
                    <a:pt x="430" y="174"/>
                  </a:lnTo>
                  <a:lnTo>
                    <a:pt x="430" y="172"/>
                  </a:lnTo>
                  <a:lnTo>
                    <a:pt x="430" y="168"/>
                  </a:lnTo>
                  <a:lnTo>
                    <a:pt x="428" y="166"/>
                  </a:lnTo>
                  <a:lnTo>
                    <a:pt x="430" y="162"/>
                  </a:lnTo>
                  <a:lnTo>
                    <a:pt x="418" y="162"/>
                  </a:lnTo>
                  <a:lnTo>
                    <a:pt x="420" y="160"/>
                  </a:lnTo>
                  <a:lnTo>
                    <a:pt x="418" y="156"/>
                  </a:lnTo>
                  <a:lnTo>
                    <a:pt x="416" y="156"/>
                  </a:lnTo>
                  <a:lnTo>
                    <a:pt x="416" y="154"/>
                  </a:lnTo>
                  <a:lnTo>
                    <a:pt x="414" y="152"/>
                  </a:lnTo>
                  <a:lnTo>
                    <a:pt x="402" y="162"/>
                  </a:lnTo>
                  <a:lnTo>
                    <a:pt x="400" y="162"/>
                  </a:lnTo>
                  <a:lnTo>
                    <a:pt x="400" y="156"/>
                  </a:lnTo>
                  <a:lnTo>
                    <a:pt x="398" y="158"/>
                  </a:lnTo>
                  <a:lnTo>
                    <a:pt x="396" y="162"/>
                  </a:lnTo>
                  <a:lnTo>
                    <a:pt x="392" y="160"/>
                  </a:lnTo>
                  <a:lnTo>
                    <a:pt x="390" y="164"/>
                  </a:lnTo>
                  <a:lnTo>
                    <a:pt x="352" y="162"/>
                  </a:lnTo>
                  <a:lnTo>
                    <a:pt x="348" y="158"/>
                  </a:lnTo>
                  <a:lnTo>
                    <a:pt x="340" y="154"/>
                  </a:lnTo>
                  <a:lnTo>
                    <a:pt x="344" y="152"/>
                  </a:lnTo>
                  <a:lnTo>
                    <a:pt x="344" y="146"/>
                  </a:lnTo>
                  <a:lnTo>
                    <a:pt x="348" y="144"/>
                  </a:lnTo>
                  <a:lnTo>
                    <a:pt x="362" y="144"/>
                  </a:lnTo>
                  <a:lnTo>
                    <a:pt x="362" y="136"/>
                  </a:lnTo>
                  <a:lnTo>
                    <a:pt x="360" y="138"/>
                  </a:lnTo>
                  <a:lnTo>
                    <a:pt x="360" y="134"/>
                  </a:lnTo>
                  <a:lnTo>
                    <a:pt x="350" y="122"/>
                  </a:lnTo>
                  <a:lnTo>
                    <a:pt x="348" y="124"/>
                  </a:lnTo>
                  <a:lnTo>
                    <a:pt x="346" y="118"/>
                  </a:lnTo>
                  <a:lnTo>
                    <a:pt x="332" y="118"/>
                  </a:lnTo>
                  <a:lnTo>
                    <a:pt x="336" y="122"/>
                  </a:lnTo>
                  <a:lnTo>
                    <a:pt x="336" y="124"/>
                  </a:lnTo>
                  <a:lnTo>
                    <a:pt x="332" y="120"/>
                  </a:lnTo>
                  <a:lnTo>
                    <a:pt x="314" y="118"/>
                  </a:lnTo>
                  <a:lnTo>
                    <a:pt x="300" y="108"/>
                  </a:lnTo>
                  <a:lnTo>
                    <a:pt x="276" y="100"/>
                  </a:lnTo>
                  <a:lnTo>
                    <a:pt x="270" y="94"/>
                  </a:lnTo>
                  <a:lnTo>
                    <a:pt x="258" y="86"/>
                  </a:lnTo>
                  <a:lnTo>
                    <a:pt x="240" y="86"/>
                  </a:lnTo>
                  <a:lnTo>
                    <a:pt x="238" y="98"/>
                  </a:lnTo>
                  <a:lnTo>
                    <a:pt x="236" y="102"/>
                  </a:lnTo>
                  <a:lnTo>
                    <a:pt x="230" y="104"/>
                  </a:lnTo>
                  <a:lnTo>
                    <a:pt x="222" y="104"/>
                  </a:lnTo>
                  <a:lnTo>
                    <a:pt x="222" y="100"/>
                  </a:lnTo>
                  <a:lnTo>
                    <a:pt x="228" y="90"/>
                  </a:lnTo>
                  <a:lnTo>
                    <a:pt x="222" y="90"/>
                  </a:lnTo>
                  <a:lnTo>
                    <a:pt x="224" y="76"/>
                  </a:lnTo>
                  <a:lnTo>
                    <a:pt x="222" y="74"/>
                  </a:lnTo>
                  <a:lnTo>
                    <a:pt x="218" y="74"/>
                  </a:lnTo>
                  <a:lnTo>
                    <a:pt x="222" y="78"/>
                  </a:lnTo>
                  <a:lnTo>
                    <a:pt x="220" y="80"/>
                  </a:lnTo>
                  <a:lnTo>
                    <a:pt x="218" y="78"/>
                  </a:lnTo>
                  <a:lnTo>
                    <a:pt x="212" y="78"/>
                  </a:lnTo>
                  <a:lnTo>
                    <a:pt x="214" y="82"/>
                  </a:lnTo>
                  <a:lnTo>
                    <a:pt x="212" y="88"/>
                  </a:lnTo>
                  <a:lnTo>
                    <a:pt x="214" y="90"/>
                  </a:lnTo>
                  <a:lnTo>
                    <a:pt x="208" y="94"/>
                  </a:lnTo>
                  <a:lnTo>
                    <a:pt x="212" y="98"/>
                  </a:lnTo>
                  <a:lnTo>
                    <a:pt x="206" y="102"/>
                  </a:lnTo>
                  <a:lnTo>
                    <a:pt x="204" y="104"/>
                  </a:lnTo>
                  <a:lnTo>
                    <a:pt x="192" y="94"/>
                  </a:lnTo>
                  <a:lnTo>
                    <a:pt x="184" y="68"/>
                  </a:lnTo>
                  <a:lnTo>
                    <a:pt x="174" y="58"/>
                  </a:lnTo>
                  <a:lnTo>
                    <a:pt x="172" y="64"/>
                  </a:lnTo>
                  <a:lnTo>
                    <a:pt x="174" y="68"/>
                  </a:lnTo>
                  <a:lnTo>
                    <a:pt x="178" y="70"/>
                  </a:lnTo>
                  <a:lnTo>
                    <a:pt x="170" y="74"/>
                  </a:lnTo>
                  <a:lnTo>
                    <a:pt x="170" y="82"/>
                  </a:lnTo>
                  <a:lnTo>
                    <a:pt x="158" y="90"/>
                  </a:lnTo>
                  <a:lnTo>
                    <a:pt x="162" y="84"/>
                  </a:lnTo>
                  <a:lnTo>
                    <a:pt x="162" y="80"/>
                  </a:lnTo>
                  <a:lnTo>
                    <a:pt x="142" y="92"/>
                  </a:lnTo>
                  <a:lnTo>
                    <a:pt x="134" y="110"/>
                  </a:lnTo>
                  <a:lnTo>
                    <a:pt x="134" y="100"/>
                  </a:lnTo>
                  <a:lnTo>
                    <a:pt x="134" y="100"/>
                  </a:lnTo>
                  <a:lnTo>
                    <a:pt x="128" y="104"/>
                  </a:lnTo>
                  <a:lnTo>
                    <a:pt x="128" y="102"/>
                  </a:lnTo>
                  <a:lnTo>
                    <a:pt x="126" y="104"/>
                  </a:lnTo>
                  <a:lnTo>
                    <a:pt x="126" y="102"/>
                  </a:lnTo>
                  <a:lnTo>
                    <a:pt x="124" y="102"/>
                  </a:lnTo>
                  <a:lnTo>
                    <a:pt x="124" y="104"/>
                  </a:lnTo>
                  <a:lnTo>
                    <a:pt x="118" y="110"/>
                  </a:lnTo>
                  <a:lnTo>
                    <a:pt x="110" y="114"/>
                  </a:lnTo>
                  <a:lnTo>
                    <a:pt x="108" y="116"/>
                  </a:lnTo>
                  <a:lnTo>
                    <a:pt x="108" y="114"/>
                  </a:lnTo>
                  <a:lnTo>
                    <a:pt x="112" y="108"/>
                  </a:lnTo>
                  <a:lnTo>
                    <a:pt x="112" y="112"/>
                  </a:lnTo>
                  <a:lnTo>
                    <a:pt x="122" y="98"/>
                  </a:lnTo>
                  <a:lnTo>
                    <a:pt x="134" y="96"/>
                  </a:lnTo>
                  <a:lnTo>
                    <a:pt x="152" y="80"/>
                  </a:lnTo>
                  <a:lnTo>
                    <a:pt x="154" y="76"/>
                  </a:lnTo>
                  <a:lnTo>
                    <a:pt x="152" y="70"/>
                  </a:lnTo>
                  <a:lnTo>
                    <a:pt x="146" y="76"/>
                  </a:lnTo>
                  <a:lnTo>
                    <a:pt x="140" y="72"/>
                  </a:lnTo>
                  <a:lnTo>
                    <a:pt x="136" y="76"/>
                  </a:lnTo>
                  <a:lnTo>
                    <a:pt x="132" y="82"/>
                  </a:lnTo>
                  <a:lnTo>
                    <a:pt x="128" y="82"/>
                  </a:lnTo>
                  <a:lnTo>
                    <a:pt x="118" y="90"/>
                  </a:lnTo>
                  <a:lnTo>
                    <a:pt x="114" y="90"/>
                  </a:lnTo>
                  <a:lnTo>
                    <a:pt x="108" y="94"/>
                  </a:lnTo>
                  <a:lnTo>
                    <a:pt x="108" y="100"/>
                  </a:lnTo>
                  <a:lnTo>
                    <a:pt x="106" y="102"/>
                  </a:lnTo>
                  <a:lnTo>
                    <a:pt x="96" y="104"/>
                  </a:lnTo>
                  <a:lnTo>
                    <a:pt x="86" y="114"/>
                  </a:lnTo>
                  <a:lnTo>
                    <a:pt x="92" y="128"/>
                  </a:lnTo>
                  <a:lnTo>
                    <a:pt x="92" y="132"/>
                  </a:lnTo>
                  <a:lnTo>
                    <a:pt x="92" y="134"/>
                  </a:lnTo>
                  <a:lnTo>
                    <a:pt x="84" y="122"/>
                  </a:lnTo>
                  <a:lnTo>
                    <a:pt x="74" y="122"/>
                  </a:lnTo>
                  <a:lnTo>
                    <a:pt x="78" y="130"/>
                  </a:lnTo>
                  <a:lnTo>
                    <a:pt x="76" y="130"/>
                  </a:lnTo>
                  <a:lnTo>
                    <a:pt x="68" y="122"/>
                  </a:lnTo>
                  <a:lnTo>
                    <a:pt x="62" y="122"/>
                  </a:lnTo>
                  <a:lnTo>
                    <a:pt x="62" y="120"/>
                  </a:lnTo>
                  <a:lnTo>
                    <a:pt x="48" y="120"/>
                  </a:lnTo>
                  <a:lnTo>
                    <a:pt x="36" y="108"/>
                  </a:lnTo>
                  <a:lnTo>
                    <a:pt x="32" y="108"/>
                  </a:lnTo>
                  <a:lnTo>
                    <a:pt x="22" y="94"/>
                  </a:lnTo>
                  <a:lnTo>
                    <a:pt x="0" y="90"/>
                  </a:lnTo>
                  <a:lnTo>
                    <a:pt x="0" y="392"/>
                  </a:lnTo>
                  <a:lnTo>
                    <a:pt x="6" y="394"/>
                  </a:lnTo>
                  <a:lnTo>
                    <a:pt x="8" y="392"/>
                  </a:lnTo>
                  <a:lnTo>
                    <a:pt x="14" y="396"/>
                  </a:lnTo>
                  <a:lnTo>
                    <a:pt x="16" y="392"/>
                  </a:lnTo>
                  <a:lnTo>
                    <a:pt x="26" y="392"/>
                  </a:lnTo>
                  <a:lnTo>
                    <a:pt x="24" y="398"/>
                  </a:lnTo>
                  <a:lnTo>
                    <a:pt x="38" y="414"/>
                  </a:lnTo>
                  <a:lnTo>
                    <a:pt x="42" y="412"/>
                  </a:lnTo>
                  <a:lnTo>
                    <a:pt x="38" y="410"/>
                  </a:lnTo>
                  <a:lnTo>
                    <a:pt x="42" y="412"/>
                  </a:lnTo>
                  <a:lnTo>
                    <a:pt x="40" y="416"/>
                  </a:lnTo>
                  <a:lnTo>
                    <a:pt x="44" y="420"/>
                  </a:lnTo>
                  <a:lnTo>
                    <a:pt x="46" y="428"/>
                  </a:lnTo>
                  <a:lnTo>
                    <a:pt x="58" y="422"/>
                  </a:lnTo>
                  <a:lnTo>
                    <a:pt x="64" y="412"/>
                  </a:lnTo>
                  <a:lnTo>
                    <a:pt x="74" y="406"/>
                  </a:lnTo>
                  <a:lnTo>
                    <a:pt x="88" y="424"/>
                  </a:lnTo>
                  <a:lnTo>
                    <a:pt x="88" y="430"/>
                  </a:lnTo>
                  <a:lnTo>
                    <a:pt x="96" y="436"/>
                  </a:lnTo>
                  <a:lnTo>
                    <a:pt x="116" y="472"/>
                  </a:lnTo>
                  <a:lnTo>
                    <a:pt x="116" y="474"/>
                  </a:lnTo>
                  <a:lnTo>
                    <a:pt x="118" y="478"/>
                  </a:lnTo>
                  <a:lnTo>
                    <a:pt x="122" y="486"/>
                  </a:lnTo>
                  <a:lnTo>
                    <a:pt x="126" y="490"/>
                  </a:lnTo>
                  <a:lnTo>
                    <a:pt x="134" y="492"/>
                  </a:lnTo>
                  <a:lnTo>
                    <a:pt x="148" y="500"/>
                  </a:lnTo>
                  <a:lnTo>
                    <a:pt x="148" y="502"/>
                  </a:lnTo>
                  <a:lnTo>
                    <a:pt x="146" y="508"/>
                  </a:lnTo>
                  <a:lnTo>
                    <a:pt x="148" y="520"/>
                  </a:lnTo>
                  <a:lnTo>
                    <a:pt x="148" y="520"/>
                  </a:lnTo>
                  <a:lnTo>
                    <a:pt x="146" y="524"/>
                  </a:lnTo>
                  <a:lnTo>
                    <a:pt x="148" y="526"/>
                  </a:lnTo>
                  <a:lnTo>
                    <a:pt x="146" y="528"/>
                  </a:lnTo>
                  <a:lnTo>
                    <a:pt x="146" y="532"/>
                  </a:lnTo>
                  <a:lnTo>
                    <a:pt x="144" y="532"/>
                  </a:lnTo>
                  <a:lnTo>
                    <a:pt x="142" y="534"/>
                  </a:lnTo>
                  <a:lnTo>
                    <a:pt x="142" y="538"/>
                  </a:lnTo>
                  <a:lnTo>
                    <a:pt x="144" y="542"/>
                  </a:lnTo>
                  <a:lnTo>
                    <a:pt x="148" y="542"/>
                  </a:lnTo>
                  <a:lnTo>
                    <a:pt x="150" y="544"/>
                  </a:lnTo>
                  <a:lnTo>
                    <a:pt x="146" y="546"/>
                  </a:lnTo>
                  <a:lnTo>
                    <a:pt x="146" y="548"/>
                  </a:lnTo>
                  <a:lnTo>
                    <a:pt x="158" y="560"/>
                  </a:lnTo>
                  <a:lnTo>
                    <a:pt x="160" y="560"/>
                  </a:lnTo>
                  <a:lnTo>
                    <a:pt x="160" y="566"/>
                  </a:lnTo>
                  <a:lnTo>
                    <a:pt x="160" y="570"/>
                  </a:lnTo>
                  <a:lnTo>
                    <a:pt x="164" y="576"/>
                  </a:lnTo>
                  <a:lnTo>
                    <a:pt x="164" y="580"/>
                  </a:lnTo>
                  <a:lnTo>
                    <a:pt x="172" y="580"/>
                  </a:lnTo>
                  <a:lnTo>
                    <a:pt x="170" y="584"/>
                  </a:lnTo>
                  <a:lnTo>
                    <a:pt x="176" y="582"/>
                  </a:lnTo>
                  <a:lnTo>
                    <a:pt x="178" y="588"/>
                  </a:lnTo>
                  <a:lnTo>
                    <a:pt x="176" y="592"/>
                  </a:lnTo>
                  <a:lnTo>
                    <a:pt x="178" y="592"/>
                  </a:lnTo>
                  <a:lnTo>
                    <a:pt x="178" y="600"/>
                  </a:lnTo>
                  <a:lnTo>
                    <a:pt x="180" y="600"/>
                  </a:lnTo>
                  <a:lnTo>
                    <a:pt x="182" y="596"/>
                  </a:lnTo>
                  <a:lnTo>
                    <a:pt x="184" y="598"/>
                  </a:lnTo>
                  <a:lnTo>
                    <a:pt x="182" y="602"/>
                  </a:lnTo>
                  <a:lnTo>
                    <a:pt x="184" y="602"/>
                  </a:lnTo>
                  <a:lnTo>
                    <a:pt x="178" y="604"/>
                  </a:lnTo>
                  <a:lnTo>
                    <a:pt x="178" y="606"/>
                  </a:lnTo>
                  <a:lnTo>
                    <a:pt x="182" y="606"/>
                  </a:lnTo>
                  <a:lnTo>
                    <a:pt x="178" y="608"/>
                  </a:lnTo>
                  <a:lnTo>
                    <a:pt x="180" y="610"/>
                  </a:lnTo>
                  <a:lnTo>
                    <a:pt x="186" y="616"/>
                  </a:lnTo>
                  <a:lnTo>
                    <a:pt x="188" y="616"/>
                  </a:lnTo>
                  <a:lnTo>
                    <a:pt x="188" y="614"/>
                  </a:lnTo>
                  <a:lnTo>
                    <a:pt x="192" y="614"/>
                  </a:lnTo>
                  <a:lnTo>
                    <a:pt x="194" y="612"/>
                  </a:lnTo>
                  <a:lnTo>
                    <a:pt x="198" y="614"/>
                  </a:lnTo>
                  <a:lnTo>
                    <a:pt x="200" y="614"/>
                  </a:lnTo>
                  <a:lnTo>
                    <a:pt x="196" y="616"/>
                  </a:lnTo>
                  <a:lnTo>
                    <a:pt x="200" y="618"/>
                  </a:lnTo>
                  <a:lnTo>
                    <a:pt x="200" y="620"/>
                  </a:lnTo>
                  <a:lnTo>
                    <a:pt x="202" y="620"/>
                  </a:lnTo>
                  <a:lnTo>
                    <a:pt x="196" y="622"/>
                  </a:lnTo>
                  <a:lnTo>
                    <a:pt x="196" y="622"/>
                  </a:lnTo>
                  <a:lnTo>
                    <a:pt x="204" y="624"/>
                  </a:lnTo>
                  <a:lnTo>
                    <a:pt x="206" y="622"/>
                  </a:lnTo>
                  <a:lnTo>
                    <a:pt x="212" y="624"/>
                  </a:lnTo>
                  <a:lnTo>
                    <a:pt x="214" y="622"/>
                  </a:lnTo>
                  <a:lnTo>
                    <a:pt x="216" y="626"/>
                  </a:lnTo>
                  <a:lnTo>
                    <a:pt x="220" y="626"/>
                  </a:lnTo>
                  <a:lnTo>
                    <a:pt x="220" y="630"/>
                  </a:lnTo>
                  <a:lnTo>
                    <a:pt x="218" y="632"/>
                  </a:lnTo>
                  <a:lnTo>
                    <a:pt x="218" y="634"/>
                  </a:lnTo>
                  <a:lnTo>
                    <a:pt x="222" y="638"/>
                  </a:lnTo>
                  <a:lnTo>
                    <a:pt x="226" y="638"/>
                  </a:lnTo>
                  <a:lnTo>
                    <a:pt x="228" y="636"/>
                  </a:lnTo>
                  <a:lnTo>
                    <a:pt x="230" y="638"/>
                  </a:lnTo>
                  <a:lnTo>
                    <a:pt x="230" y="634"/>
                  </a:lnTo>
                  <a:lnTo>
                    <a:pt x="232" y="640"/>
                  </a:lnTo>
                  <a:lnTo>
                    <a:pt x="234" y="640"/>
                  </a:lnTo>
                  <a:lnTo>
                    <a:pt x="234" y="646"/>
                  </a:lnTo>
                  <a:lnTo>
                    <a:pt x="234" y="646"/>
                  </a:lnTo>
                  <a:lnTo>
                    <a:pt x="238" y="640"/>
                  </a:lnTo>
                  <a:lnTo>
                    <a:pt x="240" y="640"/>
                  </a:lnTo>
                  <a:lnTo>
                    <a:pt x="240" y="650"/>
                  </a:lnTo>
                  <a:lnTo>
                    <a:pt x="248" y="650"/>
                  </a:lnTo>
                  <a:lnTo>
                    <a:pt x="248" y="652"/>
                  </a:lnTo>
                  <a:lnTo>
                    <a:pt x="242" y="652"/>
                  </a:lnTo>
                  <a:lnTo>
                    <a:pt x="242" y="654"/>
                  </a:lnTo>
                  <a:lnTo>
                    <a:pt x="244" y="656"/>
                  </a:lnTo>
                  <a:lnTo>
                    <a:pt x="244" y="656"/>
                  </a:lnTo>
                  <a:lnTo>
                    <a:pt x="614" y="656"/>
                  </a:lnTo>
                  <a:lnTo>
                    <a:pt x="614" y="654"/>
                  </a:lnTo>
                  <a:lnTo>
                    <a:pt x="614" y="652"/>
                  </a:lnTo>
                  <a:lnTo>
                    <a:pt x="614" y="652"/>
                  </a:lnTo>
                  <a:lnTo>
                    <a:pt x="618" y="648"/>
                  </a:lnTo>
                  <a:lnTo>
                    <a:pt x="618" y="650"/>
                  </a:lnTo>
                  <a:lnTo>
                    <a:pt x="618" y="648"/>
                  </a:lnTo>
                  <a:lnTo>
                    <a:pt x="622" y="644"/>
                  </a:lnTo>
                  <a:lnTo>
                    <a:pt x="620" y="642"/>
                  </a:lnTo>
                  <a:lnTo>
                    <a:pt x="616" y="646"/>
                  </a:lnTo>
                  <a:lnTo>
                    <a:pt x="616" y="644"/>
                  </a:lnTo>
                  <a:lnTo>
                    <a:pt x="614" y="644"/>
                  </a:lnTo>
                  <a:lnTo>
                    <a:pt x="624" y="642"/>
                  </a:lnTo>
                  <a:lnTo>
                    <a:pt x="622" y="636"/>
                  </a:lnTo>
                  <a:lnTo>
                    <a:pt x="622" y="636"/>
                  </a:lnTo>
                  <a:lnTo>
                    <a:pt x="624" y="640"/>
                  </a:lnTo>
                  <a:lnTo>
                    <a:pt x="626" y="642"/>
                  </a:lnTo>
                  <a:lnTo>
                    <a:pt x="630" y="650"/>
                  </a:lnTo>
                  <a:lnTo>
                    <a:pt x="626" y="646"/>
                  </a:lnTo>
                  <a:lnTo>
                    <a:pt x="622" y="646"/>
                  </a:lnTo>
                  <a:lnTo>
                    <a:pt x="622" y="648"/>
                  </a:lnTo>
                  <a:lnTo>
                    <a:pt x="624" y="652"/>
                  </a:lnTo>
                  <a:lnTo>
                    <a:pt x="626" y="650"/>
                  </a:lnTo>
                  <a:lnTo>
                    <a:pt x="630" y="652"/>
                  </a:lnTo>
                  <a:lnTo>
                    <a:pt x="626" y="654"/>
                  </a:lnTo>
                  <a:lnTo>
                    <a:pt x="622" y="658"/>
                  </a:lnTo>
                  <a:lnTo>
                    <a:pt x="622" y="660"/>
                  </a:lnTo>
                  <a:lnTo>
                    <a:pt x="628" y="660"/>
                  </a:lnTo>
                  <a:lnTo>
                    <a:pt x="636" y="664"/>
                  </a:lnTo>
                  <a:lnTo>
                    <a:pt x="646" y="662"/>
                  </a:lnTo>
                  <a:lnTo>
                    <a:pt x="664" y="674"/>
                  </a:lnTo>
                  <a:lnTo>
                    <a:pt x="672" y="672"/>
                  </a:lnTo>
                  <a:lnTo>
                    <a:pt x="686" y="676"/>
                  </a:lnTo>
                  <a:lnTo>
                    <a:pt x="692" y="674"/>
                  </a:lnTo>
                  <a:lnTo>
                    <a:pt x="698" y="664"/>
                  </a:lnTo>
                  <a:lnTo>
                    <a:pt x="698" y="668"/>
                  </a:lnTo>
                  <a:lnTo>
                    <a:pt x="700" y="668"/>
                  </a:lnTo>
                  <a:lnTo>
                    <a:pt x="704" y="658"/>
                  </a:lnTo>
                  <a:lnTo>
                    <a:pt x="702" y="664"/>
                  </a:lnTo>
                  <a:lnTo>
                    <a:pt x="704" y="666"/>
                  </a:lnTo>
                  <a:lnTo>
                    <a:pt x="708" y="662"/>
                  </a:lnTo>
                  <a:lnTo>
                    <a:pt x="708" y="656"/>
                  </a:lnTo>
                  <a:lnTo>
                    <a:pt x="710" y="656"/>
                  </a:lnTo>
                  <a:lnTo>
                    <a:pt x="718" y="658"/>
                  </a:lnTo>
                  <a:lnTo>
                    <a:pt x="722" y="668"/>
                  </a:lnTo>
                  <a:lnTo>
                    <a:pt x="722" y="660"/>
                  </a:lnTo>
                  <a:lnTo>
                    <a:pt x="732" y="660"/>
                  </a:lnTo>
                  <a:lnTo>
                    <a:pt x="738" y="674"/>
                  </a:lnTo>
                  <a:lnTo>
                    <a:pt x="740" y="676"/>
                  </a:lnTo>
                  <a:lnTo>
                    <a:pt x="752" y="676"/>
                  </a:lnTo>
                  <a:lnTo>
                    <a:pt x="750" y="682"/>
                  </a:lnTo>
                  <a:lnTo>
                    <a:pt x="754" y="688"/>
                  </a:lnTo>
                  <a:lnTo>
                    <a:pt x="754" y="692"/>
                  </a:lnTo>
                  <a:lnTo>
                    <a:pt x="754" y="696"/>
                  </a:lnTo>
                  <a:lnTo>
                    <a:pt x="758" y="698"/>
                  </a:lnTo>
                  <a:lnTo>
                    <a:pt x="756" y="700"/>
                  </a:lnTo>
                  <a:lnTo>
                    <a:pt x="758" y="700"/>
                  </a:lnTo>
                  <a:lnTo>
                    <a:pt x="756" y="704"/>
                  </a:lnTo>
                  <a:lnTo>
                    <a:pt x="758" y="704"/>
                  </a:lnTo>
                  <a:lnTo>
                    <a:pt x="760" y="702"/>
                  </a:lnTo>
                  <a:lnTo>
                    <a:pt x="762" y="708"/>
                  </a:lnTo>
                  <a:lnTo>
                    <a:pt x="766" y="708"/>
                  </a:lnTo>
                  <a:lnTo>
                    <a:pt x="776" y="712"/>
                  </a:lnTo>
                  <a:lnTo>
                    <a:pt x="780" y="710"/>
                  </a:lnTo>
                  <a:lnTo>
                    <a:pt x="796" y="712"/>
                  </a:lnTo>
                  <a:lnTo>
                    <a:pt x="796" y="716"/>
                  </a:lnTo>
                  <a:lnTo>
                    <a:pt x="806" y="716"/>
                  </a:lnTo>
                  <a:lnTo>
                    <a:pt x="808" y="718"/>
                  </a:lnTo>
                  <a:lnTo>
                    <a:pt x="810" y="722"/>
                  </a:lnTo>
                  <a:lnTo>
                    <a:pt x="814" y="726"/>
                  </a:lnTo>
                  <a:lnTo>
                    <a:pt x="816" y="726"/>
                  </a:lnTo>
                  <a:lnTo>
                    <a:pt x="816" y="730"/>
                  </a:lnTo>
                  <a:lnTo>
                    <a:pt x="822" y="736"/>
                  </a:lnTo>
                  <a:lnTo>
                    <a:pt x="822" y="736"/>
                  </a:lnTo>
                  <a:lnTo>
                    <a:pt x="816" y="736"/>
                  </a:lnTo>
                  <a:lnTo>
                    <a:pt x="818" y="740"/>
                  </a:lnTo>
                  <a:lnTo>
                    <a:pt x="816" y="742"/>
                  </a:lnTo>
                  <a:lnTo>
                    <a:pt x="810" y="742"/>
                  </a:lnTo>
                  <a:lnTo>
                    <a:pt x="808" y="738"/>
                  </a:lnTo>
                  <a:lnTo>
                    <a:pt x="804" y="740"/>
                  </a:lnTo>
                  <a:lnTo>
                    <a:pt x="804" y="738"/>
                  </a:lnTo>
                  <a:lnTo>
                    <a:pt x="804" y="738"/>
                  </a:lnTo>
                  <a:lnTo>
                    <a:pt x="804" y="734"/>
                  </a:lnTo>
                  <a:lnTo>
                    <a:pt x="802" y="736"/>
                  </a:lnTo>
                  <a:lnTo>
                    <a:pt x="800" y="728"/>
                  </a:lnTo>
                  <a:lnTo>
                    <a:pt x="796" y="728"/>
                  </a:lnTo>
                  <a:lnTo>
                    <a:pt x="798" y="734"/>
                  </a:lnTo>
                  <a:lnTo>
                    <a:pt x="798" y="738"/>
                  </a:lnTo>
                  <a:lnTo>
                    <a:pt x="794" y="750"/>
                  </a:lnTo>
                  <a:lnTo>
                    <a:pt x="794" y="760"/>
                  </a:lnTo>
                  <a:lnTo>
                    <a:pt x="794" y="764"/>
                  </a:lnTo>
                  <a:lnTo>
                    <a:pt x="788" y="768"/>
                  </a:lnTo>
                  <a:lnTo>
                    <a:pt x="784" y="768"/>
                  </a:lnTo>
                  <a:lnTo>
                    <a:pt x="784" y="778"/>
                  </a:lnTo>
                  <a:lnTo>
                    <a:pt x="784" y="780"/>
                  </a:lnTo>
                  <a:lnTo>
                    <a:pt x="784" y="782"/>
                  </a:lnTo>
                  <a:lnTo>
                    <a:pt x="782" y="784"/>
                  </a:lnTo>
                  <a:lnTo>
                    <a:pt x="778" y="782"/>
                  </a:lnTo>
                  <a:lnTo>
                    <a:pt x="776" y="786"/>
                  </a:lnTo>
                  <a:lnTo>
                    <a:pt x="776" y="788"/>
                  </a:lnTo>
                  <a:lnTo>
                    <a:pt x="784" y="790"/>
                  </a:lnTo>
                  <a:lnTo>
                    <a:pt x="790" y="784"/>
                  </a:lnTo>
                  <a:lnTo>
                    <a:pt x="794" y="784"/>
                  </a:lnTo>
                  <a:lnTo>
                    <a:pt x="796" y="778"/>
                  </a:lnTo>
                  <a:lnTo>
                    <a:pt x="802" y="776"/>
                  </a:lnTo>
                  <a:lnTo>
                    <a:pt x="810" y="778"/>
                  </a:lnTo>
                  <a:lnTo>
                    <a:pt x="814" y="774"/>
                  </a:lnTo>
                  <a:lnTo>
                    <a:pt x="822" y="772"/>
                  </a:lnTo>
                  <a:lnTo>
                    <a:pt x="828" y="772"/>
                  </a:lnTo>
                  <a:lnTo>
                    <a:pt x="832" y="774"/>
                  </a:lnTo>
                  <a:lnTo>
                    <a:pt x="830" y="766"/>
                  </a:lnTo>
                  <a:lnTo>
                    <a:pt x="828" y="766"/>
                  </a:lnTo>
                  <a:lnTo>
                    <a:pt x="826" y="766"/>
                  </a:lnTo>
                  <a:lnTo>
                    <a:pt x="820" y="766"/>
                  </a:lnTo>
                  <a:lnTo>
                    <a:pt x="828" y="756"/>
                  </a:lnTo>
                  <a:lnTo>
                    <a:pt x="842" y="752"/>
                  </a:lnTo>
                  <a:lnTo>
                    <a:pt x="850" y="752"/>
                  </a:lnTo>
                  <a:lnTo>
                    <a:pt x="858" y="754"/>
                  </a:lnTo>
                  <a:lnTo>
                    <a:pt x="854" y="750"/>
                  </a:lnTo>
                  <a:lnTo>
                    <a:pt x="858" y="748"/>
                  </a:lnTo>
                  <a:lnTo>
                    <a:pt x="858" y="750"/>
                  </a:lnTo>
                  <a:lnTo>
                    <a:pt x="872" y="746"/>
                  </a:lnTo>
                  <a:lnTo>
                    <a:pt x="876" y="740"/>
                  </a:lnTo>
                  <a:lnTo>
                    <a:pt x="884" y="734"/>
                  </a:lnTo>
                  <a:lnTo>
                    <a:pt x="884" y="734"/>
                  </a:lnTo>
                  <a:lnTo>
                    <a:pt x="918" y="734"/>
                  </a:lnTo>
                  <a:lnTo>
                    <a:pt x="930" y="734"/>
                  </a:lnTo>
                  <a:lnTo>
                    <a:pt x="932" y="728"/>
                  </a:lnTo>
                  <a:lnTo>
                    <a:pt x="936" y="728"/>
                  </a:lnTo>
                  <a:lnTo>
                    <a:pt x="944" y="728"/>
                  </a:lnTo>
                  <a:lnTo>
                    <a:pt x="944" y="724"/>
                  </a:lnTo>
                  <a:lnTo>
                    <a:pt x="946" y="722"/>
                  </a:lnTo>
                  <a:lnTo>
                    <a:pt x="946" y="712"/>
                  </a:lnTo>
                  <a:lnTo>
                    <a:pt x="950" y="704"/>
                  </a:lnTo>
                  <a:lnTo>
                    <a:pt x="952" y="698"/>
                  </a:lnTo>
                  <a:lnTo>
                    <a:pt x="958" y="688"/>
                  </a:lnTo>
                  <a:lnTo>
                    <a:pt x="960" y="686"/>
                  </a:lnTo>
                  <a:lnTo>
                    <a:pt x="964" y="690"/>
                  </a:lnTo>
                  <a:lnTo>
                    <a:pt x="970" y="686"/>
                  </a:lnTo>
                  <a:lnTo>
                    <a:pt x="972" y="684"/>
                  </a:lnTo>
                  <a:lnTo>
                    <a:pt x="972" y="676"/>
                  </a:lnTo>
                  <a:lnTo>
                    <a:pt x="976" y="676"/>
                  </a:lnTo>
                  <a:lnTo>
                    <a:pt x="976" y="676"/>
                  </a:lnTo>
                  <a:lnTo>
                    <a:pt x="982" y="676"/>
                  </a:lnTo>
                  <a:lnTo>
                    <a:pt x="986" y="678"/>
                  </a:lnTo>
                  <a:lnTo>
                    <a:pt x="992" y="678"/>
                  </a:lnTo>
                  <a:lnTo>
                    <a:pt x="994" y="676"/>
                  </a:lnTo>
                  <a:lnTo>
                    <a:pt x="1002" y="674"/>
                  </a:lnTo>
                  <a:lnTo>
                    <a:pt x="1008" y="676"/>
                  </a:lnTo>
                  <a:lnTo>
                    <a:pt x="1008" y="672"/>
                  </a:lnTo>
                  <a:lnTo>
                    <a:pt x="1016" y="674"/>
                  </a:lnTo>
                  <a:lnTo>
                    <a:pt x="1028" y="664"/>
                  </a:lnTo>
                  <a:lnTo>
                    <a:pt x="1028" y="660"/>
                  </a:lnTo>
                  <a:lnTo>
                    <a:pt x="1028" y="658"/>
                  </a:lnTo>
                  <a:lnTo>
                    <a:pt x="1030" y="658"/>
                  </a:lnTo>
                  <a:lnTo>
                    <a:pt x="1028" y="654"/>
                  </a:lnTo>
                  <a:lnTo>
                    <a:pt x="1018" y="650"/>
                  </a:lnTo>
                  <a:lnTo>
                    <a:pt x="1010" y="648"/>
                  </a:lnTo>
                  <a:lnTo>
                    <a:pt x="998" y="652"/>
                  </a:lnTo>
                  <a:lnTo>
                    <a:pt x="966" y="666"/>
                  </a:lnTo>
                  <a:lnTo>
                    <a:pt x="958" y="676"/>
                  </a:lnTo>
                  <a:lnTo>
                    <a:pt x="954" y="682"/>
                  </a:lnTo>
                  <a:lnTo>
                    <a:pt x="942" y="696"/>
                  </a:lnTo>
                  <a:lnTo>
                    <a:pt x="936" y="698"/>
                  </a:lnTo>
                  <a:lnTo>
                    <a:pt x="950" y="686"/>
                  </a:lnTo>
                  <a:lnTo>
                    <a:pt x="954" y="676"/>
                  </a:lnTo>
                  <a:lnTo>
                    <a:pt x="954" y="672"/>
                  </a:lnTo>
                  <a:lnTo>
                    <a:pt x="960" y="668"/>
                  </a:lnTo>
                  <a:lnTo>
                    <a:pt x="966" y="658"/>
                  </a:lnTo>
                  <a:lnTo>
                    <a:pt x="974" y="652"/>
                  </a:lnTo>
                  <a:lnTo>
                    <a:pt x="978" y="648"/>
                  </a:lnTo>
                  <a:lnTo>
                    <a:pt x="988" y="648"/>
                  </a:lnTo>
                  <a:lnTo>
                    <a:pt x="992" y="638"/>
                  </a:lnTo>
                  <a:lnTo>
                    <a:pt x="996" y="632"/>
                  </a:lnTo>
                  <a:lnTo>
                    <a:pt x="998" y="632"/>
                  </a:lnTo>
                  <a:lnTo>
                    <a:pt x="1000" y="632"/>
                  </a:lnTo>
                  <a:lnTo>
                    <a:pt x="1002" y="630"/>
                  </a:lnTo>
                  <a:lnTo>
                    <a:pt x="1026" y="628"/>
                  </a:lnTo>
                  <a:lnTo>
                    <a:pt x="1060" y="628"/>
                  </a:lnTo>
                  <a:lnTo>
                    <a:pt x="1064" y="632"/>
                  </a:lnTo>
                  <a:lnTo>
                    <a:pt x="1080" y="628"/>
                  </a:lnTo>
                  <a:lnTo>
                    <a:pt x="1084" y="624"/>
                  </a:lnTo>
                  <a:lnTo>
                    <a:pt x="1082" y="628"/>
                  </a:lnTo>
                  <a:lnTo>
                    <a:pt x="1086" y="628"/>
                  </a:lnTo>
                  <a:lnTo>
                    <a:pt x="1092" y="624"/>
                  </a:lnTo>
                  <a:lnTo>
                    <a:pt x="1094" y="622"/>
                  </a:lnTo>
                  <a:lnTo>
                    <a:pt x="1100" y="612"/>
                  </a:lnTo>
                  <a:lnTo>
                    <a:pt x="1102" y="612"/>
                  </a:lnTo>
                  <a:lnTo>
                    <a:pt x="1108" y="606"/>
                  </a:lnTo>
                  <a:lnTo>
                    <a:pt x="1124" y="604"/>
                  </a:lnTo>
                  <a:lnTo>
                    <a:pt x="1128" y="604"/>
                  </a:lnTo>
                  <a:lnTo>
                    <a:pt x="1132" y="602"/>
                  </a:lnTo>
                  <a:lnTo>
                    <a:pt x="1144" y="588"/>
                  </a:lnTo>
                  <a:lnTo>
                    <a:pt x="1140" y="582"/>
                  </a:lnTo>
                  <a:lnTo>
                    <a:pt x="1144" y="584"/>
                  </a:lnTo>
                  <a:close/>
                  <a:moveTo>
                    <a:pt x="288" y="242"/>
                  </a:moveTo>
                  <a:lnTo>
                    <a:pt x="288" y="246"/>
                  </a:lnTo>
                  <a:lnTo>
                    <a:pt x="284" y="246"/>
                  </a:lnTo>
                  <a:lnTo>
                    <a:pt x="282" y="248"/>
                  </a:lnTo>
                  <a:lnTo>
                    <a:pt x="282" y="250"/>
                  </a:lnTo>
                  <a:lnTo>
                    <a:pt x="264" y="264"/>
                  </a:lnTo>
                  <a:lnTo>
                    <a:pt x="262" y="258"/>
                  </a:lnTo>
                  <a:lnTo>
                    <a:pt x="268" y="254"/>
                  </a:lnTo>
                  <a:lnTo>
                    <a:pt x="270" y="252"/>
                  </a:lnTo>
                  <a:lnTo>
                    <a:pt x="274" y="248"/>
                  </a:lnTo>
                  <a:lnTo>
                    <a:pt x="276" y="244"/>
                  </a:lnTo>
                  <a:lnTo>
                    <a:pt x="274" y="238"/>
                  </a:lnTo>
                  <a:lnTo>
                    <a:pt x="268" y="238"/>
                  </a:lnTo>
                  <a:lnTo>
                    <a:pt x="262" y="244"/>
                  </a:lnTo>
                  <a:lnTo>
                    <a:pt x="260" y="252"/>
                  </a:lnTo>
                  <a:lnTo>
                    <a:pt x="254" y="258"/>
                  </a:lnTo>
                  <a:lnTo>
                    <a:pt x="242" y="256"/>
                  </a:lnTo>
                  <a:lnTo>
                    <a:pt x="236" y="250"/>
                  </a:lnTo>
                  <a:lnTo>
                    <a:pt x="242" y="248"/>
                  </a:lnTo>
                  <a:lnTo>
                    <a:pt x="244" y="244"/>
                  </a:lnTo>
                  <a:lnTo>
                    <a:pt x="244" y="240"/>
                  </a:lnTo>
                  <a:lnTo>
                    <a:pt x="252" y="236"/>
                  </a:lnTo>
                  <a:lnTo>
                    <a:pt x="252" y="230"/>
                  </a:lnTo>
                  <a:lnTo>
                    <a:pt x="248" y="226"/>
                  </a:lnTo>
                  <a:lnTo>
                    <a:pt x="248" y="224"/>
                  </a:lnTo>
                  <a:lnTo>
                    <a:pt x="262" y="226"/>
                  </a:lnTo>
                  <a:lnTo>
                    <a:pt x="264" y="224"/>
                  </a:lnTo>
                  <a:lnTo>
                    <a:pt x="264" y="222"/>
                  </a:lnTo>
                  <a:lnTo>
                    <a:pt x="260" y="222"/>
                  </a:lnTo>
                  <a:lnTo>
                    <a:pt x="256" y="216"/>
                  </a:lnTo>
                  <a:lnTo>
                    <a:pt x="240" y="216"/>
                  </a:lnTo>
                  <a:lnTo>
                    <a:pt x="240" y="220"/>
                  </a:lnTo>
                  <a:lnTo>
                    <a:pt x="238" y="222"/>
                  </a:lnTo>
                  <a:lnTo>
                    <a:pt x="236" y="218"/>
                  </a:lnTo>
                  <a:lnTo>
                    <a:pt x="230" y="220"/>
                  </a:lnTo>
                  <a:lnTo>
                    <a:pt x="226" y="220"/>
                  </a:lnTo>
                  <a:lnTo>
                    <a:pt x="224" y="216"/>
                  </a:lnTo>
                  <a:lnTo>
                    <a:pt x="220" y="218"/>
                  </a:lnTo>
                  <a:lnTo>
                    <a:pt x="218" y="224"/>
                  </a:lnTo>
                  <a:lnTo>
                    <a:pt x="216" y="222"/>
                  </a:lnTo>
                  <a:lnTo>
                    <a:pt x="216" y="226"/>
                  </a:lnTo>
                  <a:lnTo>
                    <a:pt x="212" y="220"/>
                  </a:lnTo>
                  <a:lnTo>
                    <a:pt x="214" y="212"/>
                  </a:lnTo>
                  <a:lnTo>
                    <a:pt x="220" y="214"/>
                  </a:lnTo>
                  <a:lnTo>
                    <a:pt x="224" y="210"/>
                  </a:lnTo>
                  <a:lnTo>
                    <a:pt x="228" y="214"/>
                  </a:lnTo>
                  <a:lnTo>
                    <a:pt x="240" y="206"/>
                  </a:lnTo>
                  <a:lnTo>
                    <a:pt x="242" y="208"/>
                  </a:lnTo>
                  <a:lnTo>
                    <a:pt x="256" y="204"/>
                  </a:lnTo>
                  <a:lnTo>
                    <a:pt x="264" y="202"/>
                  </a:lnTo>
                  <a:lnTo>
                    <a:pt x="268" y="196"/>
                  </a:lnTo>
                  <a:lnTo>
                    <a:pt x="276" y="196"/>
                  </a:lnTo>
                  <a:lnTo>
                    <a:pt x="282" y="188"/>
                  </a:lnTo>
                  <a:lnTo>
                    <a:pt x="294" y="194"/>
                  </a:lnTo>
                  <a:lnTo>
                    <a:pt x="278" y="204"/>
                  </a:lnTo>
                  <a:lnTo>
                    <a:pt x="278" y="208"/>
                  </a:lnTo>
                  <a:lnTo>
                    <a:pt x="276" y="208"/>
                  </a:lnTo>
                  <a:lnTo>
                    <a:pt x="278" y="212"/>
                  </a:lnTo>
                  <a:lnTo>
                    <a:pt x="302" y="212"/>
                  </a:lnTo>
                  <a:lnTo>
                    <a:pt x="310" y="202"/>
                  </a:lnTo>
                  <a:lnTo>
                    <a:pt x="314" y="202"/>
                  </a:lnTo>
                  <a:lnTo>
                    <a:pt x="312" y="208"/>
                  </a:lnTo>
                  <a:lnTo>
                    <a:pt x="316" y="206"/>
                  </a:lnTo>
                  <a:lnTo>
                    <a:pt x="312" y="214"/>
                  </a:lnTo>
                  <a:lnTo>
                    <a:pt x="314" y="216"/>
                  </a:lnTo>
                  <a:lnTo>
                    <a:pt x="302" y="234"/>
                  </a:lnTo>
                  <a:lnTo>
                    <a:pt x="308" y="232"/>
                  </a:lnTo>
                  <a:lnTo>
                    <a:pt x="310" y="234"/>
                  </a:lnTo>
                  <a:lnTo>
                    <a:pt x="300" y="236"/>
                  </a:lnTo>
                  <a:lnTo>
                    <a:pt x="294" y="230"/>
                  </a:lnTo>
                  <a:lnTo>
                    <a:pt x="288" y="230"/>
                  </a:lnTo>
                  <a:lnTo>
                    <a:pt x="282" y="238"/>
                  </a:lnTo>
                  <a:lnTo>
                    <a:pt x="288" y="242"/>
                  </a:lnTo>
                  <a:close/>
                  <a:moveTo>
                    <a:pt x="392" y="348"/>
                  </a:moveTo>
                  <a:lnTo>
                    <a:pt x="384" y="356"/>
                  </a:lnTo>
                  <a:lnTo>
                    <a:pt x="378" y="360"/>
                  </a:lnTo>
                  <a:lnTo>
                    <a:pt x="372" y="360"/>
                  </a:lnTo>
                  <a:lnTo>
                    <a:pt x="370" y="364"/>
                  </a:lnTo>
                  <a:lnTo>
                    <a:pt x="366" y="364"/>
                  </a:lnTo>
                  <a:lnTo>
                    <a:pt x="364" y="372"/>
                  </a:lnTo>
                  <a:lnTo>
                    <a:pt x="358" y="372"/>
                  </a:lnTo>
                  <a:lnTo>
                    <a:pt x="342" y="378"/>
                  </a:lnTo>
                  <a:lnTo>
                    <a:pt x="338" y="376"/>
                  </a:lnTo>
                  <a:lnTo>
                    <a:pt x="332" y="378"/>
                  </a:lnTo>
                  <a:lnTo>
                    <a:pt x="328" y="372"/>
                  </a:lnTo>
                  <a:lnTo>
                    <a:pt x="316" y="368"/>
                  </a:lnTo>
                  <a:lnTo>
                    <a:pt x="312" y="362"/>
                  </a:lnTo>
                  <a:lnTo>
                    <a:pt x="306" y="362"/>
                  </a:lnTo>
                  <a:lnTo>
                    <a:pt x="308" y="366"/>
                  </a:lnTo>
                  <a:lnTo>
                    <a:pt x="300" y="362"/>
                  </a:lnTo>
                  <a:lnTo>
                    <a:pt x="304" y="358"/>
                  </a:lnTo>
                  <a:lnTo>
                    <a:pt x="308" y="356"/>
                  </a:lnTo>
                  <a:lnTo>
                    <a:pt x="320" y="364"/>
                  </a:lnTo>
                  <a:lnTo>
                    <a:pt x="326" y="364"/>
                  </a:lnTo>
                  <a:lnTo>
                    <a:pt x="328" y="362"/>
                  </a:lnTo>
                  <a:lnTo>
                    <a:pt x="330" y="362"/>
                  </a:lnTo>
                  <a:lnTo>
                    <a:pt x="338" y="366"/>
                  </a:lnTo>
                  <a:lnTo>
                    <a:pt x="340" y="364"/>
                  </a:lnTo>
                  <a:lnTo>
                    <a:pt x="338" y="362"/>
                  </a:lnTo>
                  <a:lnTo>
                    <a:pt x="338" y="360"/>
                  </a:lnTo>
                  <a:lnTo>
                    <a:pt x="346" y="360"/>
                  </a:lnTo>
                  <a:lnTo>
                    <a:pt x="344" y="356"/>
                  </a:lnTo>
                  <a:lnTo>
                    <a:pt x="346" y="352"/>
                  </a:lnTo>
                  <a:lnTo>
                    <a:pt x="346" y="350"/>
                  </a:lnTo>
                  <a:lnTo>
                    <a:pt x="346" y="350"/>
                  </a:lnTo>
                  <a:lnTo>
                    <a:pt x="354" y="350"/>
                  </a:lnTo>
                  <a:lnTo>
                    <a:pt x="352" y="346"/>
                  </a:lnTo>
                  <a:lnTo>
                    <a:pt x="356" y="346"/>
                  </a:lnTo>
                  <a:lnTo>
                    <a:pt x="356" y="342"/>
                  </a:lnTo>
                  <a:lnTo>
                    <a:pt x="348" y="342"/>
                  </a:lnTo>
                  <a:lnTo>
                    <a:pt x="350" y="338"/>
                  </a:lnTo>
                  <a:lnTo>
                    <a:pt x="348" y="338"/>
                  </a:lnTo>
                  <a:lnTo>
                    <a:pt x="344" y="330"/>
                  </a:lnTo>
                  <a:lnTo>
                    <a:pt x="338" y="330"/>
                  </a:lnTo>
                  <a:lnTo>
                    <a:pt x="338" y="326"/>
                  </a:lnTo>
                  <a:lnTo>
                    <a:pt x="334" y="322"/>
                  </a:lnTo>
                  <a:lnTo>
                    <a:pt x="334" y="320"/>
                  </a:lnTo>
                  <a:lnTo>
                    <a:pt x="330" y="316"/>
                  </a:lnTo>
                  <a:lnTo>
                    <a:pt x="338" y="316"/>
                  </a:lnTo>
                  <a:lnTo>
                    <a:pt x="340" y="314"/>
                  </a:lnTo>
                  <a:lnTo>
                    <a:pt x="338" y="320"/>
                  </a:lnTo>
                  <a:lnTo>
                    <a:pt x="340" y="324"/>
                  </a:lnTo>
                  <a:lnTo>
                    <a:pt x="354" y="334"/>
                  </a:lnTo>
                  <a:lnTo>
                    <a:pt x="358" y="330"/>
                  </a:lnTo>
                  <a:lnTo>
                    <a:pt x="356" y="320"/>
                  </a:lnTo>
                  <a:lnTo>
                    <a:pt x="360" y="326"/>
                  </a:lnTo>
                  <a:lnTo>
                    <a:pt x="360" y="332"/>
                  </a:lnTo>
                  <a:lnTo>
                    <a:pt x="364" y="338"/>
                  </a:lnTo>
                  <a:lnTo>
                    <a:pt x="368" y="340"/>
                  </a:lnTo>
                  <a:lnTo>
                    <a:pt x="370" y="334"/>
                  </a:lnTo>
                  <a:lnTo>
                    <a:pt x="370" y="336"/>
                  </a:lnTo>
                  <a:lnTo>
                    <a:pt x="370" y="342"/>
                  </a:lnTo>
                  <a:lnTo>
                    <a:pt x="374" y="344"/>
                  </a:lnTo>
                  <a:lnTo>
                    <a:pt x="382" y="342"/>
                  </a:lnTo>
                  <a:lnTo>
                    <a:pt x="390" y="334"/>
                  </a:lnTo>
                  <a:lnTo>
                    <a:pt x="394" y="326"/>
                  </a:lnTo>
                  <a:lnTo>
                    <a:pt x="404" y="320"/>
                  </a:lnTo>
                  <a:lnTo>
                    <a:pt x="416" y="318"/>
                  </a:lnTo>
                  <a:lnTo>
                    <a:pt x="426" y="320"/>
                  </a:lnTo>
                  <a:lnTo>
                    <a:pt x="428" y="324"/>
                  </a:lnTo>
                  <a:lnTo>
                    <a:pt x="424" y="328"/>
                  </a:lnTo>
                  <a:lnTo>
                    <a:pt x="418" y="324"/>
                  </a:lnTo>
                  <a:lnTo>
                    <a:pt x="416" y="326"/>
                  </a:lnTo>
                  <a:lnTo>
                    <a:pt x="412" y="328"/>
                  </a:lnTo>
                  <a:lnTo>
                    <a:pt x="418" y="330"/>
                  </a:lnTo>
                  <a:lnTo>
                    <a:pt x="418" y="332"/>
                  </a:lnTo>
                  <a:lnTo>
                    <a:pt x="408" y="332"/>
                  </a:lnTo>
                  <a:lnTo>
                    <a:pt x="402" y="330"/>
                  </a:lnTo>
                  <a:lnTo>
                    <a:pt x="404" y="336"/>
                  </a:lnTo>
                  <a:lnTo>
                    <a:pt x="392" y="342"/>
                  </a:lnTo>
                  <a:lnTo>
                    <a:pt x="392" y="348"/>
                  </a:lnTo>
                  <a:close/>
                  <a:moveTo>
                    <a:pt x="450" y="422"/>
                  </a:moveTo>
                  <a:lnTo>
                    <a:pt x="440" y="424"/>
                  </a:lnTo>
                  <a:lnTo>
                    <a:pt x="428" y="422"/>
                  </a:lnTo>
                  <a:lnTo>
                    <a:pt x="414" y="428"/>
                  </a:lnTo>
                  <a:lnTo>
                    <a:pt x="414" y="434"/>
                  </a:lnTo>
                  <a:lnTo>
                    <a:pt x="412" y="434"/>
                  </a:lnTo>
                  <a:lnTo>
                    <a:pt x="404" y="436"/>
                  </a:lnTo>
                  <a:lnTo>
                    <a:pt x="400" y="434"/>
                  </a:lnTo>
                  <a:lnTo>
                    <a:pt x="402" y="430"/>
                  </a:lnTo>
                  <a:lnTo>
                    <a:pt x="404" y="430"/>
                  </a:lnTo>
                  <a:lnTo>
                    <a:pt x="410" y="422"/>
                  </a:lnTo>
                  <a:lnTo>
                    <a:pt x="412" y="422"/>
                  </a:lnTo>
                  <a:lnTo>
                    <a:pt x="418" y="414"/>
                  </a:lnTo>
                  <a:lnTo>
                    <a:pt x="420" y="410"/>
                  </a:lnTo>
                  <a:lnTo>
                    <a:pt x="426" y="408"/>
                  </a:lnTo>
                  <a:lnTo>
                    <a:pt x="424" y="404"/>
                  </a:lnTo>
                  <a:lnTo>
                    <a:pt x="426" y="402"/>
                  </a:lnTo>
                  <a:lnTo>
                    <a:pt x="436" y="402"/>
                  </a:lnTo>
                  <a:lnTo>
                    <a:pt x="428" y="408"/>
                  </a:lnTo>
                  <a:lnTo>
                    <a:pt x="428" y="412"/>
                  </a:lnTo>
                  <a:lnTo>
                    <a:pt x="434" y="412"/>
                  </a:lnTo>
                  <a:lnTo>
                    <a:pt x="432" y="416"/>
                  </a:lnTo>
                  <a:lnTo>
                    <a:pt x="446" y="414"/>
                  </a:lnTo>
                  <a:lnTo>
                    <a:pt x="450" y="418"/>
                  </a:lnTo>
                  <a:lnTo>
                    <a:pt x="464" y="418"/>
                  </a:lnTo>
                  <a:lnTo>
                    <a:pt x="450" y="422"/>
                  </a:lnTo>
                  <a:close/>
                  <a:moveTo>
                    <a:pt x="588" y="468"/>
                  </a:moveTo>
                  <a:lnTo>
                    <a:pt x="588" y="470"/>
                  </a:lnTo>
                  <a:lnTo>
                    <a:pt x="586" y="470"/>
                  </a:lnTo>
                  <a:lnTo>
                    <a:pt x="582" y="468"/>
                  </a:lnTo>
                  <a:lnTo>
                    <a:pt x="588" y="468"/>
                  </a:lnTo>
                  <a:close/>
                  <a:moveTo>
                    <a:pt x="558" y="478"/>
                  </a:moveTo>
                  <a:lnTo>
                    <a:pt x="562" y="478"/>
                  </a:lnTo>
                  <a:lnTo>
                    <a:pt x="564" y="474"/>
                  </a:lnTo>
                  <a:lnTo>
                    <a:pt x="562" y="478"/>
                  </a:lnTo>
                  <a:lnTo>
                    <a:pt x="566" y="478"/>
                  </a:lnTo>
                  <a:lnTo>
                    <a:pt x="564" y="474"/>
                  </a:lnTo>
                  <a:lnTo>
                    <a:pt x="568" y="476"/>
                  </a:lnTo>
                  <a:lnTo>
                    <a:pt x="568" y="472"/>
                  </a:lnTo>
                  <a:lnTo>
                    <a:pt x="568" y="470"/>
                  </a:lnTo>
                  <a:lnTo>
                    <a:pt x="570" y="470"/>
                  </a:lnTo>
                  <a:lnTo>
                    <a:pt x="568" y="464"/>
                  </a:lnTo>
                  <a:lnTo>
                    <a:pt x="572" y="460"/>
                  </a:lnTo>
                  <a:lnTo>
                    <a:pt x="576" y="460"/>
                  </a:lnTo>
                  <a:lnTo>
                    <a:pt x="572" y="466"/>
                  </a:lnTo>
                  <a:lnTo>
                    <a:pt x="574" y="468"/>
                  </a:lnTo>
                  <a:lnTo>
                    <a:pt x="578" y="466"/>
                  </a:lnTo>
                  <a:lnTo>
                    <a:pt x="572" y="474"/>
                  </a:lnTo>
                  <a:lnTo>
                    <a:pt x="568" y="476"/>
                  </a:lnTo>
                  <a:lnTo>
                    <a:pt x="564" y="482"/>
                  </a:lnTo>
                  <a:lnTo>
                    <a:pt x="562" y="480"/>
                  </a:lnTo>
                  <a:lnTo>
                    <a:pt x="560" y="484"/>
                  </a:lnTo>
                  <a:lnTo>
                    <a:pt x="556" y="484"/>
                  </a:lnTo>
                  <a:lnTo>
                    <a:pt x="556" y="486"/>
                  </a:lnTo>
                  <a:lnTo>
                    <a:pt x="554" y="486"/>
                  </a:lnTo>
                  <a:lnTo>
                    <a:pt x="554" y="484"/>
                  </a:lnTo>
                  <a:lnTo>
                    <a:pt x="558" y="478"/>
                  </a:lnTo>
                  <a:close/>
                  <a:moveTo>
                    <a:pt x="550" y="600"/>
                  </a:moveTo>
                  <a:lnTo>
                    <a:pt x="548" y="586"/>
                  </a:lnTo>
                  <a:lnTo>
                    <a:pt x="550" y="582"/>
                  </a:lnTo>
                  <a:lnTo>
                    <a:pt x="550" y="574"/>
                  </a:lnTo>
                  <a:lnTo>
                    <a:pt x="546" y="572"/>
                  </a:lnTo>
                  <a:lnTo>
                    <a:pt x="548" y="578"/>
                  </a:lnTo>
                  <a:lnTo>
                    <a:pt x="546" y="578"/>
                  </a:lnTo>
                  <a:lnTo>
                    <a:pt x="544" y="570"/>
                  </a:lnTo>
                  <a:lnTo>
                    <a:pt x="542" y="570"/>
                  </a:lnTo>
                  <a:lnTo>
                    <a:pt x="542" y="572"/>
                  </a:lnTo>
                  <a:lnTo>
                    <a:pt x="542" y="574"/>
                  </a:lnTo>
                  <a:lnTo>
                    <a:pt x="540" y="576"/>
                  </a:lnTo>
                  <a:lnTo>
                    <a:pt x="538" y="576"/>
                  </a:lnTo>
                  <a:lnTo>
                    <a:pt x="538" y="574"/>
                  </a:lnTo>
                  <a:lnTo>
                    <a:pt x="538" y="570"/>
                  </a:lnTo>
                  <a:lnTo>
                    <a:pt x="534" y="568"/>
                  </a:lnTo>
                  <a:lnTo>
                    <a:pt x="544" y="566"/>
                  </a:lnTo>
                  <a:lnTo>
                    <a:pt x="554" y="572"/>
                  </a:lnTo>
                  <a:lnTo>
                    <a:pt x="554" y="580"/>
                  </a:lnTo>
                  <a:lnTo>
                    <a:pt x="552" y="586"/>
                  </a:lnTo>
                  <a:lnTo>
                    <a:pt x="554" y="596"/>
                  </a:lnTo>
                  <a:lnTo>
                    <a:pt x="556" y="596"/>
                  </a:lnTo>
                  <a:lnTo>
                    <a:pt x="556" y="600"/>
                  </a:lnTo>
                  <a:lnTo>
                    <a:pt x="552" y="602"/>
                  </a:lnTo>
                  <a:lnTo>
                    <a:pt x="550" y="598"/>
                  </a:lnTo>
                  <a:lnTo>
                    <a:pt x="550" y="600"/>
                  </a:lnTo>
                  <a:close/>
                  <a:moveTo>
                    <a:pt x="552" y="610"/>
                  </a:moveTo>
                  <a:lnTo>
                    <a:pt x="550" y="604"/>
                  </a:lnTo>
                  <a:lnTo>
                    <a:pt x="552" y="604"/>
                  </a:lnTo>
                  <a:lnTo>
                    <a:pt x="556" y="610"/>
                  </a:lnTo>
                  <a:lnTo>
                    <a:pt x="552" y="610"/>
                  </a:lnTo>
                  <a:close/>
                  <a:moveTo>
                    <a:pt x="556" y="566"/>
                  </a:moveTo>
                  <a:lnTo>
                    <a:pt x="550" y="568"/>
                  </a:lnTo>
                  <a:lnTo>
                    <a:pt x="546" y="566"/>
                  </a:lnTo>
                  <a:lnTo>
                    <a:pt x="544" y="564"/>
                  </a:lnTo>
                  <a:lnTo>
                    <a:pt x="544" y="564"/>
                  </a:lnTo>
                  <a:lnTo>
                    <a:pt x="538" y="560"/>
                  </a:lnTo>
                  <a:lnTo>
                    <a:pt x="544" y="558"/>
                  </a:lnTo>
                  <a:lnTo>
                    <a:pt x="550" y="558"/>
                  </a:lnTo>
                  <a:lnTo>
                    <a:pt x="552" y="562"/>
                  </a:lnTo>
                  <a:lnTo>
                    <a:pt x="550" y="564"/>
                  </a:lnTo>
                  <a:lnTo>
                    <a:pt x="558" y="562"/>
                  </a:lnTo>
                  <a:lnTo>
                    <a:pt x="560" y="568"/>
                  </a:lnTo>
                  <a:lnTo>
                    <a:pt x="558" y="570"/>
                  </a:lnTo>
                  <a:lnTo>
                    <a:pt x="556" y="568"/>
                  </a:lnTo>
                  <a:lnTo>
                    <a:pt x="556" y="566"/>
                  </a:lnTo>
                  <a:close/>
                  <a:moveTo>
                    <a:pt x="570" y="630"/>
                  </a:moveTo>
                  <a:lnTo>
                    <a:pt x="568" y="620"/>
                  </a:lnTo>
                  <a:lnTo>
                    <a:pt x="564" y="612"/>
                  </a:lnTo>
                  <a:lnTo>
                    <a:pt x="564" y="610"/>
                  </a:lnTo>
                  <a:lnTo>
                    <a:pt x="562" y="606"/>
                  </a:lnTo>
                  <a:lnTo>
                    <a:pt x="562" y="602"/>
                  </a:lnTo>
                  <a:lnTo>
                    <a:pt x="560" y="602"/>
                  </a:lnTo>
                  <a:lnTo>
                    <a:pt x="560" y="600"/>
                  </a:lnTo>
                  <a:lnTo>
                    <a:pt x="558" y="600"/>
                  </a:lnTo>
                  <a:lnTo>
                    <a:pt x="556" y="604"/>
                  </a:lnTo>
                  <a:lnTo>
                    <a:pt x="556" y="600"/>
                  </a:lnTo>
                  <a:lnTo>
                    <a:pt x="558" y="596"/>
                  </a:lnTo>
                  <a:lnTo>
                    <a:pt x="560" y="600"/>
                  </a:lnTo>
                  <a:lnTo>
                    <a:pt x="562" y="600"/>
                  </a:lnTo>
                  <a:lnTo>
                    <a:pt x="562" y="598"/>
                  </a:lnTo>
                  <a:lnTo>
                    <a:pt x="564" y="606"/>
                  </a:lnTo>
                  <a:lnTo>
                    <a:pt x="564" y="600"/>
                  </a:lnTo>
                  <a:lnTo>
                    <a:pt x="566" y="600"/>
                  </a:lnTo>
                  <a:lnTo>
                    <a:pt x="568" y="602"/>
                  </a:lnTo>
                  <a:lnTo>
                    <a:pt x="566" y="606"/>
                  </a:lnTo>
                  <a:lnTo>
                    <a:pt x="570" y="610"/>
                  </a:lnTo>
                  <a:lnTo>
                    <a:pt x="566" y="614"/>
                  </a:lnTo>
                  <a:lnTo>
                    <a:pt x="568" y="616"/>
                  </a:lnTo>
                  <a:lnTo>
                    <a:pt x="572" y="618"/>
                  </a:lnTo>
                  <a:lnTo>
                    <a:pt x="576" y="624"/>
                  </a:lnTo>
                  <a:lnTo>
                    <a:pt x="578" y="628"/>
                  </a:lnTo>
                  <a:lnTo>
                    <a:pt x="570" y="630"/>
                  </a:lnTo>
                  <a:close/>
                  <a:moveTo>
                    <a:pt x="600" y="612"/>
                  </a:moveTo>
                  <a:lnTo>
                    <a:pt x="600" y="624"/>
                  </a:lnTo>
                  <a:lnTo>
                    <a:pt x="598" y="622"/>
                  </a:lnTo>
                  <a:lnTo>
                    <a:pt x="596" y="626"/>
                  </a:lnTo>
                  <a:lnTo>
                    <a:pt x="594" y="628"/>
                  </a:lnTo>
                  <a:lnTo>
                    <a:pt x="592" y="620"/>
                  </a:lnTo>
                  <a:lnTo>
                    <a:pt x="594" y="614"/>
                  </a:lnTo>
                  <a:lnTo>
                    <a:pt x="596" y="608"/>
                  </a:lnTo>
                  <a:lnTo>
                    <a:pt x="594" y="610"/>
                  </a:lnTo>
                  <a:lnTo>
                    <a:pt x="596" y="600"/>
                  </a:lnTo>
                  <a:lnTo>
                    <a:pt x="592" y="598"/>
                  </a:lnTo>
                  <a:lnTo>
                    <a:pt x="592" y="598"/>
                  </a:lnTo>
                  <a:lnTo>
                    <a:pt x="590" y="604"/>
                  </a:lnTo>
                  <a:lnTo>
                    <a:pt x="588" y="604"/>
                  </a:lnTo>
                  <a:lnTo>
                    <a:pt x="586" y="600"/>
                  </a:lnTo>
                  <a:lnTo>
                    <a:pt x="588" y="596"/>
                  </a:lnTo>
                  <a:lnTo>
                    <a:pt x="582" y="592"/>
                  </a:lnTo>
                  <a:lnTo>
                    <a:pt x="584" y="590"/>
                  </a:lnTo>
                  <a:lnTo>
                    <a:pt x="582" y="590"/>
                  </a:lnTo>
                  <a:lnTo>
                    <a:pt x="582" y="594"/>
                  </a:lnTo>
                  <a:lnTo>
                    <a:pt x="576" y="594"/>
                  </a:lnTo>
                  <a:lnTo>
                    <a:pt x="576" y="586"/>
                  </a:lnTo>
                  <a:lnTo>
                    <a:pt x="572" y="584"/>
                  </a:lnTo>
                  <a:lnTo>
                    <a:pt x="568" y="578"/>
                  </a:lnTo>
                  <a:lnTo>
                    <a:pt x="566" y="572"/>
                  </a:lnTo>
                  <a:lnTo>
                    <a:pt x="572" y="570"/>
                  </a:lnTo>
                  <a:lnTo>
                    <a:pt x="564" y="570"/>
                  </a:lnTo>
                  <a:lnTo>
                    <a:pt x="562" y="566"/>
                  </a:lnTo>
                  <a:lnTo>
                    <a:pt x="562" y="566"/>
                  </a:lnTo>
                  <a:lnTo>
                    <a:pt x="562" y="562"/>
                  </a:lnTo>
                  <a:lnTo>
                    <a:pt x="566" y="552"/>
                  </a:lnTo>
                  <a:lnTo>
                    <a:pt x="578" y="554"/>
                  </a:lnTo>
                  <a:lnTo>
                    <a:pt x="574" y="548"/>
                  </a:lnTo>
                  <a:lnTo>
                    <a:pt x="576" y="544"/>
                  </a:lnTo>
                  <a:lnTo>
                    <a:pt x="574" y="544"/>
                  </a:lnTo>
                  <a:lnTo>
                    <a:pt x="574" y="542"/>
                  </a:lnTo>
                  <a:lnTo>
                    <a:pt x="570" y="542"/>
                  </a:lnTo>
                  <a:lnTo>
                    <a:pt x="570" y="540"/>
                  </a:lnTo>
                  <a:lnTo>
                    <a:pt x="576" y="538"/>
                  </a:lnTo>
                  <a:lnTo>
                    <a:pt x="578" y="540"/>
                  </a:lnTo>
                  <a:lnTo>
                    <a:pt x="578" y="540"/>
                  </a:lnTo>
                  <a:lnTo>
                    <a:pt x="580" y="544"/>
                  </a:lnTo>
                  <a:lnTo>
                    <a:pt x="576" y="548"/>
                  </a:lnTo>
                  <a:lnTo>
                    <a:pt x="582" y="546"/>
                  </a:lnTo>
                  <a:lnTo>
                    <a:pt x="584" y="548"/>
                  </a:lnTo>
                  <a:lnTo>
                    <a:pt x="580" y="550"/>
                  </a:lnTo>
                  <a:lnTo>
                    <a:pt x="580" y="554"/>
                  </a:lnTo>
                  <a:lnTo>
                    <a:pt x="584" y="566"/>
                  </a:lnTo>
                  <a:lnTo>
                    <a:pt x="588" y="570"/>
                  </a:lnTo>
                  <a:lnTo>
                    <a:pt x="586" y="572"/>
                  </a:lnTo>
                  <a:lnTo>
                    <a:pt x="590" y="582"/>
                  </a:lnTo>
                  <a:lnTo>
                    <a:pt x="590" y="588"/>
                  </a:lnTo>
                  <a:lnTo>
                    <a:pt x="602" y="608"/>
                  </a:lnTo>
                  <a:lnTo>
                    <a:pt x="600" y="612"/>
                  </a:lnTo>
                  <a:close/>
                  <a:moveTo>
                    <a:pt x="710" y="642"/>
                  </a:moveTo>
                  <a:lnTo>
                    <a:pt x="708" y="646"/>
                  </a:lnTo>
                  <a:lnTo>
                    <a:pt x="706" y="646"/>
                  </a:lnTo>
                  <a:lnTo>
                    <a:pt x="706" y="648"/>
                  </a:lnTo>
                  <a:lnTo>
                    <a:pt x="704" y="646"/>
                  </a:lnTo>
                  <a:lnTo>
                    <a:pt x="700" y="646"/>
                  </a:lnTo>
                  <a:lnTo>
                    <a:pt x="700" y="644"/>
                  </a:lnTo>
                  <a:lnTo>
                    <a:pt x="698" y="646"/>
                  </a:lnTo>
                  <a:lnTo>
                    <a:pt x="698" y="644"/>
                  </a:lnTo>
                  <a:lnTo>
                    <a:pt x="700" y="644"/>
                  </a:lnTo>
                  <a:lnTo>
                    <a:pt x="700" y="642"/>
                  </a:lnTo>
                  <a:lnTo>
                    <a:pt x="696" y="640"/>
                  </a:lnTo>
                  <a:lnTo>
                    <a:pt x="696" y="638"/>
                  </a:lnTo>
                  <a:lnTo>
                    <a:pt x="700" y="636"/>
                  </a:lnTo>
                  <a:lnTo>
                    <a:pt x="698" y="634"/>
                  </a:lnTo>
                  <a:lnTo>
                    <a:pt x="700" y="630"/>
                  </a:lnTo>
                  <a:lnTo>
                    <a:pt x="706" y="628"/>
                  </a:lnTo>
                  <a:lnTo>
                    <a:pt x="712" y="636"/>
                  </a:lnTo>
                  <a:lnTo>
                    <a:pt x="710" y="642"/>
                  </a:lnTo>
                  <a:close/>
                  <a:moveTo>
                    <a:pt x="972" y="614"/>
                  </a:moveTo>
                  <a:lnTo>
                    <a:pt x="970" y="620"/>
                  </a:lnTo>
                  <a:lnTo>
                    <a:pt x="970" y="616"/>
                  </a:lnTo>
                  <a:lnTo>
                    <a:pt x="966" y="608"/>
                  </a:lnTo>
                  <a:lnTo>
                    <a:pt x="964" y="606"/>
                  </a:lnTo>
                  <a:lnTo>
                    <a:pt x="964" y="602"/>
                  </a:lnTo>
                  <a:lnTo>
                    <a:pt x="962" y="596"/>
                  </a:lnTo>
                  <a:lnTo>
                    <a:pt x="964" y="596"/>
                  </a:lnTo>
                  <a:lnTo>
                    <a:pt x="962" y="598"/>
                  </a:lnTo>
                  <a:lnTo>
                    <a:pt x="966" y="600"/>
                  </a:lnTo>
                  <a:lnTo>
                    <a:pt x="966" y="594"/>
                  </a:lnTo>
                  <a:lnTo>
                    <a:pt x="966" y="602"/>
                  </a:lnTo>
                  <a:lnTo>
                    <a:pt x="972" y="598"/>
                  </a:lnTo>
                  <a:lnTo>
                    <a:pt x="974" y="592"/>
                  </a:lnTo>
                  <a:lnTo>
                    <a:pt x="974" y="594"/>
                  </a:lnTo>
                  <a:lnTo>
                    <a:pt x="974" y="598"/>
                  </a:lnTo>
                  <a:lnTo>
                    <a:pt x="976" y="600"/>
                  </a:lnTo>
                  <a:lnTo>
                    <a:pt x="978" y="608"/>
                  </a:lnTo>
                  <a:lnTo>
                    <a:pt x="972" y="614"/>
                  </a:lnTo>
                  <a:close/>
                  <a:moveTo>
                    <a:pt x="1046" y="548"/>
                  </a:moveTo>
                  <a:lnTo>
                    <a:pt x="1040" y="548"/>
                  </a:lnTo>
                  <a:lnTo>
                    <a:pt x="1038" y="552"/>
                  </a:lnTo>
                  <a:lnTo>
                    <a:pt x="1032" y="552"/>
                  </a:lnTo>
                  <a:lnTo>
                    <a:pt x="1032" y="548"/>
                  </a:lnTo>
                  <a:lnTo>
                    <a:pt x="1024" y="546"/>
                  </a:lnTo>
                  <a:lnTo>
                    <a:pt x="1024" y="550"/>
                  </a:lnTo>
                  <a:lnTo>
                    <a:pt x="1018" y="552"/>
                  </a:lnTo>
                  <a:lnTo>
                    <a:pt x="1016" y="554"/>
                  </a:lnTo>
                  <a:lnTo>
                    <a:pt x="1018" y="558"/>
                  </a:lnTo>
                  <a:lnTo>
                    <a:pt x="1026" y="560"/>
                  </a:lnTo>
                  <a:lnTo>
                    <a:pt x="1026" y="570"/>
                  </a:lnTo>
                  <a:lnTo>
                    <a:pt x="1024" y="564"/>
                  </a:lnTo>
                  <a:lnTo>
                    <a:pt x="1022" y="562"/>
                  </a:lnTo>
                  <a:lnTo>
                    <a:pt x="1012" y="558"/>
                  </a:lnTo>
                  <a:lnTo>
                    <a:pt x="1016" y="558"/>
                  </a:lnTo>
                  <a:lnTo>
                    <a:pt x="1014" y="554"/>
                  </a:lnTo>
                  <a:lnTo>
                    <a:pt x="1016" y="546"/>
                  </a:lnTo>
                  <a:lnTo>
                    <a:pt x="1018" y="548"/>
                  </a:lnTo>
                  <a:lnTo>
                    <a:pt x="1022" y="546"/>
                  </a:lnTo>
                  <a:lnTo>
                    <a:pt x="1020" y="544"/>
                  </a:lnTo>
                  <a:lnTo>
                    <a:pt x="1018" y="536"/>
                  </a:lnTo>
                  <a:lnTo>
                    <a:pt x="1018" y="536"/>
                  </a:lnTo>
                  <a:lnTo>
                    <a:pt x="1022" y="544"/>
                  </a:lnTo>
                  <a:lnTo>
                    <a:pt x="1028" y="542"/>
                  </a:lnTo>
                  <a:lnTo>
                    <a:pt x="1028" y="532"/>
                  </a:lnTo>
                  <a:lnTo>
                    <a:pt x="1030" y="534"/>
                  </a:lnTo>
                  <a:lnTo>
                    <a:pt x="1030" y="536"/>
                  </a:lnTo>
                  <a:lnTo>
                    <a:pt x="1036" y="546"/>
                  </a:lnTo>
                  <a:lnTo>
                    <a:pt x="1038" y="546"/>
                  </a:lnTo>
                  <a:lnTo>
                    <a:pt x="1042" y="546"/>
                  </a:lnTo>
                  <a:lnTo>
                    <a:pt x="1042" y="544"/>
                  </a:lnTo>
                  <a:lnTo>
                    <a:pt x="1046" y="546"/>
                  </a:lnTo>
                  <a:lnTo>
                    <a:pt x="1044" y="546"/>
                  </a:lnTo>
                  <a:lnTo>
                    <a:pt x="1046" y="548"/>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5" name="Freeform 827">
              <a:extLst>
                <a:ext uri="{FF2B5EF4-FFF2-40B4-BE49-F238E27FC236}">
                  <a16:creationId xmlns:a16="http://schemas.microsoft.com/office/drawing/2014/main" id="{21D4C609-50FD-5D43-B94F-308612A1999E}"/>
                </a:ext>
              </a:extLst>
            </p:cNvPr>
            <p:cNvSpPr>
              <a:spLocks/>
            </p:cNvSpPr>
            <p:nvPr/>
          </p:nvSpPr>
          <p:spPr bwMode="auto">
            <a:xfrm>
              <a:off x="2820988" y="2617788"/>
              <a:ext cx="34925" cy="44450"/>
            </a:xfrm>
            <a:custGeom>
              <a:avLst/>
              <a:gdLst/>
              <a:ahLst/>
              <a:cxnLst>
                <a:cxn ang="0">
                  <a:pos x="4" y="0"/>
                </a:cxn>
                <a:cxn ang="0">
                  <a:pos x="4" y="2"/>
                </a:cxn>
                <a:cxn ang="0">
                  <a:pos x="4" y="6"/>
                </a:cxn>
                <a:cxn ang="0">
                  <a:pos x="4" y="8"/>
                </a:cxn>
                <a:cxn ang="0">
                  <a:pos x="6" y="8"/>
                </a:cxn>
                <a:cxn ang="0">
                  <a:pos x="6" y="12"/>
                </a:cxn>
                <a:cxn ang="0">
                  <a:pos x="4" y="14"/>
                </a:cxn>
                <a:cxn ang="0">
                  <a:pos x="8" y="18"/>
                </a:cxn>
                <a:cxn ang="0">
                  <a:pos x="4" y="20"/>
                </a:cxn>
                <a:cxn ang="0">
                  <a:pos x="0" y="16"/>
                </a:cxn>
                <a:cxn ang="0">
                  <a:pos x="0" y="18"/>
                </a:cxn>
                <a:cxn ang="0">
                  <a:pos x="2" y="22"/>
                </a:cxn>
                <a:cxn ang="0">
                  <a:pos x="6" y="26"/>
                </a:cxn>
                <a:cxn ang="0">
                  <a:pos x="12" y="26"/>
                </a:cxn>
                <a:cxn ang="0">
                  <a:pos x="12" y="22"/>
                </a:cxn>
                <a:cxn ang="0">
                  <a:pos x="16" y="20"/>
                </a:cxn>
                <a:cxn ang="0">
                  <a:pos x="18" y="22"/>
                </a:cxn>
                <a:cxn ang="0">
                  <a:pos x="18" y="26"/>
                </a:cxn>
                <a:cxn ang="0">
                  <a:pos x="22" y="28"/>
                </a:cxn>
                <a:cxn ang="0">
                  <a:pos x="20" y="26"/>
                </a:cxn>
                <a:cxn ang="0">
                  <a:pos x="22" y="24"/>
                </a:cxn>
                <a:cxn ang="0">
                  <a:pos x="18" y="12"/>
                </a:cxn>
                <a:cxn ang="0">
                  <a:pos x="4" y="0"/>
                </a:cxn>
                <a:cxn ang="0">
                  <a:pos x="4" y="0"/>
                </a:cxn>
              </a:cxnLst>
              <a:rect l="0" t="0" r="r" b="b"/>
              <a:pathLst>
                <a:path w="22" h="28">
                  <a:moveTo>
                    <a:pt x="4" y="0"/>
                  </a:moveTo>
                  <a:lnTo>
                    <a:pt x="4" y="2"/>
                  </a:lnTo>
                  <a:lnTo>
                    <a:pt x="4" y="6"/>
                  </a:lnTo>
                  <a:lnTo>
                    <a:pt x="4" y="8"/>
                  </a:lnTo>
                  <a:lnTo>
                    <a:pt x="6" y="8"/>
                  </a:lnTo>
                  <a:lnTo>
                    <a:pt x="6" y="12"/>
                  </a:lnTo>
                  <a:lnTo>
                    <a:pt x="4" y="14"/>
                  </a:lnTo>
                  <a:lnTo>
                    <a:pt x="8" y="18"/>
                  </a:lnTo>
                  <a:lnTo>
                    <a:pt x="4" y="20"/>
                  </a:lnTo>
                  <a:lnTo>
                    <a:pt x="0" y="16"/>
                  </a:lnTo>
                  <a:lnTo>
                    <a:pt x="0" y="18"/>
                  </a:lnTo>
                  <a:lnTo>
                    <a:pt x="2" y="22"/>
                  </a:lnTo>
                  <a:lnTo>
                    <a:pt x="6" y="26"/>
                  </a:lnTo>
                  <a:lnTo>
                    <a:pt x="12" y="26"/>
                  </a:lnTo>
                  <a:lnTo>
                    <a:pt x="12" y="22"/>
                  </a:lnTo>
                  <a:lnTo>
                    <a:pt x="16" y="20"/>
                  </a:lnTo>
                  <a:lnTo>
                    <a:pt x="18" y="22"/>
                  </a:lnTo>
                  <a:lnTo>
                    <a:pt x="18" y="26"/>
                  </a:lnTo>
                  <a:lnTo>
                    <a:pt x="22" y="28"/>
                  </a:lnTo>
                  <a:lnTo>
                    <a:pt x="20" y="26"/>
                  </a:lnTo>
                  <a:lnTo>
                    <a:pt x="22" y="24"/>
                  </a:lnTo>
                  <a:lnTo>
                    <a:pt x="18" y="12"/>
                  </a:lnTo>
                  <a:lnTo>
                    <a:pt x="4" y="0"/>
                  </a:lnTo>
                  <a:lnTo>
                    <a:pt x="4"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6" name="Freeform 828">
              <a:extLst>
                <a:ext uri="{FF2B5EF4-FFF2-40B4-BE49-F238E27FC236}">
                  <a16:creationId xmlns:a16="http://schemas.microsoft.com/office/drawing/2014/main" id="{A775AB45-CFC1-FA45-93C7-9D1A95EBCE62}"/>
                </a:ext>
              </a:extLst>
            </p:cNvPr>
            <p:cNvSpPr>
              <a:spLocks/>
            </p:cNvSpPr>
            <p:nvPr/>
          </p:nvSpPr>
          <p:spPr bwMode="auto">
            <a:xfrm>
              <a:off x="6237288" y="3846513"/>
              <a:ext cx="73025" cy="38100"/>
            </a:xfrm>
            <a:custGeom>
              <a:avLst/>
              <a:gdLst/>
              <a:ahLst/>
              <a:cxnLst>
                <a:cxn ang="0">
                  <a:pos x="16" y="0"/>
                </a:cxn>
                <a:cxn ang="0">
                  <a:pos x="10" y="4"/>
                </a:cxn>
                <a:cxn ang="0">
                  <a:pos x="2" y="14"/>
                </a:cxn>
                <a:cxn ang="0">
                  <a:pos x="0" y="16"/>
                </a:cxn>
                <a:cxn ang="0">
                  <a:pos x="2" y="22"/>
                </a:cxn>
                <a:cxn ang="0">
                  <a:pos x="12" y="24"/>
                </a:cxn>
                <a:cxn ang="0">
                  <a:pos x="16" y="22"/>
                </a:cxn>
                <a:cxn ang="0">
                  <a:pos x="42" y="20"/>
                </a:cxn>
                <a:cxn ang="0">
                  <a:pos x="44" y="18"/>
                </a:cxn>
                <a:cxn ang="0">
                  <a:pos x="46" y="14"/>
                </a:cxn>
                <a:cxn ang="0">
                  <a:pos x="40" y="10"/>
                </a:cxn>
                <a:cxn ang="0">
                  <a:pos x="40" y="8"/>
                </a:cxn>
                <a:cxn ang="0">
                  <a:pos x="34" y="4"/>
                </a:cxn>
                <a:cxn ang="0">
                  <a:pos x="30" y="4"/>
                </a:cxn>
                <a:cxn ang="0">
                  <a:pos x="24" y="2"/>
                </a:cxn>
                <a:cxn ang="0">
                  <a:pos x="20" y="0"/>
                </a:cxn>
                <a:cxn ang="0">
                  <a:pos x="16" y="0"/>
                </a:cxn>
                <a:cxn ang="0">
                  <a:pos x="16" y="0"/>
                </a:cxn>
                <a:cxn ang="0">
                  <a:pos x="16" y="0"/>
                </a:cxn>
              </a:cxnLst>
              <a:rect l="0" t="0" r="r" b="b"/>
              <a:pathLst>
                <a:path w="46" h="24">
                  <a:moveTo>
                    <a:pt x="16" y="0"/>
                  </a:moveTo>
                  <a:lnTo>
                    <a:pt x="10" y="4"/>
                  </a:lnTo>
                  <a:lnTo>
                    <a:pt x="2" y="14"/>
                  </a:lnTo>
                  <a:lnTo>
                    <a:pt x="0" y="16"/>
                  </a:lnTo>
                  <a:lnTo>
                    <a:pt x="2" y="22"/>
                  </a:lnTo>
                  <a:lnTo>
                    <a:pt x="12" y="24"/>
                  </a:lnTo>
                  <a:lnTo>
                    <a:pt x="16" y="22"/>
                  </a:lnTo>
                  <a:lnTo>
                    <a:pt x="42" y="20"/>
                  </a:lnTo>
                  <a:lnTo>
                    <a:pt x="44" y="18"/>
                  </a:lnTo>
                  <a:lnTo>
                    <a:pt x="46" y="14"/>
                  </a:lnTo>
                  <a:lnTo>
                    <a:pt x="40" y="10"/>
                  </a:lnTo>
                  <a:lnTo>
                    <a:pt x="40" y="8"/>
                  </a:lnTo>
                  <a:lnTo>
                    <a:pt x="34" y="4"/>
                  </a:lnTo>
                  <a:lnTo>
                    <a:pt x="30" y="4"/>
                  </a:lnTo>
                  <a:lnTo>
                    <a:pt x="24" y="2"/>
                  </a:lnTo>
                  <a:lnTo>
                    <a:pt x="20" y="0"/>
                  </a:lnTo>
                  <a:lnTo>
                    <a:pt x="16" y="0"/>
                  </a:lnTo>
                  <a:lnTo>
                    <a:pt x="16" y="0"/>
                  </a:lnTo>
                  <a:lnTo>
                    <a:pt x="16" y="0"/>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7" name="Freeform 829">
              <a:extLst>
                <a:ext uri="{FF2B5EF4-FFF2-40B4-BE49-F238E27FC236}">
                  <a16:creationId xmlns:a16="http://schemas.microsoft.com/office/drawing/2014/main" id="{0C846321-240C-8144-BE03-CA24EF0FEEDD}"/>
                </a:ext>
              </a:extLst>
            </p:cNvPr>
            <p:cNvSpPr>
              <a:spLocks/>
            </p:cNvSpPr>
            <p:nvPr/>
          </p:nvSpPr>
          <p:spPr bwMode="auto">
            <a:xfrm>
              <a:off x="6218238" y="3887788"/>
              <a:ext cx="101600" cy="130175"/>
            </a:xfrm>
            <a:custGeom>
              <a:avLst/>
              <a:gdLst/>
              <a:ahLst/>
              <a:cxnLst>
                <a:cxn ang="0">
                  <a:pos x="28" y="64"/>
                </a:cxn>
                <a:cxn ang="0">
                  <a:pos x="24" y="70"/>
                </a:cxn>
                <a:cxn ang="0">
                  <a:pos x="22" y="68"/>
                </a:cxn>
                <a:cxn ang="0">
                  <a:pos x="14" y="72"/>
                </a:cxn>
                <a:cxn ang="0">
                  <a:pos x="10" y="58"/>
                </a:cxn>
                <a:cxn ang="0">
                  <a:pos x="8" y="56"/>
                </a:cxn>
                <a:cxn ang="0">
                  <a:pos x="10" y="48"/>
                </a:cxn>
                <a:cxn ang="0">
                  <a:pos x="6" y="42"/>
                </a:cxn>
                <a:cxn ang="0">
                  <a:pos x="8" y="32"/>
                </a:cxn>
                <a:cxn ang="0">
                  <a:pos x="0" y="24"/>
                </a:cxn>
                <a:cxn ang="0">
                  <a:pos x="0" y="22"/>
                </a:cxn>
                <a:cxn ang="0">
                  <a:pos x="4" y="20"/>
                </a:cxn>
                <a:cxn ang="0">
                  <a:pos x="4" y="18"/>
                </a:cxn>
                <a:cxn ang="0">
                  <a:pos x="10" y="18"/>
                </a:cxn>
                <a:cxn ang="0">
                  <a:pos x="8" y="14"/>
                </a:cxn>
                <a:cxn ang="0">
                  <a:pos x="4" y="14"/>
                </a:cxn>
                <a:cxn ang="0">
                  <a:pos x="2" y="10"/>
                </a:cxn>
                <a:cxn ang="0">
                  <a:pos x="6" y="0"/>
                </a:cxn>
                <a:cxn ang="0">
                  <a:pos x="10" y="6"/>
                </a:cxn>
                <a:cxn ang="0">
                  <a:pos x="12" y="0"/>
                </a:cxn>
                <a:cxn ang="0">
                  <a:pos x="14" y="2"/>
                </a:cxn>
                <a:cxn ang="0">
                  <a:pos x="16" y="8"/>
                </a:cxn>
                <a:cxn ang="0">
                  <a:pos x="18" y="6"/>
                </a:cxn>
                <a:cxn ang="0">
                  <a:pos x="20" y="8"/>
                </a:cxn>
                <a:cxn ang="0">
                  <a:pos x="22" y="4"/>
                </a:cxn>
                <a:cxn ang="0">
                  <a:pos x="24" y="14"/>
                </a:cxn>
                <a:cxn ang="0">
                  <a:pos x="28" y="18"/>
                </a:cxn>
                <a:cxn ang="0">
                  <a:pos x="28" y="18"/>
                </a:cxn>
                <a:cxn ang="0">
                  <a:pos x="48" y="18"/>
                </a:cxn>
                <a:cxn ang="0">
                  <a:pos x="58" y="20"/>
                </a:cxn>
                <a:cxn ang="0">
                  <a:pos x="52" y="30"/>
                </a:cxn>
                <a:cxn ang="0">
                  <a:pos x="42" y="36"/>
                </a:cxn>
                <a:cxn ang="0">
                  <a:pos x="42" y="38"/>
                </a:cxn>
                <a:cxn ang="0">
                  <a:pos x="44" y="46"/>
                </a:cxn>
                <a:cxn ang="0">
                  <a:pos x="46" y="48"/>
                </a:cxn>
                <a:cxn ang="0">
                  <a:pos x="50" y="50"/>
                </a:cxn>
                <a:cxn ang="0">
                  <a:pos x="52" y="44"/>
                </a:cxn>
                <a:cxn ang="0">
                  <a:pos x="56" y="40"/>
                </a:cxn>
                <a:cxn ang="0">
                  <a:pos x="56" y="40"/>
                </a:cxn>
                <a:cxn ang="0">
                  <a:pos x="60" y="52"/>
                </a:cxn>
                <a:cxn ang="0">
                  <a:pos x="64" y="68"/>
                </a:cxn>
                <a:cxn ang="0">
                  <a:pos x="64" y="76"/>
                </a:cxn>
                <a:cxn ang="0">
                  <a:pos x="60" y="74"/>
                </a:cxn>
                <a:cxn ang="0">
                  <a:pos x="60" y="76"/>
                </a:cxn>
                <a:cxn ang="0">
                  <a:pos x="58" y="82"/>
                </a:cxn>
                <a:cxn ang="0">
                  <a:pos x="56" y="78"/>
                </a:cxn>
                <a:cxn ang="0">
                  <a:pos x="54" y="62"/>
                </a:cxn>
                <a:cxn ang="0">
                  <a:pos x="50" y="56"/>
                </a:cxn>
                <a:cxn ang="0">
                  <a:pos x="48" y="54"/>
                </a:cxn>
                <a:cxn ang="0">
                  <a:pos x="42" y="56"/>
                </a:cxn>
                <a:cxn ang="0">
                  <a:pos x="38" y="52"/>
                </a:cxn>
                <a:cxn ang="0">
                  <a:pos x="34" y="56"/>
                </a:cxn>
                <a:cxn ang="0">
                  <a:pos x="36" y="62"/>
                </a:cxn>
                <a:cxn ang="0">
                  <a:pos x="30" y="68"/>
                </a:cxn>
                <a:cxn ang="0">
                  <a:pos x="28" y="66"/>
                </a:cxn>
                <a:cxn ang="0">
                  <a:pos x="28" y="64"/>
                </a:cxn>
                <a:cxn ang="0">
                  <a:pos x="28" y="64"/>
                </a:cxn>
              </a:cxnLst>
              <a:rect l="0" t="0" r="r" b="b"/>
              <a:pathLst>
                <a:path w="64" h="82">
                  <a:moveTo>
                    <a:pt x="28" y="64"/>
                  </a:moveTo>
                  <a:lnTo>
                    <a:pt x="24" y="70"/>
                  </a:lnTo>
                  <a:lnTo>
                    <a:pt x="22" y="68"/>
                  </a:lnTo>
                  <a:lnTo>
                    <a:pt x="14" y="72"/>
                  </a:lnTo>
                  <a:lnTo>
                    <a:pt x="10" y="58"/>
                  </a:lnTo>
                  <a:lnTo>
                    <a:pt x="8" y="56"/>
                  </a:lnTo>
                  <a:lnTo>
                    <a:pt x="10" y="48"/>
                  </a:lnTo>
                  <a:lnTo>
                    <a:pt x="6" y="42"/>
                  </a:lnTo>
                  <a:lnTo>
                    <a:pt x="8" y="32"/>
                  </a:lnTo>
                  <a:lnTo>
                    <a:pt x="0" y="24"/>
                  </a:lnTo>
                  <a:lnTo>
                    <a:pt x="0" y="22"/>
                  </a:lnTo>
                  <a:lnTo>
                    <a:pt x="4" y="20"/>
                  </a:lnTo>
                  <a:lnTo>
                    <a:pt x="4" y="18"/>
                  </a:lnTo>
                  <a:lnTo>
                    <a:pt x="10" y="18"/>
                  </a:lnTo>
                  <a:lnTo>
                    <a:pt x="8" y="14"/>
                  </a:lnTo>
                  <a:lnTo>
                    <a:pt x="4" y="14"/>
                  </a:lnTo>
                  <a:lnTo>
                    <a:pt x="2" y="10"/>
                  </a:lnTo>
                  <a:lnTo>
                    <a:pt x="6" y="0"/>
                  </a:lnTo>
                  <a:lnTo>
                    <a:pt x="10" y="6"/>
                  </a:lnTo>
                  <a:lnTo>
                    <a:pt x="12" y="0"/>
                  </a:lnTo>
                  <a:lnTo>
                    <a:pt x="14" y="2"/>
                  </a:lnTo>
                  <a:lnTo>
                    <a:pt x="16" y="8"/>
                  </a:lnTo>
                  <a:lnTo>
                    <a:pt x="18" y="6"/>
                  </a:lnTo>
                  <a:lnTo>
                    <a:pt x="20" y="8"/>
                  </a:lnTo>
                  <a:lnTo>
                    <a:pt x="22" y="4"/>
                  </a:lnTo>
                  <a:lnTo>
                    <a:pt x="24" y="14"/>
                  </a:lnTo>
                  <a:lnTo>
                    <a:pt x="28" y="18"/>
                  </a:lnTo>
                  <a:lnTo>
                    <a:pt x="28" y="18"/>
                  </a:lnTo>
                  <a:lnTo>
                    <a:pt x="48" y="18"/>
                  </a:lnTo>
                  <a:lnTo>
                    <a:pt x="58" y="20"/>
                  </a:lnTo>
                  <a:lnTo>
                    <a:pt x="52" y="30"/>
                  </a:lnTo>
                  <a:lnTo>
                    <a:pt x="42" y="36"/>
                  </a:lnTo>
                  <a:lnTo>
                    <a:pt x="42" y="38"/>
                  </a:lnTo>
                  <a:lnTo>
                    <a:pt x="44" y="46"/>
                  </a:lnTo>
                  <a:lnTo>
                    <a:pt x="46" y="48"/>
                  </a:lnTo>
                  <a:lnTo>
                    <a:pt x="50" y="50"/>
                  </a:lnTo>
                  <a:lnTo>
                    <a:pt x="52" y="44"/>
                  </a:lnTo>
                  <a:lnTo>
                    <a:pt x="56" y="40"/>
                  </a:lnTo>
                  <a:lnTo>
                    <a:pt x="56" y="40"/>
                  </a:lnTo>
                  <a:lnTo>
                    <a:pt x="60" y="52"/>
                  </a:lnTo>
                  <a:lnTo>
                    <a:pt x="64" y="68"/>
                  </a:lnTo>
                  <a:lnTo>
                    <a:pt x="64" y="76"/>
                  </a:lnTo>
                  <a:lnTo>
                    <a:pt x="60" y="74"/>
                  </a:lnTo>
                  <a:lnTo>
                    <a:pt x="60" y="76"/>
                  </a:lnTo>
                  <a:lnTo>
                    <a:pt x="58" y="82"/>
                  </a:lnTo>
                  <a:lnTo>
                    <a:pt x="56" y="78"/>
                  </a:lnTo>
                  <a:lnTo>
                    <a:pt x="54" y="62"/>
                  </a:lnTo>
                  <a:lnTo>
                    <a:pt x="50" y="56"/>
                  </a:lnTo>
                  <a:lnTo>
                    <a:pt x="48" y="54"/>
                  </a:lnTo>
                  <a:lnTo>
                    <a:pt x="42" y="56"/>
                  </a:lnTo>
                  <a:lnTo>
                    <a:pt x="38" y="52"/>
                  </a:lnTo>
                  <a:lnTo>
                    <a:pt x="34" y="56"/>
                  </a:lnTo>
                  <a:lnTo>
                    <a:pt x="36" y="62"/>
                  </a:lnTo>
                  <a:lnTo>
                    <a:pt x="30" y="68"/>
                  </a:lnTo>
                  <a:lnTo>
                    <a:pt x="28" y="66"/>
                  </a:lnTo>
                  <a:lnTo>
                    <a:pt x="28" y="64"/>
                  </a:lnTo>
                  <a:lnTo>
                    <a:pt x="28" y="64"/>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8" name="Freeform 830">
              <a:extLst>
                <a:ext uri="{FF2B5EF4-FFF2-40B4-BE49-F238E27FC236}">
                  <a16:creationId xmlns:a16="http://schemas.microsoft.com/office/drawing/2014/main" id="{26D028AC-20F4-0944-AEF8-57D0BEFE0A3C}"/>
                </a:ext>
              </a:extLst>
            </p:cNvPr>
            <p:cNvSpPr>
              <a:spLocks/>
            </p:cNvSpPr>
            <p:nvPr/>
          </p:nvSpPr>
          <p:spPr bwMode="auto">
            <a:xfrm>
              <a:off x="5795963" y="3652838"/>
              <a:ext cx="625475" cy="644525"/>
            </a:xfrm>
            <a:custGeom>
              <a:avLst/>
              <a:gdLst/>
              <a:ahLst/>
              <a:cxnLst>
                <a:cxn ang="0">
                  <a:pos x="308" y="184"/>
                </a:cxn>
                <a:cxn ang="0">
                  <a:pos x="318" y="192"/>
                </a:cxn>
                <a:cxn ang="0">
                  <a:pos x="336" y="212"/>
                </a:cxn>
                <a:cxn ang="0">
                  <a:pos x="340" y="186"/>
                </a:cxn>
                <a:cxn ang="0">
                  <a:pos x="364" y="160"/>
                </a:cxn>
                <a:cxn ang="0">
                  <a:pos x="384" y="136"/>
                </a:cxn>
                <a:cxn ang="0">
                  <a:pos x="392" y="120"/>
                </a:cxn>
                <a:cxn ang="0">
                  <a:pos x="378" y="106"/>
                </a:cxn>
                <a:cxn ang="0">
                  <a:pos x="318" y="130"/>
                </a:cxn>
                <a:cxn ang="0">
                  <a:pos x="294" y="144"/>
                </a:cxn>
                <a:cxn ang="0">
                  <a:pos x="278" y="134"/>
                </a:cxn>
                <a:cxn ang="0">
                  <a:pos x="266" y="138"/>
                </a:cxn>
                <a:cxn ang="0">
                  <a:pos x="226" y="144"/>
                </a:cxn>
                <a:cxn ang="0">
                  <a:pos x="172" y="118"/>
                </a:cxn>
                <a:cxn ang="0">
                  <a:pos x="162" y="112"/>
                </a:cxn>
                <a:cxn ang="0">
                  <a:pos x="160" y="84"/>
                </a:cxn>
                <a:cxn ang="0">
                  <a:pos x="146" y="78"/>
                </a:cxn>
                <a:cxn ang="0">
                  <a:pos x="142" y="54"/>
                </a:cxn>
                <a:cxn ang="0">
                  <a:pos x="154" y="54"/>
                </a:cxn>
                <a:cxn ang="0">
                  <a:pos x="148" y="36"/>
                </a:cxn>
                <a:cxn ang="0">
                  <a:pos x="158" y="26"/>
                </a:cxn>
                <a:cxn ang="0">
                  <a:pos x="160" y="10"/>
                </a:cxn>
                <a:cxn ang="0">
                  <a:pos x="150" y="0"/>
                </a:cxn>
                <a:cxn ang="0">
                  <a:pos x="118" y="20"/>
                </a:cxn>
                <a:cxn ang="0">
                  <a:pos x="84" y="18"/>
                </a:cxn>
                <a:cxn ang="0">
                  <a:pos x="82" y="32"/>
                </a:cxn>
                <a:cxn ang="0">
                  <a:pos x="84" y="50"/>
                </a:cxn>
                <a:cxn ang="0">
                  <a:pos x="96" y="64"/>
                </a:cxn>
                <a:cxn ang="0">
                  <a:pos x="90" y="80"/>
                </a:cxn>
                <a:cxn ang="0">
                  <a:pos x="72" y="98"/>
                </a:cxn>
                <a:cxn ang="0">
                  <a:pos x="38" y="130"/>
                </a:cxn>
                <a:cxn ang="0">
                  <a:pos x="28" y="158"/>
                </a:cxn>
                <a:cxn ang="0">
                  <a:pos x="40" y="178"/>
                </a:cxn>
                <a:cxn ang="0">
                  <a:pos x="22" y="182"/>
                </a:cxn>
                <a:cxn ang="0">
                  <a:pos x="2" y="184"/>
                </a:cxn>
                <a:cxn ang="0">
                  <a:pos x="12" y="202"/>
                </a:cxn>
                <a:cxn ang="0">
                  <a:pos x="28" y="204"/>
                </a:cxn>
                <a:cxn ang="0">
                  <a:pos x="12" y="212"/>
                </a:cxn>
                <a:cxn ang="0">
                  <a:pos x="54" y="208"/>
                </a:cxn>
                <a:cxn ang="0">
                  <a:pos x="58" y="214"/>
                </a:cxn>
                <a:cxn ang="0">
                  <a:pos x="62" y="236"/>
                </a:cxn>
                <a:cxn ang="0">
                  <a:pos x="64" y="264"/>
                </a:cxn>
                <a:cxn ang="0">
                  <a:pos x="78" y="306"/>
                </a:cxn>
                <a:cxn ang="0">
                  <a:pos x="90" y="332"/>
                </a:cxn>
                <a:cxn ang="0">
                  <a:pos x="128" y="406"/>
                </a:cxn>
                <a:cxn ang="0">
                  <a:pos x="150" y="376"/>
                </a:cxn>
                <a:cxn ang="0">
                  <a:pos x="160" y="332"/>
                </a:cxn>
                <a:cxn ang="0">
                  <a:pos x="164" y="302"/>
                </a:cxn>
                <a:cxn ang="0">
                  <a:pos x="176" y="294"/>
                </a:cxn>
                <a:cxn ang="0">
                  <a:pos x="226" y="252"/>
                </a:cxn>
                <a:cxn ang="0">
                  <a:pos x="254" y="222"/>
                </a:cxn>
                <a:cxn ang="0">
                  <a:pos x="274" y="220"/>
                </a:cxn>
                <a:cxn ang="0">
                  <a:pos x="274" y="204"/>
                </a:cxn>
                <a:cxn ang="0">
                  <a:pos x="266" y="170"/>
                </a:cxn>
                <a:cxn ang="0">
                  <a:pos x="270" y="162"/>
                </a:cxn>
                <a:cxn ang="0">
                  <a:pos x="280" y="150"/>
                </a:cxn>
                <a:cxn ang="0">
                  <a:pos x="290" y="162"/>
                </a:cxn>
              </a:cxnLst>
              <a:rect l="0" t="0" r="r" b="b"/>
              <a:pathLst>
                <a:path w="394" h="406">
                  <a:moveTo>
                    <a:pt x="294" y="166"/>
                  </a:moveTo>
                  <a:lnTo>
                    <a:pt x="314" y="166"/>
                  </a:lnTo>
                  <a:lnTo>
                    <a:pt x="324" y="168"/>
                  </a:lnTo>
                  <a:lnTo>
                    <a:pt x="318" y="178"/>
                  </a:lnTo>
                  <a:lnTo>
                    <a:pt x="308" y="184"/>
                  </a:lnTo>
                  <a:lnTo>
                    <a:pt x="308" y="186"/>
                  </a:lnTo>
                  <a:lnTo>
                    <a:pt x="310" y="194"/>
                  </a:lnTo>
                  <a:lnTo>
                    <a:pt x="312" y="196"/>
                  </a:lnTo>
                  <a:lnTo>
                    <a:pt x="316" y="198"/>
                  </a:lnTo>
                  <a:lnTo>
                    <a:pt x="318" y="192"/>
                  </a:lnTo>
                  <a:lnTo>
                    <a:pt x="322" y="188"/>
                  </a:lnTo>
                  <a:lnTo>
                    <a:pt x="322" y="188"/>
                  </a:lnTo>
                  <a:lnTo>
                    <a:pt x="326" y="200"/>
                  </a:lnTo>
                  <a:lnTo>
                    <a:pt x="330" y="216"/>
                  </a:lnTo>
                  <a:lnTo>
                    <a:pt x="336" y="212"/>
                  </a:lnTo>
                  <a:lnTo>
                    <a:pt x="334" y="204"/>
                  </a:lnTo>
                  <a:lnTo>
                    <a:pt x="336" y="200"/>
                  </a:lnTo>
                  <a:lnTo>
                    <a:pt x="338" y="200"/>
                  </a:lnTo>
                  <a:lnTo>
                    <a:pt x="338" y="188"/>
                  </a:lnTo>
                  <a:lnTo>
                    <a:pt x="340" y="186"/>
                  </a:lnTo>
                  <a:lnTo>
                    <a:pt x="350" y="186"/>
                  </a:lnTo>
                  <a:lnTo>
                    <a:pt x="350" y="186"/>
                  </a:lnTo>
                  <a:lnTo>
                    <a:pt x="356" y="172"/>
                  </a:lnTo>
                  <a:lnTo>
                    <a:pt x="356" y="168"/>
                  </a:lnTo>
                  <a:lnTo>
                    <a:pt x="364" y="160"/>
                  </a:lnTo>
                  <a:lnTo>
                    <a:pt x="364" y="152"/>
                  </a:lnTo>
                  <a:lnTo>
                    <a:pt x="366" y="148"/>
                  </a:lnTo>
                  <a:lnTo>
                    <a:pt x="372" y="144"/>
                  </a:lnTo>
                  <a:lnTo>
                    <a:pt x="376" y="138"/>
                  </a:lnTo>
                  <a:lnTo>
                    <a:pt x="384" y="136"/>
                  </a:lnTo>
                  <a:lnTo>
                    <a:pt x="388" y="138"/>
                  </a:lnTo>
                  <a:lnTo>
                    <a:pt x="390" y="130"/>
                  </a:lnTo>
                  <a:lnTo>
                    <a:pt x="394" y="126"/>
                  </a:lnTo>
                  <a:lnTo>
                    <a:pt x="394" y="124"/>
                  </a:lnTo>
                  <a:lnTo>
                    <a:pt x="392" y="120"/>
                  </a:lnTo>
                  <a:lnTo>
                    <a:pt x="390" y="120"/>
                  </a:lnTo>
                  <a:lnTo>
                    <a:pt x="380" y="118"/>
                  </a:lnTo>
                  <a:lnTo>
                    <a:pt x="380" y="112"/>
                  </a:lnTo>
                  <a:lnTo>
                    <a:pt x="378" y="110"/>
                  </a:lnTo>
                  <a:lnTo>
                    <a:pt x="378" y="106"/>
                  </a:lnTo>
                  <a:lnTo>
                    <a:pt x="374" y="104"/>
                  </a:lnTo>
                  <a:lnTo>
                    <a:pt x="364" y="108"/>
                  </a:lnTo>
                  <a:lnTo>
                    <a:pt x="356" y="106"/>
                  </a:lnTo>
                  <a:lnTo>
                    <a:pt x="336" y="122"/>
                  </a:lnTo>
                  <a:lnTo>
                    <a:pt x="318" y="130"/>
                  </a:lnTo>
                  <a:lnTo>
                    <a:pt x="318" y="132"/>
                  </a:lnTo>
                  <a:lnTo>
                    <a:pt x="324" y="136"/>
                  </a:lnTo>
                  <a:lnTo>
                    <a:pt x="322" y="140"/>
                  </a:lnTo>
                  <a:lnTo>
                    <a:pt x="320" y="142"/>
                  </a:lnTo>
                  <a:lnTo>
                    <a:pt x="294" y="144"/>
                  </a:lnTo>
                  <a:lnTo>
                    <a:pt x="290" y="146"/>
                  </a:lnTo>
                  <a:lnTo>
                    <a:pt x="280" y="144"/>
                  </a:lnTo>
                  <a:lnTo>
                    <a:pt x="278" y="138"/>
                  </a:lnTo>
                  <a:lnTo>
                    <a:pt x="280" y="136"/>
                  </a:lnTo>
                  <a:lnTo>
                    <a:pt x="278" y="134"/>
                  </a:lnTo>
                  <a:lnTo>
                    <a:pt x="278" y="128"/>
                  </a:lnTo>
                  <a:lnTo>
                    <a:pt x="276" y="126"/>
                  </a:lnTo>
                  <a:lnTo>
                    <a:pt x="268" y="128"/>
                  </a:lnTo>
                  <a:lnTo>
                    <a:pt x="266" y="132"/>
                  </a:lnTo>
                  <a:lnTo>
                    <a:pt x="266" y="138"/>
                  </a:lnTo>
                  <a:lnTo>
                    <a:pt x="266" y="142"/>
                  </a:lnTo>
                  <a:lnTo>
                    <a:pt x="268" y="144"/>
                  </a:lnTo>
                  <a:lnTo>
                    <a:pt x="268" y="150"/>
                  </a:lnTo>
                  <a:lnTo>
                    <a:pt x="256" y="150"/>
                  </a:lnTo>
                  <a:lnTo>
                    <a:pt x="226" y="144"/>
                  </a:lnTo>
                  <a:lnTo>
                    <a:pt x="218" y="136"/>
                  </a:lnTo>
                  <a:lnTo>
                    <a:pt x="198" y="136"/>
                  </a:lnTo>
                  <a:lnTo>
                    <a:pt x="194" y="132"/>
                  </a:lnTo>
                  <a:lnTo>
                    <a:pt x="182" y="126"/>
                  </a:lnTo>
                  <a:lnTo>
                    <a:pt x="172" y="118"/>
                  </a:lnTo>
                  <a:lnTo>
                    <a:pt x="168" y="118"/>
                  </a:lnTo>
                  <a:lnTo>
                    <a:pt x="166" y="118"/>
                  </a:lnTo>
                  <a:lnTo>
                    <a:pt x="164" y="114"/>
                  </a:lnTo>
                  <a:lnTo>
                    <a:pt x="162" y="114"/>
                  </a:lnTo>
                  <a:lnTo>
                    <a:pt x="162" y="112"/>
                  </a:lnTo>
                  <a:lnTo>
                    <a:pt x="164" y="106"/>
                  </a:lnTo>
                  <a:lnTo>
                    <a:pt x="166" y="98"/>
                  </a:lnTo>
                  <a:lnTo>
                    <a:pt x="172" y="92"/>
                  </a:lnTo>
                  <a:lnTo>
                    <a:pt x="174" y="92"/>
                  </a:lnTo>
                  <a:lnTo>
                    <a:pt x="160" y="84"/>
                  </a:lnTo>
                  <a:lnTo>
                    <a:pt x="160" y="82"/>
                  </a:lnTo>
                  <a:lnTo>
                    <a:pt x="154" y="82"/>
                  </a:lnTo>
                  <a:lnTo>
                    <a:pt x="154" y="80"/>
                  </a:lnTo>
                  <a:lnTo>
                    <a:pt x="146" y="80"/>
                  </a:lnTo>
                  <a:lnTo>
                    <a:pt x="146" y="78"/>
                  </a:lnTo>
                  <a:lnTo>
                    <a:pt x="142" y="74"/>
                  </a:lnTo>
                  <a:lnTo>
                    <a:pt x="144" y="64"/>
                  </a:lnTo>
                  <a:lnTo>
                    <a:pt x="140" y="60"/>
                  </a:lnTo>
                  <a:lnTo>
                    <a:pt x="140" y="56"/>
                  </a:lnTo>
                  <a:lnTo>
                    <a:pt x="142" y="54"/>
                  </a:lnTo>
                  <a:lnTo>
                    <a:pt x="146" y="58"/>
                  </a:lnTo>
                  <a:lnTo>
                    <a:pt x="148" y="58"/>
                  </a:lnTo>
                  <a:lnTo>
                    <a:pt x="150" y="54"/>
                  </a:lnTo>
                  <a:lnTo>
                    <a:pt x="152" y="56"/>
                  </a:lnTo>
                  <a:lnTo>
                    <a:pt x="154" y="54"/>
                  </a:lnTo>
                  <a:lnTo>
                    <a:pt x="152" y="48"/>
                  </a:lnTo>
                  <a:lnTo>
                    <a:pt x="152" y="46"/>
                  </a:lnTo>
                  <a:lnTo>
                    <a:pt x="148" y="46"/>
                  </a:lnTo>
                  <a:lnTo>
                    <a:pt x="146" y="42"/>
                  </a:lnTo>
                  <a:lnTo>
                    <a:pt x="148" y="36"/>
                  </a:lnTo>
                  <a:lnTo>
                    <a:pt x="146" y="32"/>
                  </a:lnTo>
                  <a:lnTo>
                    <a:pt x="152" y="32"/>
                  </a:lnTo>
                  <a:lnTo>
                    <a:pt x="154" y="30"/>
                  </a:lnTo>
                  <a:lnTo>
                    <a:pt x="154" y="26"/>
                  </a:lnTo>
                  <a:lnTo>
                    <a:pt x="158" y="26"/>
                  </a:lnTo>
                  <a:lnTo>
                    <a:pt x="158" y="24"/>
                  </a:lnTo>
                  <a:lnTo>
                    <a:pt x="160" y="20"/>
                  </a:lnTo>
                  <a:lnTo>
                    <a:pt x="164" y="8"/>
                  </a:lnTo>
                  <a:lnTo>
                    <a:pt x="164" y="8"/>
                  </a:lnTo>
                  <a:lnTo>
                    <a:pt x="160" y="10"/>
                  </a:lnTo>
                  <a:lnTo>
                    <a:pt x="160" y="6"/>
                  </a:lnTo>
                  <a:lnTo>
                    <a:pt x="158" y="6"/>
                  </a:lnTo>
                  <a:lnTo>
                    <a:pt x="156" y="4"/>
                  </a:lnTo>
                  <a:lnTo>
                    <a:pt x="156" y="2"/>
                  </a:lnTo>
                  <a:lnTo>
                    <a:pt x="150" y="0"/>
                  </a:lnTo>
                  <a:lnTo>
                    <a:pt x="144" y="2"/>
                  </a:lnTo>
                  <a:lnTo>
                    <a:pt x="132" y="8"/>
                  </a:lnTo>
                  <a:lnTo>
                    <a:pt x="128" y="8"/>
                  </a:lnTo>
                  <a:lnTo>
                    <a:pt x="120" y="14"/>
                  </a:lnTo>
                  <a:lnTo>
                    <a:pt x="118" y="20"/>
                  </a:lnTo>
                  <a:lnTo>
                    <a:pt x="112" y="20"/>
                  </a:lnTo>
                  <a:lnTo>
                    <a:pt x="110" y="22"/>
                  </a:lnTo>
                  <a:lnTo>
                    <a:pt x="106" y="20"/>
                  </a:lnTo>
                  <a:lnTo>
                    <a:pt x="100" y="24"/>
                  </a:lnTo>
                  <a:lnTo>
                    <a:pt x="84" y="18"/>
                  </a:lnTo>
                  <a:lnTo>
                    <a:pt x="78" y="20"/>
                  </a:lnTo>
                  <a:lnTo>
                    <a:pt x="76" y="26"/>
                  </a:lnTo>
                  <a:lnTo>
                    <a:pt x="80" y="28"/>
                  </a:lnTo>
                  <a:lnTo>
                    <a:pt x="78" y="30"/>
                  </a:lnTo>
                  <a:lnTo>
                    <a:pt x="82" y="32"/>
                  </a:lnTo>
                  <a:lnTo>
                    <a:pt x="80" y="36"/>
                  </a:lnTo>
                  <a:lnTo>
                    <a:pt x="82" y="40"/>
                  </a:lnTo>
                  <a:lnTo>
                    <a:pt x="78" y="44"/>
                  </a:lnTo>
                  <a:lnTo>
                    <a:pt x="84" y="48"/>
                  </a:lnTo>
                  <a:lnTo>
                    <a:pt x="84" y="50"/>
                  </a:lnTo>
                  <a:lnTo>
                    <a:pt x="88" y="52"/>
                  </a:lnTo>
                  <a:lnTo>
                    <a:pt x="90" y="56"/>
                  </a:lnTo>
                  <a:lnTo>
                    <a:pt x="96" y="58"/>
                  </a:lnTo>
                  <a:lnTo>
                    <a:pt x="98" y="62"/>
                  </a:lnTo>
                  <a:lnTo>
                    <a:pt x="96" y="64"/>
                  </a:lnTo>
                  <a:lnTo>
                    <a:pt x="88" y="66"/>
                  </a:lnTo>
                  <a:lnTo>
                    <a:pt x="88" y="70"/>
                  </a:lnTo>
                  <a:lnTo>
                    <a:pt x="90" y="74"/>
                  </a:lnTo>
                  <a:lnTo>
                    <a:pt x="88" y="76"/>
                  </a:lnTo>
                  <a:lnTo>
                    <a:pt x="90" y="80"/>
                  </a:lnTo>
                  <a:lnTo>
                    <a:pt x="88" y="80"/>
                  </a:lnTo>
                  <a:lnTo>
                    <a:pt x="84" y="82"/>
                  </a:lnTo>
                  <a:lnTo>
                    <a:pt x="78" y="90"/>
                  </a:lnTo>
                  <a:lnTo>
                    <a:pt x="76" y="94"/>
                  </a:lnTo>
                  <a:lnTo>
                    <a:pt x="72" y="98"/>
                  </a:lnTo>
                  <a:lnTo>
                    <a:pt x="64" y="110"/>
                  </a:lnTo>
                  <a:lnTo>
                    <a:pt x="58" y="116"/>
                  </a:lnTo>
                  <a:lnTo>
                    <a:pt x="50" y="126"/>
                  </a:lnTo>
                  <a:lnTo>
                    <a:pt x="42" y="128"/>
                  </a:lnTo>
                  <a:lnTo>
                    <a:pt x="38" y="130"/>
                  </a:lnTo>
                  <a:lnTo>
                    <a:pt x="32" y="126"/>
                  </a:lnTo>
                  <a:lnTo>
                    <a:pt x="20" y="140"/>
                  </a:lnTo>
                  <a:lnTo>
                    <a:pt x="20" y="146"/>
                  </a:lnTo>
                  <a:lnTo>
                    <a:pt x="28" y="148"/>
                  </a:lnTo>
                  <a:lnTo>
                    <a:pt x="28" y="158"/>
                  </a:lnTo>
                  <a:lnTo>
                    <a:pt x="30" y="160"/>
                  </a:lnTo>
                  <a:lnTo>
                    <a:pt x="34" y="160"/>
                  </a:lnTo>
                  <a:lnTo>
                    <a:pt x="36" y="166"/>
                  </a:lnTo>
                  <a:lnTo>
                    <a:pt x="40" y="174"/>
                  </a:lnTo>
                  <a:lnTo>
                    <a:pt x="40" y="178"/>
                  </a:lnTo>
                  <a:lnTo>
                    <a:pt x="40" y="180"/>
                  </a:lnTo>
                  <a:lnTo>
                    <a:pt x="36" y="182"/>
                  </a:lnTo>
                  <a:lnTo>
                    <a:pt x="32" y="178"/>
                  </a:lnTo>
                  <a:lnTo>
                    <a:pt x="26" y="182"/>
                  </a:lnTo>
                  <a:lnTo>
                    <a:pt x="22" y="182"/>
                  </a:lnTo>
                  <a:lnTo>
                    <a:pt x="20" y="180"/>
                  </a:lnTo>
                  <a:lnTo>
                    <a:pt x="12" y="180"/>
                  </a:lnTo>
                  <a:lnTo>
                    <a:pt x="10" y="180"/>
                  </a:lnTo>
                  <a:lnTo>
                    <a:pt x="10" y="184"/>
                  </a:lnTo>
                  <a:lnTo>
                    <a:pt x="2" y="184"/>
                  </a:lnTo>
                  <a:lnTo>
                    <a:pt x="0" y="188"/>
                  </a:lnTo>
                  <a:lnTo>
                    <a:pt x="0" y="190"/>
                  </a:lnTo>
                  <a:lnTo>
                    <a:pt x="2" y="192"/>
                  </a:lnTo>
                  <a:lnTo>
                    <a:pt x="6" y="198"/>
                  </a:lnTo>
                  <a:lnTo>
                    <a:pt x="12" y="202"/>
                  </a:lnTo>
                  <a:lnTo>
                    <a:pt x="22" y="202"/>
                  </a:lnTo>
                  <a:lnTo>
                    <a:pt x="28" y="200"/>
                  </a:lnTo>
                  <a:lnTo>
                    <a:pt x="30" y="198"/>
                  </a:lnTo>
                  <a:lnTo>
                    <a:pt x="30" y="198"/>
                  </a:lnTo>
                  <a:lnTo>
                    <a:pt x="28" y="204"/>
                  </a:lnTo>
                  <a:lnTo>
                    <a:pt x="24" y="208"/>
                  </a:lnTo>
                  <a:lnTo>
                    <a:pt x="14" y="210"/>
                  </a:lnTo>
                  <a:lnTo>
                    <a:pt x="12" y="208"/>
                  </a:lnTo>
                  <a:lnTo>
                    <a:pt x="12" y="208"/>
                  </a:lnTo>
                  <a:lnTo>
                    <a:pt x="12" y="212"/>
                  </a:lnTo>
                  <a:lnTo>
                    <a:pt x="30" y="230"/>
                  </a:lnTo>
                  <a:lnTo>
                    <a:pt x="42" y="230"/>
                  </a:lnTo>
                  <a:lnTo>
                    <a:pt x="50" y="226"/>
                  </a:lnTo>
                  <a:lnTo>
                    <a:pt x="54" y="222"/>
                  </a:lnTo>
                  <a:lnTo>
                    <a:pt x="54" y="208"/>
                  </a:lnTo>
                  <a:lnTo>
                    <a:pt x="56" y="210"/>
                  </a:lnTo>
                  <a:lnTo>
                    <a:pt x="64" y="210"/>
                  </a:lnTo>
                  <a:lnTo>
                    <a:pt x="62" y="212"/>
                  </a:lnTo>
                  <a:lnTo>
                    <a:pt x="60" y="212"/>
                  </a:lnTo>
                  <a:lnTo>
                    <a:pt x="58" y="214"/>
                  </a:lnTo>
                  <a:lnTo>
                    <a:pt x="58" y="218"/>
                  </a:lnTo>
                  <a:lnTo>
                    <a:pt x="60" y="220"/>
                  </a:lnTo>
                  <a:lnTo>
                    <a:pt x="60" y="226"/>
                  </a:lnTo>
                  <a:lnTo>
                    <a:pt x="62" y="226"/>
                  </a:lnTo>
                  <a:lnTo>
                    <a:pt x="62" y="236"/>
                  </a:lnTo>
                  <a:lnTo>
                    <a:pt x="60" y="246"/>
                  </a:lnTo>
                  <a:lnTo>
                    <a:pt x="62" y="256"/>
                  </a:lnTo>
                  <a:lnTo>
                    <a:pt x="64" y="254"/>
                  </a:lnTo>
                  <a:lnTo>
                    <a:pt x="64" y="256"/>
                  </a:lnTo>
                  <a:lnTo>
                    <a:pt x="64" y="264"/>
                  </a:lnTo>
                  <a:lnTo>
                    <a:pt x="68" y="280"/>
                  </a:lnTo>
                  <a:lnTo>
                    <a:pt x="68" y="292"/>
                  </a:lnTo>
                  <a:lnTo>
                    <a:pt x="74" y="302"/>
                  </a:lnTo>
                  <a:lnTo>
                    <a:pt x="76" y="306"/>
                  </a:lnTo>
                  <a:lnTo>
                    <a:pt x="78" y="306"/>
                  </a:lnTo>
                  <a:lnTo>
                    <a:pt x="78" y="308"/>
                  </a:lnTo>
                  <a:lnTo>
                    <a:pt x="78" y="312"/>
                  </a:lnTo>
                  <a:lnTo>
                    <a:pt x="78" y="312"/>
                  </a:lnTo>
                  <a:lnTo>
                    <a:pt x="82" y="316"/>
                  </a:lnTo>
                  <a:lnTo>
                    <a:pt x="90" y="332"/>
                  </a:lnTo>
                  <a:lnTo>
                    <a:pt x="94" y="350"/>
                  </a:lnTo>
                  <a:lnTo>
                    <a:pt x="102" y="360"/>
                  </a:lnTo>
                  <a:lnTo>
                    <a:pt x="114" y="394"/>
                  </a:lnTo>
                  <a:lnTo>
                    <a:pt x="124" y="406"/>
                  </a:lnTo>
                  <a:lnTo>
                    <a:pt x="128" y="406"/>
                  </a:lnTo>
                  <a:lnTo>
                    <a:pt x="134" y="400"/>
                  </a:lnTo>
                  <a:lnTo>
                    <a:pt x="136" y="394"/>
                  </a:lnTo>
                  <a:lnTo>
                    <a:pt x="146" y="390"/>
                  </a:lnTo>
                  <a:lnTo>
                    <a:pt x="146" y="386"/>
                  </a:lnTo>
                  <a:lnTo>
                    <a:pt x="150" y="376"/>
                  </a:lnTo>
                  <a:lnTo>
                    <a:pt x="158" y="376"/>
                  </a:lnTo>
                  <a:lnTo>
                    <a:pt x="156" y="358"/>
                  </a:lnTo>
                  <a:lnTo>
                    <a:pt x="164" y="338"/>
                  </a:lnTo>
                  <a:lnTo>
                    <a:pt x="164" y="334"/>
                  </a:lnTo>
                  <a:lnTo>
                    <a:pt x="160" y="332"/>
                  </a:lnTo>
                  <a:lnTo>
                    <a:pt x="162" y="332"/>
                  </a:lnTo>
                  <a:lnTo>
                    <a:pt x="160" y="324"/>
                  </a:lnTo>
                  <a:lnTo>
                    <a:pt x="162" y="318"/>
                  </a:lnTo>
                  <a:lnTo>
                    <a:pt x="160" y="308"/>
                  </a:lnTo>
                  <a:lnTo>
                    <a:pt x="164" y="302"/>
                  </a:lnTo>
                  <a:lnTo>
                    <a:pt x="168" y="300"/>
                  </a:lnTo>
                  <a:lnTo>
                    <a:pt x="170" y="302"/>
                  </a:lnTo>
                  <a:lnTo>
                    <a:pt x="172" y="302"/>
                  </a:lnTo>
                  <a:lnTo>
                    <a:pt x="174" y="298"/>
                  </a:lnTo>
                  <a:lnTo>
                    <a:pt x="176" y="294"/>
                  </a:lnTo>
                  <a:lnTo>
                    <a:pt x="182" y="294"/>
                  </a:lnTo>
                  <a:lnTo>
                    <a:pt x="188" y="292"/>
                  </a:lnTo>
                  <a:lnTo>
                    <a:pt x="192" y="284"/>
                  </a:lnTo>
                  <a:lnTo>
                    <a:pt x="216" y="266"/>
                  </a:lnTo>
                  <a:lnTo>
                    <a:pt x="226" y="252"/>
                  </a:lnTo>
                  <a:lnTo>
                    <a:pt x="236" y="246"/>
                  </a:lnTo>
                  <a:lnTo>
                    <a:pt x="244" y="244"/>
                  </a:lnTo>
                  <a:lnTo>
                    <a:pt x="254" y="232"/>
                  </a:lnTo>
                  <a:lnTo>
                    <a:pt x="252" y="226"/>
                  </a:lnTo>
                  <a:lnTo>
                    <a:pt x="254" y="222"/>
                  </a:lnTo>
                  <a:lnTo>
                    <a:pt x="266" y="218"/>
                  </a:lnTo>
                  <a:lnTo>
                    <a:pt x="268" y="212"/>
                  </a:lnTo>
                  <a:lnTo>
                    <a:pt x="268" y="218"/>
                  </a:lnTo>
                  <a:lnTo>
                    <a:pt x="270" y="220"/>
                  </a:lnTo>
                  <a:lnTo>
                    <a:pt x="274" y="220"/>
                  </a:lnTo>
                  <a:lnTo>
                    <a:pt x="276" y="216"/>
                  </a:lnTo>
                  <a:lnTo>
                    <a:pt x="278" y="220"/>
                  </a:lnTo>
                  <a:lnTo>
                    <a:pt x="280" y="220"/>
                  </a:lnTo>
                  <a:lnTo>
                    <a:pt x="276" y="206"/>
                  </a:lnTo>
                  <a:lnTo>
                    <a:pt x="274" y="204"/>
                  </a:lnTo>
                  <a:lnTo>
                    <a:pt x="276" y="196"/>
                  </a:lnTo>
                  <a:lnTo>
                    <a:pt x="272" y="190"/>
                  </a:lnTo>
                  <a:lnTo>
                    <a:pt x="274" y="180"/>
                  </a:lnTo>
                  <a:lnTo>
                    <a:pt x="266" y="172"/>
                  </a:lnTo>
                  <a:lnTo>
                    <a:pt x="266" y="170"/>
                  </a:lnTo>
                  <a:lnTo>
                    <a:pt x="270" y="168"/>
                  </a:lnTo>
                  <a:lnTo>
                    <a:pt x="270" y="166"/>
                  </a:lnTo>
                  <a:lnTo>
                    <a:pt x="276" y="166"/>
                  </a:lnTo>
                  <a:lnTo>
                    <a:pt x="274" y="162"/>
                  </a:lnTo>
                  <a:lnTo>
                    <a:pt x="270" y="162"/>
                  </a:lnTo>
                  <a:lnTo>
                    <a:pt x="268" y="158"/>
                  </a:lnTo>
                  <a:lnTo>
                    <a:pt x="272" y="148"/>
                  </a:lnTo>
                  <a:lnTo>
                    <a:pt x="276" y="154"/>
                  </a:lnTo>
                  <a:lnTo>
                    <a:pt x="278" y="148"/>
                  </a:lnTo>
                  <a:lnTo>
                    <a:pt x="280" y="150"/>
                  </a:lnTo>
                  <a:lnTo>
                    <a:pt x="282" y="156"/>
                  </a:lnTo>
                  <a:lnTo>
                    <a:pt x="284" y="154"/>
                  </a:lnTo>
                  <a:lnTo>
                    <a:pt x="286" y="156"/>
                  </a:lnTo>
                  <a:lnTo>
                    <a:pt x="288" y="152"/>
                  </a:lnTo>
                  <a:lnTo>
                    <a:pt x="290" y="162"/>
                  </a:lnTo>
                  <a:lnTo>
                    <a:pt x="294" y="166"/>
                  </a:lnTo>
                  <a:lnTo>
                    <a:pt x="294" y="166"/>
                  </a:lnTo>
                  <a:lnTo>
                    <a:pt x="294" y="166"/>
                  </a:lnTo>
                  <a:close/>
                </a:path>
              </a:pathLst>
            </a:custGeom>
            <a:grpFill/>
            <a:ln w="6350">
              <a:solidFill>
                <a:schemeClr val="tx1">
                  <a:lumMod val="75000"/>
                  <a:lumOff val="25000"/>
                </a:schemeClr>
              </a:solidFill>
              <a:prstDash val="solid"/>
              <a:round/>
              <a:headEnd/>
              <a:tailEnd/>
            </a:ln>
          </p:spPr>
          <p:txBody>
            <a:bodyPr/>
            <a:lstStyle/>
            <a:p>
              <a:endParaRPr lang="en-US" sz="1050" dirty="0"/>
            </a:p>
          </p:txBody>
        </p:sp>
        <p:sp>
          <p:nvSpPr>
            <p:cNvPr id="829" name="Freeform 831">
              <a:extLst>
                <a:ext uri="{FF2B5EF4-FFF2-40B4-BE49-F238E27FC236}">
                  <a16:creationId xmlns:a16="http://schemas.microsoft.com/office/drawing/2014/main" id="{803E79A4-A1D4-FD40-8751-816E7A3D80BA}"/>
                </a:ext>
              </a:extLst>
            </p:cNvPr>
            <p:cNvSpPr>
              <a:spLocks/>
            </p:cNvSpPr>
            <p:nvPr/>
          </p:nvSpPr>
          <p:spPr bwMode="auto">
            <a:xfrm>
              <a:off x="6215063" y="3170238"/>
              <a:ext cx="673100" cy="330200"/>
            </a:xfrm>
            <a:custGeom>
              <a:avLst/>
              <a:gdLst/>
              <a:ahLst/>
              <a:cxnLst>
                <a:cxn ang="0">
                  <a:pos x="18" y="88"/>
                </a:cxn>
                <a:cxn ang="0">
                  <a:pos x="14" y="88"/>
                </a:cxn>
                <a:cxn ang="0">
                  <a:pos x="4" y="78"/>
                </a:cxn>
                <a:cxn ang="0">
                  <a:pos x="6" y="58"/>
                </a:cxn>
                <a:cxn ang="0">
                  <a:pos x="54" y="34"/>
                </a:cxn>
                <a:cxn ang="0">
                  <a:pos x="94" y="46"/>
                </a:cxn>
                <a:cxn ang="0">
                  <a:pos x="136" y="44"/>
                </a:cxn>
                <a:cxn ang="0">
                  <a:pos x="138" y="32"/>
                </a:cxn>
                <a:cxn ang="0">
                  <a:pos x="152" y="0"/>
                </a:cxn>
                <a:cxn ang="0">
                  <a:pos x="192" y="30"/>
                </a:cxn>
                <a:cxn ang="0">
                  <a:pos x="212" y="40"/>
                </a:cxn>
                <a:cxn ang="0">
                  <a:pos x="238" y="34"/>
                </a:cxn>
                <a:cxn ang="0">
                  <a:pos x="280" y="58"/>
                </a:cxn>
                <a:cxn ang="0">
                  <a:pos x="336" y="56"/>
                </a:cxn>
                <a:cxn ang="0">
                  <a:pos x="374" y="50"/>
                </a:cxn>
                <a:cxn ang="0">
                  <a:pos x="372" y="62"/>
                </a:cxn>
                <a:cxn ang="0">
                  <a:pos x="370" y="80"/>
                </a:cxn>
                <a:cxn ang="0">
                  <a:pos x="374" y="94"/>
                </a:cxn>
                <a:cxn ang="0">
                  <a:pos x="396" y="94"/>
                </a:cxn>
                <a:cxn ang="0">
                  <a:pos x="412" y="92"/>
                </a:cxn>
                <a:cxn ang="0">
                  <a:pos x="420" y="102"/>
                </a:cxn>
                <a:cxn ang="0">
                  <a:pos x="424" y="110"/>
                </a:cxn>
                <a:cxn ang="0">
                  <a:pos x="406" y="114"/>
                </a:cxn>
                <a:cxn ang="0">
                  <a:pos x="372" y="132"/>
                </a:cxn>
                <a:cxn ang="0">
                  <a:pos x="360" y="136"/>
                </a:cxn>
                <a:cxn ang="0">
                  <a:pos x="344" y="150"/>
                </a:cxn>
                <a:cxn ang="0">
                  <a:pos x="328" y="144"/>
                </a:cxn>
                <a:cxn ang="0">
                  <a:pos x="318" y="158"/>
                </a:cxn>
                <a:cxn ang="0">
                  <a:pos x="322" y="168"/>
                </a:cxn>
                <a:cxn ang="0">
                  <a:pos x="282" y="194"/>
                </a:cxn>
                <a:cxn ang="0">
                  <a:pos x="266" y="192"/>
                </a:cxn>
                <a:cxn ang="0">
                  <a:pos x="248" y="200"/>
                </a:cxn>
                <a:cxn ang="0">
                  <a:pos x="220" y="204"/>
                </a:cxn>
                <a:cxn ang="0">
                  <a:pos x="196" y="198"/>
                </a:cxn>
                <a:cxn ang="0">
                  <a:pos x="174" y="186"/>
                </a:cxn>
                <a:cxn ang="0">
                  <a:pos x="120" y="186"/>
                </a:cxn>
                <a:cxn ang="0">
                  <a:pos x="100" y="158"/>
                </a:cxn>
                <a:cxn ang="0">
                  <a:pos x="60" y="146"/>
                </a:cxn>
                <a:cxn ang="0">
                  <a:pos x="40" y="132"/>
                </a:cxn>
                <a:cxn ang="0">
                  <a:pos x="32" y="96"/>
                </a:cxn>
                <a:cxn ang="0">
                  <a:pos x="30" y="92"/>
                </a:cxn>
              </a:cxnLst>
              <a:rect l="0" t="0" r="r" b="b"/>
              <a:pathLst>
                <a:path w="424" h="208">
                  <a:moveTo>
                    <a:pt x="30" y="92"/>
                  </a:moveTo>
                  <a:lnTo>
                    <a:pt x="18" y="88"/>
                  </a:lnTo>
                  <a:lnTo>
                    <a:pt x="16" y="90"/>
                  </a:lnTo>
                  <a:lnTo>
                    <a:pt x="14" y="88"/>
                  </a:lnTo>
                  <a:lnTo>
                    <a:pt x="10" y="84"/>
                  </a:lnTo>
                  <a:lnTo>
                    <a:pt x="4" y="78"/>
                  </a:lnTo>
                  <a:lnTo>
                    <a:pt x="0" y="68"/>
                  </a:lnTo>
                  <a:lnTo>
                    <a:pt x="6" y="58"/>
                  </a:lnTo>
                  <a:lnTo>
                    <a:pt x="30" y="46"/>
                  </a:lnTo>
                  <a:lnTo>
                    <a:pt x="54" y="34"/>
                  </a:lnTo>
                  <a:lnTo>
                    <a:pt x="86" y="38"/>
                  </a:lnTo>
                  <a:lnTo>
                    <a:pt x="94" y="46"/>
                  </a:lnTo>
                  <a:lnTo>
                    <a:pt x="134" y="46"/>
                  </a:lnTo>
                  <a:lnTo>
                    <a:pt x="136" y="44"/>
                  </a:lnTo>
                  <a:lnTo>
                    <a:pt x="136" y="36"/>
                  </a:lnTo>
                  <a:lnTo>
                    <a:pt x="138" y="32"/>
                  </a:lnTo>
                  <a:lnTo>
                    <a:pt x="134" y="16"/>
                  </a:lnTo>
                  <a:lnTo>
                    <a:pt x="152" y="0"/>
                  </a:lnTo>
                  <a:lnTo>
                    <a:pt x="188" y="14"/>
                  </a:lnTo>
                  <a:lnTo>
                    <a:pt x="192" y="30"/>
                  </a:lnTo>
                  <a:lnTo>
                    <a:pt x="202" y="38"/>
                  </a:lnTo>
                  <a:lnTo>
                    <a:pt x="212" y="40"/>
                  </a:lnTo>
                  <a:lnTo>
                    <a:pt x="230" y="32"/>
                  </a:lnTo>
                  <a:lnTo>
                    <a:pt x="238" y="34"/>
                  </a:lnTo>
                  <a:lnTo>
                    <a:pt x="270" y="50"/>
                  </a:lnTo>
                  <a:lnTo>
                    <a:pt x="280" y="58"/>
                  </a:lnTo>
                  <a:lnTo>
                    <a:pt x="308" y="64"/>
                  </a:lnTo>
                  <a:lnTo>
                    <a:pt x="336" y="56"/>
                  </a:lnTo>
                  <a:lnTo>
                    <a:pt x="358" y="42"/>
                  </a:lnTo>
                  <a:lnTo>
                    <a:pt x="374" y="50"/>
                  </a:lnTo>
                  <a:lnTo>
                    <a:pt x="382" y="46"/>
                  </a:lnTo>
                  <a:lnTo>
                    <a:pt x="372" y="62"/>
                  </a:lnTo>
                  <a:lnTo>
                    <a:pt x="374" y="72"/>
                  </a:lnTo>
                  <a:lnTo>
                    <a:pt x="370" y="80"/>
                  </a:lnTo>
                  <a:lnTo>
                    <a:pt x="370" y="86"/>
                  </a:lnTo>
                  <a:lnTo>
                    <a:pt x="374" y="94"/>
                  </a:lnTo>
                  <a:lnTo>
                    <a:pt x="390" y="96"/>
                  </a:lnTo>
                  <a:lnTo>
                    <a:pt x="396" y="94"/>
                  </a:lnTo>
                  <a:lnTo>
                    <a:pt x="408" y="86"/>
                  </a:lnTo>
                  <a:lnTo>
                    <a:pt x="412" y="92"/>
                  </a:lnTo>
                  <a:lnTo>
                    <a:pt x="418" y="98"/>
                  </a:lnTo>
                  <a:lnTo>
                    <a:pt x="420" y="102"/>
                  </a:lnTo>
                  <a:lnTo>
                    <a:pt x="420" y="108"/>
                  </a:lnTo>
                  <a:lnTo>
                    <a:pt x="424" y="110"/>
                  </a:lnTo>
                  <a:lnTo>
                    <a:pt x="424" y="112"/>
                  </a:lnTo>
                  <a:lnTo>
                    <a:pt x="406" y="114"/>
                  </a:lnTo>
                  <a:lnTo>
                    <a:pt x="388" y="114"/>
                  </a:lnTo>
                  <a:lnTo>
                    <a:pt x="372" y="132"/>
                  </a:lnTo>
                  <a:lnTo>
                    <a:pt x="366" y="136"/>
                  </a:lnTo>
                  <a:lnTo>
                    <a:pt x="360" y="136"/>
                  </a:lnTo>
                  <a:lnTo>
                    <a:pt x="352" y="146"/>
                  </a:lnTo>
                  <a:lnTo>
                    <a:pt x="344" y="150"/>
                  </a:lnTo>
                  <a:lnTo>
                    <a:pt x="336" y="148"/>
                  </a:lnTo>
                  <a:lnTo>
                    <a:pt x="328" y="144"/>
                  </a:lnTo>
                  <a:lnTo>
                    <a:pt x="324" y="146"/>
                  </a:lnTo>
                  <a:lnTo>
                    <a:pt x="318" y="158"/>
                  </a:lnTo>
                  <a:lnTo>
                    <a:pt x="322" y="166"/>
                  </a:lnTo>
                  <a:lnTo>
                    <a:pt x="322" y="168"/>
                  </a:lnTo>
                  <a:lnTo>
                    <a:pt x="298" y="190"/>
                  </a:lnTo>
                  <a:lnTo>
                    <a:pt x="282" y="194"/>
                  </a:lnTo>
                  <a:lnTo>
                    <a:pt x="276" y="192"/>
                  </a:lnTo>
                  <a:lnTo>
                    <a:pt x="266" y="192"/>
                  </a:lnTo>
                  <a:lnTo>
                    <a:pt x="250" y="198"/>
                  </a:lnTo>
                  <a:lnTo>
                    <a:pt x="248" y="200"/>
                  </a:lnTo>
                  <a:lnTo>
                    <a:pt x="228" y="208"/>
                  </a:lnTo>
                  <a:lnTo>
                    <a:pt x="220" y="204"/>
                  </a:lnTo>
                  <a:lnTo>
                    <a:pt x="214" y="204"/>
                  </a:lnTo>
                  <a:lnTo>
                    <a:pt x="196" y="198"/>
                  </a:lnTo>
                  <a:lnTo>
                    <a:pt x="184" y="188"/>
                  </a:lnTo>
                  <a:lnTo>
                    <a:pt x="174" y="186"/>
                  </a:lnTo>
                  <a:lnTo>
                    <a:pt x="124" y="188"/>
                  </a:lnTo>
                  <a:lnTo>
                    <a:pt x="120" y="186"/>
                  </a:lnTo>
                  <a:lnTo>
                    <a:pt x="110" y="176"/>
                  </a:lnTo>
                  <a:lnTo>
                    <a:pt x="100" y="158"/>
                  </a:lnTo>
                  <a:lnTo>
                    <a:pt x="68" y="144"/>
                  </a:lnTo>
                  <a:lnTo>
                    <a:pt x="60" y="146"/>
                  </a:lnTo>
                  <a:lnTo>
                    <a:pt x="38" y="140"/>
                  </a:lnTo>
                  <a:lnTo>
                    <a:pt x="40" y="132"/>
                  </a:lnTo>
                  <a:lnTo>
                    <a:pt x="40" y="116"/>
                  </a:lnTo>
                  <a:lnTo>
                    <a:pt x="32" y="96"/>
                  </a:lnTo>
                  <a:lnTo>
                    <a:pt x="30" y="92"/>
                  </a:lnTo>
                  <a:lnTo>
                    <a:pt x="30" y="92"/>
                  </a:lnTo>
                  <a:close/>
                </a:path>
              </a:pathLst>
            </a:custGeom>
            <a:grpFill/>
            <a:ln w="6350">
              <a:solidFill>
                <a:schemeClr val="tx1">
                  <a:lumMod val="75000"/>
                  <a:lumOff val="25000"/>
                </a:schemeClr>
              </a:solidFill>
              <a:prstDash val="solid"/>
              <a:round/>
              <a:headEnd/>
              <a:tailEnd/>
            </a:ln>
          </p:spPr>
          <p:txBody>
            <a:bodyPr/>
            <a:lstStyle/>
            <a:p>
              <a:endParaRPr lang="en-US" sz="1050" dirty="0"/>
            </a:p>
          </p:txBody>
        </p:sp>
      </p:grpSp>
      <p:sp>
        <p:nvSpPr>
          <p:cNvPr id="832" name="Rectangle 46">
            <a:extLst>
              <a:ext uri="{FF2B5EF4-FFF2-40B4-BE49-F238E27FC236}">
                <a16:creationId xmlns:a16="http://schemas.microsoft.com/office/drawing/2014/main" id="{A1C4AFE2-242F-4C4B-833E-E141717145A3}"/>
              </a:ext>
            </a:extLst>
          </p:cNvPr>
          <p:cNvSpPr>
            <a:spLocks noChangeArrowheads="1"/>
          </p:cNvSpPr>
          <p:nvPr userDrawn="1"/>
        </p:nvSpPr>
        <p:spPr bwMode="auto">
          <a:xfrm>
            <a:off x="0" y="6549"/>
            <a:ext cx="4734568" cy="423670"/>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graphicFrame>
        <p:nvGraphicFramePr>
          <p:cNvPr id="833" name="Chart 832">
            <a:extLst>
              <a:ext uri="{FF2B5EF4-FFF2-40B4-BE49-F238E27FC236}">
                <a16:creationId xmlns:a16="http://schemas.microsoft.com/office/drawing/2014/main" id="{B607FDD9-A8BF-7B4F-B8F0-BB0F890E0A40}"/>
              </a:ext>
            </a:extLst>
          </p:cNvPr>
          <p:cNvGraphicFramePr/>
          <p:nvPr userDrawn="1">
            <p:extLst>
              <p:ext uri="{D42A27DB-BD31-4B8C-83A1-F6EECF244321}">
                <p14:modId xmlns:p14="http://schemas.microsoft.com/office/powerpoint/2010/main" val="3990613856"/>
              </p:ext>
            </p:extLst>
          </p:nvPr>
        </p:nvGraphicFramePr>
        <p:xfrm>
          <a:off x="-68580" y="512990"/>
          <a:ext cx="4686300" cy="1543743"/>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46" name="Chart 845">
            <a:extLst>
              <a:ext uri="{FF2B5EF4-FFF2-40B4-BE49-F238E27FC236}">
                <a16:creationId xmlns:a16="http://schemas.microsoft.com/office/drawing/2014/main" id="{62B3342D-1A8C-C94F-B44D-D55ACA95BDD3}"/>
              </a:ext>
            </a:extLst>
          </p:cNvPr>
          <p:cNvGraphicFramePr/>
          <p:nvPr userDrawn="1">
            <p:extLst>
              <p:ext uri="{D42A27DB-BD31-4B8C-83A1-F6EECF244321}">
                <p14:modId xmlns:p14="http://schemas.microsoft.com/office/powerpoint/2010/main" val="1311324783"/>
              </p:ext>
            </p:extLst>
          </p:nvPr>
        </p:nvGraphicFramePr>
        <p:xfrm>
          <a:off x="423804" y="2383366"/>
          <a:ext cx="1314450" cy="10287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48" name="Chart 847">
            <a:extLst>
              <a:ext uri="{FF2B5EF4-FFF2-40B4-BE49-F238E27FC236}">
                <a16:creationId xmlns:a16="http://schemas.microsoft.com/office/drawing/2014/main" id="{8BED3183-5CB7-0847-8839-E44E2ACD9D6F}"/>
              </a:ext>
            </a:extLst>
          </p:cNvPr>
          <p:cNvGraphicFramePr/>
          <p:nvPr userDrawn="1">
            <p:extLst>
              <p:ext uri="{D42A27DB-BD31-4B8C-83A1-F6EECF244321}">
                <p14:modId xmlns:p14="http://schemas.microsoft.com/office/powerpoint/2010/main" val="2182203165"/>
              </p:ext>
            </p:extLst>
          </p:nvPr>
        </p:nvGraphicFramePr>
        <p:xfrm>
          <a:off x="2743200" y="2388560"/>
          <a:ext cx="1314450" cy="1028700"/>
        </p:xfrm>
        <a:graphic>
          <a:graphicData uri="http://schemas.openxmlformats.org/drawingml/2006/chart">
            <c:chart xmlns:c="http://schemas.openxmlformats.org/drawingml/2006/chart" xmlns:r="http://schemas.openxmlformats.org/officeDocument/2006/relationships" r:id="rId4"/>
          </a:graphicData>
        </a:graphic>
      </p:graphicFrame>
      <p:grpSp>
        <p:nvGrpSpPr>
          <p:cNvPr id="850" name="Group 849">
            <a:extLst>
              <a:ext uri="{FF2B5EF4-FFF2-40B4-BE49-F238E27FC236}">
                <a16:creationId xmlns:a16="http://schemas.microsoft.com/office/drawing/2014/main" id="{6A001192-F476-A244-ABC0-2B6362519BD9}"/>
              </a:ext>
            </a:extLst>
          </p:cNvPr>
          <p:cNvGrpSpPr/>
          <p:nvPr userDrawn="1"/>
        </p:nvGrpSpPr>
        <p:grpSpPr>
          <a:xfrm>
            <a:off x="5320896" y="1484347"/>
            <a:ext cx="3335128" cy="1390796"/>
            <a:chOff x="4495800" y="1752600"/>
            <a:chExt cx="4259140" cy="1776123"/>
          </a:xfrm>
          <a:solidFill>
            <a:schemeClr val="accent5"/>
          </a:solidFill>
        </p:grpSpPr>
        <p:grpSp>
          <p:nvGrpSpPr>
            <p:cNvPr id="851" name="Group 850">
              <a:extLst>
                <a:ext uri="{FF2B5EF4-FFF2-40B4-BE49-F238E27FC236}">
                  <a16:creationId xmlns:a16="http://schemas.microsoft.com/office/drawing/2014/main" id="{C2AA497F-A5CC-F543-A3A4-6F3291189A46}"/>
                </a:ext>
              </a:extLst>
            </p:cNvPr>
            <p:cNvGrpSpPr/>
            <p:nvPr/>
          </p:nvGrpSpPr>
          <p:grpSpPr>
            <a:xfrm>
              <a:off x="4495800" y="1828800"/>
              <a:ext cx="91998" cy="91998"/>
              <a:chOff x="5029200" y="3276600"/>
              <a:chExt cx="244398" cy="244398"/>
            </a:xfrm>
            <a:grpFill/>
          </p:grpSpPr>
          <p:sp>
            <p:nvSpPr>
              <p:cNvPr id="987" name="Oval 986">
                <a:extLst>
                  <a:ext uri="{FF2B5EF4-FFF2-40B4-BE49-F238E27FC236}">
                    <a16:creationId xmlns:a16="http://schemas.microsoft.com/office/drawing/2014/main" id="{B783E096-3634-8B43-B71F-62E98ADD2B4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8" name="Oval 987">
                <a:extLst>
                  <a:ext uri="{FF2B5EF4-FFF2-40B4-BE49-F238E27FC236}">
                    <a16:creationId xmlns:a16="http://schemas.microsoft.com/office/drawing/2014/main" id="{FF0F291A-F820-5442-ABB1-2319611B9F6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2" name="Group 851">
              <a:extLst>
                <a:ext uri="{FF2B5EF4-FFF2-40B4-BE49-F238E27FC236}">
                  <a16:creationId xmlns:a16="http://schemas.microsoft.com/office/drawing/2014/main" id="{5B34C441-AE16-B24A-8C1A-F51E4F085982}"/>
                </a:ext>
              </a:extLst>
            </p:cNvPr>
            <p:cNvGrpSpPr/>
            <p:nvPr/>
          </p:nvGrpSpPr>
          <p:grpSpPr>
            <a:xfrm>
              <a:off x="4953000" y="2133600"/>
              <a:ext cx="91998" cy="91998"/>
              <a:chOff x="5029200" y="3276600"/>
              <a:chExt cx="244398" cy="244398"/>
            </a:xfrm>
            <a:grpFill/>
          </p:grpSpPr>
          <p:sp>
            <p:nvSpPr>
              <p:cNvPr id="985" name="Oval 984">
                <a:extLst>
                  <a:ext uri="{FF2B5EF4-FFF2-40B4-BE49-F238E27FC236}">
                    <a16:creationId xmlns:a16="http://schemas.microsoft.com/office/drawing/2014/main" id="{64ECF57B-4168-F149-8EAD-F3D78F971880}"/>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6" name="Oval 985">
                <a:extLst>
                  <a:ext uri="{FF2B5EF4-FFF2-40B4-BE49-F238E27FC236}">
                    <a16:creationId xmlns:a16="http://schemas.microsoft.com/office/drawing/2014/main" id="{F0650187-1703-3649-8C80-094BF9D6209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3" name="Group 852">
              <a:extLst>
                <a:ext uri="{FF2B5EF4-FFF2-40B4-BE49-F238E27FC236}">
                  <a16:creationId xmlns:a16="http://schemas.microsoft.com/office/drawing/2014/main" id="{EA14589F-57B4-504F-A2FD-2926DF435768}"/>
                </a:ext>
              </a:extLst>
            </p:cNvPr>
            <p:cNvGrpSpPr/>
            <p:nvPr/>
          </p:nvGrpSpPr>
          <p:grpSpPr>
            <a:xfrm>
              <a:off x="5410200" y="2209800"/>
              <a:ext cx="91998" cy="91998"/>
              <a:chOff x="5029200" y="3276600"/>
              <a:chExt cx="244398" cy="244398"/>
            </a:xfrm>
            <a:grpFill/>
          </p:grpSpPr>
          <p:sp>
            <p:nvSpPr>
              <p:cNvPr id="983" name="Oval 982">
                <a:extLst>
                  <a:ext uri="{FF2B5EF4-FFF2-40B4-BE49-F238E27FC236}">
                    <a16:creationId xmlns:a16="http://schemas.microsoft.com/office/drawing/2014/main" id="{441B82E9-200F-5944-BB48-4CDD28E8FC79}"/>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4" name="Oval 983">
                <a:extLst>
                  <a:ext uri="{FF2B5EF4-FFF2-40B4-BE49-F238E27FC236}">
                    <a16:creationId xmlns:a16="http://schemas.microsoft.com/office/drawing/2014/main" id="{3BA3BDA5-E3B5-2D44-B961-3B9158C8E06A}"/>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4" name="Group 853">
              <a:extLst>
                <a:ext uri="{FF2B5EF4-FFF2-40B4-BE49-F238E27FC236}">
                  <a16:creationId xmlns:a16="http://schemas.microsoft.com/office/drawing/2014/main" id="{A0DBF156-784D-F545-A14D-3FD2A0714114}"/>
                </a:ext>
              </a:extLst>
            </p:cNvPr>
            <p:cNvGrpSpPr/>
            <p:nvPr/>
          </p:nvGrpSpPr>
          <p:grpSpPr>
            <a:xfrm>
              <a:off x="5410200" y="2286000"/>
              <a:ext cx="91998" cy="91998"/>
              <a:chOff x="5029200" y="3276600"/>
              <a:chExt cx="244398" cy="244398"/>
            </a:xfrm>
            <a:grpFill/>
          </p:grpSpPr>
          <p:sp>
            <p:nvSpPr>
              <p:cNvPr id="981" name="Oval 980">
                <a:extLst>
                  <a:ext uri="{FF2B5EF4-FFF2-40B4-BE49-F238E27FC236}">
                    <a16:creationId xmlns:a16="http://schemas.microsoft.com/office/drawing/2014/main" id="{8ACE45E1-8C0D-8D40-89C2-C62A69FA6126}"/>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2" name="Oval 981">
                <a:extLst>
                  <a:ext uri="{FF2B5EF4-FFF2-40B4-BE49-F238E27FC236}">
                    <a16:creationId xmlns:a16="http://schemas.microsoft.com/office/drawing/2014/main" id="{51D164BB-77D9-6D4E-8C3E-F4973007F9F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5" name="Group 854">
              <a:extLst>
                <a:ext uri="{FF2B5EF4-FFF2-40B4-BE49-F238E27FC236}">
                  <a16:creationId xmlns:a16="http://schemas.microsoft.com/office/drawing/2014/main" id="{BED857CF-B58E-A040-9343-17D287E4D74A}"/>
                </a:ext>
              </a:extLst>
            </p:cNvPr>
            <p:cNvGrpSpPr/>
            <p:nvPr/>
          </p:nvGrpSpPr>
          <p:grpSpPr>
            <a:xfrm>
              <a:off x="5486400" y="2286000"/>
              <a:ext cx="91998" cy="91998"/>
              <a:chOff x="5029200" y="3276600"/>
              <a:chExt cx="244398" cy="244398"/>
            </a:xfrm>
            <a:grpFill/>
          </p:grpSpPr>
          <p:sp>
            <p:nvSpPr>
              <p:cNvPr id="979" name="Oval 978">
                <a:extLst>
                  <a:ext uri="{FF2B5EF4-FFF2-40B4-BE49-F238E27FC236}">
                    <a16:creationId xmlns:a16="http://schemas.microsoft.com/office/drawing/2014/main" id="{06E37FB4-20F3-BE42-9F1A-0B1FD28C4161}"/>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80" name="Oval 979">
                <a:extLst>
                  <a:ext uri="{FF2B5EF4-FFF2-40B4-BE49-F238E27FC236}">
                    <a16:creationId xmlns:a16="http://schemas.microsoft.com/office/drawing/2014/main" id="{AE162418-6FE4-E749-9F0F-D582E95DBF2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6" name="Group 855">
              <a:extLst>
                <a:ext uri="{FF2B5EF4-FFF2-40B4-BE49-F238E27FC236}">
                  <a16:creationId xmlns:a16="http://schemas.microsoft.com/office/drawing/2014/main" id="{C7D70325-82C0-6347-85EB-7D4BB6B0675D}"/>
                </a:ext>
              </a:extLst>
            </p:cNvPr>
            <p:cNvGrpSpPr/>
            <p:nvPr/>
          </p:nvGrpSpPr>
          <p:grpSpPr>
            <a:xfrm>
              <a:off x="5562600" y="2209800"/>
              <a:ext cx="91998" cy="91998"/>
              <a:chOff x="5029200" y="3276600"/>
              <a:chExt cx="244398" cy="244398"/>
            </a:xfrm>
            <a:grpFill/>
          </p:grpSpPr>
          <p:sp>
            <p:nvSpPr>
              <p:cNvPr id="977" name="Oval 976">
                <a:extLst>
                  <a:ext uri="{FF2B5EF4-FFF2-40B4-BE49-F238E27FC236}">
                    <a16:creationId xmlns:a16="http://schemas.microsoft.com/office/drawing/2014/main" id="{0B4A68A3-17F6-544D-B7FF-B10587C2EE5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8" name="Oval 977">
                <a:extLst>
                  <a:ext uri="{FF2B5EF4-FFF2-40B4-BE49-F238E27FC236}">
                    <a16:creationId xmlns:a16="http://schemas.microsoft.com/office/drawing/2014/main" id="{52CFFA1E-58DD-2049-AF1B-43DC6E219EE8}"/>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7" name="Group 856">
              <a:extLst>
                <a:ext uri="{FF2B5EF4-FFF2-40B4-BE49-F238E27FC236}">
                  <a16:creationId xmlns:a16="http://schemas.microsoft.com/office/drawing/2014/main" id="{C99B0F7F-F101-7249-8589-60B269592FCD}"/>
                </a:ext>
              </a:extLst>
            </p:cNvPr>
            <p:cNvGrpSpPr/>
            <p:nvPr/>
          </p:nvGrpSpPr>
          <p:grpSpPr>
            <a:xfrm>
              <a:off x="5029200" y="2286000"/>
              <a:ext cx="91998" cy="91998"/>
              <a:chOff x="5029200" y="3276600"/>
              <a:chExt cx="244398" cy="244398"/>
            </a:xfrm>
            <a:grpFill/>
          </p:grpSpPr>
          <p:sp>
            <p:nvSpPr>
              <p:cNvPr id="975" name="Oval 974">
                <a:extLst>
                  <a:ext uri="{FF2B5EF4-FFF2-40B4-BE49-F238E27FC236}">
                    <a16:creationId xmlns:a16="http://schemas.microsoft.com/office/drawing/2014/main" id="{4251260A-E1C8-7448-A945-0D6E86539CB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6" name="Oval 975">
                <a:extLst>
                  <a:ext uri="{FF2B5EF4-FFF2-40B4-BE49-F238E27FC236}">
                    <a16:creationId xmlns:a16="http://schemas.microsoft.com/office/drawing/2014/main" id="{BB87FAD9-EE28-804D-B718-3B724209D83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8" name="Group 857">
              <a:extLst>
                <a:ext uri="{FF2B5EF4-FFF2-40B4-BE49-F238E27FC236}">
                  <a16:creationId xmlns:a16="http://schemas.microsoft.com/office/drawing/2014/main" id="{1FA1AE80-D238-204E-BFD9-2A39F4C12E4C}"/>
                </a:ext>
              </a:extLst>
            </p:cNvPr>
            <p:cNvGrpSpPr/>
            <p:nvPr/>
          </p:nvGrpSpPr>
          <p:grpSpPr>
            <a:xfrm>
              <a:off x="4876800" y="2286000"/>
              <a:ext cx="91998" cy="91998"/>
              <a:chOff x="5029200" y="3276600"/>
              <a:chExt cx="244398" cy="244398"/>
            </a:xfrm>
            <a:grpFill/>
          </p:grpSpPr>
          <p:sp>
            <p:nvSpPr>
              <p:cNvPr id="973" name="Oval 972">
                <a:extLst>
                  <a:ext uri="{FF2B5EF4-FFF2-40B4-BE49-F238E27FC236}">
                    <a16:creationId xmlns:a16="http://schemas.microsoft.com/office/drawing/2014/main" id="{17614A4E-C4E7-E642-8BA6-70C75933E9B6}"/>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4" name="Oval 973">
                <a:extLst>
                  <a:ext uri="{FF2B5EF4-FFF2-40B4-BE49-F238E27FC236}">
                    <a16:creationId xmlns:a16="http://schemas.microsoft.com/office/drawing/2014/main" id="{F0FD26C0-31C2-0340-8794-480EF1BBE351}"/>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59" name="Group 858">
              <a:extLst>
                <a:ext uri="{FF2B5EF4-FFF2-40B4-BE49-F238E27FC236}">
                  <a16:creationId xmlns:a16="http://schemas.microsoft.com/office/drawing/2014/main" id="{363711E2-8D13-1A4D-9A9F-1B00639283E2}"/>
                </a:ext>
              </a:extLst>
            </p:cNvPr>
            <p:cNvGrpSpPr/>
            <p:nvPr/>
          </p:nvGrpSpPr>
          <p:grpSpPr>
            <a:xfrm>
              <a:off x="5042916" y="2362200"/>
              <a:ext cx="91998" cy="91998"/>
              <a:chOff x="5029200" y="3276600"/>
              <a:chExt cx="244398" cy="244398"/>
            </a:xfrm>
            <a:grpFill/>
          </p:grpSpPr>
          <p:sp>
            <p:nvSpPr>
              <p:cNvPr id="971" name="Oval 970">
                <a:extLst>
                  <a:ext uri="{FF2B5EF4-FFF2-40B4-BE49-F238E27FC236}">
                    <a16:creationId xmlns:a16="http://schemas.microsoft.com/office/drawing/2014/main" id="{FAD8DFF5-EFFA-6644-B152-8A883D0EAA6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2" name="Oval 971">
                <a:extLst>
                  <a:ext uri="{FF2B5EF4-FFF2-40B4-BE49-F238E27FC236}">
                    <a16:creationId xmlns:a16="http://schemas.microsoft.com/office/drawing/2014/main" id="{A6E8B8A6-25C1-0F4A-9A5A-9EFF5D6FEE20}"/>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0" name="Group 859">
              <a:extLst>
                <a:ext uri="{FF2B5EF4-FFF2-40B4-BE49-F238E27FC236}">
                  <a16:creationId xmlns:a16="http://schemas.microsoft.com/office/drawing/2014/main" id="{2E8B784B-2BF8-DE4A-A78A-445CC266C5EF}"/>
                </a:ext>
              </a:extLst>
            </p:cNvPr>
            <p:cNvGrpSpPr/>
            <p:nvPr/>
          </p:nvGrpSpPr>
          <p:grpSpPr>
            <a:xfrm>
              <a:off x="5181600" y="2362200"/>
              <a:ext cx="91998" cy="91998"/>
              <a:chOff x="5029200" y="3276600"/>
              <a:chExt cx="244398" cy="244398"/>
            </a:xfrm>
            <a:grpFill/>
          </p:grpSpPr>
          <p:sp>
            <p:nvSpPr>
              <p:cNvPr id="969" name="Oval 968">
                <a:extLst>
                  <a:ext uri="{FF2B5EF4-FFF2-40B4-BE49-F238E27FC236}">
                    <a16:creationId xmlns:a16="http://schemas.microsoft.com/office/drawing/2014/main" id="{9FD2A4E8-BB7E-D645-8917-388A0C3C9FEA}"/>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70" name="Oval 969">
                <a:extLst>
                  <a:ext uri="{FF2B5EF4-FFF2-40B4-BE49-F238E27FC236}">
                    <a16:creationId xmlns:a16="http://schemas.microsoft.com/office/drawing/2014/main" id="{5A97FF69-D9C4-924F-A99D-036A6A53CD8C}"/>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1" name="Group 860">
              <a:extLst>
                <a:ext uri="{FF2B5EF4-FFF2-40B4-BE49-F238E27FC236}">
                  <a16:creationId xmlns:a16="http://schemas.microsoft.com/office/drawing/2014/main" id="{9E1C462E-09E4-8C41-805F-4E3984E96E56}"/>
                </a:ext>
              </a:extLst>
            </p:cNvPr>
            <p:cNvGrpSpPr/>
            <p:nvPr/>
          </p:nvGrpSpPr>
          <p:grpSpPr>
            <a:xfrm>
              <a:off x="5257800" y="2209800"/>
              <a:ext cx="91998" cy="91998"/>
              <a:chOff x="5029200" y="3276600"/>
              <a:chExt cx="244398" cy="244398"/>
            </a:xfrm>
            <a:grpFill/>
          </p:grpSpPr>
          <p:sp>
            <p:nvSpPr>
              <p:cNvPr id="967" name="Oval 966">
                <a:extLst>
                  <a:ext uri="{FF2B5EF4-FFF2-40B4-BE49-F238E27FC236}">
                    <a16:creationId xmlns:a16="http://schemas.microsoft.com/office/drawing/2014/main" id="{B85469FF-FB7A-6A49-BC80-947297A6C227}"/>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8" name="Oval 967">
                <a:extLst>
                  <a:ext uri="{FF2B5EF4-FFF2-40B4-BE49-F238E27FC236}">
                    <a16:creationId xmlns:a16="http://schemas.microsoft.com/office/drawing/2014/main" id="{556D00FF-9B68-5F48-9DDC-792AC2D2443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2" name="Group 861">
              <a:extLst>
                <a:ext uri="{FF2B5EF4-FFF2-40B4-BE49-F238E27FC236}">
                  <a16:creationId xmlns:a16="http://schemas.microsoft.com/office/drawing/2014/main" id="{116259E8-F2A5-A745-8339-BC9DC5063401}"/>
                </a:ext>
              </a:extLst>
            </p:cNvPr>
            <p:cNvGrpSpPr/>
            <p:nvPr/>
          </p:nvGrpSpPr>
          <p:grpSpPr>
            <a:xfrm>
              <a:off x="5410200" y="2667000"/>
              <a:ext cx="91998" cy="91998"/>
              <a:chOff x="5029200" y="3276600"/>
              <a:chExt cx="244398" cy="244398"/>
            </a:xfrm>
            <a:grpFill/>
          </p:grpSpPr>
          <p:sp>
            <p:nvSpPr>
              <p:cNvPr id="965" name="Oval 964">
                <a:extLst>
                  <a:ext uri="{FF2B5EF4-FFF2-40B4-BE49-F238E27FC236}">
                    <a16:creationId xmlns:a16="http://schemas.microsoft.com/office/drawing/2014/main" id="{2F70E496-741D-B349-A53D-FC780982D7E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6" name="Oval 965">
                <a:extLst>
                  <a:ext uri="{FF2B5EF4-FFF2-40B4-BE49-F238E27FC236}">
                    <a16:creationId xmlns:a16="http://schemas.microsoft.com/office/drawing/2014/main" id="{12E6516A-3618-9244-A75D-C90C14D17AD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3" name="Group 862">
              <a:extLst>
                <a:ext uri="{FF2B5EF4-FFF2-40B4-BE49-F238E27FC236}">
                  <a16:creationId xmlns:a16="http://schemas.microsoft.com/office/drawing/2014/main" id="{B6D96B11-8703-6F48-B93F-D2C6B0170109}"/>
                </a:ext>
              </a:extLst>
            </p:cNvPr>
            <p:cNvGrpSpPr/>
            <p:nvPr/>
          </p:nvGrpSpPr>
          <p:grpSpPr>
            <a:xfrm>
              <a:off x="6400800" y="2286000"/>
              <a:ext cx="91998" cy="91998"/>
              <a:chOff x="5029200" y="3276600"/>
              <a:chExt cx="244398" cy="244398"/>
            </a:xfrm>
            <a:grpFill/>
          </p:grpSpPr>
          <p:sp>
            <p:nvSpPr>
              <p:cNvPr id="963" name="Oval 962">
                <a:extLst>
                  <a:ext uri="{FF2B5EF4-FFF2-40B4-BE49-F238E27FC236}">
                    <a16:creationId xmlns:a16="http://schemas.microsoft.com/office/drawing/2014/main" id="{AD9F39E4-63D0-C540-AF4E-E8C32105936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4" name="Oval 963">
                <a:extLst>
                  <a:ext uri="{FF2B5EF4-FFF2-40B4-BE49-F238E27FC236}">
                    <a16:creationId xmlns:a16="http://schemas.microsoft.com/office/drawing/2014/main" id="{5836E38E-3236-EF4E-B1EA-6D9B9284D21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4" name="Group 863">
              <a:extLst>
                <a:ext uri="{FF2B5EF4-FFF2-40B4-BE49-F238E27FC236}">
                  <a16:creationId xmlns:a16="http://schemas.microsoft.com/office/drawing/2014/main" id="{4CFA52DB-097C-D04D-87BD-28BC5D822CBF}"/>
                </a:ext>
              </a:extLst>
            </p:cNvPr>
            <p:cNvGrpSpPr/>
            <p:nvPr/>
          </p:nvGrpSpPr>
          <p:grpSpPr>
            <a:xfrm>
              <a:off x="5943600" y="1752600"/>
              <a:ext cx="91998" cy="91998"/>
              <a:chOff x="5029200" y="3276600"/>
              <a:chExt cx="244398" cy="244398"/>
            </a:xfrm>
            <a:grpFill/>
          </p:grpSpPr>
          <p:sp>
            <p:nvSpPr>
              <p:cNvPr id="961" name="Oval 960">
                <a:extLst>
                  <a:ext uri="{FF2B5EF4-FFF2-40B4-BE49-F238E27FC236}">
                    <a16:creationId xmlns:a16="http://schemas.microsoft.com/office/drawing/2014/main" id="{44A74A57-CB3E-1B41-8EAC-72A25C774A4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2" name="Oval 961">
                <a:extLst>
                  <a:ext uri="{FF2B5EF4-FFF2-40B4-BE49-F238E27FC236}">
                    <a16:creationId xmlns:a16="http://schemas.microsoft.com/office/drawing/2014/main" id="{9A0A61DE-97C2-A848-B8FE-6E91DAD9056B}"/>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5" name="Group 864">
              <a:extLst>
                <a:ext uri="{FF2B5EF4-FFF2-40B4-BE49-F238E27FC236}">
                  <a16:creationId xmlns:a16="http://schemas.microsoft.com/office/drawing/2014/main" id="{C2954DA3-A9F1-7B4E-A0A4-E2D6379B2DF5}"/>
                </a:ext>
              </a:extLst>
            </p:cNvPr>
            <p:cNvGrpSpPr/>
            <p:nvPr/>
          </p:nvGrpSpPr>
          <p:grpSpPr>
            <a:xfrm>
              <a:off x="6705600" y="2057400"/>
              <a:ext cx="91998" cy="91998"/>
              <a:chOff x="5029200" y="3276600"/>
              <a:chExt cx="244398" cy="244398"/>
            </a:xfrm>
            <a:grpFill/>
          </p:grpSpPr>
          <p:sp>
            <p:nvSpPr>
              <p:cNvPr id="959" name="Oval 958">
                <a:extLst>
                  <a:ext uri="{FF2B5EF4-FFF2-40B4-BE49-F238E27FC236}">
                    <a16:creationId xmlns:a16="http://schemas.microsoft.com/office/drawing/2014/main" id="{E278EB74-8EEF-CA4C-AFB6-EFB5FD4D455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60" name="Oval 959">
                <a:extLst>
                  <a:ext uri="{FF2B5EF4-FFF2-40B4-BE49-F238E27FC236}">
                    <a16:creationId xmlns:a16="http://schemas.microsoft.com/office/drawing/2014/main" id="{B3E22A3A-3657-AB4E-86E3-BA3AFDBB7AB7}"/>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6" name="Group 865">
              <a:extLst>
                <a:ext uri="{FF2B5EF4-FFF2-40B4-BE49-F238E27FC236}">
                  <a16:creationId xmlns:a16="http://schemas.microsoft.com/office/drawing/2014/main" id="{F4359EDB-320B-0846-BABC-7A957DCFD5A6}"/>
                </a:ext>
              </a:extLst>
            </p:cNvPr>
            <p:cNvGrpSpPr/>
            <p:nvPr/>
          </p:nvGrpSpPr>
          <p:grpSpPr>
            <a:xfrm>
              <a:off x="6477000" y="1981200"/>
              <a:ext cx="91998" cy="91998"/>
              <a:chOff x="5029200" y="3276600"/>
              <a:chExt cx="244398" cy="244398"/>
            </a:xfrm>
            <a:grpFill/>
          </p:grpSpPr>
          <p:sp>
            <p:nvSpPr>
              <p:cNvPr id="957" name="Oval 956">
                <a:extLst>
                  <a:ext uri="{FF2B5EF4-FFF2-40B4-BE49-F238E27FC236}">
                    <a16:creationId xmlns:a16="http://schemas.microsoft.com/office/drawing/2014/main" id="{73F88848-5B41-514E-9FAA-A887A5A06DF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8" name="Oval 957">
                <a:extLst>
                  <a:ext uri="{FF2B5EF4-FFF2-40B4-BE49-F238E27FC236}">
                    <a16:creationId xmlns:a16="http://schemas.microsoft.com/office/drawing/2014/main" id="{9CA4EB5A-B769-9548-BF57-30DE52EF3F93}"/>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7" name="Group 866">
              <a:extLst>
                <a:ext uri="{FF2B5EF4-FFF2-40B4-BE49-F238E27FC236}">
                  <a16:creationId xmlns:a16="http://schemas.microsoft.com/office/drawing/2014/main" id="{C58D7B18-E28B-8A40-A1E5-991EDBFE61FF}"/>
                </a:ext>
              </a:extLst>
            </p:cNvPr>
            <p:cNvGrpSpPr/>
            <p:nvPr/>
          </p:nvGrpSpPr>
          <p:grpSpPr>
            <a:xfrm>
              <a:off x="6553200" y="2057400"/>
              <a:ext cx="91998" cy="91998"/>
              <a:chOff x="5029200" y="3276600"/>
              <a:chExt cx="244398" cy="244398"/>
            </a:xfrm>
            <a:grpFill/>
          </p:grpSpPr>
          <p:sp>
            <p:nvSpPr>
              <p:cNvPr id="955" name="Oval 954">
                <a:extLst>
                  <a:ext uri="{FF2B5EF4-FFF2-40B4-BE49-F238E27FC236}">
                    <a16:creationId xmlns:a16="http://schemas.microsoft.com/office/drawing/2014/main" id="{79BB5E84-7D0F-5B4C-9997-07EB57B93A9B}"/>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6" name="Oval 955">
                <a:extLst>
                  <a:ext uri="{FF2B5EF4-FFF2-40B4-BE49-F238E27FC236}">
                    <a16:creationId xmlns:a16="http://schemas.microsoft.com/office/drawing/2014/main" id="{4677B631-9869-0F4C-AB80-1991F812425C}"/>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8" name="Group 867">
              <a:extLst>
                <a:ext uri="{FF2B5EF4-FFF2-40B4-BE49-F238E27FC236}">
                  <a16:creationId xmlns:a16="http://schemas.microsoft.com/office/drawing/2014/main" id="{7C3FC4C8-0F3C-6948-A4E1-F7920EB21D32}"/>
                </a:ext>
              </a:extLst>
            </p:cNvPr>
            <p:cNvGrpSpPr/>
            <p:nvPr/>
          </p:nvGrpSpPr>
          <p:grpSpPr>
            <a:xfrm>
              <a:off x="6477000" y="2057400"/>
              <a:ext cx="91998" cy="91998"/>
              <a:chOff x="5029200" y="3276600"/>
              <a:chExt cx="244398" cy="244398"/>
            </a:xfrm>
            <a:grpFill/>
          </p:grpSpPr>
          <p:sp>
            <p:nvSpPr>
              <p:cNvPr id="953" name="Oval 952">
                <a:extLst>
                  <a:ext uri="{FF2B5EF4-FFF2-40B4-BE49-F238E27FC236}">
                    <a16:creationId xmlns:a16="http://schemas.microsoft.com/office/drawing/2014/main" id="{3DF205E0-938C-0140-80F6-8F82658505FB}"/>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4" name="Oval 953">
                <a:extLst>
                  <a:ext uri="{FF2B5EF4-FFF2-40B4-BE49-F238E27FC236}">
                    <a16:creationId xmlns:a16="http://schemas.microsoft.com/office/drawing/2014/main" id="{8A48A134-0051-8249-A049-11F41F009327}"/>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69" name="Group 868">
              <a:extLst>
                <a:ext uri="{FF2B5EF4-FFF2-40B4-BE49-F238E27FC236}">
                  <a16:creationId xmlns:a16="http://schemas.microsoft.com/office/drawing/2014/main" id="{C7C1F259-9127-9D4C-89A6-9D0F99BA4F2E}"/>
                </a:ext>
              </a:extLst>
            </p:cNvPr>
            <p:cNvGrpSpPr/>
            <p:nvPr/>
          </p:nvGrpSpPr>
          <p:grpSpPr>
            <a:xfrm>
              <a:off x="6512052" y="2109216"/>
              <a:ext cx="91998" cy="91998"/>
              <a:chOff x="5029200" y="3276600"/>
              <a:chExt cx="244398" cy="244398"/>
            </a:xfrm>
            <a:grpFill/>
          </p:grpSpPr>
          <p:sp>
            <p:nvSpPr>
              <p:cNvPr id="951" name="Oval 950">
                <a:extLst>
                  <a:ext uri="{FF2B5EF4-FFF2-40B4-BE49-F238E27FC236}">
                    <a16:creationId xmlns:a16="http://schemas.microsoft.com/office/drawing/2014/main" id="{737E09A5-F3E2-A34E-943E-A4523F9052BA}"/>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2" name="Oval 951">
                <a:extLst>
                  <a:ext uri="{FF2B5EF4-FFF2-40B4-BE49-F238E27FC236}">
                    <a16:creationId xmlns:a16="http://schemas.microsoft.com/office/drawing/2014/main" id="{5D9A1F27-7D1E-924D-BCAA-C5071D14117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0" name="Group 869">
              <a:extLst>
                <a:ext uri="{FF2B5EF4-FFF2-40B4-BE49-F238E27FC236}">
                  <a16:creationId xmlns:a16="http://schemas.microsoft.com/office/drawing/2014/main" id="{2024657E-2152-2449-BD95-30C03E7AFE11}"/>
                </a:ext>
              </a:extLst>
            </p:cNvPr>
            <p:cNvGrpSpPr/>
            <p:nvPr/>
          </p:nvGrpSpPr>
          <p:grpSpPr>
            <a:xfrm>
              <a:off x="7293864" y="2223516"/>
              <a:ext cx="91998" cy="91998"/>
              <a:chOff x="5029200" y="3276600"/>
              <a:chExt cx="244398" cy="244398"/>
            </a:xfrm>
            <a:grpFill/>
          </p:grpSpPr>
          <p:sp>
            <p:nvSpPr>
              <p:cNvPr id="949" name="Oval 948">
                <a:extLst>
                  <a:ext uri="{FF2B5EF4-FFF2-40B4-BE49-F238E27FC236}">
                    <a16:creationId xmlns:a16="http://schemas.microsoft.com/office/drawing/2014/main" id="{9BAEE9FD-A20B-7F4F-9AE0-C6FBF8BAA7E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50" name="Oval 949">
                <a:extLst>
                  <a:ext uri="{FF2B5EF4-FFF2-40B4-BE49-F238E27FC236}">
                    <a16:creationId xmlns:a16="http://schemas.microsoft.com/office/drawing/2014/main" id="{EE55FC4F-5944-774F-B80A-2A63F22ACE2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1" name="Group 870">
              <a:extLst>
                <a:ext uri="{FF2B5EF4-FFF2-40B4-BE49-F238E27FC236}">
                  <a16:creationId xmlns:a16="http://schemas.microsoft.com/office/drawing/2014/main" id="{4463F7B9-F793-7B40-8A9B-00840F887A1D}"/>
                </a:ext>
              </a:extLst>
            </p:cNvPr>
            <p:cNvGrpSpPr/>
            <p:nvPr/>
          </p:nvGrpSpPr>
          <p:grpSpPr>
            <a:xfrm>
              <a:off x="7184136" y="2369820"/>
              <a:ext cx="91998" cy="91998"/>
              <a:chOff x="5029200" y="3276600"/>
              <a:chExt cx="244398" cy="244398"/>
            </a:xfrm>
            <a:grpFill/>
          </p:grpSpPr>
          <p:sp>
            <p:nvSpPr>
              <p:cNvPr id="947" name="Oval 946">
                <a:extLst>
                  <a:ext uri="{FF2B5EF4-FFF2-40B4-BE49-F238E27FC236}">
                    <a16:creationId xmlns:a16="http://schemas.microsoft.com/office/drawing/2014/main" id="{E14EC4C0-5E6E-2347-90B7-EDFDC824E9E7}"/>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8" name="Oval 947">
                <a:extLst>
                  <a:ext uri="{FF2B5EF4-FFF2-40B4-BE49-F238E27FC236}">
                    <a16:creationId xmlns:a16="http://schemas.microsoft.com/office/drawing/2014/main" id="{9E5ED804-A5DC-304E-AD0A-CA2BA4ECBE25}"/>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2" name="Group 871">
              <a:extLst>
                <a:ext uri="{FF2B5EF4-FFF2-40B4-BE49-F238E27FC236}">
                  <a16:creationId xmlns:a16="http://schemas.microsoft.com/office/drawing/2014/main" id="{1EC9C539-7779-4C40-9FC2-10F49A7495DB}"/>
                </a:ext>
              </a:extLst>
            </p:cNvPr>
            <p:cNvGrpSpPr/>
            <p:nvPr/>
          </p:nvGrpSpPr>
          <p:grpSpPr>
            <a:xfrm>
              <a:off x="6443472" y="2557272"/>
              <a:ext cx="91998" cy="91998"/>
              <a:chOff x="5029200" y="3276600"/>
              <a:chExt cx="244398" cy="244398"/>
            </a:xfrm>
            <a:grpFill/>
          </p:grpSpPr>
          <p:sp>
            <p:nvSpPr>
              <p:cNvPr id="945" name="Oval 944">
                <a:extLst>
                  <a:ext uri="{FF2B5EF4-FFF2-40B4-BE49-F238E27FC236}">
                    <a16:creationId xmlns:a16="http://schemas.microsoft.com/office/drawing/2014/main" id="{2BD311EF-5C69-324F-BDC0-49DDA89378C7}"/>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6" name="Oval 945">
                <a:extLst>
                  <a:ext uri="{FF2B5EF4-FFF2-40B4-BE49-F238E27FC236}">
                    <a16:creationId xmlns:a16="http://schemas.microsoft.com/office/drawing/2014/main" id="{8FDE99E9-3A76-CA4D-9E2D-9BDDE6293C11}"/>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3" name="Group 872">
              <a:extLst>
                <a:ext uri="{FF2B5EF4-FFF2-40B4-BE49-F238E27FC236}">
                  <a16:creationId xmlns:a16="http://schemas.microsoft.com/office/drawing/2014/main" id="{9BB07A55-C875-9945-9CF1-D48FDACA6690}"/>
                </a:ext>
              </a:extLst>
            </p:cNvPr>
            <p:cNvGrpSpPr/>
            <p:nvPr/>
          </p:nvGrpSpPr>
          <p:grpSpPr>
            <a:xfrm>
              <a:off x="5460492" y="2950464"/>
              <a:ext cx="91998" cy="91998"/>
              <a:chOff x="5029200" y="3276600"/>
              <a:chExt cx="244398" cy="244398"/>
            </a:xfrm>
            <a:grpFill/>
          </p:grpSpPr>
          <p:sp>
            <p:nvSpPr>
              <p:cNvPr id="943" name="Oval 942">
                <a:extLst>
                  <a:ext uri="{FF2B5EF4-FFF2-40B4-BE49-F238E27FC236}">
                    <a16:creationId xmlns:a16="http://schemas.microsoft.com/office/drawing/2014/main" id="{02D77453-576E-554B-97B0-045A50425C6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4" name="Oval 943">
                <a:extLst>
                  <a:ext uri="{FF2B5EF4-FFF2-40B4-BE49-F238E27FC236}">
                    <a16:creationId xmlns:a16="http://schemas.microsoft.com/office/drawing/2014/main" id="{2AE36A14-0AAE-3646-A4BD-D796A7FEF44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4" name="Group 873">
              <a:extLst>
                <a:ext uri="{FF2B5EF4-FFF2-40B4-BE49-F238E27FC236}">
                  <a16:creationId xmlns:a16="http://schemas.microsoft.com/office/drawing/2014/main" id="{B9D443BF-9C4C-354C-B3BE-745D8E2501D3}"/>
                </a:ext>
              </a:extLst>
            </p:cNvPr>
            <p:cNvGrpSpPr/>
            <p:nvPr/>
          </p:nvGrpSpPr>
          <p:grpSpPr>
            <a:xfrm>
              <a:off x="5533644" y="3032760"/>
              <a:ext cx="91998" cy="91998"/>
              <a:chOff x="5029200" y="3276600"/>
              <a:chExt cx="244398" cy="244398"/>
            </a:xfrm>
            <a:grpFill/>
          </p:grpSpPr>
          <p:sp>
            <p:nvSpPr>
              <p:cNvPr id="941" name="Oval 940">
                <a:extLst>
                  <a:ext uri="{FF2B5EF4-FFF2-40B4-BE49-F238E27FC236}">
                    <a16:creationId xmlns:a16="http://schemas.microsoft.com/office/drawing/2014/main" id="{887E8C64-6DC5-2847-8787-351E7748094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2" name="Oval 941">
                <a:extLst>
                  <a:ext uri="{FF2B5EF4-FFF2-40B4-BE49-F238E27FC236}">
                    <a16:creationId xmlns:a16="http://schemas.microsoft.com/office/drawing/2014/main" id="{E8835E05-27B4-724F-99A4-4A125B927F0E}"/>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5" name="Group 874">
              <a:extLst>
                <a:ext uri="{FF2B5EF4-FFF2-40B4-BE49-F238E27FC236}">
                  <a16:creationId xmlns:a16="http://schemas.microsoft.com/office/drawing/2014/main" id="{DEE28F43-118B-5246-BD67-89DC0C2A0030}"/>
                </a:ext>
              </a:extLst>
            </p:cNvPr>
            <p:cNvGrpSpPr/>
            <p:nvPr/>
          </p:nvGrpSpPr>
          <p:grpSpPr>
            <a:xfrm>
              <a:off x="5711952" y="2735580"/>
              <a:ext cx="91998" cy="91998"/>
              <a:chOff x="5029200" y="3276600"/>
              <a:chExt cx="244398" cy="244398"/>
            </a:xfrm>
            <a:grpFill/>
          </p:grpSpPr>
          <p:sp>
            <p:nvSpPr>
              <p:cNvPr id="939" name="Oval 938">
                <a:extLst>
                  <a:ext uri="{FF2B5EF4-FFF2-40B4-BE49-F238E27FC236}">
                    <a16:creationId xmlns:a16="http://schemas.microsoft.com/office/drawing/2014/main" id="{BA6FEABE-60BF-B546-A7B8-F05E19E93425}"/>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40" name="Oval 939">
                <a:extLst>
                  <a:ext uri="{FF2B5EF4-FFF2-40B4-BE49-F238E27FC236}">
                    <a16:creationId xmlns:a16="http://schemas.microsoft.com/office/drawing/2014/main" id="{2CA692A9-8E93-4646-BFE9-20F0F3BF1A4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6" name="Group 875">
              <a:extLst>
                <a:ext uri="{FF2B5EF4-FFF2-40B4-BE49-F238E27FC236}">
                  <a16:creationId xmlns:a16="http://schemas.microsoft.com/office/drawing/2014/main" id="{24C9F55D-9C82-2245-91FB-8C9FD2896A6F}"/>
                </a:ext>
              </a:extLst>
            </p:cNvPr>
            <p:cNvGrpSpPr/>
            <p:nvPr/>
          </p:nvGrpSpPr>
          <p:grpSpPr>
            <a:xfrm>
              <a:off x="8272272" y="2319528"/>
              <a:ext cx="91998" cy="91998"/>
              <a:chOff x="5029200" y="3276600"/>
              <a:chExt cx="244398" cy="244398"/>
            </a:xfrm>
            <a:grpFill/>
          </p:grpSpPr>
          <p:sp>
            <p:nvSpPr>
              <p:cNvPr id="937" name="Oval 936">
                <a:extLst>
                  <a:ext uri="{FF2B5EF4-FFF2-40B4-BE49-F238E27FC236}">
                    <a16:creationId xmlns:a16="http://schemas.microsoft.com/office/drawing/2014/main" id="{1F03D59C-5915-4E46-A328-62900ADD65C8}"/>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8" name="Oval 937">
                <a:extLst>
                  <a:ext uri="{FF2B5EF4-FFF2-40B4-BE49-F238E27FC236}">
                    <a16:creationId xmlns:a16="http://schemas.microsoft.com/office/drawing/2014/main" id="{675F0D4D-1F6F-124C-B6B0-57F24367647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7" name="Group 876">
              <a:extLst>
                <a:ext uri="{FF2B5EF4-FFF2-40B4-BE49-F238E27FC236}">
                  <a16:creationId xmlns:a16="http://schemas.microsoft.com/office/drawing/2014/main" id="{76F8C522-2D1B-6649-9D2F-C671AE6E5C54}"/>
                </a:ext>
              </a:extLst>
            </p:cNvPr>
            <p:cNvGrpSpPr/>
            <p:nvPr/>
          </p:nvGrpSpPr>
          <p:grpSpPr>
            <a:xfrm>
              <a:off x="8167116" y="2410968"/>
              <a:ext cx="91998" cy="91998"/>
              <a:chOff x="5029200" y="3276600"/>
              <a:chExt cx="244398" cy="244398"/>
            </a:xfrm>
            <a:grpFill/>
          </p:grpSpPr>
          <p:sp>
            <p:nvSpPr>
              <p:cNvPr id="935" name="Oval 934">
                <a:extLst>
                  <a:ext uri="{FF2B5EF4-FFF2-40B4-BE49-F238E27FC236}">
                    <a16:creationId xmlns:a16="http://schemas.microsoft.com/office/drawing/2014/main" id="{6BB87EAB-78DD-5540-87B9-B980339AFE78}"/>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6" name="Oval 935">
                <a:extLst>
                  <a:ext uri="{FF2B5EF4-FFF2-40B4-BE49-F238E27FC236}">
                    <a16:creationId xmlns:a16="http://schemas.microsoft.com/office/drawing/2014/main" id="{ED497F84-B23F-724B-8BBB-92FD45B5C83B}"/>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8" name="Group 877">
              <a:extLst>
                <a:ext uri="{FF2B5EF4-FFF2-40B4-BE49-F238E27FC236}">
                  <a16:creationId xmlns:a16="http://schemas.microsoft.com/office/drawing/2014/main" id="{B16A8C48-20F2-4446-8365-07B17094133E}"/>
                </a:ext>
              </a:extLst>
            </p:cNvPr>
            <p:cNvGrpSpPr/>
            <p:nvPr/>
          </p:nvGrpSpPr>
          <p:grpSpPr>
            <a:xfrm>
              <a:off x="8112252" y="2333244"/>
              <a:ext cx="91998" cy="91998"/>
              <a:chOff x="5029200" y="3276600"/>
              <a:chExt cx="244398" cy="244398"/>
            </a:xfrm>
            <a:grpFill/>
          </p:grpSpPr>
          <p:sp>
            <p:nvSpPr>
              <p:cNvPr id="933" name="Oval 932">
                <a:extLst>
                  <a:ext uri="{FF2B5EF4-FFF2-40B4-BE49-F238E27FC236}">
                    <a16:creationId xmlns:a16="http://schemas.microsoft.com/office/drawing/2014/main" id="{C9B9892A-0B4E-6447-B960-D8C6579C0CC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4" name="Oval 933">
                <a:extLst>
                  <a:ext uri="{FF2B5EF4-FFF2-40B4-BE49-F238E27FC236}">
                    <a16:creationId xmlns:a16="http://schemas.microsoft.com/office/drawing/2014/main" id="{9E97A7C7-F933-0B4D-A3B9-5FE531B3792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79" name="Group 878">
              <a:extLst>
                <a:ext uri="{FF2B5EF4-FFF2-40B4-BE49-F238E27FC236}">
                  <a16:creationId xmlns:a16="http://schemas.microsoft.com/office/drawing/2014/main" id="{F4C56C3F-6153-7C47-AE85-C24EFE023508}"/>
                </a:ext>
              </a:extLst>
            </p:cNvPr>
            <p:cNvGrpSpPr/>
            <p:nvPr/>
          </p:nvGrpSpPr>
          <p:grpSpPr>
            <a:xfrm>
              <a:off x="6932676" y="2369820"/>
              <a:ext cx="91998" cy="91998"/>
              <a:chOff x="5029200" y="3276600"/>
              <a:chExt cx="244398" cy="244398"/>
            </a:xfrm>
            <a:grpFill/>
          </p:grpSpPr>
          <p:sp>
            <p:nvSpPr>
              <p:cNvPr id="931" name="Oval 930">
                <a:extLst>
                  <a:ext uri="{FF2B5EF4-FFF2-40B4-BE49-F238E27FC236}">
                    <a16:creationId xmlns:a16="http://schemas.microsoft.com/office/drawing/2014/main" id="{7F7241DF-210D-C845-96D5-CE8D5112BE3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2" name="Oval 931">
                <a:extLst>
                  <a:ext uri="{FF2B5EF4-FFF2-40B4-BE49-F238E27FC236}">
                    <a16:creationId xmlns:a16="http://schemas.microsoft.com/office/drawing/2014/main" id="{AE2FCA10-1E03-AA46-A27A-A84CD01446A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0" name="Group 879">
              <a:extLst>
                <a:ext uri="{FF2B5EF4-FFF2-40B4-BE49-F238E27FC236}">
                  <a16:creationId xmlns:a16="http://schemas.microsoft.com/office/drawing/2014/main" id="{DE89101E-B75D-A246-BF5F-CA6916B3CD1A}"/>
                </a:ext>
              </a:extLst>
            </p:cNvPr>
            <p:cNvGrpSpPr/>
            <p:nvPr/>
          </p:nvGrpSpPr>
          <p:grpSpPr>
            <a:xfrm>
              <a:off x="7952232" y="3233928"/>
              <a:ext cx="91998" cy="91998"/>
              <a:chOff x="5029200" y="3276600"/>
              <a:chExt cx="244398" cy="244398"/>
            </a:xfrm>
            <a:grpFill/>
          </p:grpSpPr>
          <p:sp>
            <p:nvSpPr>
              <p:cNvPr id="929" name="Oval 928">
                <a:extLst>
                  <a:ext uri="{FF2B5EF4-FFF2-40B4-BE49-F238E27FC236}">
                    <a16:creationId xmlns:a16="http://schemas.microsoft.com/office/drawing/2014/main" id="{09F0EEE2-7F53-D941-96A9-B305F1A46E8F}"/>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30" name="Oval 929">
                <a:extLst>
                  <a:ext uri="{FF2B5EF4-FFF2-40B4-BE49-F238E27FC236}">
                    <a16:creationId xmlns:a16="http://schemas.microsoft.com/office/drawing/2014/main" id="{EBF5FAE2-6238-294D-9B96-2DF8299F645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1" name="Group 880">
              <a:extLst>
                <a:ext uri="{FF2B5EF4-FFF2-40B4-BE49-F238E27FC236}">
                  <a16:creationId xmlns:a16="http://schemas.microsoft.com/office/drawing/2014/main" id="{5E4040B8-3CFB-8547-B5F0-73D7AE6EB416}"/>
                </a:ext>
              </a:extLst>
            </p:cNvPr>
            <p:cNvGrpSpPr/>
            <p:nvPr/>
          </p:nvGrpSpPr>
          <p:grpSpPr>
            <a:xfrm>
              <a:off x="8071104" y="3284220"/>
              <a:ext cx="91998" cy="91998"/>
              <a:chOff x="5029200" y="3276600"/>
              <a:chExt cx="244398" cy="244398"/>
            </a:xfrm>
            <a:grpFill/>
          </p:grpSpPr>
          <p:sp>
            <p:nvSpPr>
              <p:cNvPr id="927" name="Oval 926">
                <a:extLst>
                  <a:ext uri="{FF2B5EF4-FFF2-40B4-BE49-F238E27FC236}">
                    <a16:creationId xmlns:a16="http://schemas.microsoft.com/office/drawing/2014/main" id="{8EBEFCBE-4103-1640-9E4D-18B1EB46132B}"/>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8" name="Oval 927">
                <a:extLst>
                  <a:ext uri="{FF2B5EF4-FFF2-40B4-BE49-F238E27FC236}">
                    <a16:creationId xmlns:a16="http://schemas.microsoft.com/office/drawing/2014/main" id="{EAA14890-D3EB-AA43-A9BB-3E05A275C36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2" name="Group 881">
              <a:extLst>
                <a:ext uri="{FF2B5EF4-FFF2-40B4-BE49-F238E27FC236}">
                  <a16:creationId xmlns:a16="http://schemas.microsoft.com/office/drawing/2014/main" id="{3C454915-0C1C-2D49-A80A-6BD1C5EEE6B7}"/>
                </a:ext>
              </a:extLst>
            </p:cNvPr>
            <p:cNvGrpSpPr/>
            <p:nvPr/>
          </p:nvGrpSpPr>
          <p:grpSpPr>
            <a:xfrm>
              <a:off x="8418576" y="3265932"/>
              <a:ext cx="91998" cy="91998"/>
              <a:chOff x="5029200" y="3276600"/>
              <a:chExt cx="244398" cy="244398"/>
            </a:xfrm>
            <a:grpFill/>
          </p:grpSpPr>
          <p:sp>
            <p:nvSpPr>
              <p:cNvPr id="925" name="Oval 924">
                <a:extLst>
                  <a:ext uri="{FF2B5EF4-FFF2-40B4-BE49-F238E27FC236}">
                    <a16:creationId xmlns:a16="http://schemas.microsoft.com/office/drawing/2014/main" id="{753431ED-1AAF-5645-B53B-DBA53AFDAF35}"/>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6" name="Oval 925">
                <a:extLst>
                  <a:ext uri="{FF2B5EF4-FFF2-40B4-BE49-F238E27FC236}">
                    <a16:creationId xmlns:a16="http://schemas.microsoft.com/office/drawing/2014/main" id="{CEB99A55-B9C3-F743-9D3E-579438491D32}"/>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3" name="Group 882">
              <a:extLst>
                <a:ext uri="{FF2B5EF4-FFF2-40B4-BE49-F238E27FC236}">
                  <a16:creationId xmlns:a16="http://schemas.microsoft.com/office/drawing/2014/main" id="{6B522EC7-A213-ED43-90A7-660545977A40}"/>
                </a:ext>
              </a:extLst>
            </p:cNvPr>
            <p:cNvGrpSpPr/>
            <p:nvPr/>
          </p:nvGrpSpPr>
          <p:grpSpPr>
            <a:xfrm>
              <a:off x="7965948" y="3174492"/>
              <a:ext cx="91998" cy="91998"/>
              <a:chOff x="5029200" y="3276600"/>
              <a:chExt cx="244398" cy="244398"/>
            </a:xfrm>
            <a:grpFill/>
          </p:grpSpPr>
          <p:sp>
            <p:nvSpPr>
              <p:cNvPr id="923" name="Oval 922">
                <a:extLst>
                  <a:ext uri="{FF2B5EF4-FFF2-40B4-BE49-F238E27FC236}">
                    <a16:creationId xmlns:a16="http://schemas.microsoft.com/office/drawing/2014/main" id="{081D275E-A5A4-DC4E-A0B3-7BB8FB5AECB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4" name="Oval 923">
                <a:extLst>
                  <a:ext uri="{FF2B5EF4-FFF2-40B4-BE49-F238E27FC236}">
                    <a16:creationId xmlns:a16="http://schemas.microsoft.com/office/drawing/2014/main" id="{DC7AE4ED-062C-7247-953B-34664B3ACFAE}"/>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4" name="Group 883">
              <a:extLst>
                <a:ext uri="{FF2B5EF4-FFF2-40B4-BE49-F238E27FC236}">
                  <a16:creationId xmlns:a16="http://schemas.microsoft.com/office/drawing/2014/main" id="{A6315C91-F9CD-7B4F-B450-3097FC2A78D2}"/>
                </a:ext>
              </a:extLst>
            </p:cNvPr>
            <p:cNvGrpSpPr/>
            <p:nvPr/>
          </p:nvGrpSpPr>
          <p:grpSpPr>
            <a:xfrm>
              <a:off x="8011668" y="2602992"/>
              <a:ext cx="91998" cy="91998"/>
              <a:chOff x="5029200" y="3276600"/>
              <a:chExt cx="244398" cy="244398"/>
            </a:xfrm>
            <a:grpFill/>
          </p:grpSpPr>
          <p:sp>
            <p:nvSpPr>
              <p:cNvPr id="921" name="Oval 920">
                <a:extLst>
                  <a:ext uri="{FF2B5EF4-FFF2-40B4-BE49-F238E27FC236}">
                    <a16:creationId xmlns:a16="http://schemas.microsoft.com/office/drawing/2014/main" id="{50D4F59E-C4CD-5C48-A36B-5D553BB946A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2" name="Oval 921">
                <a:extLst>
                  <a:ext uri="{FF2B5EF4-FFF2-40B4-BE49-F238E27FC236}">
                    <a16:creationId xmlns:a16="http://schemas.microsoft.com/office/drawing/2014/main" id="{D999538C-66F0-DE43-A17A-70089DC2B7BD}"/>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5" name="Group 884">
              <a:extLst>
                <a:ext uri="{FF2B5EF4-FFF2-40B4-BE49-F238E27FC236}">
                  <a16:creationId xmlns:a16="http://schemas.microsoft.com/office/drawing/2014/main" id="{5E99213E-7509-4D4B-A183-FC7B81698AB9}"/>
                </a:ext>
              </a:extLst>
            </p:cNvPr>
            <p:cNvGrpSpPr/>
            <p:nvPr/>
          </p:nvGrpSpPr>
          <p:grpSpPr>
            <a:xfrm>
              <a:off x="7088124" y="2753868"/>
              <a:ext cx="91998" cy="91998"/>
              <a:chOff x="5029200" y="3276600"/>
              <a:chExt cx="244398" cy="244398"/>
            </a:xfrm>
            <a:grpFill/>
          </p:grpSpPr>
          <p:sp>
            <p:nvSpPr>
              <p:cNvPr id="919" name="Oval 918">
                <a:extLst>
                  <a:ext uri="{FF2B5EF4-FFF2-40B4-BE49-F238E27FC236}">
                    <a16:creationId xmlns:a16="http://schemas.microsoft.com/office/drawing/2014/main" id="{31B347FE-46B8-CA43-9AB3-80153DE4FABF}"/>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20" name="Oval 919">
                <a:extLst>
                  <a:ext uri="{FF2B5EF4-FFF2-40B4-BE49-F238E27FC236}">
                    <a16:creationId xmlns:a16="http://schemas.microsoft.com/office/drawing/2014/main" id="{EC04E7F5-CC84-824E-9485-F1EBA8EEA069}"/>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6" name="Group 885">
              <a:extLst>
                <a:ext uri="{FF2B5EF4-FFF2-40B4-BE49-F238E27FC236}">
                  <a16:creationId xmlns:a16="http://schemas.microsoft.com/office/drawing/2014/main" id="{61A26211-DA0D-BF42-868C-219798422046}"/>
                </a:ext>
              </a:extLst>
            </p:cNvPr>
            <p:cNvGrpSpPr/>
            <p:nvPr/>
          </p:nvGrpSpPr>
          <p:grpSpPr>
            <a:xfrm>
              <a:off x="6649212" y="2278380"/>
              <a:ext cx="91998" cy="91998"/>
              <a:chOff x="5029200" y="3276600"/>
              <a:chExt cx="244398" cy="244398"/>
            </a:xfrm>
            <a:grpFill/>
          </p:grpSpPr>
          <p:sp>
            <p:nvSpPr>
              <p:cNvPr id="917" name="Oval 916">
                <a:extLst>
                  <a:ext uri="{FF2B5EF4-FFF2-40B4-BE49-F238E27FC236}">
                    <a16:creationId xmlns:a16="http://schemas.microsoft.com/office/drawing/2014/main" id="{9E392E18-EB02-244E-BC6B-DEAA48CE6C7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8" name="Oval 917">
                <a:extLst>
                  <a:ext uri="{FF2B5EF4-FFF2-40B4-BE49-F238E27FC236}">
                    <a16:creationId xmlns:a16="http://schemas.microsoft.com/office/drawing/2014/main" id="{14C08D1B-8CB4-BA42-A20E-4C590AFFD49E}"/>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7" name="Group 886">
              <a:extLst>
                <a:ext uri="{FF2B5EF4-FFF2-40B4-BE49-F238E27FC236}">
                  <a16:creationId xmlns:a16="http://schemas.microsoft.com/office/drawing/2014/main" id="{6B32120C-6C94-8840-9FEC-BDB40D979B86}"/>
                </a:ext>
              </a:extLst>
            </p:cNvPr>
            <p:cNvGrpSpPr/>
            <p:nvPr/>
          </p:nvGrpSpPr>
          <p:grpSpPr>
            <a:xfrm>
              <a:off x="6918960" y="2008632"/>
              <a:ext cx="91998" cy="91998"/>
              <a:chOff x="5029200" y="3276600"/>
              <a:chExt cx="244398" cy="244398"/>
            </a:xfrm>
            <a:grpFill/>
          </p:grpSpPr>
          <p:sp>
            <p:nvSpPr>
              <p:cNvPr id="915" name="Oval 914">
                <a:extLst>
                  <a:ext uri="{FF2B5EF4-FFF2-40B4-BE49-F238E27FC236}">
                    <a16:creationId xmlns:a16="http://schemas.microsoft.com/office/drawing/2014/main" id="{3CFA3A7C-01AC-3F4E-9074-D3CD97457700}"/>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6" name="Oval 915">
                <a:extLst>
                  <a:ext uri="{FF2B5EF4-FFF2-40B4-BE49-F238E27FC236}">
                    <a16:creationId xmlns:a16="http://schemas.microsoft.com/office/drawing/2014/main" id="{A7988E6F-34A9-374C-81CC-04EC03452CE3}"/>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8" name="Group 887">
              <a:extLst>
                <a:ext uri="{FF2B5EF4-FFF2-40B4-BE49-F238E27FC236}">
                  <a16:creationId xmlns:a16="http://schemas.microsoft.com/office/drawing/2014/main" id="{B08CF9B6-6338-D147-B893-CA0702FFF7E8}"/>
                </a:ext>
              </a:extLst>
            </p:cNvPr>
            <p:cNvGrpSpPr/>
            <p:nvPr/>
          </p:nvGrpSpPr>
          <p:grpSpPr>
            <a:xfrm>
              <a:off x="6576060" y="2776728"/>
              <a:ext cx="91998" cy="91998"/>
              <a:chOff x="5029200" y="3276600"/>
              <a:chExt cx="244398" cy="244398"/>
            </a:xfrm>
            <a:grpFill/>
          </p:grpSpPr>
          <p:sp>
            <p:nvSpPr>
              <p:cNvPr id="913" name="Oval 912">
                <a:extLst>
                  <a:ext uri="{FF2B5EF4-FFF2-40B4-BE49-F238E27FC236}">
                    <a16:creationId xmlns:a16="http://schemas.microsoft.com/office/drawing/2014/main" id="{F7277EED-1651-0D47-94BA-16531282D854}"/>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4" name="Oval 913">
                <a:extLst>
                  <a:ext uri="{FF2B5EF4-FFF2-40B4-BE49-F238E27FC236}">
                    <a16:creationId xmlns:a16="http://schemas.microsoft.com/office/drawing/2014/main" id="{8690B47E-5538-5F46-8648-E0462B5D0ED9}"/>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89" name="Group 888">
              <a:extLst>
                <a:ext uri="{FF2B5EF4-FFF2-40B4-BE49-F238E27FC236}">
                  <a16:creationId xmlns:a16="http://schemas.microsoft.com/office/drawing/2014/main" id="{D22FF961-9292-F149-B20F-312829B065A0}"/>
                </a:ext>
              </a:extLst>
            </p:cNvPr>
            <p:cNvGrpSpPr/>
            <p:nvPr/>
          </p:nvGrpSpPr>
          <p:grpSpPr>
            <a:xfrm>
              <a:off x="5698236" y="3384804"/>
              <a:ext cx="91998" cy="91998"/>
              <a:chOff x="5029200" y="3276600"/>
              <a:chExt cx="244398" cy="244398"/>
            </a:xfrm>
            <a:grpFill/>
          </p:grpSpPr>
          <p:sp>
            <p:nvSpPr>
              <p:cNvPr id="911" name="Oval 910">
                <a:extLst>
                  <a:ext uri="{FF2B5EF4-FFF2-40B4-BE49-F238E27FC236}">
                    <a16:creationId xmlns:a16="http://schemas.microsoft.com/office/drawing/2014/main" id="{2D5E207D-1FC4-0B42-8C83-C7C38C0AB2B1}"/>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2" name="Oval 911">
                <a:extLst>
                  <a:ext uri="{FF2B5EF4-FFF2-40B4-BE49-F238E27FC236}">
                    <a16:creationId xmlns:a16="http://schemas.microsoft.com/office/drawing/2014/main" id="{8E343D57-97C5-574C-9E16-1693901FDEA0}"/>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0" name="Group 889">
              <a:extLst>
                <a:ext uri="{FF2B5EF4-FFF2-40B4-BE49-F238E27FC236}">
                  <a16:creationId xmlns:a16="http://schemas.microsoft.com/office/drawing/2014/main" id="{99796BA1-D7F4-684B-BE19-816563B8CC8F}"/>
                </a:ext>
              </a:extLst>
            </p:cNvPr>
            <p:cNvGrpSpPr/>
            <p:nvPr/>
          </p:nvGrpSpPr>
          <p:grpSpPr>
            <a:xfrm>
              <a:off x="8203692" y="1999488"/>
              <a:ext cx="91998" cy="91998"/>
              <a:chOff x="5029200" y="3276600"/>
              <a:chExt cx="244398" cy="244398"/>
            </a:xfrm>
            <a:grpFill/>
          </p:grpSpPr>
          <p:sp>
            <p:nvSpPr>
              <p:cNvPr id="909" name="Oval 908">
                <a:extLst>
                  <a:ext uri="{FF2B5EF4-FFF2-40B4-BE49-F238E27FC236}">
                    <a16:creationId xmlns:a16="http://schemas.microsoft.com/office/drawing/2014/main" id="{36F6DF28-0CB1-E644-8A66-66EC60B078E3}"/>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10" name="Oval 909">
                <a:extLst>
                  <a:ext uri="{FF2B5EF4-FFF2-40B4-BE49-F238E27FC236}">
                    <a16:creationId xmlns:a16="http://schemas.microsoft.com/office/drawing/2014/main" id="{185125EA-CE10-1C4D-AB9C-2FB7D760CC96}"/>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1" name="Group 890">
              <a:extLst>
                <a:ext uri="{FF2B5EF4-FFF2-40B4-BE49-F238E27FC236}">
                  <a16:creationId xmlns:a16="http://schemas.microsoft.com/office/drawing/2014/main" id="{D71B961A-8F68-374F-82FC-4749C100784D}"/>
                </a:ext>
              </a:extLst>
            </p:cNvPr>
            <p:cNvGrpSpPr/>
            <p:nvPr/>
          </p:nvGrpSpPr>
          <p:grpSpPr>
            <a:xfrm>
              <a:off x="7517892" y="2282952"/>
              <a:ext cx="91998" cy="91998"/>
              <a:chOff x="5029200" y="3276600"/>
              <a:chExt cx="244398" cy="244398"/>
            </a:xfrm>
            <a:grpFill/>
          </p:grpSpPr>
          <p:sp>
            <p:nvSpPr>
              <p:cNvPr id="907" name="Oval 906">
                <a:extLst>
                  <a:ext uri="{FF2B5EF4-FFF2-40B4-BE49-F238E27FC236}">
                    <a16:creationId xmlns:a16="http://schemas.microsoft.com/office/drawing/2014/main" id="{48B865ED-CD5B-4E4D-A675-DC042217F5FC}"/>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8" name="Oval 907">
                <a:extLst>
                  <a:ext uri="{FF2B5EF4-FFF2-40B4-BE49-F238E27FC236}">
                    <a16:creationId xmlns:a16="http://schemas.microsoft.com/office/drawing/2014/main" id="{E7BF32B2-79ED-704A-9233-8E59226081FF}"/>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2" name="Group 891">
              <a:extLst>
                <a:ext uri="{FF2B5EF4-FFF2-40B4-BE49-F238E27FC236}">
                  <a16:creationId xmlns:a16="http://schemas.microsoft.com/office/drawing/2014/main" id="{3C46CD81-DCAC-CE43-A563-F1000224D631}"/>
                </a:ext>
              </a:extLst>
            </p:cNvPr>
            <p:cNvGrpSpPr/>
            <p:nvPr/>
          </p:nvGrpSpPr>
          <p:grpSpPr>
            <a:xfrm>
              <a:off x="7476744" y="2319528"/>
              <a:ext cx="91998" cy="91998"/>
              <a:chOff x="5029200" y="3276600"/>
              <a:chExt cx="244398" cy="244398"/>
            </a:xfrm>
            <a:grpFill/>
          </p:grpSpPr>
          <p:sp>
            <p:nvSpPr>
              <p:cNvPr id="905" name="Oval 904">
                <a:extLst>
                  <a:ext uri="{FF2B5EF4-FFF2-40B4-BE49-F238E27FC236}">
                    <a16:creationId xmlns:a16="http://schemas.microsoft.com/office/drawing/2014/main" id="{47BE7AB7-450C-074A-A42D-9CE9A3131916}"/>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6" name="Oval 905">
                <a:extLst>
                  <a:ext uri="{FF2B5EF4-FFF2-40B4-BE49-F238E27FC236}">
                    <a16:creationId xmlns:a16="http://schemas.microsoft.com/office/drawing/2014/main" id="{B4E3C619-67A2-3D46-BF6B-F2EDA20CCD7A}"/>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3" name="Group 892">
              <a:extLst>
                <a:ext uri="{FF2B5EF4-FFF2-40B4-BE49-F238E27FC236}">
                  <a16:creationId xmlns:a16="http://schemas.microsoft.com/office/drawing/2014/main" id="{55232D33-AD47-954F-BD3B-B18323269A83}"/>
                </a:ext>
              </a:extLst>
            </p:cNvPr>
            <p:cNvGrpSpPr/>
            <p:nvPr/>
          </p:nvGrpSpPr>
          <p:grpSpPr>
            <a:xfrm>
              <a:off x="6274308" y="2497836"/>
              <a:ext cx="91998" cy="91998"/>
              <a:chOff x="5029200" y="3276600"/>
              <a:chExt cx="244398" cy="244398"/>
            </a:xfrm>
            <a:grpFill/>
          </p:grpSpPr>
          <p:sp>
            <p:nvSpPr>
              <p:cNvPr id="903" name="Oval 902">
                <a:extLst>
                  <a:ext uri="{FF2B5EF4-FFF2-40B4-BE49-F238E27FC236}">
                    <a16:creationId xmlns:a16="http://schemas.microsoft.com/office/drawing/2014/main" id="{6C92832C-96D7-C64A-894E-A7367FE1F41E}"/>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4" name="Oval 903">
                <a:extLst>
                  <a:ext uri="{FF2B5EF4-FFF2-40B4-BE49-F238E27FC236}">
                    <a16:creationId xmlns:a16="http://schemas.microsoft.com/office/drawing/2014/main" id="{EACEA8A4-237A-F145-98A9-78E016E2AB00}"/>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4" name="Group 893">
              <a:extLst>
                <a:ext uri="{FF2B5EF4-FFF2-40B4-BE49-F238E27FC236}">
                  <a16:creationId xmlns:a16="http://schemas.microsoft.com/office/drawing/2014/main" id="{A48B7CE4-7BF0-B044-8066-B0B52716E460}"/>
                </a:ext>
              </a:extLst>
            </p:cNvPr>
            <p:cNvGrpSpPr/>
            <p:nvPr/>
          </p:nvGrpSpPr>
          <p:grpSpPr>
            <a:xfrm>
              <a:off x="6333744" y="2054352"/>
              <a:ext cx="91998" cy="91998"/>
              <a:chOff x="5029200" y="3276600"/>
              <a:chExt cx="244398" cy="244398"/>
            </a:xfrm>
            <a:grpFill/>
          </p:grpSpPr>
          <p:sp>
            <p:nvSpPr>
              <p:cNvPr id="901" name="Oval 900">
                <a:extLst>
                  <a:ext uri="{FF2B5EF4-FFF2-40B4-BE49-F238E27FC236}">
                    <a16:creationId xmlns:a16="http://schemas.microsoft.com/office/drawing/2014/main" id="{A6B846F4-C293-894A-9E02-0E23E75CFBF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2" name="Oval 901">
                <a:extLst>
                  <a:ext uri="{FF2B5EF4-FFF2-40B4-BE49-F238E27FC236}">
                    <a16:creationId xmlns:a16="http://schemas.microsoft.com/office/drawing/2014/main" id="{42F5E86C-E348-4048-BE89-618CED84835A}"/>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5" name="Group 894">
              <a:extLst>
                <a:ext uri="{FF2B5EF4-FFF2-40B4-BE49-F238E27FC236}">
                  <a16:creationId xmlns:a16="http://schemas.microsoft.com/office/drawing/2014/main" id="{5B115DAF-39A1-A34C-BE97-1F74A4F0A66F}"/>
                </a:ext>
              </a:extLst>
            </p:cNvPr>
            <p:cNvGrpSpPr/>
            <p:nvPr/>
          </p:nvGrpSpPr>
          <p:grpSpPr>
            <a:xfrm>
              <a:off x="6324600" y="1999488"/>
              <a:ext cx="91998" cy="91998"/>
              <a:chOff x="5029200" y="3276600"/>
              <a:chExt cx="244398" cy="244398"/>
            </a:xfrm>
            <a:grpFill/>
          </p:grpSpPr>
          <p:sp>
            <p:nvSpPr>
              <p:cNvPr id="899" name="Oval 898">
                <a:extLst>
                  <a:ext uri="{FF2B5EF4-FFF2-40B4-BE49-F238E27FC236}">
                    <a16:creationId xmlns:a16="http://schemas.microsoft.com/office/drawing/2014/main" id="{0849BF5D-43DB-D341-A762-B655062458F2}"/>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900" name="Oval 899">
                <a:extLst>
                  <a:ext uri="{FF2B5EF4-FFF2-40B4-BE49-F238E27FC236}">
                    <a16:creationId xmlns:a16="http://schemas.microsoft.com/office/drawing/2014/main" id="{E0FD4275-A4A3-BE43-85C9-9E49148BE7E4}"/>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nvGrpSpPr>
            <p:cNvPr id="896" name="Group 895">
              <a:extLst>
                <a:ext uri="{FF2B5EF4-FFF2-40B4-BE49-F238E27FC236}">
                  <a16:creationId xmlns:a16="http://schemas.microsoft.com/office/drawing/2014/main" id="{7289859D-C77C-194B-870E-A75236DCF63F}"/>
                </a:ext>
              </a:extLst>
            </p:cNvPr>
            <p:cNvGrpSpPr/>
            <p:nvPr/>
          </p:nvGrpSpPr>
          <p:grpSpPr>
            <a:xfrm>
              <a:off x="8662942" y="3436725"/>
              <a:ext cx="91998" cy="91998"/>
              <a:chOff x="5029200" y="3276600"/>
              <a:chExt cx="244398" cy="244398"/>
            </a:xfrm>
            <a:grpFill/>
          </p:grpSpPr>
          <p:sp>
            <p:nvSpPr>
              <p:cNvPr id="897" name="Oval 896">
                <a:extLst>
                  <a:ext uri="{FF2B5EF4-FFF2-40B4-BE49-F238E27FC236}">
                    <a16:creationId xmlns:a16="http://schemas.microsoft.com/office/drawing/2014/main" id="{77D424B8-0971-9E4D-BAD1-6B97494F1310}"/>
                  </a:ext>
                </a:extLst>
              </p:cNvPr>
              <p:cNvSpPr/>
              <p:nvPr/>
            </p:nvSpPr>
            <p:spPr>
              <a:xfrm>
                <a:off x="5029200" y="3276600"/>
                <a:ext cx="244398" cy="244398"/>
              </a:xfrm>
              <a:prstGeom prst="ellipse">
                <a:avLst/>
              </a:prstGeom>
              <a:grpFill/>
              <a:ln w="9525">
                <a:noFill/>
                <a:miter lim="800000"/>
                <a:headEnd/>
                <a:tailEnd/>
              </a:ln>
              <a:effectLst>
                <a:outerShdw blurRad="38100" dist="12700" dir="2700000" algn="tl" rotWithShape="0">
                  <a:prstClr val="black">
                    <a:alpha val="20000"/>
                  </a:prstClr>
                </a:outerShdw>
              </a:effectLst>
            </p:spPr>
            <p:txBody>
              <a:bodyPr lIns="18288" tIns="18288" rIns="18288" bIns="18288" anchor="ctr"/>
              <a:lstStyle/>
              <a:p>
                <a:pPr algn="ctr">
                  <a:lnSpc>
                    <a:spcPct val="85000"/>
                  </a:lnSpc>
                  <a:spcBef>
                    <a:spcPct val="20000"/>
                  </a:spcBef>
                </a:pPr>
                <a:endParaRPr lang="en-US" sz="1200" b="1" dirty="0">
                  <a:latin typeface="Arial Narrow" pitchFamily="112" charset="0"/>
                </a:endParaRPr>
              </a:p>
            </p:txBody>
          </p:sp>
          <p:sp>
            <p:nvSpPr>
              <p:cNvPr id="898" name="Oval 897">
                <a:extLst>
                  <a:ext uri="{FF2B5EF4-FFF2-40B4-BE49-F238E27FC236}">
                    <a16:creationId xmlns:a16="http://schemas.microsoft.com/office/drawing/2014/main" id="{A0EE97A0-8237-054C-A3FC-3A2E582A1F13}"/>
                  </a:ext>
                </a:extLst>
              </p:cNvPr>
              <p:cNvSpPr/>
              <p:nvPr/>
            </p:nvSpPr>
            <p:spPr>
              <a:xfrm rot="5400000" flipV="1">
                <a:off x="5071426" y="3282913"/>
                <a:ext cx="154996" cy="156742"/>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85000"/>
                  </a:lnSpc>
                  <a:spcBef>
                    <a:spcPct val="20000"/>
                  </a:spcBef>
                </a:pPr>
                <a:endParaRPr lang="en-US" sz="1050" dirty="0"/>
              </a:p>
            </p:txBody>
          </p:sp>
        </p:grpSp>
      </p:grpSp>
      <p:grpSp>
        <p:nvGrpSpPr>
          <p:cNvPr id="989" name="Group 988">
            <a:extLst>
              <a:ext uri="{FF2B5EF4-FFF2-40B4-BE49-F238E27FC236}">
                <a16:creationId xmlns:a16="http://schemas.microsoft.com/office/drawing/2014/main" id="{579CA544-4E6E-2644-B5B3-423C2AFC76BD}"/>
              </a:ext>
            </a:extLst>
          </p:cNvPr>
          <p:cNvGrpSpPr/>
          <p:nvPr userDrawn="1"/>
        </p:nvGrpSpPr>
        <p:grpSpPr>
          <a:xfrm>
            <a:off x="457331" y="3713084"/>
            <a:ext cx="2125795" cy="2049695"/>
            <a:chOff x="3367217" y="4114800"/>
            <a:chExt cx="2286000" cy="2204165"/>
          </a:xfrm>
        </p:grpSpPr>
        <p:sp>
          <p:nvSpPr>
            <p:cNvPr id="990" name="Freeform 93">
              <a:extLst>
                <a:ext uri="{FF2B5EF4-FFF2-40B4-BE49-F238E27FC236}">
                  <a16:creationId xmlns:a16="http://schemas.microsoft.com/office/drawing/2014/main" id="{86C092B0-557B-9E48-9360-2FEF6247ED05}"/>
                </a:ext>
              </a:extLst>
            </p:cNvPr>
            <p:cNvSpPr>
              <a:spLocks/>
            </p:cNvSpPr>
            <p:nvPr/>
          </p:nvSpPr>
          <p:spPr bwMode="auto">
            <a:xfrm>
              <a:off x="3367217" y="4114800"/>
              <a:ext cx="2286000" cy="1404868"/>
            </a:xfrm>
            <a:custGeom>
              <a:avLst/>
              <a:gdLst/>
              <a:ahLst/>
              <a:cxnLst>
                <a:cxn ang="0">
                  <a:pos x="1203" y="0"/>
                </a:cxn>
                <a:cxn ang="0">
                  <a:pos x="1080" y="6"/>
                </a:cxn>
                <a:cxn ang="0">
                  <a:pos x="960" y="24"/>
                </a:cxn>
                <a:cxn ang="0">
                  <a:pos x="845" y="53"/>
                </a:cxn>
                <a:cxn ang="0">
                  <a:pos x="735" y="94"/>
                </a:cxn>
                <a:cxn ang="0">
                  <a:pos x="629" y="145"/>
                </a:cxn>
                <a:cxn ang="0">
                  <a:pos x="531" y="206"/>
                </a:cxn>
                <a:cxn ang="0">
                  <a:pos x="439" y="274"/>
                </a:cxn>
                <a:cxn ang="0">
                  <a:pos x="353" y="352"/>
                </a:cxn>
                <a:cxn ang="0">
                  <a:pos x="275" y="437"/>
                </a:cxn>
                <a:cxn ang="0">
                  <a:pos x="206" y="529"/>
                </a:cxn>
                <a:cxn ang="0">
                  <a:pos x="145" y="629"/>
                </a:cxn>
                <a:cxn ang="0">
                  <a:pos x="96" y="733"/>
                </a:cxn>
                <a:cxn ang="0">
                  <a:pos x="55" y="845"/>
                </a:cxn>
                <a:cxn ang="0">
                  <a:pos x="25" y="960"/>
                </a:cxn>
                <a:cxn ang="0">
                  <a:pos x="6" y="1079"/>
                </a:cxn>
                <a:cxn ang="0">
                  <a:pos x="0" y="1201"/>
                </a:cxn>
                <a:cxn ang="0">
                  <a:pos x="0" y="1211"/>
                </a:cxn>
                <a:cxn ang="0">
                  <a:pos x="6" y="1247"/>
                </a:cxn>
                <a:cxn ang="0">
                  <a:pos x="19" y="1280"/>
                </a:cxn>
                <a:cxn ang="0">
                  <a:pos x="38" y="1316"/>
                </a:cxn>
                <a:cxn ang="0">
                  <a:pos x="68" y="1350"/>
                </a:cxn>
                <a:cxn ang="0">
                  <a:pos x="88" y="1365"/>
                </a:cxn>
                <a:cxn ang="0">
                  <a:pos x="112" y="1377"/>
                </a:cxn>
                <a:cxn ang="0">
                  <a:pos x="139" y="1387"/>
                </a:cxn>
                <a:cxn ang="0">
                  <a:pos x="171" y="1393"/>
                </a:cxn>
                <a:cxn ang="0">
                  <a:pos x="207" y="1395"/>
                </a:cxn>
                <a:cxn ang="0">
                  <a:pos x="1024" y="1395"/>
                </a:cxn>
                <a:cxn ang="0">
                  <a:pos x="1060" y="1430"/>
                </a:cxn>
                <a:cxn ang="0">
                  <a:pos x="1102" y="1455"/>
                </a:cxn>
                <a:cxn ang="0">
                  <a:pos x="1151" y="1472"/>
                </a:cxn>
                <a:cxn ang="0">
                  <a:pos x="1203" y="1478"/>
                </a:cxn>
                <a:cxn ang="0">
                  <a:pos x="1229" y="1476"/>
                </a:cxn>
                <a:cxn ang="0">
                  <a:pos x="1279" y="1464"/>
                </a:cxn>
                <a:cxn ang="0">
                  <a:pos x="1326" y="1443"/>
                </a:cxn>
                <a:cxn ang="0">
                  <a:pos x="1365" y="1413"/>
                </a:cxn>
                <a:cxn ang="0">
                  <a:pos x="2198" y="1395"/>
                </a:cxn>
                <a:cxn ang="0">
                  <a:pos x="2215" y="1395"/>
                </a:cxn>
                <a:cxn ang="0">
                  <a:pos x="2248" y="1390"/>
                </a:cxn>
                <a:cxn ang="0">
                  <a:pos x="2277" y="1383"/>
                </a:cxn>
                <a:cxn ang="0">
                  <a:pos x="2301" y="1371"/>
                </a:cxn>
                <a:cxn ang="0">
                  <a:pos x="2331" y="1350"/>
                </a:cxn>
                <a:cxn ang="0">
                  <a:pos x="2363" y="1316"/>
                </a:cxn>
                <a:cxn ang="0">
                  <a:pos x="2384" y="1280"/>
                </a:cxn>
                <a:cxn ang="0">
                  <a:pos x="2396" y="1247"/>
                </a:cxn>
                <a:cxn ang="0">
                  <a:pos x="2403" y="1211"/>
                </a:cxn>
                <a:cxn ang="0">
                  <a:pos x="2405" y="1201"/>
                </a:cxn>
                <a:cxn ang="0">
                  <a:pos x="2399" y="1079"/>
                </a:cxn>
                <a:cxn ang="0">
                  <a:pos x="2381" y="960"/>
                </a:cxn>
                <a:cxn ang="0">
                  <a:pos x="2351" y="845"/>
                </a:cxn>
                <a:cxn ang="0">
                  <a:pos x="2310" y="733"/>
                </a:cxn>
                <a:cxn ang="0">
                  <a:pos x="2260" y="629"/>
                </a:cxn>
                <a:cxn ang="0">
                  <a:pos x="2199" y="529"/>
                </a:cxn>
                <a:cxn ang="0">
                  <a:pos x="2130" y="437"/>
                </a:cxn>
                <a:cxn ang="0">
                  <a:pos x="2053" y="352"/>
                </a:cxn>
                <a:cxn ang="0">
                  <a:pos x="1967" y="274"/>
                </a:cxn>
                <a:cxn ang="0">
                  <a:pos x="1875" y="206"/>
                </a:cxn>
                <a:cxn ang="0">
                  <a:pos x="1776" y="145"/>
                </a:cxn>
                <a:cxn ang="0">
                  <a:pos x="1670" y="94"/>
                </a:cxn>
                <a:cxn ang="0">
                  <a:pos x="1560" y="53"/>
                </a:cxn>
                <a:cxn ang="0">
                  <a:pos x="1445" y="24"/>
                </a:cxn>
                <a:cxn ang="0">
                  <a:pos x="1326" y="6"/>
                </a:cxn>
                <a:cxn ang="0">
                  <a:pos x="1203" y="0"/>
                </a:cxn>
              </a:cxnLst>
              <a:rect l="0" t="0" r="r" b="b"/>
              <a:pathLst>
                <a:path w="2405" h="1478">
                  <a:moveTo>
                    <a:pt x="1203" y="0"/>
                  </a:moveTo>
                  <a:lnTo>
                    <a:pt x="1203" y="0"/>
                  </a:lnTo>
                  <a:lnTo>
                    <a:pt x="1141" y="2"/>
                  </a:lnTo>
                  <a:lnTo>
                    <a:pt x="1080" y="6"/>
                  </a:lnTo>
                  <a:lnTo>
                    <a:pt x="1019" y="14"/>
                  </a:lnTo>
                  <a:lnTo>
                    <a:pt x="960" y="24"/>
                  </a:lnTo>
                  <a:lnTo>
                    <a:pt x="903" y="38"/>
                  </a:lnTo>
                  <a:lnTo>
                    <a:pt x="845" y="53"/>
                  </a:lnTo>
                  <a:lnTo>
                    <a:pt x="789" y="73"/>
                  </a:lnTo>
                  <a:lnTo>
                    <a:pt x="735" y="94"/>
                  </a:lnTo>
                  <a:lnTo>
                    <a:pt x="682" y="118"/>
                  </a:lnTo>
                  <a:lnTo>
                    <a:pt x="629" y="145"/>
                  </a:lnTo>
                  <a:lnTo>
                    <a:pt x="579" y="174"/>
                  </a:lnTo>
                  <a:lnTo>
                    <a:pt x="531" y="206"/>
                  </a:lnTo>
                  <a:lnTo>
                    <a:pt x="484" y="239"/>
                  </a:lnTo>
                  <a:lnTo>
                    <a:pt x="439" y="274"/>
                  </a:lnTo>
                  <a:lnTo>
                    <a:pt x="395" y="311"/>
                  </a:lnTo>
                  <a:lnTo>
                    <a:pt x="353" y="352"/>
                  </a:lnTo>
                  <a:lnTo>
                    <a:pt x="313" y="393"/>
                  </a:lnTo>
                  <a:lnTo>
                    <a:pt x="275" y="437"/>
                  </a:lnTo>
                  <a:lnTo>
                    <a:pt x="239" y="482"/>
                  </a:lnTo>
                  <a:lnTo>
                    <a:pt x="206" y="529"/>
                  </a:lnTo>
                  <a:lnTo>
                    <a:pt x="174" y="579"/>
                  </a:lnTo>
                  <a:lnTo>
                    <a:pt x="145" y="629"/>
                  </a:lnTo>
                  <a:lnTo>
                    <a:pt x="120" y="680"/>
                  </a:lnTo>
                  <a:lnTo>
                    <a:pt x="96" y="733"/>
                  </a:lnTo>
                  <a:lnTo>
                    <a:pt x="73" y="789"/>
                  </a:lnTo>
                  <a:lnTo>
                    <a:pt x="55" y="845"/>
                  </a:lnTo>
                  <a:lnTo>
                    <a:pt x="38" y="901"/>
                  </a:lnTo>
                  <a:lnTo>
                    <a:pt x="25" y="960"/>
                  </a:lnTo>
                  <a:lnTo>
                    <a:pt x="14" y="1019"/>
                  </a:lnTo>
                  <a:lnTo>
                    <a:pt x="6" y="1079"/>
                  </a:lnTo>
                  <a:lnTo>
                    <a:pt x="2" y="1140"/>
                  </a:lnTo>
                  <a:lnTo>
                    <a:pt x="0" y="1201"/>
                  </a:lnTo>
                  <a:lnTo>
                    <a:pt x="0" y="1201"/>
                  </a:lnTo>
                  <a:lnTo>
                    <a:pt x="0" y="1211"/>
                  </a:lnTo>
                  <a:lnTo>
                    <a:pt x="3" y="1232"/>
                  </a:lnTo>
                  <a:lnTo>
                    <a:pt x="6" y="1247"/>
                  </a:lnTo>
                  <a:lnTo>
                    <a:pt x="11" y="1263"/>
                  </a:lnTo>
                  <a:lnTo>
                    <a:pt x="19" y="1280"/>
                  </a:lnTo>
                  <a:lnTo>
                    <a:pt x="26" y="1298"/>
                  </a:lnTo>
                  <a:lnTo>
                    <a:pt x="38" y="1316"/>
                  </a:lnTo>
                  <a:lnTo>
                    <a:pt x="52" y="1334"/>
                  </a:lnTo>
                  <a:lnTo>
                    <a:pt x="68" y="1350"/>
                  </a:lnTo>
                  <a:lnTo>
                    <a:pt x="77" y="1357"/>
                  </a:lnTo>
                  <a:lnTo>
                    <a:pt x="88" y="1365"/>
                  </a:lnTo>
                  <a:lnTo>
                    <a:pt x="99" y="1371"/>
                  </a:lnTo>
                  <a:lnTo>
                    <a:pt x="112" y="1377"/>
                  </a:lnTo>
                  <a:lnTo>
                    <a:pt x="124" y="1383"/>
                  </a:lnTo>
                  <a:lnTo>
                    <a:pt x="139" y="1387"/>
                  </a:lnTo>
                  <a:lnTo>
                    <a:pt x="155" y="1390"/>
                  </a:lnTo>
                  <a:lnTo>
                    <a:pt x="171" y="1393"/>
                  </a:lnTo>
                  <a:lnTo>
                    <a:pt x="189" y="1395"/>
                  </a:lnTo>
                  <a:lnTo>
                    <a:pt x="207" y="1395"/>
                  </a:lnTo>
                  <a:lnTo>
                    <a:pt x="1024" y="1395"/>
                  </a:lnTo>
                  <a:lnTo>
                    <a:pt x="1024" y="1395"/>
                  </a:lnTo>
                  <a:lnTo>
                    <a:pt x="1040" y="1413"/>
                  </a:lnTo>
                  <a:lnTo>
                    <a:pt x="1060" y="1430"/>
                  </a:lnTo>
                  <a:lnTo>
                    <a:pt x="1081" y="1443"/>
                  </a:lnTo>
                  <a:lnTo>
                    <a:pt x="1102" y="1455"/>
                  </a:lnTo>
                  <a:lnTo>
                    <a:pt x="1126" y="1464"/>
                  </a:lnTo>
                  <a:lnTo>
                    <a:pt x="1151" y="1472"/>
                  </a:lnTo>
                  <a:lnTo>
                    <a:pt x="1176" y="1476"/>
                  </a:lnTo>
                  <a:lnTo>
                    <a:pt x="1203" y="1478"/>
                  </a:lnTo>
                  <a:lnTo>
                    <a:pt x="1203" y="1478"/>
                  </a:lnTo>
                  <a:lnTo>
                    <a:pt x="1229" y="1476"/>
                  </a:lnTo>
                  <a:lnTo>
                    <a:pt x="1255" y="1472"/>
                  </a:lnTo>
                  <a:lnTo>
                    <a:pt x="1279" y="1464"/>
                  </a:lnTo>
                  <a:lnTo>
                    <a:pt x="1303" y="1455"/>
                  </a:lnTo>
                  <a:lnTo>
                    <a:pt x="1326" y="1443"/>
                  </a:lnTo>
                  <a:lnTo>
                    <a:pt x="1346" y="1430"/>
                  </a:lnTo>
                  <a:lnTo>
                    <a:pt x="1365" y="1413"/>
                  </a:lnTo>
                  <a:lnTo>
                    <a:pt x="1382" y="1395"/>
                  </a:lnTo>
                  <a:lnTo>
                    <a:pt x="2198" y="1395"/>
                  </a:lnTo>
                  <a:lnTo>
                    <a:pt x="2198" y="1395"/>
                  </a:lnTo>
                  <a:lnTo>
                    <a:pt x="2215" y="1395"/>
                  </a:lnTo>
                  <a:lnTo>
                    <a:pt x="2231" y="1393"/>
                  </a:lnTo>
                  <a:lnTo>
                    <a:pt x="2248" y="1390"/>
                  </a:lnTo>
                  <a:lnTo>
                    <a:pt x="2261" y="1387"/>
                  </a:lnTo>
                  <a:lnTo>
                    <a:pt x="2277" y="1383"/>
                  </a:lnTo>
                  <a:lnTo>
                    <a:pt x="2289" y="1377"/>
                  </a:lnTo>
                  <a:lnTo>
                    <a:pt x="2301" y="1371"/>
                  </a:lnTo>
                  <a:lnTo>
                    <a:pt x="2311" y="1365"/>
                  </a:lnTo>
                  <a:lnTo>
                    <a:pt x="2331" y="1350"/>
                  </a:lnTo>
                  <a:lnTo>
                    <a:pt x="2348" y="1334"/>
                  </a:lnTo>
                  <a:lnTo>
                    <a:pt x="2363" y="1316"/>
                  </a:lnTo>
                  <a:lnTo>
                    <a:pt x="2373" y="1298"/>
                  </a:lnTo>
                  <a:lnTo>
                    <a:pt x="2384" y="1280"/>
                  </a:lnTo>
                  <a:lnTo>
                    <a:pt x="2390" y="1263"/>
                  </a:lnTo>
                  <a:lnTo>
                    <a:pt x="2396" y="1247"/>
                  </a:lnTo>
                  <a:lnTo>
                    <a:pt x="2400" y="1232"/>
                  </a:lnTo>
                  <a:lnTo>
                    <a:pt x="2403" y="1211"/>
                  </a:lnTo>
                  <a:lnTo>
                    <a:pt x="2405" y="1201"/>
                  </a:lnTo>
                  <a:lnTo>
                    <a:pt x="2405" y="1201"/>
                  </a:lnTo>
                  <a:lnTo>
                    <a:pt x="2403" y="1140"/>
                  </a:lnTo>
                  <a:lnTo>
                    <a:pt x="2399" y="1079"/>
                  </a:lnTo>
                  <a:lnTo>
                    <a:pt x="2391" y="1019"/>
                  </a:lnTo>
                  <a:lnTo>
                    <a:pt x="2381" y="960"/>
                  </a:lnTo>
                  <a:lnTo>
                    <a:pt x="2367" y="901"/>
                  </a:lnTo>
                  <a:lnTo>
                    <a:pt x="2351" y="845"/>
                  </a:lnTo>
                  <a:lnTo>
                    <a:pt x="2332" y="789"/>
                  </a:lnTo>
                  <a:lnTo>
                    <a:pt x="2310" y="733"/>
                  </a:lnTo>
                  <a:lnTo>
                    <a:pt x="2287" y="680"/>
                  </a:lnTo>
                  <a:lnTo>
                    <a:pt x="2260" y="629"/>
                  </a:lnTo>
                  <a:lnTo>
                    <a:pt x="2231" y="579"/>
                  </a:lnTo>
                  <a:lnTo>
                    <a:pt x="2199" y="529"/>
                  </a:lnTo>
                  <a:lnTo>
                    <a:pt x="2166" y="482"/>
                  </a:lnTo>
                  <a:lnTo>
                    <a:pt x="2130" y="437"/>
                  </a:lnTo>
                  <a:lnTo>
                    <a:pt x="2092" y="393"/>
                  </a:lnTo>
                  <a:lnTo>
                    <a:pt x="2053" y="352"/>
                  </a:lnTo>
                  <a:lnTo>
                    <a:pt x="2011" y="311"/>
                  </a:lnTo>
                  <a:lnTo>
                    <a:pt x="1967" y="274"/>
                  </a:lnTo>
                  <a:lnTo>
                    <a:pt x="1921" y="239"/>
                  </a:lnTo>
                  <a:lnTo>
                    <a:pt x="1875" y="206"/>
                  </a:lnTo>
                  <a:lnTo>
                    <a:pt x="1826" y="174"/>
                  </a:lnTo>
                  <a:lnTo>
                    <a:pt x="1776" y="145"/>
                  </a:lnTo>
                  <a:lnTo>
                    <a:pt x="1723" y="118"/>
                  </a:lnTo>
                  <a:lnTo>
                    <a:pt x="1670" y="94"/>
                  </a:lnTo>
                  <a:lnTo>
                    <a:pt x="1616" y="73"/>
                  </a:lnTo>
                  <a:lnTo>
                    <a:pt x="1560" y="53"/>
                  </a:lnTo>
                  <a:lnTo>
                    <a:pt x="1503" y="38"/>
                  </a:lnTo>
                  <a:lnTo>
                    <a:pt x="1445" y="24"/>
                  </a:lnTo>
                  <a:lnTo>
                    <a:pt x="1386" y="14"/>
                  </a:lnTo>
                  <a:lnTo>
                    <a:pt x="1326" y="6"/>
                  </a:lnTo>
                  <a:lnTo>
                    <a:pt x="1264" y="2"/>
                  </a:lnTo>
                  <a:lnTo>
                    <a:pt x="1203" y="0"/>
                  </a:lnTo>
                  <a:lnTo>
                    <a:pt x="1203" y="0"/>
                  </a:lnTo>
                  <a:close/>
                </a:path>
              </a:pathLst>
            </a:custGeom>
            <a:gradFill flip="none" rotWithShape="1">
              <a:gsLst>
                <a:gs pos="0">
                  <a:srgbClr val="777777"/>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991" name="Freeform 94">
              <a:extLst>
                <a:ext uri="{FF2B5EF4-FFF2-40B4-BE49-F238E27FC236}">
                  <a16:creationId xmlns:a16="http://schemas.microsoft.com/office/drawing/2014/main" id="{50A822F2-0481-244F-B749-ED20E19D1846}"/>
                </a:ext>
              </a:extLst>
            </p:cNvPr>
            <p:cNvSpPr>
              <a:spLocks/>
            </p:cNvSpPr>
            <p:nvPr/>
          </p:nvSpPr>
          <p:spPr bwMode="auto">
            <a:xfrm>
              <a:off x="3402386" y="4125337"/>
              <a:ext cx="2216612" cy="1363045"/>
            </a:xfrm>
            <a:custGeom>
              <a:avLst/>
              <a:gdLst/>
              <a:ahLst/>
              <a:cxnLst>
                <a:cxn ang="0">
                  <a:pos x="1166" y="0"/>
                </a:cxn>
                <a:cxn ang="0">
                  <a:pos x="1047" y="6"/>
                </a:cxn>
                <a:cxn ang="0">
                  <a:pos x="931" y="23"/>
                </a:cxn>
                <a:cxn ang="0">
                  <a:pos x="819" y="51"/>
                </a:cxn>
                <a:cxn ang="0">
                  <a:pos x="712" y="91"/>
                </a:cxn>
                <a:cxn ang="0">
                  <a:pos x="610" y="141"/>
                </a:cxn>
                <a:cxn ang="0">
                  <a:pos x="514" y="198"/>
                </a:cxn>
                <a:cxn ang="0">
                  <a:pos x="424" y="266"/>
                </a:cxn>
                <a:cxn ang="0">
                  <a:pos x="341" y="341"/>
                </a:cxn>
                <a:cxn ang="0">
                  <a:pos x="266" y="423"/>
                </a:cxn>
                <a:cxn ang="0">
                  <a:pos x="199" y="514"/>
                </a:cxn>
                <a:cxn ang="0">
                  <a:pos x="140" y="609"/>
                </a:cxn>
                <a:cxn ang="0">
                  <a:pos x="92" y="712"/>
                </a:cxn>
                <a:cxn ang="0">
                  <a:pos x="53" y="819"/>
                </a:cxn>
                <a:cxn ang="0">
                  <a:pos x="24" y="931"/>
                </a:cxn>
                <a:cxn ang="0">
                  <a:pos x="6" y="1046"/>
                </a:cxn>
                <a:cxn ang="0">
                  <a:pos x="0" y="1165"/>
                </a:cxn>
                <a:cxn ang="0">
                  <a:pos x="0" y="1173"/>
                </a:cxn>
                <a:cxn ang="0">
                  <a:pos x="6" y="1209"/>
                </a:cxn>
                <a:cxn ang="0">
                  <a:pos x="16" y="1242"/>
                </a:cxn>
                <a:cxn ang="0">
                  <a:pos x="36" y="1277"/>
                </a:cxn>
                <a:cxn ang="0">
                  <a:pos x="65" y="1309"/>
                </a:cxn>
                <a:cxn ang="0">
                  <a:pos x="84" y="1324"/>
                </a:cxn>
                <a:cxn ang="0">
                  <a:pos x="107" y="1336"/>
                </a:cxn>
                <a:cxn ang="0">
                  <a:pos x="134" y="1345"/>
                </a:cxn>
                <a:cxn ang="0">
                  <a:pos x="166" y="1351"/>
                </a:cxn>
                <a:cxn ang="0">
                  <a:pos x="201" y="1352"/>
                </a:cxn>
                <a:cxn ang="0">
                  <a:pos x="993" y="1352"/>
                </a:cxn>
                <a:cxn ang="0">
                  <a:pos x="1027" y="1386"/>
                </a:cxn>
                <a:cxn ang="0">
                  <a:pos x="1068" y="1411"/>
                </a:cxn>
                <a:cxn ang="0">
                  <a:pos x="1115" y="1428"/>
                </a:cxn>
                <a:cxn ang="0">
                  <a:pos x="1166" y="1434"/>
                </a:cxn>
                <a:cxn ang="0">
                  <a:pos x="1192" y="1432"/>
                </a:cxn>
                <a:cxn ang="0">
                  <a:pos x="1241" y="1420"/>
                </a:cxn>
                <a:cxn ang="0">
                  <a:pos x="1284" y="1399"/>
                </a:cxn>
                <a:cxn ang="0">
                  <a:pos x="1322" y="1370"/>
                </a:cxn>
                <a:cxn ang="0">
                  <a:pos x="2131" y="1352"/>
                </a:cxn>
                <a:cxn ang="0">
                  <a:pos x="2147" y="1352"/>
                </a:cxn>
                <a:cxn ang="0">
                  <a:pos x="2179" y="1348"/>
                </a:cxn>
                <a:cxn ang="0">
                  <a:pos x="2206" y="1340"/>
                </a:cxn>
                <a:cxn ang="0">
                  <a:pos x="2230" y="1330"/>
                </a:cxn>
                <a:cxn ang="0">
                  <a:pos x="2261" y="1309"/>
                </a:cxn>
                <a:cxn ang="0">
                  <a:pos x="2291" y="1277"/>
                </a:cxn>
                <a:cxn ang="0">
                  <a:pos x="2311" y="1242"/>
                </a:cxn>
                <a:cxn ang="0">
                  <a:pos x="2323" y="1209"/>
                </a:cxn>
                <a:cxn ang="0">
                  <a:pos x="2330" y="1173"/>
                </a:cxn>
                <a:cxn ang="0">
                  <a:pos x="2332" y="1165"/>
                </a:cxn>
                <a:cxn ang="0">
                  <a:pos x="2326" y="1046"/>
                </a:cxn>
                <a:cxn ang="0">
                  <a:pos x="2308" y="931"/>
                </a:cxn>
                <a:cxn ang="0">
                  <a:pos x="2279" y="819"/>
                </a:cxn>
                <a:cxn ang="0">
                  <a:pos x="2240" y="712"/>
                </a:cxn>
                <a:cxn ang="0">
                  <a:pos x="2191" y="609"/>
                </a:cxn>
                <a:cxn ang="0">
                  <a:pos x="2132" y="514"/>
                </a:cxn>
                <a:cxn ang="0">
                  <a:pos x="2066" y="423"/>
                </a:cxn>
                <a:cxn ang="0">
                  <a:pos x="1990" y="341"/>
                </a:cxn>
                <a:cxn ang="0">
                  <a:pos x="1907" y="266"/>
                </a:cxn>
                <a:cxn ang="0">
                  <a:pos x="1818" y="198"/>
                </a:cxn>
                <a:cxn ang="0">
                  <a:pos x="1721" y="141"/>
                </a:cxn>
                <a:cxn ang="0">
                  <a:pos x="1620" y="91"/>
                </a:cxn>
                <a:cxn ang="0">
                  <a:pos x="1513" y="51"/>
                </a:cxn>
                <a:cxn ang="0">
                  <a:pos x="1401" y="23"/>
                </a:cxn>
                <a:cxn ang="0">
                  <a:pos x="1284" y="6"/>
                </a:cxn>
                <a:cxn ang="0">
                  <a:pos x="1166" y="0"/>
                </a:cxn>
              </a:cxnLst>
              <a:rect l="0" t="0" r="r" b="b"/>
              <a:pathLst>
                <a:path w="2332" h="1434">
                  <a:moveTo>
                    <a:pt x="1166" y="0"/>
                  </a:moveTo>
                  <a:lnTo>
                    <a:pt x="1166" y="0"/>
                  </a:lnTo>
                  <a:lnTo>
                    <a:pt x="1106" y="2"/>
                  </a:lnTo>
                  <a:lnTo>
                    <a:pt x="1047" y="6"/>
                  </a:lnTo>
                  <a:lnTo>
                    <a:pt x="988" y="12"/>
                  </a:lnTo>
                  <a:lnTo>
                    <a:pt x="931" y="23"/>
                  </a:lnTo>
                  <a:lnTo>
                    <a:pt x="875" y="36"/>
                  </a:lnTo>
                  <a:lnTo>
                    <a:pt x="819" y="51"/>
                  </a:lnTo>
                  <a:lnTo>
                    <a:pt x="764" y="70"/>
                  </a:lnTo>
                  <a:lnTo>
                    <a:pt x="712" y="91"/>
                  </a:lnTo>
                  <a:lnTo>
                    <a:pt x="660" y="115"/>
                  </a:lnTo>
                  <a:lnTo>
                    <a:pt x="610" y="141"/>
                  </a:lnTo>
                  <a:lnTo>
                    <a:pt x="560" y="168"/>
                  </a:lnTo>
                  <a:lnTo>
                    <a:pt x="514" y="198"/>
                  </a:lnTo>
                  <a:lnTo>
                    <a:pt x="468" y="231"/>
                  </a:lnTo>
                  <a:lnTo>
                    <a:pt x="424" y="266"/>
                  </a:lnTo>
                  <a:lnTo>
                    <a:pt x="382" y="302"/>
                  </a:lnTo>
                  <a:lnTo>
                    <a:pt x="341" y="341"/>
                  </a:lnTo>
                  <a:lnTo>
                    <a:pt x="302" y="381"/>
                  </a:lnTo>
                  <a:lnTo>
                    <a:pt x="266" y="423"/>
                  </a:lnTo>
                  <a:lnTo>
                    <a:pt x="231" y="467"/>
                  </a:lnTo>
                  <a:lnTo>
                    <a:pt x="199" y="514"/>
                  </a:lnTo>
                  <a:lnTo>
                    <a:pt x="169" y="561"/>
                  </a:lnTo>
                  <a:lnTo>
                    <a:pt x="140" y="609"/>
                  </a:lnTo>
                  <a:lnTo>
                    <a:pt x="115" y="660"/>
                  </a:lnTo>
                  <a:lnTo>
                    <a:pt x="92" y="712"/>
                  </a:lnTo>
                  <a:lnTo>
                    <a:pt x="71" y="765"/>
                  </a:lnTo>
                  <a:lnTo>
                    <a:pt x="53" y="819"/>
                  </a:lnTo>
                  <a:lnTo>
                    <a:pt x="36" y="873"/>
                  </a:lnTo>
                  <a:lnTo>
                    <a:pt x="24" y="931"/>
                  </a:lnTo>
                  <a:lnTo>
                    <a:pt x="13" y="988"/>
                  </a:lnTo>
                  <a:lnTo>
                    <a:pt x="6" y="1046"/>
                  </a:lnTo>
                  <a:lnTo>
                    <a:pt x="1" y="1105"/>
                  </a:lnTo>
                  <a:lnTo>
                    <a:pt x="0" y="1165"/>
                  </a:lnTo>
                  <a:lnTo>
                    <a:pt x="0" y="1165"/>
                  </a:lnTo>
                  <a:lnTo>
                    <a:pt x="0" y="1173"/>
                  </a:lnTo>
                  <a:lnTo>
                    <a:pt x="3" y="1195"/>
                  </a:lnTo>
                  <a:lnTo>
                    <a:pt x="6" y="1209"/>
                  </a:lnTo>
                  <a:lnTo>
                    <a:pt x="10" y="1224"/>
                  </a:lnTo>
                  <a:lnTo>
                    <a:pt x="16" y="1242"/>
                  </a:lnTo>
                  <a:lnTo>
                    <a:pt x="25" y="1259"/>
                  </a:lnTo>
                  <a:lnTo>
                    <a:pt x="36" y="1277"/>
                  </a:lnTo>
                  <a:lnTo>
                    <a:pt x="48" y="1293"/>
                  </a:lnTo>
                  <a:lnTo>
                    <a:pt x="65" y="1309"/>
                  </a:lnTo>
                  <a:lnTo>
                    <a:pt x="74" y="1316"/>
                  </a:lnTo>
                  <a:lnTo>
                    <a:pt x="84" y="1324"/>
                  </a:lnTo>
                  <a:lnTo>
                    <a:pt x="95" y="1330"/>
                  </a:lnTo>
                  <a:lnTo>
                    <a:pt x="107" y="1336"/>
                  </a:lnTo>
                  <a:lnTo>
                    <a:pt x="121" y="1340"/>
                  </a:lnTo>
                  <a:lnTo>
                    <a:pt x="134" y="1345"/>
                  </a:lnTo>
                  <a:lnTo>
                    <a:pt x="149" y="1348"/>
                  </a:lnTo>
                  <a:lnTo>
                    <a:pt x="166" y="1351"/>
                  </a:lnTo>
                  <a:lnTo>
                    <a:pt x="183" y="1352"/>
                  </a:lnTo>
                  <a:lnTo>
                    <a:pt x="201" y="1352"/>
                  </a:lnTo>
                  <a:lnTo>
                    <a:pt x="993" y="1352"/>
                  </a:lnTo>
                  <a:lnTo>
                    <a:pt x="993" y="1352"/>
                  </a:lnTo>
                  <a:lnTo>
                    <a:pt x="1009" y="1370"/>
                  </a:lnTo>
                  <a:lnTo>
                    <a:pt x="1027" y="1386"/>
                  </a:lnTo>
                  <a:lnTo>
                    <a:pt x="1047" y="1399"/>
                  </a:lnTo>
                  <a:lnTo>
                    <a:pt x="1068" y="1411"/>
                  </a:lnTo>
                  <a:lnTo>
                    <a:pt x="1091" y="1420"/>
                  </a:lnTo>
                  <a:lnTo>
                    <a:pt x="1115" y="1428"/>
                  </a:lnTo>
                  <a:lnTo>
                    <a:pt x="1141" y="1432"/>
                  </a:lnTo>
                  <a:lnTo>
                    <a:pt x="1166" y="1434"/>
                  </a:lnTo>
                  <a:lnTo>
                    <a:pt x="1166" y="1434"/>
                  </a:lnTo>
                  <a:lnTo>
                    <a:pt x="1192" y="1432"/>
                  </a:lnTo>
                  <a:lnTo>
                    <a:pt x="1216" y="1428"/>
                  </a:lnTo>
                  <a:lnTo>
                    <a:pt x="1241" y="1420"/>
                  </a:lnTo>
                  <a:lnTo>
                    <a:pt x="1263" y="1411"/>
                  </a:lnTo>
                  <a:lnTo>
                    <a:pt x="1284" y="1399"/>
                  </a:lnTo>
                  <a:lnTo>
                    <a:pt x="1304" y="1386"/>
                  </a:lnTo>
                  <a:lnTo>
                    <a:pt x="1322" y="1370"/>
                  </a:lnTo>
                  <a:lnTo>
                    <a:pt x="1339" y="1352"/>
                  </a:lnTo>
                  <a:lnTo>
                    <a:pt x="2131" y="1352"/>
                  </a:lnTo>
                  <a:lnTo>
                    <a:pt x="2131" y="1352"/>
                  </a:lnTo>
                  <a:lnTo>
                    <a:pt x="2147" y="1352"/>
                  </a:lnTo>
                  <a:lnTo>
                    <a:pt x="2164" y="1351"/>
                  </a:lnTo>
                  <a:lnTo>
                    <a:pt x="2179" y="1348"/>
                  </a:lnTo>
                  <a:lnTo>
                    <a:pt x="2193" y="1345"/>
                  </a:lnTo>
                  <a:lnTo>
                    <a:pt x="2206" y="1340"/>
                  </a:lnTo>
                  <a:lnTo>
                    <a:pt x="2218" y="1336"/>
                  </a:lnTo>
                  <a:lnTo>
                    <a:pt x="2230" y="1330"/>
                  </a:lnTo>
                  <a:lnTo>
                    <a:pt x="2241" y="1324"/>
                  </a:lnTo>
                  <a:lnTo>
                    <a:pt x="2261" y="1309"/>
                  </a:lnTo>
                  <a:lnTo>
                    <a:pt x="2277" y="1293"/>
                  </a:lnTo>
                  <a:lnTo>
                    <a:pt x="2291" y="1277"/>
                  </a:lnTo>
                  <a:lnTo>
                    <a:pt x="2301" y="1259"/>
                  </a:lnTo>
                  <a:lnTo>
                    <a:pt x="2311" y="1242"/>
                  </a:lnTo>
                  <a:lnTo>
                    <a:pt x="2318" y="1224"/>
                  </a:lnTo>
                  <a:lnTo>
                    <a:pt x="2323" y="1209"/>
                  </a:lnTo>
                  <a:lnTo>
                    <a:pt x="2327" y="1195"/>
                  </a:lnTo>
                  <a:lnTo>
                    <a:pt x="2330" y="1173"/>
                  </a:lnTo>
                  <a:lnTo>
                    <a:pt x="2332" y="1165"/>
                  </a:lnTo>
                  <a:lnTo>
                    <a:pt x="2332" y="1165"/>
                  </a:lnTo>
                  <a:lnTo>
                    <a:pt x="2330" y="1105"/>
                  </a:lnTo>
                  <a:lnTo>
                    <a:pt x="2326" y="1046"/>
                  </a:lnTo>
                  <a:lnTo>
                    <a:pt x="2318" y="988"/>
                  </a:lnTo>
                  <a:lnTo>
                    <a:pt x="2308" y="931"/>
                  </a:lnTo>
                  <a:lnTo>
                    <a:pt x="2295" y="873"/>
                  </a:lnTo>
                  <a:lnTo>
                    <a:pt x="2279" y="819"/>
                  </a:lnTo>
                  <a:lnTo>
                    <a:pt x="2261" y="765"/>
                  </a:lnTo>
                  <a:lnTo>
                    <a:pt x="2240" y="712"/>
                  </a:lnTo>
                  <a:lnTo>
                    <a:pt x="2217" y="660"/>
                  </a:lnTo>
                  <a:lnTo>
                    <a:pt x="2191" y="609"/>
                  </a:lnTo>
                  <a:lnTo>
                    <a:pt x="2162" y="561"/>
                  </a:lnTo>
                  <a:lnTo>
                    <a:pt x="2132" y="514"/>
                  </a:lnTo>
                  <a:lnTo>
                    <a:pt x="2100" y="467"/>
                  </a:lnTo>
                  <a:lnTo>
                    <a:pt x="2066" y="423"/>
                  </a:lnTo>
                  <a:lnTo>
                    <a:pt x="2029" y="381"/>
                  </a:lnTo>
                  <a:lnTo>
                    <a:pt x="1990" y="341"/>
                  </a:lnTo>
                  <a:lnTo>
                    <a:pt x="1949" y="302"/>
                  </a:lnTo>
                  <a:lnTo>
                    <a:pt x="1907" y="266"/>
                  </a:lnTo>
                  <a:lnTo>
                    <a:pt x="1863" y="231"/>
                  </a:lnTo>
                  <a:lnTo>
                    <a:pt x="1818" y="198"/>
                  </a:lnTo>
                  <a:lnTo>
                    <a:pt x="1771" y="168"/>
                  </a:lnTo>
                  <a:lnTo>
                    <a:pt x="1721" y="141"/>
                  </a:lnTo>
                  <a:lnTo>
                    <a:pt x="1671" y="115"/>
                  </a:lnTo>
                  <a:lnTo>
                    <a:pt x="1620" y="91"/>
                  </a:lnTo>
                  <a:lnTo>
                    <a:pt x="1567" y="70"/>
                  </a:lnTo>
                  <a:lnTo>
                    <a:pt x="1513" y="51"/>
                  </a:lnTo>
                  <a:lnTo>
                    <a:pt x="1457" y="36"/>
                  </a:lnTo>
                  <a:lnTo>
                    <a:pt x="1401" y="23"/>
                  </a:lnTo>
                  <a:lnTo>
                    <a:pt x="1343" y="12"/>
                  </a:lnTo>
                  <a:lnTo>
                    <a:pt x="1284" y="6"/>
                  </a:lnTo>
                  <a:lnTo>
                    <a:pt x="1225" y="2"/>
                  </a:lnTo>
                  <a:lnTo>
                    <a:pt x="1166" y="0"/>
                  </a:lnTo>
                  <a:lnTo>
                    <a:pt x="1166" y="0"/>
                  </a:lnTo>
                  <a:close/>
                </a:path>
              </a:pathLst>
            </a:custGeom>
            <a:gradFill flip="none" rotWithShape="1">
              <a:gsLst>
                <a:gs pos="42000">
                  <a:srgbClr val="0D0D0D"/>
                </a:gs>
                <a:gs pos="100000">
                  <a:srgbClr val="474747"/>
                </a:gs>
              </a:gsLst>
              <a:lin ang="2700000" scaled="1"/>
              <a:tileRect/>
            </a:gradFill>
            <a:ln w="9525">
              <a:gradFill>
                <a:gsLst>
                  <a:gs pos="0">
                    <a:schemeClr val="accent1">
                      <a:shade val="30000"/>
                      <a:satMod val="115000"/>
                    </a:schemeClr>
                  </a:gs>
                  <a:gs pos="50000">
                    <a:schemeClr val="accent1">
                      <a:shade val="67500"/>
                      <a:satMod val="115000"/>
                    </a:schemeClr>
                  </a:gs>
                  <a:gs pos="100000">
                    <a:schemeClr val="bg1"/>
                  </a:gs>
                </a:gsLst>
                <a:lin ang="5400000" scaled="0"/>
              </a:gra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992" name="Freeform 154">
              <a:extLst>
                <a:ext uri="{FF2B5EF4-FFF2-40B4-BE49-F238E27FC236}">
                  <a16:creationId xmlns:a16="http://schemas.microsoft.com/office/drawing/2014/main" id="{D6C3D947-ACBA-AD41-9355-F2F7EB60A114}"/>
                </a:ext>
              </a:extLst>
            </p:cNvPr>
            <p:cNvSpPr>
              <a:spLocks noEditPoints="1"/>
            </p:cNvSpPr>
            <p:nvPr/>
          </p:nvSpPr>
          <p:spPr bwMode="auto">
            <a:xfrm>
              <a:off x="3464815" y="4186735"/>
              <a:ext cx="2099698" cy="968580"/>
            </a:xfrm>
            <a:custGeom>
              <a:avLst/>
              <a:gdLst/>
              <a:ahLst/>
              <a:cxnLst>
                <a:cxn ang="0">
                  <a:pos x="37" y="1014"/>
                </a:cxn>
                <a:cxn ang="0">
                  <a:pos x="25" y="877"/>
                </a:cxn>
                <a:cxn ang="0">
                  <a:pos x="30" y="854"/>
                </a:cxn>
                <a:cxn ang="0">
                  <a:pos x="110" y="741"/>
                </a:cxn>
                <a:cxn ang="0">
                  <a:pos x="30" y="854"/>
                </a:cxn>
                <a:cxn ang="0">
                  <a:pos x="116" y="724"/>
                </a:cxn>
                <a:cxn ang="0">
                  <a:pos x="139" y="586"/>
                </a:cxn>
                <a:cxn ang="0">
                  <a:pos x="151" y="565"/>
                </a:cxn>
                <a:cxn ang="0">
                  <a:pos x="257" y="476"/>
                </a:cxn>
                <a:cxn ang="0">
                  <a:pos x="151" y="565"/>
                </a:cxn>
                <a:cxn ang="0">
                  <a:pos x="267" y="463"/>
                </a:cxn>
                <a:cxn ang="0">
                  <a:pos x="323" y="336"/>
                </a:cxn>
                <a:cxn ang="0">
                  <a:pos x="341" y="319"/>
                </a:cxn>
                <a:cxn ang="0">
                  <a:pos x="467" y="260"/>
                </a:cxn>
                <a:cxn ang="0">
                  <a:pos x="341" y="319"/>
                </a:cxn>
                <a:cxn ang="0">
                  <a:pos x="480" y="249"/>
                </a:cxn>
                <a:cxn ang="0">
                  <a:pos x="569" y="144"/>
                </a:cxn>
                <a:cxn ang="0">
                  <a:pos x="591" y="132"/>
                </a:cxn>
                <a:cxn ang="0">
                  <a:pos x="728" y="110"/>
                </a:cxn>
                <a:cxn ang="0">
                  <a:pos x="591" y="132"/>
                </a:cxn>
                <a:cxn ang="0">
                  <a:pos x="745" y="104"/>
                </a:cxn>
                <a:cxn ang="0">
                  <a:pos x="860" y="27"/>
                </a:cxn>
                <a:cxn ang="0">
                  <a:pos x="884" y="23"/>
                </a:cxn>
                <a:cxn ang="0">
                  <a:pos x="1021" y="42"/>
                </a:cxn>
                <a:cxn ang="0">
                  <a:pos x="884" y="23"/>
                </a:cxn>
                <a:cxn ang="0">
                  <a:pos x="1171" y="42"/>
                </a:cxn>
                <a:cxn ang="0">
                  <a:pos x="1039" y="0"/>
                </a:cxn>
                <a:cxn ang="0">
                  <a:pos x="1191" y="42"/>
                </a:cxn>
                <a:cxn ang="0">
                  <a:pos x="1327" y="23"/>
                </a:cxn>
                <a:cxn ang="0">
                  <a:pos x="1191" y="42"/>
                </a:cxn>
                <a:cxn ang="0">
                  <a:pos x="1466" y="104"/>
                </a:cxn>
                <a:cxn ang="0">
                  <a:pos x="1351" y="29"/>
                </a:cxn>
                <a:cxn ang="0">
                  <a:pos x="1500" y="76"/>
                </a:cxn>
                <a:cxn ang="0">
                  <a:pos x="1603" y="169"/>
                </a:cxn>
                <a:cxn ang="0">
                  <a:pos x="1500" y="76"/>
                </a:cxn>
                <a:cxn ang="0">
                  <a:pos x="1620" y="178"/>
                </a:cxn>
                <a:cxn ang="0">
                  <a:pos x="1751" y="219"/>
                </a:cxn>
                <a:cxn ang="0">
                  <a:pos x="1771" y="233"/>
                </a:cxn>
                <a:cxn ang="0">
                  <a:pos x="1844" y="351"/>
                </a:cxn>
                <a:cxn ang="0">
                  <a:pos x="1771" y="233"/>
                </a:cxn>
                <a:cxn ang="0">
                  <a:pos x="1856" y="364"/>
                </a:cxn>
                <a:cxn ang="0">
                  <a:pos x="1972" y="438"/>
                </a:cxn>
                <a:cxn ang="0">
                  <a:pos x="1987" y="458"/>
                </a:cxn>
                <a:cxn ang="0">
                  <a:pos x="2026" y="591"/>
                </a:cxn>
                <a:cxn ang="0">
                  <a:pos x="1987" y="458"/>
                </a:cxn>
                <a:cxn ang="0">
                  <a:pos x="2035" y="608"/>
                </a:cxn>
                <a:cxn ang="0">
                  <a:pos x="2128" y="710"/>
                </a:cxn>
                <a:cxn ang="0">
                  <a:pos x="2137" y="731"/>
                </a:cxn>
                <a:cxn ang="0">
                  <a:pos x="2140" y="869"/>
                </a:cxn>
                <a:cxn ang="0">
                  <a:pos x="2137" y="731"/>
                </a:cxn>
                <a:cxn ang="0">
                  <a:pos x="2144" y="889"/>
                </a:cxn>
                <a:cxn ang="0">
                  <a:pos x="2209" y="1011"/>
                </a:cxn>
              </a:cxnLst>
              <a:rect l="0" t="0" r="r" b="b"/>
              <a:pathLst>
                <a:path w="2209" h="1019">
                  <a:moveTo>
                    <a:pt x="0" y="1006"/>
                  </a:moveTo>
                  <a:lnTo>
                    <a:pt x="37" y="1014"/>
                  </a:lnTo>
                  <a:lnTo>
                    <a:pt x="63" y="884"/>
                  </a:lnTo>
                  <a:lnTo>
                    <a:pt x="25" y="877"/>
                  </a:lnTo>
                  <a:lnTo>
                    <a:pt x="0" y="1006"/>
                  </a:lnTo>
                  <a:close/>
                  <a:moveTo>
                    <a:pt x="30" y="854"/>
                  </a:moveTo>
                  <a:lnTo>
                    <a:pt x="68" y="866"/>
                  </a:lnTo>
                  <a:lnTo>
                    <a:pt x="110" y="741"/>
                  </a:lnTo>
                  <a:lnTo>
                    <a:pt x="72" y="728"/>
                  </a:lnTo>
                  <a:lnTo>
                    <a:pt x="30" y="854"/>
                  </a:lnTo>
                  <a:close/>
                  <a:moveTo>
                    <a:pt x="81" y="706"/>
                  </a:moveTo>
                  <a:lnTo>
                    <a:pt x="116" y="724"/>
                  </a:lnTo>
                  <a:lnTo>
                    <a:pt x="173" y="603"/>
                  </a:lnTo>
                  <a:lnTo>
                    <a:pt x="139" y="586"/>
                  </a:lnTo>
                  <a:lnTo>
                    <a:pt x="81" y="706"/>
                  </a:lnTo>
                  <a:close/>
                  <a:moveTo>
                    <a:pt x="151" y="565"/>
                  </a:moveTo>
                  <a:lnTo>
                    <a:pt x="184" y="588"/>
                  </a:lnTo>
                  <a:lnTo>
                    <a:pt x="257" y="476"/>
                  </a:lnTo>
                  <a:lnTo>
                    <a:pt x="223" y="455"/>
                  </a:lnTo>
                  <a:lnTo>
                    <a:pt x="151" y="565"/>
                  </a:lnTo>
                  <a:close/>
                  <a:moveTo>
                    <a:pt x="237" y="437"/>
                  </a:moveTo>
                  <a:lnTo>
                    <a:pt x="267" y="463"/>
                  </a:lnTo>
                  <a:lnTo>
                    <a:pt x="353" y="361"/>
                  </a:lnTo>
                  <a:lnTo>
                    <a:pt x="323" y="336"/>
                  </a:lnTo>
                  <a:lnTo>
                    <a:pt x="237" y="437"/>
                  </a:lnTo>
                  <a:close/>
                  <a:moveTo>
                    <a:pt x="341" y="319"/>
                  </a:moveTo>
                  <a:lnTo>
                    <a:pt x="367" y="348"/>
                  </a:lnTo>
                  <a:lnTo>
                    <a:pt x="467" y="260"/>
                  </a:lnTo>
                  <a:lnTo>
                    <a:pt x="439" y="231"/>
                  </a:lnTo>
                  <a:lnTo>
                    <a:pt x="341" y="319"/>
                  </a:lnTo>
                  <a:close/>
                  <a:moveTo>
                    <a:pt x="459" y="216"/>
                  </a:moveTo>
                  <a:lnTo>
                    <a:pt x="480" y="249"/>
                  </a:lnTo>
                  <a:lnTo>
                    <a:pt x="592" y="175"/>
                  </a:lnTo>
                  <a:lnTo>
                    <a:pt x="569" y="144"/>
                  </a:lnTo>
                  <a:lnTo>
                    <a:pt x="459" y="216"/>
                  </a:lnTo>
                  <a:close/>
                  <a:moveTo>
                    <a:pt x="591" y="132"/>
                  </a:moveTo>
                  <a:lnTo>
                    <a:pt x="607" y="166"/>
                  </a:lnTo>
                  <a:lnTo>
                    <a:pt x="728" y="110"/>
                  </a:lnTo>
                  <a:lnTo>
                    <a:pt x="710" y="74"/>
                  </a:lnTo>
                  <a:lnTo>
                    <a:pt x="591" y="132"/>
                  </a:lnTo>
                  <a:close/>
                  <a:moveTo>
                    <a:pt x="733" y="67"/>
                  </a:moveTo>
                  <a:lnTo>
                    <a:pt x="745" y="104"/>
                  </a:lnTo>
                  <a:lnTo>
                    <a:pt x="872" y="65"/>
                  </a:lnTo>
                  <a:lnTo>
                    <a:pt x="860" y="27"/>
                  </a:lnTo>
                  <a:lnTo>
                    <a:pt x="733" y="67"/>
                  </a:lnTo>
                  <a:close/>
                  <a:moveTo>
                    <a:pt x="884" y="23"/>
                  </a:moveTo>
                  <a:lnTo>
                    <a:pt x="890" y="62"/>
                  </a:lnTo>
                  <a:lnTo>
                    <a:pt x="1021" y="42"/>
                  </a:lnTo>
                  <a:lnTo>
                    <a:pt x="1015" y="3"/>
                  </a:lnTo>
                  <a:lnTo>
                    <a:pt x="884" y="23"/>
                  </a:lnTo>
                  <a:close/>
                  <a:moveTo>
                    <a:pt x="1039" y="39"/>
                  </a:moveTo>
                  <a:lnTo>
                    <a:pt x="1171" y="42"/>
                  </a:lnTo>
                  <a:lnTo>
                    <a:pt x="1172" y="3"/>
                  </a:lnTo>
                  <a:lnTo>
                    <a:pt x="1039" y="0"/>
                  </a:lnTo>
                  <a:lnTo>
                    <a:pt x="1039" y="39"/>
                  </a:lnTo>
                  <a:close/>
                  <a:moveTo>
                    <a:pt x="1191" y="42"/>
                  </a:moveTo>
                  <a:lnTo>
                    <a:pt x="1321" y="62"/>
                  </a:lnTo>
                  <a:lnTo>
                    <a:pt x="1327" y="23"/>
                  </a:lnTo>
                  <a:lnTo>
                    <a:pt x="1197" y="3"/>
                  </a:lnTo>
                  <a:lnTo>
                    <a:pt x="1191" y="42"/>
                  </a:lnTo>
                  <a:close/>
                  <a:moveTo>
                    <a:pt x="1339" y="67"/>
                  </a:moveTo>
                  <a:lnTo>
                    <a:pt x="1466" y="104"/>
                  </a:lnTo>
                  <a:lnTo>
                    <a:pt x="1478" y="67"/>
                  </a:lnTo>
                  <a:lnTo>
                    <a:pt x="1351" y="29"/>
                  </a:lnTo>
                  <a:lnTo>
                    <a:pt x="1339" y="67"/>
                  </a:lnTo>
                  <a:close/>
                  <a:moveTo>
                    <a:pt x="1500" y="76"/>
                  </a:moveTo>
                  <a:lnTo>
                    <a:pt x="1484" y="112"/>
                  </a:lnTo>
                  <a:lnTo>
                    <a:pt x="1603" y="169"/>
                  </a:lnTo>
                  <a:lnTo>
                    <a:pt x="1620" y="133"/>
                  </a:lnTo>
                  <a:lnTo>
                    <a:pt x="1500" y="76"/>
                  </a:lnTo>
                  <a:close/>
                  <a:moveTo>
                    <a:pt x="1641" y="145"/>
                  </a:moveTo>
                  <a:lnTo>
                    <a:pt x="1620" y="178"/>
                  </a:lnTo>
                  <a:lnTo>
                    <a:pt x="1730" y="251"/>
                  </a:lnTo>
                  <a:lnTo>
                    <a:pt x="1751" y="219"/>
                  </a:lnTo>
                  <a:lnTo>
                    <a:pt x="1641" y="145"/>
                  </a:lnTo>
                  <a:close/>
                  <a:moveTo>
                    <a:pt x="1771" y="233"/>
                  </a:moveTo>
                  <a:lnTo>
                    <a:pt x="1744" y="263"/>
                  </a:lnTo>
                  <a:lnTo>
                    <a:pt x="1844" y="351"/>
                  </a:lnTo>
                  <a:lnTo>
                    <a:pt x="1869" y="322"/>
                  </a:lnTo>
                  <a:lnTo>
                    <a:pt x="1771" y="233"/>
                  </a:lnTo>
                  <a:close/>
                  <a:moveTo>
                    <a:pt x="1886" y="339"/>
                  </a:moveTo>
                  <a:lnTo>
                    <a:pt x="1856" y="364"/>
                  </a:lnTo>
                  <a:lnTo>
                    <a:pt x="1943" y="464"/>
                  </a:lnTo>
                  <a:lnTo>
                    <a:pt x="1972" y="438"/>
                  </a:lnTo>
                  <a:lnTo>
                    <a:pt x="1886" y="339"/>
                  </a:lnTo>
                  <a:close/>
                  <a:moveTo>
                    <a:pt x="1987" y="458"/>
                  </a:moveTo>
                  <a:lnTo>
                    <a:pt x="1954" y="479"/>
                  </a:lnTo>
                  <a:lnTo>
                    <a:pt x="2026" y="591"/>
                  </a:lnTo>
                  <a:lnTo>
                    <a:pt x="2060" y="570"/>
                  </a:lnTo>
                  <a:lnTo>
                    <a:pt x="1987" y="458"/>
                  </a:lnTo>
                  <a:close/>
                  <a:moveTo>
                    <a:pt x="2070" y="589"/>
                  </a:moveTo>
                  <a:lnTo>
                    <a:pt x="2035" y="608"/>
                  </a:lnTo>
                  <a:lnTo>
                    <a:pt x="2093" y="727"/>
                  </a:lnTo>
                  <a:lnTo>
                    <a:pt x="2128" y="710"/>
                  </a:lnTo>
                  <a:lnTo>
                    <a:pt x="2070" y="589"/>
                  </a:lnTo>
                  <a:close/>
                  <a:moveTo>
                    <a:pt x="2137" y="731"/>
                  </a:moveTo>
                  <a:lnTo>
                    <a:pt x="2099" y="744"/>
                  </a:lnTo>
                  <a:lnTo>
                    <a:pt x="2140" y="869"/>
                  </a:lnTo>
                  <a:lnTo>
                    <a:pt x="2178" y="857"/>
                  </a:lnTo>
                  <a:lnTo>
                    <a:pt x="2137" y="731"/>
                  </a:lnTo>
                  <a:close/>
                  <a:moveTo>
                    <a:pt x="2184" y="881"/>
                  </a:moveTo>
                  <a:lnTo>
                    <a:pt x="2144" y="889"/>
                  </a:lnTo>
                  <a:lnTo>
                    <a:pt x="2170" y="1019"/>
                  </a:lnTo>
                  <a:lnTo>
                    <a:pt x="2209" y="1011"/>
                  </a:lnTo>
                  <a:lnTo>
                    <a:pt x="2184" y="881"/>
                  </a:lnTo>
                  <a:close/>
                </a:path>
              </a:pathLst>
            </a:custGeom>
            <a:gradFill>
              <a:gsLst>
                <a:gs pos="22000">
                  <a:schemeClr val="accent3">
                    <a:lumMod val="50000"/>
                  </a:schemeClr>
                </a:gs>
                <a:gs pos="36000">
                  <a:schemeClr val="accent4">
                    <a:lumMod val="75000"/>
                  </a:schemeClr>
                </a:gs>
                <a:gs pos="100000">
                  <a:schemeClr val="accent6">
                    <a:lumMod val="75000"/>
                  </a:schemeClr>
                </a:gs>
              </a:gsLst>
              <a:lin ang="2400000" scaled="0"/>
            </a:gradFill>
            <a:ln w="9525">
              <a:solidFill>
                <a:srgbClr val="262626"/>
              </a:soli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993" name="TextBox 992">
              <a:extLst>
                <a:ext uri="{FF2B5EF4-FFF2-40B4-BE49-F238E27FC236}">
                  <a16:creationId xmlns:a16="http://schemas.microsoft.com/office/drawing/2014/main" id="{89389CAC-8699-434E-B290-4AD2EBC6A4EB}"/>
                </a:ext>
              </a:extLst>
            </p:cNvPr>
            <p:cNvSpPr txBox="1"/>
            <p:nvPr/>
          </p:nvSpPr>
          <p:spPr>
            <a:xfrm>
              <a:off x="3601995" y="4324946"/>
              <a:ext cx="1824998" cy="1847474"/>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0873232"/>
                </a:avLst>
              </a:prstTxWarp>
              <a:spAutoFit/>
            </a:bodyPr>
            <a:lstStyle/>
            <a:p>
              <a:pPr algn="ctr"/>
              <a:r>
                <a:rPr lang="en-US" sz="675" b="1" dirty="0">
                  <a:solidFill>
                    <a:srgbClr val="FFFFFF"/>
                  </a:solidFill>
                  <a:latin typeface="Arial Narrow" pitchFamily="34" charset="0"/>
                </a:rPr>
                <a:t>10       20       30       40       50        60       70       80       90       100</a:t>
              </a:r>
            </a:p>
          </p:txBody>
        </p:sp>
        <p:grpSp>
          <p:nvGrpSpPr>
            <p:cNvPr id="994" name="Group 256">
              <a:extLst>
                <a:ext uri="{FF2B5EF4-FFF2-40B4-BE49-F238E27FC236}">
                  <a16:creationId xmlns:a16="http://schemas.microsoft.com/office/drawing/2014/main" id="{F465086C-E521-834B-A4DC-6B55D1395388}"/>
                </a:ext>
              </a:extLst>
            </p:cNvPr>
            <p:cNvGrpSpPr/>
            <p:nvPr/>
          </p:nvGrpSpPr>
          <p:grpSpPr>
            <a:xfrm>
              <a:off x="3663741" y="4379006"/>
              <a:ext cx="1693791" cy="832638"/>
              <a:chOff x="3621088" y="3140075"/>
              <a:chExt cx="2828925" cy="1390650"/>
            </a:xfrm>
            <a:solidFill>
              <a:srgbClr val="7F7F7F"/>
            </a:solidFill>
          </p:grpSpPr>
          <p:sp>
            <p:nvSpPr>
              <p:cNvPr id="1008" name="Freeform 95">
                <a:extLst>
                  <a:ext uri="{FF2B5EF4-FFF2-40B4-BE49-F238E27FC236}">
                    <a16:creationId xmlns:a16="http://schemas.microsoft.com/office/drawing/2014/main" id="{027FD178-F30B-4B45-B10B-E90A856291FD}"/>
                  </a:ext>
                </a:extLst>
              </p:cNvPr>
              <p:cNvSpPr>
                <a:spLocks/>
              </p:cNvSpPr>
              <p:nvPr/>
            </p:nvSpPr>
            <p:spPr bwMode="auto">
              <a:xfrm>
                <a:off x="3621088" y="4514850"/>
                <a:ext cx="93663" cy="15875"/>
              </a:xfrm>
              <a:custGeom>
                <a:avLst/>
                <a:gdLst/>
                <a:ahLst/>
                <a:cxnLst>
                  <a:cxn ang="0">
                    <a:pos x="59" y="1"/>
                  </a:cxn>
                  <a:cxn ang="0">
                    <a:pos x="59" y="10"/>
                  </a:cxn>
                  <a:cxn ang="0">
                    <a:pos x="0" y="9"/>
                  </a:cxn>
                  <a:cxn ang="0">
                    <a:pos x="0" y="0"/>
                  </a:cxn>
                  <a:cxn ang="0">
                    <a:pos x="59" y="1"/>
                  </a:cxn>
                </a:cxnLst>
                <a:rect l="0" t="0" r="r" b="b"/>
                <a:pathLst>
                  <a:path w="59" h="10">
                    <a:moveTo>
                      <a:pt x="59" y="1"/>
                    </a:moveTo>
                    <a:lnTo>
                      <a:pt x="59" y="10"/>
                    </a:lnTo>
                    <a:lnTo>
                      <a:pt x="0" y="9"/>
                    </a:lnTo>
                    <a:lnTo>
                      <a:pt x="0" y="0"/>
                    </a:lnTo>
                    <a:lnTo>
                      <a:pt x="5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09" name="Freeform 96">
                <a:extLst>
                  <a:ext uri="{FF2B5EF4-FFF2-40B4-BE49-F238E27FC236}">
                    <a16:creationId xmlns:a16="http://schemas.microsoft.com/office/drawing/2014/main" id="{B161565C-2B4C-AA41-A371-D71E6F08A878}"/>
                  </a:ext>
                </a:extLst>
              </p:cNvPr>
              <p:cNvSpPr>
                <a:spLocks/>
              </p:cNvSpPr>
              <p:nvPr/>
            </p:nvSpPr>
            <p:spPr bwMode="auto">
              <a:xfrm>
                <a:off x="3622675" y="4440238"/>
                <a:ext cx="93663" cy="20638"/>
              </a:xfrm>
              <a:custGeom>
                <a:avLst/>
                <a:gdLst/>
                <a:ahLst/>
                <a:cxnLst>
                  <a:cxn ang="0">
                    <a:pos x="59" y="4"/>
                  </a:cxn>
                  <a:cxn ang="0">
                    <a:pos x="59" y="13"/>
                  </a:cxn>
                  <a:cxn ang="0">
                    <a:pos x="0" y="9"/>
                  </a:cxn>
                  <a:cxn ang="0">
                    <a:pos x="2" y="0"/>
                  </a:cxn>
                  <a:cxn ang="0">
                    <a:pos x="59" y="4"/>
                  </a:cxn>
                </a:cxnLst>
                <a:rect l="0" t="0" r="r" b="b"/>
                <a:pathLst>
                  <a:path w="59" h="13">
                    <a:moveTo>
                      <a:pt x="59" y="4"/>
                    </a:moveTo>
                    <a:lnTo>
                      <a:pt x="59" y="13"/>
                    </a:lnTo>
                    <a:lnTo>
                      <a:pt x="0" y="9"/>
                    </a:lnTo>
                    <a:lnTo>
                      <a:pt x="2" y="0"/>
                    </a:lnTo>
                    <a:lnTo>
                      <a:pt x="59"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0" name="Freeform 97">
                <a:extLst>
                  <a:ext uri="{FF2B5EF4-FFF2-40B4-BE49-F238E27FC236}">
                    <a16:creationId xmlns:a16="http://schemas.microsoft.com/office/drawing/2014/main" id="{435BE936-425C-BB48-9868-32C8C8FACDAC}"/>
                  </a:ext>
                </a:extLst>
              </p:cNvPr>
              <p:cNvSpPr>
                <a:spLocks/>
              </p:cNvSpPr>
              <p:nvPr/>
            </p:nvSpPr>
            <p:spPr bwMode="auto">
              <a:xfrm>
                <a:off x="3630613" y="4365625"/>
                <a:ext cx="93663" cy="23813"/>
              </a:xfrm>
              <a:custGeom>
                <a:avLst/>
                <a:gdLst/>
                <a:ahLst/>
                <a:cxnLst>
                  <a:cxn ang="0">
                    <a:pos x="59" y="8"/>
                  </a:cxn>
                  <a:cxn ang="0">
                    <a:pos x="59" y="15"/>
                  </a:cxn>
                  <a:cxn ang="0">
                    <a:pos x="0" y="9"/>
                  </a:cxn>
                  <a:cxn ang="0">
                    <a:pos x="1" y="0"/>
                  </a:cxn>
                  <a:cxn ang="0">
                    <a:pos x="59" y="8"/>
                  </a:cxn>
                </a:cxnLst>
                <a:rect l="0" t="0" r="r" b="b"/>
                <a:pathLst>
                  <a:path w="59" h="15">
                    <a:moveTo>
                      <a:pt x="59" y="8"/>
                    </a:moveTo>
                    <a:lnTo>
                      <a:pt x="59" y="15"/>
                    </a:lnTo>
                    <a:lnTo>
                      <a:pt x="0" y="9"/>
                    </a:lnTo>
                    <a:lnTo>
                      <a:pt x="1" y="0"/>
                    </a:lnTo>
                    <a:lnTo>
                      <a:pt x="5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1" name="Freeform 98">
                <a:extLst>
                  <a:ext uri="{FF2B5EF4-FFF2-40B4-BE49-F238E27FC236}">
                    <a16:creationId xmlns:a16="http://schemas.microsoft.com/office/drawing/2014/main" id="{7CD64CF7-8F36-4444-80F5-16CF704A73D7}"/>
                  </a:ext>
                </a:extLst>
              </p:cNvPr>
              <p:cNvSpPr>
                <a:spLocks/>
              </p:cNvSpPr>
              <p:nvPr/>
            </p:nvSpPr>
            <p:spPr bwMode="auto">
              <a:xfrm>
                <a:off x="3641725" y="4291013"/>
                <a:ext cx="93663" cy="31750"/>
              </a:xfrm>
              <a:custGeom>
                <a:avLst/>
                <a:gdLst/>
                <a:ahLst/>
                <a:cxnLst>
                  <a:cxn ang="0">
                    <a:pos x="59" y="11"/>
                  </a:cxn>
                  <a:cxn ang="0">
                    <a:pos x="58" y="20"/>
                  </a:cxn>
                  <a:cxn ang="0">
                    <a:pos x="0" y="9"/>
                  </a:cxn>
                  <a:cxn ang="0">
                    <a:pos x="2" y="0"/>
                  </a:cxn>
                  <a:cxn ang="0">
                    <a:pos x="59" y="11"/>
                  </a:cxn>
                </a:cxnLst>
                <a:rect l="0" t="0" r="r" b="b"/>
                <a:pathLst>
                  <a:path w="59" h="20">
                    <a:moveTo>
                      <a:pt x="59" y="11"/>
                    </a:moveTo>
                    <a:lnTo>
                      <a:pt x="58" y="20"/>
                    </a:lnTo>
                    <a:lnTo>
                      <a:pt x="0" y="9"/>
                    </a:lnTo>
                    <a:lnTo>
                      <a:pt x="2" y="0"/>
                    </a:lnTo>
                    <a:lnTo>
                      <a:pt x="59"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2" name="Freeform 99">
                <a:extLst>
                  <a:ext uri="{FF2B5EF4-FFF2-40B4-BE49-F238E27FC236}">
                    <a16:creationId xmlns:a16="http://schemas.microsoft.com/office/drawing/2014/main" id="{8587B699-38CC-F242-B18F-CC5AC9550B12}"/>
                  </a:ext>
                </a:extLst>
              </p:cNvPr>
              <p:cNvSpPr>
                <a:spLocks/>
              </p:cNvSpPr>
              <p:nvPr/>
            </p:nvSpPr>
            <p:spPr bwMode="auto">
              <a:xfrm>
                <a:off x="3656013" y="4216400"/>
                <a:ext cx="93663" cy="36513"/>
              </a:xfrm>
              <a:custGeom>
                <a:avLst/>
                <a:gdLst/>
                <a:ahLst/>
                <a:cxnLst>
                  <a:cxn ang="0">
                    <a:pos x="59" y="14"/>
                  </a:cxn>
                  <a:cxn ang="0">
                    <a:pos x="58" y="23"/>
                  </a:cxn>
                  <a:cxn ang="0">
                    <a:pos x="0" y="9"/>
                  </a:cxn>
                  <a:cxn ang="0">
                    <a:pos x="3" y="0"/>
                  </a:cxn>
                  <a:cxn ang="0">
                    <a:pos x="59" y="14"/>
                  </a:cxn>
                </a:cxnLst>
                <a:rect l="0" t="0" r="r" b="b"/>
                <a:pathLst>
                  <a:path w="59" h="23">
                    <a:moveTo>
                      <a:pt x="59" y="14"/>
                    </a:moveTo>
                    <a:lnTo>
                      <a:pt x="58" y="23"/>
                    </a:lnTo>
                    <a:lnTo>
                      <a:pt x="0" y="9"/>
                    </a:lnTo>
                    <a:lnTo>
                      <a:pt x="3" y="0"/>
                    </a:lnTo>
                    <a:lnTo>
                      <a:pt x="59"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3" name="Freeform 100">
                <a:extLst>
                  <a:ext uri="{FF2B5EF4-FFF2-40B4-BE49-F238E27FC236}">
                    <a16:creationId xmlns:a16="http://schemas.microsoft.com/office/drawing/2014/main" id="{14AF80B4-6A41-164B-9E2B-2C6A97EEC3AF}"/>
                  </a:ext>
                </a:extLst>
              </p:cNvPr>
              <p:cNvSpPr>
                <a:spLocks/>
              </p:cNvSpPr>
              <p:nvPr/>
            </p:nvSpPr>
            <p:spPr bwMode="auto">
              <a:xfrm>
                <a:off x="3675063" y="4144963"/>
                <a:ext cx="93663" cy="41275"/>
              </a:xfrm>
              <a:custGeom>
                <a:avLst/>
                <a:gdLst/>
                <a:ahLst/>
                <a:cxnLst>
                  <a:cxn ang="0">
                    <a:pos x="59" y="17"/>
                  </a:cxn>
                  <a:cxn ang="0">
                    <a:pos x="56" y="26"/>
                  </a:cxn>
                  <a:cxn ang="0">
                    <a:pos x="0" y="9"/>
                  </a:cxn>
                  <a:cxn ang="0">
                    <a:pos x="4" y="0"/>
                  </a:cxn>
                  <a:cxn ang="0">
                    <a:pos x="59" y="17"/>
                  </a:cxn>
                </a:cxnLst>
                <a:rect l="0" t="0" r="r" b="b"/>
                <a:pathLst>
                  <a:path w="59" h="26">
                    <a:moveTo>
                      <a:pt x="59" y="17"/>
                    </a:moveTo>
                    <a:lnTo>
                      <a:pt x="56" y="26"/>
                    </a:lnTo>
                    <a:lnTo>
                      <a:pt x="0" y="9"/>
                    </a:lnTo>
                    <a:lnTo>
                      <a:pt x="4" y="0"/>
                    </a:lnTo>
                    <a:lnTo>
                      <a:pt x="5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4" name="Freeform 101">
                <a:extLst>
                  <a:ext uri="{FF2B5EF4-FFF2-40B4-BE49-F238E27FC236}">
                    <a16:creationId xmlns:a16="http://schemas.microsoft.com/office/drawing/2014/main" id="{BF600DDF-87FD-E946-AFFF-A8EE7C33199D}"/>
                  </a:ext>
                </a:extLst>
              </p:cNvPr>
              <p:cNvSpPr>
                <a:spLocks/>
              </p:cNvSpPr>
              <p:nvPr/>
            </p:nvSpPr>
            <p:spPr bwMode="auto">
              <a:xfrm>
                <a:off x="3700463" y="4073525"/>
                <a:ext cx="90488" cy="44450"/>
              </a:xfrm>
              <a:custGeom>
                <a:avLst/>
                <a:gdLst/>
                <a:ahLst/>
                <a:cxnLst>
                  <a:cxn ang="0">
                    <a:pos x="57" y="19"/>
                  </a:cxn>
                  <a:cxn ang="0">
                    <a:pos x="54" y="28"/>
                  </a:cxn>
                  <a:cxn ang="0">
                    <a:pos x="0" y="9"/>
                  </a:cxn>
                  <a:cxn ang="0">
                    <a:pos x="3" y="0"/>
                  </a:cxn>
                  <a:cxn ang="0">
                    <a:pos x="57" y="19"/>
                  </a:cxn>
                </a:cxnLst>
                <a:rect l="0" t="0" r="r" b="b"/>
                <a:pathLst>
                  <a:path w="57" h="28">
                    <a:moveTo>
                      <a:pt x="57" y="19"/>
                    </a:moveTo>
                    <a:lnTo>
                      <a:pt x="54" y="28"/>
                    </a:lnTo>
                    <a:lnTo>
                      <a:pt x="0" y="9"/>
                    </a:lnTo>
                    <a:lnTo>
                      <a:pt x="3" y="0"/>
                    </a:lnTo>
                    <a:lnTo>
                      <a:pt x="57"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5" name="Freeform 102">
                <a:extLst>
                  <a:ext uri="{FF2B5EF4-FFF2-40B4-BE49-F238E27FC236}">
                    <a16:creationId xmlns:a16="http://schemas.microsoft.com/office/drawing/2014/main" id="{E714406D-B87E-9041-89DF-D2019265B71F}"/>
                  </a:ext>
                </a:extLst>
              </p:cNvPr>
              <p:cNvSpPr>
                <a:spLocks/>
              </p:cNvSpPr>
              <p:nvPr/>
            </p:nvSpPr>
            <p:spPr bwMode="auto">
              <a:xfrm>
                <a:off x="3725863" y="4003675"/>
                <a:ext cx="92075" cy="50800"/>
              </a:xfrm>
              <a:custGeom>
                <a:avLst/>
                <a:gdLst/>
                <a:ahLst/>
                <a:cxnLst>
                  <a:cxn ang="0">
                    <a:pos x="58" y="23"/>
                  </a:cxn>
                  <a:cxn ang="0">
                    <a:pos x="55" y="32"/>
                  </a:cxn>
                  <a:cxn ang="0">
                    <a:pos x="0" y="9"/>
                  </a:cxn>
                  <a:cxn ang="0">
                    <a:pos x="3" y="0"/>
                  </a:cxn>
                  <a:cxn ang="0">
                    <a:pos x="58" y="23"/>
                  </a:cxn>
                </a:cxnLst>
                <a:rect l="0" t="0" r="r" b="b"/>
                <a:pathLst>
                  <a:path w="58" h="32">
                    <a:moveTo>
                      <a:pt x="58" y="23"/>
                    </a:moveTo>
                    <a:lnTo>
                      <a:pt x="55" y="32"/>
                    </a:lnTo>
                    <a:lnTo>
                      <a:pt x="0" y="9"/>
                    </a:lnTo>
                    <a:lnTo>
                      <a:pt x="3" y="0"/>
                    </a:lnTo>
                    <a:lnTo>
                      <a:pt x="58"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6" name="Freeform 103">
                <a:extLst>
                  <a:ext uri="{FF2B5EF4-FFF2-40B4-BE49-F238E27FC236}">
                    <a16:creationId xmlns:a16="http://schemas.microsoft.com/office/drawing/2014/main" id="{4F36F8C5-9F6E-9A43-8043-1D919DE6308B}"/>
                  </a:ext>
                </a:extLst>
              </p:cNvPr>
              <p:cNvSpPr>
                <a:spLocks/>
              </p:cNvSpPr>
              <p:nvPr/>
            </p:nvSpPr>
            <p:spPr bwMode="auto">
              <a:xfrm>
                <a:off x="3757613" y="3937000"/>
                <a:ext cx="88900" cy="52388"/>
              </a:xfrm>
              <a:custGeom>
                <a:avLst/>
                <a:gdLst/>
                <a:ahLst/>
                <a:cxnLst>
                  <a:cxn ang="0">
                    <a:pos x="56" y="25"/>
                  </a:cxn>
                  <a:cxn ang="0">
                    <a:pos x="53" y="33"/>
                  </a:cxn>
                  <a:cxn ang="0">
                    <a:pos x="0" y="7"/>
                  </a:cxn>
                  <a:cxn ang="0">
                    <a:pos x="3" y="0"/>
                  </a:cxn>
                  <a:cxn ang="0">
                    <a:pos x="56" y="25"/>
                  </a:cxn>
                </a:cxnLst>
                <a:rect l="0" t="0" r="r" b="b"/>
                <a:pathLst>
                  <a:path w="56" h="33">
                    <a:moveTo>
                      <a:pt x="56" y="25"/>
                    </a:moveTo>
                    <a:lnTo>
                      <a:pt x="53" y="33"/>
                    </a:lnTo>
                    <a:lnTo>
                      <a:pt x="0" y="7"/>
                    </a:lnTo>
                    <a:lnTo>
                      <a:pt x="3" y="0"/>
                    </a:lnTo>
                    <a:lnTo>
                      <a:pt x="5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7" name="Freeform 104">
                <a:extLst>
                  <a:ext uri="{FF2B5EF4-FFF2-40B4-BE49-F238E27FC236}">
                    <a16:creationId xmlns:a16="http://schemas.microsoft.com/office/drawing/2014/main" id="{DB1621FB-61B8-A04C-840F-1325C6601E71}"/>
                  </a:ext>
                </a:extLst>
              </p:cNvPr>
              <p:cNvSpPr>
                <a:spLocks/>
              </p:cNvSpPr>
              <p:nvPr/>
            </p:nvSpPr>
            <p:spPr bwMode="auto">
              <a:xfrm>
                <a:off x="3790950" y="3868738"/>
                <a:ext cx="88900" cy="58738"/>
              </a:xfrm>
              <a:custGeom>
                <a:avLst/>
                <a:gdLst/>
                <a:ahLst/>
                <a:cxnLst>
                  <a:cxn ang="0">
                    <a:pos x="56" y="29"/>
                  </a:cxn>
                  <a:cxn ang="0">
                    <a:pos x="51" y="37"/>
                  </a:cxn>
                  <a:cxn ang="0">
                    <a:pos x="0" y="8"/>
                  </a:cxn>
                  <a:cxn ang="0">
                    <a:pos x="5" y="0"/>
                  </a:cxn>
                  <a:cxn ang="0">
                    <a:pos x="56" y="29"/>
                  </a:cxn>
                </a:cxnLst>
                <a:rect l="0" t="0" r="r" b="b"/>
                <a:pathLst>
                  <a:path w="56" h="37">
                    <a:moveTo>
                      <a:pt x="56" y="29"/>
                    </a:moveTo>
                    <a:lnTo>
                      <a:pt x="51" y="37"/>
                    </a:lnTo>
                    <a:lnTo>
                      <a:pt x="0" y="8"/>
                    </a:lnTo>
                    <a:lnTo>
                      <a:pt x="5" y="0"/>
                    </a:lnTo>
                    <a:lnTo>
                      <a:pt x="56"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8" name="Freeform 105">
                <a:extLst>
                  <a:ext uri="{FF2B5EF4-FFF2-40B4-BE49-F238E27FC236}">
                    <a16:creationId xmlns:a16="http://schemas.microsoft.com/office/drawing/2014/main" id="{33B9BD66-3F4D-EF4A-AE08-13D59C232B67}"/>
                  </a:ext>
                </a:extLst>
              </p:cNvPr>
              <p:cNvSpPr>
                <a:spLocks/>
              </p:cNvSpPr>
              <p:nvPr/>
            </p:nvSpPr>
            <p:spPr bwMode="auto">
              <a:xfrm>
                <a:off x="3829050" y="3803650"/>
                <a:ext cx="87313" cy="60325"/>
              </a:xfrm>
              <a:custGeom>
                <a:avLst/>
                <a:gdLst/>
                <a:ahLst/>
                <a:cxnLst>
                  <a:cxn ang="0">
                    <a:pos x="55" y="31"/>
                  </a:cxn>
                  <a:cxn ang="0">
                    <a:pos x="50" y="38"/>
                  </a:cxn>
                  <a:cxn ang="0">
                    <a:pos x="0" y="8"/>
                  </a:cxn>
                  <a:cxn ang="0">
                    <a:pos x="5" y="0"/>
                  </a:cxn>
                  <a:cxn ang="0">
                    <a:pos x="55" y="31"/>
                  </a:cxn>
                </a:cxnLst>
                <a:rect l="0" t="0" r="r" b="b"/>
                <a:pathLst>
                  <a:path w="55" h="38">
                    <a:moveTo>
                      <a:pt x="55" y="31"/>
                    </a:moveTo>
                    <a:lnTo>
                      <a:pt x="50" y="38"/>
                    </a:lnTo>
                    <a:lnTo>
                      <a:pt x="0" y="8"/>
                    </a:lnTo>
                    <a:lnTo>
                      <a:pt x="5" y="0"/>
                    </a:lnTo>
                    <a:lnTo>
                      <a:pt x="55"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19" name="Freeform 106">
                <a:extLst>
                  <a:ext uri="{FF2B5EF4-FFF2-40B4-BE49-F238E27FC236}">
                    <a16:creationId xmlns:a16="http://schemas.microsoft.com/office/drawing/2014/main" id="{1A88894D-490D-D441-94FB-77435C3D986F}"/>
                  </a:ext>
                </a:extLst>
              </p:cNvPr>
              <p:cNvSpPr>
                <a:spLocks/>
              </p:cNvSpPr>
              <p:nvPr/>
            </p:nvSpPr>
            <p:spPr bwMode="auto">
              <a:xfrm>
                <a:off x="3870325" y="3741738"/>
                <a:ext cx="84138" cy="65088"/>
              </a:xfrm>
              <a:custGeom>
                <a:avLst/>
                <a:gdLst/>
                <a:ahLst/>
                <a:cxnLst>
                  <a:cxn ang="0">
                    <a:pos x="53" y="33"/>
                  </a:cxn>
                  <a:cxn ang="0">
                    <a:pos x="47" y="41"/>
                  </a:cxn>
                  <a:cxn ang="0">
                    <a:pos x="0" y="8"/>
                  </a:cxn>
                  <a:cxn ang="0">
                    <a:pos x="4" y="0"/>
                  </a:cxn>
                  <a:cxn ang="0">
                    <a:pos x="53" y="33"/>
                  </a:cxn>
                </a:cxnLst>
                <a:rect l="0" t="0" r="r" b="b"/>
                <a:pathLst>
                  <a:path w="53" h="41">
                    <a:moveTo>
                      <a:pt x="53" y="33"/>
                    </a:moveTo>
                    <a:lnTo>
                      <a:pt x="47" y="41"/>
                    </a:lnTo>
                    <a:lnTo>
                      <a:pt x="0" y="8"/>
                    </a:lnTo>
                    <a:lnTo>
                      <a:pt x="4" y="0"/>
                    </a:lnTo>
                    <a:lnTo>
                      <a:pt x="53"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0" name="Freeform 107">
                <a:extLst>
                  <a:ext uri="{FF2B5EF4-FFF2-40B4-BE49-F238E27FC236}">
                    <a16:creationId xmlns:a16="http://schemas.microsoft.com/office/drawing/2014/main" id="{DB249EA3-1D4B-544F-819F-59FFA711A8E8}"/>
                  </a:ext>
                </a:extLst>
              </p:cNvPr>
              <p:cNvSpPr>
                <a:spLocks/>
              </p:cNvSpPr>
              <p:nvPr/>
            </p:nvSpPr>
            <p:spPr bwMode="auto">
              <a:xfrm>
                <a:off x="3913188" y="3681413"/>
                <a:ext cx="82550" cy="68263"/>
              </a:xfrm>
              <a:custGeom>
                <a:avLst/>
                <a:gdLst/>
                <a:ahLst/>
                <a:cxnLst>
                  <a:cxn ang="0">
                    <a:pos x="52" y="35"/>
                  </a:cxn>
                  <a:cxn ang="0">
                    <a:pos x="47" y="43"/>
                  </a:cxn>
                  <a:cxn ang="0">
                    <a:pos x="0" y="6"/>
                  </a:cxn>
                  <a:cxn ang="0">
                    <a:pos x="6" y="0"/>
                  </a:cxn>
                  <a:cxn ang="0">
                    <a:pos x="52" y="35"/>
                  </a:cxn>
                </a:cxnLst>
                <a:rect l="0" t="0" r="r" b="b"/>
                <a:pathLst>
                  <a:path w="52" h="43">
                    <a:moveTo>
                      <a:pt x="52" y="35"/>
                    </a:moveTo>
                    <a:lnTo>
                      <a:pt x="47" y="43"/>
                    </a:lnTo>
                    <a:lnTo>
                      <a:pt x="0" y="6"/>
                    </a:lnTo>
                    <a:lnTo>
                      <a:pt x="6" y="0"/>
                    </a:lnTo>
                    <a:lnTo>
                      <a:pt x="52"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1" name="Freeform 108">
                <a:extLst>
                  <a:ext uri="{FF2B5EF4-FFF2-40B4-BE49-F238E27FC236}">
                    <a16:creationId xmlns:a16="http://schemas.microsoft.com/office/drawing/2014/main" id="{5FD9B83B-82CD-5F4B-B964-DCFB3C60493E}"/>
                  </a:ext>
                </a:extLst>
              </p:cNvPr>
              <p:cNvSpPr>
                <a:spLocks/>
              </p:cNvSpPr>
              <p:nvPr/>
            </p:nvSpPr>
            <p:spPr bwMode="auto">
              <a:xfrm>
                <a:off x="3960813" y="3624263"/>
                <a:ext cx="79375" cy="69850"/>
              </a:xfrm>
              <a:custGeom>
                <a:avLst/>
                <a:gdLst/>
                <a:ahLst/>
                <a:cxnLst>
                  <a:cxn ang="0">
                    <a:pos x="50" y="38"/>
                  </a:cxn>
                  <a:cxn ang="0">
                    <a:pos x="44" y="44"/>
                  </a:cxn>
                  <a:cxn ang="0">
                    <a:pos x="0" y="6"/>
                  </a:cxn>
                  <a:cxn ang="0">
                    <a:pos x="6" y="0"/>
                  </a:cxn>
                  <a:cxn ang="0">
                    <a:pos x="50" y="38"/>
                  </a:cxn>
                </a:cxnLst>
                <a:rect l="0" t="0" r="r" b="b"/>
                <a:pathLst>
                  <a:path w="50" h="44">
                    <a:moveTo>
                      <a:pt x="50" y="38"/>
                    </a:moveTo>
                    <a:lnTo>
                      <a:pt x="44" y="44"/>
                    </a:lnTo>
                    <a:lnTo>
                      <a:pt x="0" y="6"/>
                    </a:lnTo>
                    <a:lnTo>
                      <a:pt x="6" y="0"/>
                    </a:lnTo>
                    <a:lnTo>
                      <a:pt x="50"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2" name="Freeform 109">
                <a:extLst>
                  <a:ext uri="{FF2B5EF4-FFF2-40B4-BE49-F238E27FC236}">
                    <a16:creationId xmlns:a16="http://schemas.microsoft.com/office/drawing/2014/main" id="{271F8AD1-54D8-264B-A69B-CF5330DDF710}"/>
                  </a:ext>
                </a:extLst>
              </p:cNvPr>
              <p:cNvSpPr>
                <a:spLocks/>
              </p:cNvSpPr>
              <p:nvPr/>
            </p:nvSpPr>
            <p:spPr bwMode="auto">
              <a:xfrm>
                <a:off x="4011613" y="3567113"/>
                <a:ext cx="76200" cy="76200"/>
              </a:xfrm>
              <a:custGeom>
                <a:avLst/>
                <a:gdLst/>
                <a:ahLst/>
                <a:cxnLst>
                  <a:cxn ang="0">
                    <a:pos x="48" y="41"/>
                  </a:cxn>
                  <a:cxn ang="0">
                    <a:pos x="42" y="48"/>
                  </a:cxn>
                  <a:cxn ang="0">
                    <a:pos x="0" y="7"/>
                  </a:cxn>
                  <a:cxn ang="0">
                    <a:pos x="6" y="0"/>
                  </a:cxn>
                  <a:cxn ang="0">
                    <a:pos x="48" y="41"/>
                  </a:cxn>
                </a:cxnLst>
                <a:rect l="0" t="0" r="r" b="b"/>
                <a:pathLst>
                  <a:path w="48" h="48">
                    <a:moveTo>
                      <a:pt x="48" y="41"/>
                    </a:moveTo>
                    <a:lnTo>
                      <a:pt x="42" y="48"/>
                    </a:lnTo>
                    <a:lnTo>
                      <a:pt x="0" y="7"/>
                    </a:lnTo>
                    <a:lnTo>
                      <a:pt x="6" y="0"/>
                    </a:lnTo>
                    <a:lnTo>
                      <a:pt x="48"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3" name="Freeform 110">
                <a:extLst>
                  <a:ext uri="{FF2B5EF4-FFF2-40B4-BE49-F238E27FC236}">
                    <a16:creationId xmlns:a16="http://schemas.microsoft.com/office/drawing/2014/main" id="{A6C21B7F-38A1-8542-88EC-59C5289239B7}"/>
                  </a:ext>
                </a:extLst>
              </p:cNvPr>
              <p:cNvSpPr>
                <a:spLocks/>
              </p:cNvSpPr>
              <p:nvPr/>
            </p:nvSpPr>
            <p:spPr bwMode="auto">
              <a:xfrm>
                <a:off x="4064000" y="3516313"/>
                <a:ext cx="74613" cy="77788"/>
              </a:xfrm>
              <a:custGeom>
                <a:avLst/>
                <a:gdLst/>
                <a:ahLst/>
                <a:cxnLst>
                  <a:cxn ang="0">
                    <a:pos x="47" y="42"/>
                  </a:cxn>
                  <a:cxn ang="0">
                    <a:pos x="41" y="49"/>
                  </a:cxn>
                  <a:cxn ang="0">
                    <a:pos x="0" y="5"/>
                  </a:cxn>
                  <a:cxn ang="0">
                    <a:pos x="8" y="0"/>
                  </a:cxn>
                  <a:cxn ang="0">
                    <a:pos x="47" y="42"/>
                  </a:cxn>
                </a:cxnLst>
                <a:rect l="0" t="0" r="r" b="b"/>
                <a:pathLst>
                  <a:path w="47" h="49">
                    <a:moveTo>
                      <a:pt x="47" y="42"/>
                    </a:moveTo>
                    <a:lnTo>
                      <a:pt x="41" y="49"/>
                    </a:lnTo>
                    <a:lnTo>
                      <a:pt x="0" y="5"/>
                    </a:lnTo>
                    <a:lnTo>
                      <a:pt x="8" y="0"/>
                    </a:lnTo>
                    <a:lnTo>
                      <a:pt x="47"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4" name="Freeform 111">
                <a:extLst>
                  <a:ext uri="{FF2B5EF4-FFF2-40B4-BE49-F238E27FC236}">
                    <a16:creationId xmlns:a16="http://schemas.microsoft.com/office/drawing/2014/main" id="{324CDDF8-739C-5142-9AD8-D40C5D4E0569}"/>
                  </a:ext>
                </a:extLst>
              </p:cNvPr>
              <p:cNvSpPr>
                <a:spLocks/>
              </p:cNvSpPr>
              <p:nvPr/>
            </p:nvSpPr>
            <p:spPr bwMode="auto">
              <a:xfrm>
                <a:off x="4122738" y="3465513"/>
                <a:ext cx="68263" cy="79375"/>
              </a:xfrm>
              <a:custGeom>
                <a:avLst/>
                <a:gdLst/>
                <a:ahLst/>
                <a:cxnLst>
                  <a:cxn ang="0">
                    <a:pos x="43" y="46"/>
                  </a:cxn>
                  <a:cxn ang="0">
                    <a:pos x="37" y="50"/>
                  </a:cxn>
                  <a:cxn ang="0">
                    <a:pos x="0" y="6"/>
                  </a:cxn>
                  <a:cxn ang="0">
                    <a:pos x="6" y="0"/>
                  </a:cxn>
                  <a:cxn ang="0">
                    <a:pos x="43" y="46"/>
                  </a:cxn>
                </a:cxnLst>
                <a:rect l="0" t="0" r="r" b="b"/>
                <a:pathLst>
                  <a:path w="43" h="50">
                    <a:moveTo>
                      <a:pt x="43" y="46"/>
                    </a:moveTo>
                    <a:lnTo>
                      <a:pt x="37" y="50"/>
                    </a:lnTo>
                    <a:lnTo>
                      <a:pt x="0" y="6"/>
                    </a:lnTo>
                    <a:lnTo>
                      <a:pt x="6" y="0"/>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5" name="Freeform 112">
                <a:extLst>
                  <a:ext uri="{FF2B5EF4-FFF2-40B4-BE49-F238E27FC236}">
                    <a16:creationId xmlns:a16="http://schemas.microsoft.com/office/drawing/2014/main" id="{1DE708EC-7EC4-884E-A90B-3031F8560E30}"/>
                  </a:ext>
                </a:extLst>
              </p:cNvPr>
              <p:cNvSpPr>
                <a:spLocks/>
              </p:cNvSpPr>
              <p:nvPr/>
            </p:nvSpPr>
            <p:spPr bwMode="auto">
              <a:xfrm>
                <a:off x="4179888" y="3417888"/>
                <a:ext cx="66675" cy="84138"/>
              </a:xfrm>
              <a:custGeom>
                <a:avLst/>
                <a:gdLst/>
                <a:ahLst/>
                <a:cxnLst>
                  <a:cxn ang="0">
                    <a:pos x="42" y="47"/>
                  </a:cxn>
                  <a:cxn ang="0">
                    <a:pos x="36" y="53"/>
                  </a:cxn>
                  <a:cxn ang="0">
                    <a:pos x="0" y="6"/>
                  </a:cxn>
                  <a:cxn ang="0">
                    <a:pos x="7" y="0"/>
                  </a:cxn>
                  <a:cxn ang="0">
                    <a:pos x="42" y="47"/>
                  </a:cxn>
                </a:cxnLst>
                <a:rect l="0" t="0" r="r" b="b"/>
                <a:pathLst>
                  <a:path w="42" h="53">
                    <a:moveTo>
                      <a:pt x="42" y="47"/>
                    </a:moveTo>
                    <a:lnTo>
                      <a:pt x="36" y="53"/>
                    </a:lnTo>
                    <a:lnTo>
                      <a:pt x="0" y="6"/>
                    </a:lnTo>
                    <a:lnTo>
                      <a:pt x="7" y="0"/>
                    </a:lnTo>
                    <a:lnTo>
                      <a:pt x="42"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6" name="Freeform 113">
                <a:extLst>
                  <a:ext uri="{FF2B5EF4-FFF2-40B4-BE49-F238E27FC236}">
                    <a16:creationId xmlns:a16="http://schemas.microsoft.com/office/drawing/2014/main" id="{91B45B87-6E6B-7345-BDCB-3306BA63AD88}"/>
                  </a:ext>
                </a:extLst>
              </p:cNvPr>
              <p:cNvSpPr>
                <a:spLocks/>
              </p:cNvSpPr>
              <p:nvPr/>
            </p:nvSpPr>
            <p:spPr bwMode="auto">
              <a:xfrm>
                <a:off x="4241800" y="3375025"/>
                <a:ext cx="61913" cy="85725"/>
              </a:xfrm>
              <a:custGeom>
                <a:avLst/>
                <a:gdLst/>
                <a:ahLst/>
                <a:cxnLst>
                  <a:cxn ang="0">
                    <a:pos x="39" y="50"/>
                  </a:cxn>
                  <a:cxn ang="0">
                    <a:pos x="32" y="54"/>
                  </a:cxn>
                  <a:cxn ang="0">
                    <a:pos x="0" y="6"/>
                  </a:cxn>
                  <a:cxn ang="0">
                    <a:pos x="8" y="0"/>
                  </a:cxn>
                  <a:cxn ang="0">
                    <a:pos x="39" y="50"/>
                  </a:cxn>
                </a:cxnLst>
                <a:rect l="0" t="0" r="r" b="b"/>
                <a:pathLst>
                  <a:path w="39" h="54">
                    <a:moveTo>
                      <a:pt x="39" y="50"/>
                    </a:moveTo>
                    <a:lnTo>
                      <a:pt x="32" y="54"/>
                    </a:lnTo>
                    <a:lnTo>
                      <a:pt x="0" y="6"/>
                    </a:lnTo>
                    <a:lnTo>
                      <a:pt x="8" y="0"/>
                    </a:lnTo>
                    <a:lnTo>
                      <a:pt x="39"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7" name="Freeform 114">
                <a:extLst>
                  <a:ext uri="{FF2B5EF4-FFF2-40B4-BE49-F238E27FC236}">
                    <a16:creationId xmlns:a16="http://schemas.microsoft.com/office/drawing/2014/main" id="{06C2EA57-0199-FF4D-A927-3D9A7E61E3DD}"/>
                  </a:ext>
                </a:extLst>
              </p:cNvPr>
              <p:cNvSpPr>
                <a:spLocks/>
              </p:cNvSpPr>
              <p:nvPr/>
            </p:nvSpPr>
            <p:spPr bwMode="auto">
              <a:xfrm>
                <a:off x="4303713" y="3336925"/>
                <a:ext cx="60325" cy="85725"/>
              </a:xfrm>
              <a:custGeom>
                <a:avLst/>
                <a:gdLst/>
                <a:ahLst/>
                <a:cxnLst>
                  <a:cxn ang="0">
                    <a:pos x="38" y="50"/>
                  </a:cxn>
                  <a:cxn ang="0">
                    <a:pos x="31" y="54"/>
                  </a:cxn>
                  <a:cxn ang="0">
                    <a:pos x="0" y="4"/>
                  </a:cxn>
                  <a:cxn ang="0">
                    <a:pos x="8" y="0"/>
                  </a:cxn>
                  <a:cxn ang="0">
                    <a:pos x="38" y="50"/>
                  </a:cxn>
                </a:cxnLst>
                <a:rect l="0" t="0" r="r" b="b"/>
                <a:pathLst>
                  <a:path w="38" h="54">
                    <a:moveTo>
                      <a:pt x="38" y="50"/>
                    </a:moveTo>
                    <a:lnTo>
                      <a:pt x="31" y="54"/>
                    </a:lnTo>
                    <a:lnTo>
                      <a:pt x="0" y="4"/>
                    </a:lnTo>
                    <a:lnTo>
                      <a:pt x="8" y="0"/>
                    </a:lnTo>
                    <a:lnTo>
                      <a:pt x="3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8" name="Freeform 115">
                <a:extLst>
                  <a:ext uri="{FF2B5EF4-FFF2-40B4-BE49-F238E27FC236}">
                    <a16:creationId xmlns:a16="http://schemas.microsoft.com/office/drawing/2014/main" id="{C394340A-5C8D-0442-ADF5-9181D46E2AC8}"/>
                  </a:ext>
                </a:extLst>
              </p:cNvPr>
              <p:cNvSpPr>
                <a:spLocks/>
              </p:cNvSpPr>
              <p:nvPr/>
            </p:nvSpPr>
            <p:spPr bwMode="auto">
              <a:xfrm>
                <a:off x="4368800" y="3300413"/>
                <a:ext cx="58738" cy="87313"/>
              </a:xfrm>
              <a:custGeom>
                <a:avLst/>
                <a:gdLst/>
                <a:ahLst/>
                <a:cxnLst>
                  <a:cxn ang="0">
                    <a:pos x="37" y="52"/>
                  </a:cxn>
                  <a:cxn ang="0">
                    <a:pos x="29" y="55"/>
                  </a:cxn>
                  <a:cxn ang="0">
                    <a:pos x="0" y="3"/>
                  </a:cxn>
                  <a:cxn ang="0">
                    <a:pos x="9" y="0"/>
                  </a:cxn>
                  <a:cxn ang="0">
                    <a:pos x="37" y="52"/>
                  </a:cxn>
                </a:cxnLst>
                <a:rect l="0" t="0" r="r" b="b"/>
                <a:pathLst>
                  <a:path w="37" h="55">
                    <a:moveTo>
                      <a:pt x="37" y="52"/>
                    </a:moveTo>
                    <a:lnTo>
                      <a:pt x="29" y="55"/>
                    </a:lnTo>
                    <a:lnTo>
                      <a:pt x="0" y="3"/>
                    </a:lnTo>
                    <a:lnTo>
                      <a:pt x="9" y="0"/>
                    </a:lnTo>
                    <a:lnTo>
                      <a:pt x="37"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29" name="Freeform 116">
                <a:extLst>
                  <a:ext uri="{FF2B5EF4-FFF2-40B4-BE49-F238E27FC236}">
                    <a16:creationId xmlns:a16="http://schemas.microsoft.com/office/drawing/2014/main" id="{8F7D3B77-84BE-524E-AF73-57CB203E0D21}"/>
                  </a:ext>
                </a:extLst>
              </p:cNvPr>
              <p:cNvSpPr>
                <a:spLocks/>
              </p:cNvSpPr>
              <p:nvPr/>
            </p:nvSpPr>
            <p:spPr bwMode="auto">
              <a:xfrm>
                <a:off x="4437063" y="3267075"/>
                <a:ext cx="52388" cy="88900"/>
              </a:xfrm>
              <a:custGeom>
                <a:avLst/>
                <a:gdLst/>
                <a:ahLst/>
                <a:cxnLst>
                  <a:cxn ang="0">
                    <a:pos x="33" y="53"/>
                  </a:cxn>
                  <a:cxn ang="0">
                    <a:pos x="25" y="56"/>
                  </a:cxn>
                  <a:cxn ang="0">
                    <a:pos x="0" y="3"/>
                  </a:cxn>
                  <a:cxn ang="0">
                    <a:pos x="9" y="0"/>
                  </a:cxn>
                  <a:cxn ang="0">
                    <a:pos x="33" y="53"/>
                  </a:cxn>
                </a:cxnLst>
                <a:rect l="0" t="0" r="r" b="b"/>
                <a:pathLst>
                  <a:path w="33" h="56">
                    <a:moveTo>
                      <a:pt x="33" y="53"/>
                    </a:moveTo>
                    <a:lnTo>
                      <a:pt x="25" y="56"/>
                    </a:lnTo>
                    <a:lnTo>
                      <a:pt x="0" y="3"/>
                    </a:lnTo>
                    <a:lnTo>
                      <a:pt x="9" y="0"/>
                    </a:lnTo>
                    <a:lnTo>
                      <a:pt x="33"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0" name="Freeform 117">
                <a:extLst>
                  <a:ext uri="{FF2B5EF4-FFF2-40B4-BE49-F238E27FC236}">
                    <a16:creationId xmlns:a16="http://schemas.microsoft.com/office/drawing/2014/main" id="{6BF2CC58-3E59-954D-8D16-58F477E2B030}"/>
                  </a:ext>
                </a:extLst>
              </p:cNvPr>
              <p:cNvSpPr>
                <a:spLocks/>
              </p:cNvSpPr>
              <p:nvPr/>
            </p:nvSpPr>
            <p:spPr bwMode="auto">
              <a:xfrm>
                <a:off x="4505325" y="3238500"/>
                <a:ext cx="49213" cy="90488"/>
              </a:xfrm>
              <a:custGeom>
                <a:avLst/>
                <a:gdLst/>
                <a:ahLst/>
                <a:cxnLst>
                  <a:cxn ang="0">
                    <a:pos x="31" y="54"/>
                  </a:cxn>
                  <a:cxn ang="0">
                    <a:pos x="23" y="57"/>
                  </a:cxn>
                  <a:cxn ang="0">
                    <a:pos x="0" y="3"/>
                  </a:cxn>
                  <a:cxn ang="0">
                    <a:pos x="10" y="0"/>
                  </a:cxn>
                  <a:cxn ang="0">
                    <a:pos x="31" y="54"/>
                  </a:cxn>
                </a:cxnLst>
                <a:rect l="0" t="0" r="r" b="b"/>
                <a:pathLst>
                  <a:path w="31" h="57">
                    <a:moveTo>
                      <a:pt x="31" y="54"/>
                    </a:moveTo>
                    <a:lnTo>
                      <a:pt x="23" y="57"/>
                    </a:lnTo>
                    <a:lnTo>
                      <a:pt x="0" y="3"/>
                    </a:lnTo>
                    <a:lnTo>
                      <a:pt x="10" y="0"/>
                    </a:lnTo>
                    <a:lnTo>
                      <a:pt x="31"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1" name="Freeform 118">
                <a:extLst>
                  <a:ext uri="{FF2B5EF4-FFF2-40B4-BE49-F238E27FC236}">
                    <a16:creationId xmlns:a16="http://schemas.microsoft.com/office/drawing/2014/main" id="{64318F60-35AF-F64F-862A-F21F6F640A07}"/>
                  </a:ext>
                </a:extLst>
              </p:cNvPr>
              <p:cNvSpPr>
                <a:spLocks/>
              </p:cNvSpPr>
              <p:nvPr/>
            </p:nvSpPr>
            <p:spPr bwMode="auto">
              <a:xfrm>
                <a:off x="4578350" y="3211513"/>
                <a:ext cx="39688" cy="93663"/>
              </a:xfrm>
              <a:custGeom>
                <a:avLst/>
                <a:gdLst/>
                <a:ahLst/>
                <a:cxnLst>
                  <a:cxn ang="0">
                    <a:pos x="25" y="56"/>
                  </a:cxn>
                  <a:cxn ang="0">
                    <a:pos x="18" y="59"/>
                  </a:cxn>
                  <a:cxn ang="0">
                    <a:pos x="0" y="3"/>
                  </a:cxn>
                  <a:cxn ang="0">
                    <a:pos x="7" y="0"/>
                  </a:cxn>
                  <a:cxn ang="0">
                    <a:pos x="25" y="56"/>
                  </a:cxn>
                </a:cxnLst>
                <a:rect l="0" t="0" r="r" b="b"/>
                <a:pathLst>
                  <a:path w="25" h="59">
                    <a:moveTo>
                      <a:pt x="25" y="56"/>
                    </a:moveTo>
                    <a:lnTo>
                      <a:pt x="18" y="59"/>
                    </a:lnTo>
                    <a:lnTo>
                      <a:pt x="0" y="3"/>
                    </a:lnTo>
                    <a:lnTo>
                      <a:pt x="7" y="0"/>
                    </a:lnTo>
                    <a:lnTo>
                      <a:pt x="25"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2" name="Freeform 119">
                <a:extLst>
                  <a:ext uri="{FF2B5EF4-FFF2-40B4-BE49-F238E27FC236}">
                    <a16:creationId xmlns:a16="http://schemas.microsoft.com/office/drawing/2014/main" id="{71547D9B-E4BB-0A4C-9DE6-F84BAF7E4208}"/>
                  </a:ext>
                </a:extLst>
              </p:cNvPr>
              <p:cNvSpPr>
                <a:spLocks/>
              </p:cNvSpPr>
              <p:nvPr/>
            </p:nvSpPr>
            <p:spPr bwMode="auto">
              <a:xfrm>
                <a:off x="4648200" y="3190875"/>
                <a:ext cx="38100" cy="93663"/>
              </a:xfrm>
              <a:custGeom>
                <a:avLst/>
                <a:gdLst/>
                <a:ahLst/>
                <a:cxnLst>
                  <a:cxn ang="0">
                    <a:pos x="24" y="56"/>
                  </a:cxn>
                  <a:cxn ang="0">
                    <a:pos x="16" y="59"/>
                  </a:cxn>
                  <a:cxn ang="0">
                    <a:pos x="0" y="1"/>
                  </a:cxn>
                  <a:cxn ang="0">
                    <a:pos x="9" y="0"/>
                  </a:cxn>
                  <a:cxn ang="0">
                    <a:pos x="24" y="56"/>
                  </a:cxn>
                </a:cxnLst>
                <a:rect l="0" t="0" r="r" b="b"/>
                <a:pathLst>
                  <a:path w="24" h="59">
                    <a:moveTo>
                      <a:pt x="24" y="56"/>
                    </a:moveTo>
                    <a:lnTo>
                      <a:pt x="16" y="59"/>
                    </a:lnTo>
                    <a:lnTo>
                      <a:pt x="0" y="1"/>
                    </a:lnTo>
                    <a:lnTo>
                      <a:pt x="9" y="0"/>
                    </a:lnTo>
                    <a:lnTo>
                      <a:pt x="24"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3" name="Freeform 120">
                <a:extLst>
                  <a:ext uri="{FF2B5EF4-FFF2-40B4-BE49-F238E27FC236}">
                    <a16:creationId xmlns:a16="http://schemas.microsoft.com/office/drawing/2014/main" id="{BF9F30FC-BDE0-7640-BB00-AFAD1DCDEF78}"/>
                  </a:ext>
                </a:extLst>
              </p:cNvPr>
              <p:cNvSpPr>
                <a:spLocks/>
              </p:cNvSpPr>
              <p:nvPr/>
            </p:nvSpPr>
            <p:spPr bwMode="auto">
              <a:xfrm>
                <a:off x="4721225" y="3171825"/>
                <a:ext cx="34925" cy="95250"/>
              </a:xfrm>
              <a:custGeom>
                <a:avLst/>
                <a:gdLst/>
                <a:ahLst/>
                <a:cxnLst>
                  <a:cxn ang="0">
                    <a:pos x="22" y="57"/>
                  </a:cxn>
                  <a:cxn ang="0">
                    <a:pos x="13" y="60"/>
                  </a:cxn>
                  <a:cxn ang="0">
                    <a:pos x="0" y="3"/>
                  </a:cxn>
                  <a:cxn ang="0">
                    <a:pos x="8" y="0"/>
                  </a:cxn>
                  <a:cxn ang="0">
                    <a:pos x="22" y="57"/>
                  </a:cxn>
                </a:cxnLst>
                <a:rect l="0" t="0" r="r" b="b"/>
                <a:pathLst>
                  <a:path w="22" h="60">
                    <a:moveTo>
                      <a:pt x="22" y="57"/>
                    </a:moveTo>
                    <a:lnTo>
                      <a:pt x="13" y="60"/>
                    </a:lnTo>
                    <a:lnTo>
                      <a:pt x="0" y="3"/>
                    </a:lnTo>
                    <a:lnTo>
                      <a:pt x="8" y="0"/>
                    </a:lnTo>
                    <a:lnTo>
                      <a:pt x="22"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4" name="Freeform 121">
                <a:extLst>
                  <a:ext uri="{FF2B5EF4-FFF2-40B4-BE49-F238E27FC236}">
                    <a16:creationId xmlns:a16="http://schemas.microsoft.com/office/drawing/2014/main" id="{33FC4C35-0123-BA4F-B0AC-8E129976A448}"/>
                  </a:ext>
                </a:extLst>
              </p:cNvPr>
              <p:cNvSpPr>
                <a:spLocks/>
              </p:cNvSpPr>
              <p:nvPr/>
            </p:nvSpPr>
            <p:spPr bwMode="auto">
              <a:xfrm>
                <a:off x="4794250" y="3159125"/>
                <a:ext cx="28575" cy="93663"/>
              </a:xfrm>
              <a:custGeom>
                <a:avLst/>
                <a:gdLst/>
                <a:ahLst/>
                <a:cxnLst>
                  <a:cxn ang="0">
                    <a:pos x="18" y="57"/>
                  </a:cxn>
                  <a:cxn ang="0">
                    <a:pos x="10" y="59"/>
                  </a:cxn>
                  <a:cxn ang="0">
                    <a:pos x="0" y="2"/>
                  </a:cxn>
                  <a:cxn ang="0">
                    <a:pos x="9" y="0"/>
                  </a:cxn>
                  <a:cxn ang="0">
                    <a:pos x="18" y="57"/>
                  </a:cxn>
                </a:cxnLst>
                <a:rect l="0" t="0" r="r" b="b"/>
                <a:pathLst>
                  <a:path w="18" h="59">
                    <a:moveTo>
                      <a:pt x="18" y="57"/>
                    </a:moveTo>
                    <a:lnTo>
                      <a:pt x="10" y="59"/>
                    </a:lnTo>
                    <a:lnTo>
                      <a:pt x="0" y="2"/>
                    </a:lnTo>
                    <a:lnTo>
                      <a:pt x="9" y="0"/>
                    </a:lnTo>
                    <a:lnTo>
                      <a:pt x="18"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5" name="Freeform 122">
                <a:extLst>
                  <a:ext uri="{FF2B5EF4-FFF2-40B4-BE49-F238E27FC236}">
                    <a16:creationId xmlns:a16="http://schemas.microsoft.com/office/drawing/2014/main" id="{B60A57C9-8A60-3349-AF68-B84E21873BD9}"/>
                  </a:ext>
                </a:extLst>
              </p:cNvPr>
              <p:cNvSpPr>
                <a:spLocks/>
              </p:cNvSpPr>
              <p:nvPr/>
            </p:nvSpPr>
            <p:spPr bwMode="auto">
              <a:xfrm>
                <a:off x="4868863" y="3149600"/>
                <a:ext cx="23813" cy="93663"/>
              </a:xfrm>
              <a:custGeom>
                <a:avLst/>
                <a:gdLst/>
                <a:ahLst/>
                <a:cxnLst>
                  <a:cxn ang="0">
                    <a:pos x="15" y="57"/>
                  </a:cxn>
                  <a:cxn ang="0">
                    <a:pos x="7" y="59"/>
                  </a:cxn>
                  <a:cxn ang="0">
                    <a:pos x="0" y="0"/>
                  </a:cxn>
                  <a:cxn ang="0">
                    <a:pos x="9" y="0"/>
                  </a:cxn>
                  <a:cxn ang="0">
                    <a:pos x="15" y="57"/>
                  </a:cxn>
                </a:cxnLst>
                <a:rect l="0" t="0" r="r" b="b"/>
                <a:pathLst>
                  <a:path w="15" h="59">
                    <a:moveTo>
                      <a:pt x="15" y="57"/>
                    </a:moveTo>
                    <a:lnTo>
                      <a:pt x="7" y="59"/>
                    </a:lnTo>
                    <a:lnTo>
                      <a:pt x="0" y="0"/>
                    </a:lnTo>
                    <a:lnTo>
                      <a:pt x="9" y="0"/>
                    </a:lnTo>
                    <a:lnTo>
                      <a:pt x="15"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6" name="Freeform 123">
                <a:extLst>
                  <a:ext uri="{FF2B5EF4-FFF2-40B4-BE49-F238E27FC236}">
                    <a16:creationId xmlns:a16="http://schemas.microsoft.com/office/drawing/2014/main" id="{B877583A-4E3B-444B-BA70-36FF7D8F1D87}"/>
                  </a:ext>
                </a:extLst>
              </p:cNvPr>
              <p:cNvSpPr>
                <a:spLocks/>
              </p:cNvSpPr>
              <p:nvPr/>
            </p:nvSpPr>
            <p:spPr bwMode="auto">
              <a:xfrm>
                <a:off x="4945063" y="3141663"/>
                <a:ext cx="19050" cy="93663"/>
              </a:xfrm>
              <a:custGeom>
                <a:avLst/>
                <a:gdLst/>
                <a:ahLst/>
                <a:cxnLst>
                  <a:cxn ang="0">
                    <a:pos x="12" y="59"/>
                  </a:cxn>
                  <a:cxn ang="0">
                    <a:pos x="3" y="59"/>
                  </a:cxn>
                  <a:cxn ang="0">
                    <a:pos x="0" y="0"/>
                  </a:cxn>
                  <a:cxn ang="0">
                    <a:pos x="9" y="0"/>
                  </a:cxn>
                  <a:cxn ang="0">
                    <a:pos x="12" y="59"/>
                  </a:cxn>
                </a:cxnLst>
                <a:rect l="0" t="0" r="r" b="b"/>
                <a:pathLst>
                  <a:path w="12" h="59">
                    <a:moveTo>
                      <a:pt x="12" y="59"/>
                    </a:moveTo>
                    <a:lnTo>
                      <a:pt x="3" y="59"/>
                    </a:lnTo>
                    <a:lnTo>
                      <a:pt x="0" y="0"/>
                    </a:lnTo>
                    <a:lnTo>
                      <a:pt x="9" y="0"/>
                    </a:lnTo>
                    <a:lnTo>
                      <a:pt x="12"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7" name="Freeform 124">
                <a:extLst>
                  <a:ext uri="{FF2B5EF4-FFF2-40B4-BE49-F238E27FC236}">
                    <a16:creationId xmlns:a16="http://schemas.microsoft.com/office/drawing/2014/main" id="{671872BF-2AC0-9840-A6D4-42AF2C165029}"/>
                  </a:ext>
                </a:extLst>
              </p:cNvPr>
              <p:cNvSpPr>
                <a:spLocks/>
              </p:cNvSpPr>
              <p:nvPr/>
            </p:nvSpPr>
            <p:spPr bwMode="auto">
              <a:xfrm>
                <a:off x="5021263" y="3140075"/>
                <a:ext cx="17463" cy="93663"/>
              </a:xfrm>
              <a:custGeom>
                <a:avLst/>
                <a:gdLst/>
                <a:ahLst/>
                <a:cxnLst>
                  <a:cxn ang="0">
                    <a:pos x="11" y="59"/>
                  </a:cxn>
                  <a:cxn ang="0">
                    <a:pos x="2" y="59"/>
                  </a:cxn>
                  <a:cxn ang="0">
                    <a:pos x="0" y="0"/>
                  </a:cxn>
                  <a:cxn ang="0">
                    <a:pos x="9" y="0"/>
                  </a:cxn>
                  <a:cxn ang="0">
                    <a:pos x="11" y="59"/>
                  </a:cxn>
                </a:cxnLst>
                <a:rect l="0" t="0" r="r" b="b"/>
                <a:pathLst>
                  <a:path w="11" h="59">
                    <a:moveTo>
                      <a:pt x="11" y="59"/>
                    </a:moveTo>
                    <a:lnTo>
                      <a:pt x="2" y="59"/>
                    </a:lnTo>
                    <a:lnTo>
                      <a:pt x="0" y="0"/>
                    </a:lnTo>
                    <a:lnTo>
                      <a:pt x="9" y="0"/>
                    </a:lnTo>
                    <a:lnTo>
                      <a:pt x="11"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8" name="Freeform 125">
                <a:extLst>
                  <a:ext uri="{FF2B5EF4-FFF2-40B4-BE49-F238E27FC236}">
                    <a16:creationId xmlns:a16="http://schemas.microsoft.com/office/drawing/2014/main" id="{B5538EB4-60EF-0544-9EF6-8587D7222816}"/>
                  </a:ext>
                </a:extLst>
              </p:cNvPr>
              <p:cNvSpPr>
                <a:spLocks/>
              </p:cNvSpPr>
              <p:nvPr/>
            </p:nvSpPr>
            <p:spPr bwMode="auto">
              <a:xfrm>
                <a:off x="5091113" y="3141663"/>
                <a:ext cx="17463" cy="93663"/>
              </a:xfrm>
              <a:custGeom>
                <a:avLst/>
                <a:gdLst/>
                <a:ahLst/>
                <a:cxnLst>
                  <a:cxn ang="0">
                    <a:pos x="9" y="59"/>
                  </a:cxn>
                  <a:cxn ang="0">
                    <a:pos x="0" y="58"/>
                  </a:cxn>
                  <a:cxn ang="0">
                    <a:pos x="3" y="0"/>
                  </a:cxn>
                  <a:cxn ang="0">
                    <a:pos x="11" y="0"/>
                  </a:cxn>
                  <a:cxn ang="0">
                    <a:pos x="9" y="59"/>
                  </a:cxn>
                </a:cxnLst>
                <a:rect l="0" t="0" r="r" b="b"/>
                <a:pathLst>
                  <a:path w="11" h="59">
                    <a:moveTo>
                      <a:pt x="9" y="59"/>
                    </a:moveTo>
                    <a:lnTo>
                      <a:pt x="0" y="58"/>
                    </a:lnTo>
                    <a:lnTo>
                      <a:pt x="3" y="0"/>
                    </a:lnTo>
                    <a:lnTo>
                      <a:pt x="11"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39" name="Freeform 126">
                <a:extLst>
                  <a:ext uri="{FF2B5EF4-FFF2-40B4-BE49-F238E27FC236}">
                    <a16:creationId xmlns:a16="http://schemas.microsoft.com/office/drawing/2014/main" id="{3096C0F8-CB26-E34D-A3A3-9C49E6E99CBC}"/>
                  </a:ext>
                </a:extLst>
              </p:cNvPr>
              <p:cNvSpPr>
                <a:spLocks/>
              </p:cNvSpPr>
              <p:nvPr/>
            </p:nvSpPr>
            <p:spPr bwMode="auto">
              <a:xfrm>
                <a:off x="5160963" y="3146425"/>
                <a:ext cx="23813" cy="93663"/>
              </a:xfrm>
              <a:custGeom>
                <a:avLst/>
                <a:gdLst/>
                <a:ahLst/>
                <a:cxnLst>
                  <a:cxn ang="0">
                    <a:pos x="9" y="59"/>
                  </a:cxn>
                  <a:cxn ang="0">
                    <a:pos x="0" y="58"/>
                  </a:cxn>
                  <a:cxn ang="0">
                    <a:pos x="6" y="0"/>
                  </a:cxn>
                  <a:cxn ang="0">
                    <a:pos x="15" y="0"/>
                  </a:cxn>
                  <a:cxn ang="0">
                    <a:pos x="9" y="59"/>
                  </a:cxn>
                </a:cxnLst>
                <a:rect l="0" t="0" r="r" b="b"/>
                <a:pathLst>
                  <a:path w="15" h="59">
                    <a:moveTo>
                      <a:pt x="9" y="59"/>
                    </a:moveTo>
                    <a:lnTo>
                      <a:pt x="0" y="58"/>
                    </a:lnTo>
                    <a:lnTo>
                      <a:pt x="6" y="0"/>
                    </a:lnTo>
                    <a:lnTo>
                      <a:pt x="15"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0" name="Freeform 127">
                <a:extLst>
                  <a:ext uri="{FF2B5EF4-FFF2-40B4-BE49-F238E27FC236}">
                    <a16:creationId xmlns:a16="http://schemas.microsoft.com/office/drawing/2014/main" id="{FD5EB812-B525-924E-BE3C-0F545A85C600}"/>
                  </a:ext>
                </a:extLst>
              </p:cNvPr>
              <p:cNvSpPr>
                <a:spLocks/>
              </p:cNvSpPr>
              <p:nvPr/>
            </p:nvSpPr>
            <p:spPr bwMode="auto">
              <a:xfrm>
                <a:off x="5230813" y="3155950"/>
                <a:ext cx="28575" cy="93663"/>
              </a:xfrm>
              <a:custGeom>
                <a:avLst/>
                <a:gdLst/>
                <a:ahLst/>
                <a:cxnLst>
                  <a:cxn ang="0">
                    <a:pos x="9" y="59"/>
                  </a:cxn>
                  <a:cxn ang="0">
                    <a:pos x="0" y="58"/>
                  </a:cxn>
                  <a:cxn ang="0">
                    <a:pos x="9" y="0"/>
                  </a:cxn>
                  <a:cxn ang="0">
                    <a:pos x="18" y="2"/>
                  </a:cxn>
                  <a:cxn ang="0">
                    <a:pos x="9" y="59"/>
                  </a:cxn>
                </a:cxnLst>
                <a:rect l="0" t="0" r="r" b="b"/>
                <a:pathLst>
                  <a:path w="18" h="59">
                    <a:moveTo>
                      <a:pt x="9" y="59"/>
                    </a:moveTo>
                    <a:lnTo>
                      <a:pt x="0" y="58"/>
                    </a:lnTo>
                    <a:lnTo>
                      <a:pt x="9" y="0"/>
                    </a:lnTo>
                    <a:lnTo>
                      <a:pt x="18"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1" name="Freeform 128">
                <a:extLst>
                  <a:ext uri="{FF2B5EF4-FFF2-40B4-BE49-F238E27FC236}">
                    <a16:creationId xmlns:a16="http://schemas.microsoft.com/office/drawing/2014/main" id="{686EEA44-08C0-D446-B051-B2142C6E128A}"/>
                  </a:ext>
                </a:extLst>
              </p:cNvPr>
              <p:cNvSpPr>
                <a:spLocks/>
              </p:cNvSpPr>
              <p:nvPr/>
            </p:nvSpPr>
            <p:spPr bwMode="auto">
              <a:xfrm>
                <a:off x="5300663" y="3168650"/>
                <a:ext cx="33338" cy="93663"/>
              </a:xfrm>
              <a:custGeom>
                <a:avLst/>
                <a:gdLst/>
                <a:ahLst/>
                <a:cxnLst>
                  <a:cxn ang="0">
                    <a:pos x="9" y="59"/>
                  </a:cxn>
                  <a:cxn ang="0">
                    <a:pos x="0" y="57"/>
                  </a:cxn>
                  <a:cxn ang="0">
                    <a:pos x="12" y="0"/>
                  </a:cxn>
                  <a:cxn ang="0">
                    <a:pos x="21" y="2"/>
                  </a:cxn>
                  <a:cxn ang="0">
                    <a:pos x="9" y="59"/>
                  </a:cxn>
                </a:cxnLst>
                <a:rect l="0" t="0" r="r" b="b"/>
                <a:pathLst>
                  <a:path w="21" h="59">
                    <a:moveTo>
                      <a:pt x="9" y="59"/>
                    </a:moveTo>
                    <a:lnTo>
                      <a:pt x="0" y="57"/>
                    </a:lnTo>
                    <a:lnTo>
                      <a:pt x="12" y="0"/>
                    </a:lnTo>
                    <a:lnTo>
                      <a:pt x="21"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2" name="Freeform 129">
                <a:extLst>
                  <a:ext uri="{FF2B5EF4-FFF2-40B4-BE49-F238E27FC236}">
                    <a16:creationId xmlns:a16="http://schemas.microsoft.com/office/drawing/2014/main" id="{F6AA36FA-2EEA-2448-9E76-4550FC4A2409}"/>
                  </a:ext>
                </a:extLst>
              </p:cNvPr>
              <p:cNvSpPr>
                <a:spLocks/>
              </p:cNvSpPr>
              <p:nvPr/>
            </p:nvSpPr>
            <p:spPr bwMode="auto">
              <a:xfrm>
                <a:off x="5367338" y="3186113"/>
                <a:ext cx="38100" cy="93663"/>
              </a:xfrm>
              <a:custGeom>
                <a:avLst/>
                <a:gdLst/>
                <a:ahLst/>
                <a:cxnLst>
                  <a:cxn ang="0">
                    <a:pos x="9" y="59"/>
                  </a:cxn>
                  <a:cxn ang="0">
                    <a:pos x="0" y="57"/>
                  </a:cxn>
                  <a:cxn ang="0">
                    <a:pos x="15" y="0"/>
                  </a:cxn>
                  <a:cxn ang="0">
                    <a:pos x="24" y="3"/>
                  </a:cxn>
                  <a:cxn ang="0">
                    <a:pos x="9" y="59"/>
                  </a:cxn>
                </a:cxnLst>
                <a:rect l="0" t="0" r="r" b="b"/>
                <a:pathLst>
                  <a:path w="24" h="59">
                    <a:moveTo>
                      <a:pt x="9" y="59"/>
                    </a:moveTo>
                    <a:lnTo>
                      <a:pt x="0" y="57"/>
                    </a:lnTo>
                    <a:lnTo>
                      <a:pt x="15" y="0"/>
                    </a:lnTo>
                    <a:lnTo>
                      <a:pt x="24" y="3"/>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3" name="Freeform 130">
                <a:extLst>
                  <a:ext uri="{FF2B5EF4-FFF2-40B4-BE49-F238E27FC236}">
                    <a16:creationId xmlns:a16="http://schemas.microsoft.com/office/drawing/2014/main" id="{A89C90C3-7C9F-7148-817F-001BAA9B26EB}"/>
                  </a:ext>
                </a:extLst>
              </p:cNvPr>
              <p:cNvSpPr>
                <a:spLocks/>
              </p:cNvSpPr>
              <p:nvPr/>
            </p:nvSpPr>
            <p:spPr bwMode="auto">
              <a:xfrm>
                <a:off x="5437188" y="3206750"/>
                <a:ext cx="41275" cy="93663"/>
              </a:xfrm>
              <a:custGeom>
                <a:avLst/>
                <a:gdLst/>
                <a:ahLst/>
                <a:cxnLst>
                  <a:cxn ang="0">
                    <a:pos x="7" y="59"/>
                  </a:cxn>
                  <a:cxn ang="0">
                    <a:pos x="0" y="56"/>
                  </a:cxn>
                  <a:cxn ang="0">
                    <a:pos x="18" y="0"/>
                  </a:cxn>
                  <a:cxn ang="0">
                    <a:pos x="26" y="3"/>
                  </a:cxn>
                  <a:cxn ang="0">
                    <a:pos x="7" y="59"/>
                  </a:cxn>
                </a:cxnLst>
                <a:rect l="0" t="0" r="r" b="b"/>
                <a:pathLst>
                  <a:path w="26" h="59">
                    <a:moveTo>
                      <a:pt x="7" y="59"/>
                    </a:moveTo>
                    <a:lnTo>
                      <a:pt x="0" y="56"/>
                    </a:lnTo>
                    <a:lnTo>
                      <a:pt x="18" y="0"/>
                    </a:lnTo>
                    <a:lnTo>
                      <a:pt x="26" y="3"/>
                    </a:lnTo>
                    <a:lnTo>
                      <a:pt x="7"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4" name="Freeform 131">
                <a:extLst>
                  <a:ext uri="{FF2B5EF4-FFF2-40B4-BE49-F238E27FC236}">
                    <a16:creationId xmlns:a16="http://schemas.microsoft.com/office/drawing/2014/main" id="{0498833D-D767-F94E-89CD-7022B774C013}"/>
                  </a:ext>
                </a:extLst>
              </p:cNvPr>
              <p:cNvSpPr>
                <a:spLocks/>
              </p:cNvSpPr>
              <p:nvPr/>
            </p:nvSpPr>
            <p:spPr bwMode="auto">
              <a:xfrm>
                <a:off x="5502275" y="3230563"/>
                <a:ext cx="47625" cy="92075"/>
              </a:xfrm>
              <a:custGeom>
                <a:avLst/>
                <a:gdLst/>
                <a:ahLst/>
                <a:cxnLst>
                  <a:cxn ang="0">
                    <a:pos x="9" y="58"/>
                  </a:cxn>
                  <a:cxn ang="0">
                    <a:pos x="0" y="55"/>
                  </a:cxn>
                  <a:cxn ang="0">
                    <a:pos x="21" y="0"/>
                  </a:cxn>
                  <a:cxn ang="0">
                    <a:pos x="30" y="3"/>
                  </a:cxn>
                  <a:cxn ang="0">
                    <a:pos x="9" y="58"/>
                  </a:cxn>
                </a:cxnLst>
                <a:rect l="0" t="0" r="r" b="b"/>
                <a:pathLst>
                  <a:path w="30" h="58">
                    <a:moveTo>
                      <a:pt x="9" y="58"/>
                    </a:moveTo>
                    <a:lnTo>
                      <a:pt x="0" y="55"/>
                    </a:lnTo>
                    <a:lnTo>
                      <a:pt x="21" y="0"/>
                    </a:lnTo>
                    <a:lnTo>
                      <a:pt x="30" y="3"/>
                    </a:lnTo>
                    <a:lnTo>
                      <a:pt x="9"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5" name="Freeform 132">
                <a:extLst>
                  <a:ext uri="{FF2B5EF4-FFF2-40B4-BE49-F238E27FC236}">
                    <a16:creationId xmlns:a16="http://schemas.microsoft.com/office/drawing/2014/main" id="{5486E702-32BC-3544-AA56-A251F51F18EF}"/>
                  </a:ext>
                </a:extLst>
              </p:cNvPr>
              <p:cNvSpPr>
                <a:spLocks/>
              </p:cNvSpPr>
              <p:nvPr/>
            </p:nvSpPr>
            <p:spPr bwMode="auto">
              <a:xfrm>
                <a:off x="5565775" y="3259138"/>
                <a:ext cx="50800" cy="92075"/>
              </a:xfrm>
              <a:custGeom>
                <a:avLst/>
                <a:gdLst/>
                <a:ahLst/>
                <a:cxnLst>
                  <a:cxn ang="0">
                    <a:pos x="10" y="58"/>
                  </a:cxn>
                  <a:cxn ang="0">
                    <a:pos x="0" y="53"/>
                  </a:cxn>
                  <a:cxn ang="0">
                    <a:pos x="25" y="0"/>
                  </a:cxn>
                  <a:cxn ang="0">
                    <a:pos x="32" y="3"/>
                  </a:cxn>
                  <a:cxn ang="0">
                    <a:pos x="10" y="58"/>
                  </a:cxn>
                </a:cxnLst>
                <a:rect l="0" t="0" r="r" b="b"/>
                <a:pathLst>
                  <a:path w="32" h="58">
                    <a:moveTo>
                      <a:pt x="10" y="58"/>
                    </a:moveTo>
                    <a:lnTo>
                      <a:pt x="0" y="53"/>
                    </a:lnTo>
                    <a:lnTo>
                      <a:pt x="25" y="0"/>
                    </a:lnTo>
                    <a:lnTo>
                      <a:pt x="32" y="3"/>
                    </a:lnTo>
                    <a:lnTo>
                      <a:pt x="10"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6" name="Freeform 133">
                <a:extLst>
                  <a:ext uri="{FF2B5EF4-FFF2-40B4-BE49-F238E27FC236}">
                    <a16:creationId xmlns:a16="http://schemas.microsoft.com/office/drawing/2014/main" id="{EC5AF423-0F17-754E-A0A5-61DC08174878}"/>
                  </a:ext>
                </a:extLst>
              </p:cNvPr>
              <p:cNvSpPr>
                <a:spLocks/>
              </p:cNvSpPr>
              <p:nvPr/>
            </p:nvSpPr>
            <p:spPr bwMode="auto">
              <a:xfrm>
                <a:off x="5630863" y="3290888"/>
                <a:ext cx="55563" cy="92075"/>
              </a:xfrm>
              <a:custGeom>
                <a:avLst/>
                <a:gdLst/>
                <a:ahLst/>
                <a:cxnLst>
                  <a:cxn ang="0">
                    <a:pos x="8" y="58"/>
                  </a:cxn>
                  <a:cxn ang="0">
                    <a:pos x="0" y="53"/>
                  </a:cxn>
                  <a:cxn ang="0">
                    <a:pos x="26" y="0"/>
                  </a:cxn>
                  <a:cxn ang="0">
                    <a:pos x="35" y="5"/>
                  </a:cxn>
                  <a:cxn ang="0">
                    <a:pos x="8" y="58"/>
                  </a:cxn>
                </a:cxnLst>
                <a:rect l="0" t="0" r="r" b="b"/>
                <a:pathLst>
                  <a:path w="35" h="58">
                    <a:moveTo>
                      <a:pt x="8" y="58"/>
                    </a:moveTo>
                    <a:lnTo>
                      <a:pt x="0" y="53"/>
                    </a:lnTo>
                    <a:lnTo>
                      <a:pt x="26" y="0"/>
                    </a:lnTo>
                    <a:lnTo>
                      <a:pt x="35" y="5"/>
                    </a:lnTo>
                    <a:lnTo>
                      <a:pt x="8"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7" name="Freeform 134">
                <a:extLst>
                  <a:ext uri="{FF2B5EF4-FFF2-40B4-BE49-F238E27FC236}">
                    <a16:creationId xmlns:a16="http://schemas.microsoft.com/office/drawing/2014/main" id="{CDF4BF09-782C-DC41-99E3-88E09EBB14B0}"/>
                  </a:ext>
                </a:extLst>
              </p:cNvPr>
              <p:cNvSpPr>
                <a:spLocks/>
              </p:cNvSpPr>
              <p:nvPr/>
            </p:nvSpPr>
            <p:spPr bwMode="auto">
              <a:xfrm>
                <a:off x="5694363" y="3327400"/>
                <a:ext cx="57150" cy="88900"/>
              </a:xfrm>
              <a:custGeom>
                <a:avLst/>
                <a:gdLst/>
                <a:ahLst/>
                <a:cxnLst>
                  <a:cxn ang="0">
                    <a:pos x="7" y="56"/>
                  </a:cxn>
                  <a:cxn ang="0">
                    <a:pos x="0" y="51"/>
                  </a:cxn>
                  <a:cxn ang="0">
                    <a:pos x="28" y="0"/>
                  </a:cxn>
                  <a:cxn ang="0">
                    <a:pos x="36" y="4"/>
                  </a:cxn>
                  <a:cxn ang="0">
                    <a:pos x="7" y="56"/>
                  </a:cxn>
                </a:cxnLst>
                <a:rect l="0" t="0" r="r" b="b"/>
                <a:pathLst>
                  <a:path w="36" h="56">
                    <a:moveTo>
                      <a:pt x="7" y="56"/>
                    </a:moveTo>
                    <a:lnTo>
                      <a:pt x="0" y="51"/>
                    </a:lnTo>
                    <a:lnTo>
                      <a:pt x="28" y="0"/>
                    </a:lnTo>
                    <a:lnTo>
                      <a:pt x="36" y="4"/>
                    </a:lnTo>
                    <a:lnTo>
                      <a:pt x="7"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8" name="Freeform 135">
                <a:extLst>
                  <a:ext uri="{FF2B5EF4-FFF2-40B4-BE49-F238E27FC236}">
                    <a16:creationId xmlns:a16="http://schemas.microsoft.com/office/drawing/2014/main" id="{432B91CD-DB4C-4C41-B5E6-B40FA8EDAB71}"/>
                  </a:ext>
                </a:extLst>
              </p:cNvPr>
              <p:cNvSpPr>
                <a:spLocks/>
              </p:cNvSpPr>
              <p:nvPr/>
            </p:nvSpPr>
            <p:spPr bwMode="auto">
              <a:xfrm>
                <a:off x="5753100" y="3367088"/>
                <a:ext cx="63500" cy="84138"/>
              </a:xfrm>
              <a:custGeom>
                <a:avLst/>
                <a:gdLst/>
                <a:ahLst/>
                <a:cxnLst>
                  <a:cxn ang="0">
                    <a:pos x="6" y="53"/>
                  </a:cxn>
                  <a:cxn ang="0">
                    <a:pos x="0" y="49"/>
                  </a:cxn>
                  <a:cxn ang="0">
                    <a:pos x="32" y="0"/>
                  </a:cxn>
                  <a:cxn ang="0">
                    <a:pos x="40" y="5"/>
                  </a:cxn>
                  <a:cxn ang="0">
                    <a:pos x="6" y="53"/>
                  </a:cxn>
                </a:cxnLst>
                <a:rect l="0" t="0" r="r" b="b"/>
                <a:pathLst>
                  <a:path w="40" h="53">
                    <a:moveTo>
                      <a:pt x="6" y="53"/>
                    </a:moveTo>
                    <a:lnTo>
                      <a:pt x="0" y="49"/>
                    </a:lnTo>
                    <a:lnTo>
                      <a:pt x="32" y="0"/>
                    </a:lnTo>
                    <a:lnTo>
                      <a:pt x="40" y="5"/>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49" name="Freeform 136">
                <a:extLst>
                  <a:ext uri="{FF2B5EF4-FFF2-40B4-BE49-F238E27FC236}">
                    <a16:creationId xmlns:a16="http://schemas.microsoft.com/office/drawing/2014/main" id="{871F9425-1DE5-F24A-9C3A-8A867C244F42}"/>
                  </a:ext>
                </a:extLst>
              </p:cNvPr>
              <p:cNvSpPr>
                <a:spLocks/>
              </p:cNvSpPr>
              <p:nvPr/>
            </p:nvSpPr>
            <p:spPr bwMode="auto">
              <a:xfrm>
                <a:off x="5811838" y="3408363"/>
                <a:ext cx="63500" cy="84138"/>
              </a:xfrm>
              <a:custGeom>
                <a:avLst/>
                <a:gdLst/>
                <a:ahLst/>
                <a:cxnLst>
                  <a:cxn ang="0">
                    <a:pos x="6" y="53"/>
                  </a:cxn>
                  <a:cxn ang="0">
                    <a:pos x="0" y="49"/>
                  </a:cxn>
                  <a:cxn ang="0">
                    <a:pos x="34" y="0"/>
                  </a:cxn>
                  <a:cxn ang="0">
                    <a:pos x="40" y="6"/>
                  </a:cxn>
                  <a:cxn ang="0">
                    <a:pos x="6" y="53"/>
                  </a:cxn>
                </a:cxnLst>
                <a:rect l="0" t="0" r="r" b="b"/>
                <a:pathLst>
                  <a:path w="40" h="53">
                    <a:moveTo>
                      <a:pt x="6" y="53"/>
                    </a:moveTo>
                    <a:lnTo>
                      <a:pt x="0" y="49"/>
                    </a:lnTo>
                    <a:lnTo>
                      <a:pt x="34" y="0"/>
                    </a:lnTo>
                    <a:lnTo>
                      <a:pt x="40" y="6"/>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0" name="Freeform 137">
                <a:extLst>
                  <a:ext uri="{FF2B5EF4-FFF2-40B4-BE49-F238E27FC236}">
                    <a16:creationId xmlns:a16="http://schemas.microsoft.com/office/drawing/2014/main" id="{ACAD457F-E36F-D040-9959-392CA8B20CE3}"/>
                  </a:ext>
                </a:extLst>
              </p:cNvPr>
              <p:cNvSpPr>
                <a:spLocks/>
              </p:cNvSpPr>
              <p:nvPr/>
            </p:nvSpPr>
            <p:spPr bwMode="auto">
              <a:xfrm>
                <a:off x="5865813" y="3454400"/>
                <a:ext cx="69850" cy="80963"/>
              </a:xfrm>
              <a:custGeom>
                <a:avLst/>
                <a:gdLst/>
                <a:ahLst/>
                <a:cxnLst>
                  <a:cxn ang="0">
                    <a:pos x="6" y="51"/>
                  </a:cxn>
                  <a:cxn ang="0">
                    <a:pos x="0" y="47"/>
                  </a:cxn>
                  <a:cxn ang="0">
                    <a:pos x="38" y="0"/>
                  </a:cxn>
                  <a:cxn ang="0">
                    <a:pos x="44" y="6"/>
                  </a:cxn>
                  <a:cxn ang="0">
                    <a:pos x="6" y="51"/>
                  </a:cxn>
                </a:cxnLst>
                <a:rect l="0" t="0" r="r" b="b"/>
                <a:pathLst>
                  <a:path w="44" h="51">
                    <a:moveTo>
                      <a:pt x="6" y="51"/>
                    </a:moveTo>
                    <a:lnTo>
                      <a:pt x="0" y="47"/>
                    </a:lnTo>
                    <a:lnTo>
                      <a:pt x="38" y="0"/>
                    </a:lnTo>
                    <a:lnTo>
                      <a:pt x="44" y="6"/>
                    </a:lnTo>
                    <a:lnTo>
                      <a:pt x="6" y="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1" name="Freeform 138">
                <a:extLst>
                  <a:ext uri="{FF2B5EF4-FFF2-40B4-BE49-F238E27FC236}">
                    <a16:creationId xmlns:a16="http://schemas.microsoft.com/office/drawing/2014/main" id="{4B476884-4425-6743-9DE5-C815C54837ED}"/>
                  </a:ext>
                </a:extLst>
              </p:cNvPr>
              <p:cNvSpPr>
                <a:spLocks/>
              </p:cNvSpPr>
              <p:nvPr/>
            </p:nvSpPr>
            <p:spPr bwMode="auto">
              <a:xfrm>
                <a:off x="5919788" y="3505200"/>
                <a:ext cx="73025" cy="76200"/>
              </a:xfrm>
              <a:custGeom>
                <a:avLst/>
                <a:gdLst/>
                <a:ahLst/>
                <a:cxnLst>
                  <a:cxn ang="0">
                    <a:pos x="7" y="48"/>
                  </a:cxn>
                  <a:cxn ang="0">
                    <a:pos x="0" y="43"/>
                  </a:cxn>
                  <a:cxn ang="0">
                    <a:pos x="39" y="0"/>
                  </a:cxn>
                  <a:cxn ang="0">
                    <a:pos x="46" y="6"/>
                  </a:cxn>
                  <a:cxn ang="0">
                    <a:pos x="7" y="48"/>
                  </a:cxn>
                </a:cxnLst>
                <a:rect l="0" t="0" r="r" b="b"/>
                <a:pathLst>
                  <a:path w="46" h="48">
                    <a:moveTo>
                      <a:pt x="7" y="48"/>
                    </a:moveTo>
                    <a:lnTo>
                      <a:pt x="0" y="43"/>
                    </a:lnTo>
                    <a:lnTo>
                      <a:pt x="39" y="0"/>
                    </a:lnTo>
                    <a:lnTo>
                      <a:pt x="46" y="6"/>
                    </a:lnTo>
                    <a:lnTo>
                      <a:pt x="7"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2" name="Freeform 139">
                <a:extLst>
                  <a:ext uri="{FF2B5EF4-FFF2-40B4-BE49-F238E27FC236}">
                    <a16:creationId xmlns:a16="http://schemas.microsoft.com/office/drawing/2014/main" id="{73C51DA1-E544-0543-8467-E5A923E54A1C}"/>
                  </a:ext>
                </a:extLst>
              </p:cNvPr>
              <p:cNvSpPr>
                <a:spLocks/>
              </p:cNvSpPr>
              <p:nvPr/>
            </p:nvSpPr>
            <p:spPr bwMode="auto">
              <a:xfrm>
                <a:off x="5972175" y="3557588"/>
                <a:ext cx="74613" cy="74613"/>
              </a:xfrm>
              <a:custGeom>
                <a:avLst/>
                <a:gdLst/>
                <a:ahLst/>
                <a:cxnLst>
                  <a:cxn ang="0">
                    <a:pos x="6" y="47"/>
                  </a:cxn>
                  <a:cxn ang="0">
                    <a:pos x="0" y="41"/>
                  </a:cxn>
                  <a:cxn ang="0">
                    <a:pos x="41" y="0"/>
                  </a:cxn>
                  <a:cxn ang="0">
                    <a:pos x="47" y="6"/>
                  </a:cxn>
                  <a:cxn ang="0">
                    <a:pos x="6" y="47"/>
                  </a:cxn>
                </a:cxnLst>
                <a:rect l="0" t="0" r="r" b="b"/>
                <a:pathLst>
                  <a:path w="47" h="47">
                    <a:moveTo>
                      <a:pt x="6" y="47"/>
                    </a:moveTo>
                    <a:lnTo>
                      <a:pt x="0" y="41"/>
                    </a:lnTo>
                    <a:lnTo>
                      <a:pt x="41" y="0"/>
                    </a:lnTo>
                    <a:lnTo>
                      <a:pt x="47" y="6"/>
                    </a:lnTo>
                    <a:lnTo>
                      <a:pt x="6"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3" name="Freeform 140">
                <a:extLst>
                  <a:ext uri="{FF2B5EF4-FFF2-40B4-BE49-F238E27FC236}">
                    <a16:creationId xmlns:a16="http://schemas.microsoft.com/office/drawing/2014/main" id="{45200ED9-45BF-0848-8FFB-2F37E79E65F1}"/>
                  </a:ext>
                </a:extLst>
              </p:cNvPr>
              <p:cNvSpPr>
                <a:spLocks/>
              </p:cNvSpPr>
              <p:nvPr/>
            </p:nvSpPr>
            <p:spPr bwMode="auto">
              <a:xfrm>
                <a:off x="6019800" y="3609975"/>
                <a:ext cx="79375" cy="71438"/>
              </a:xfrm>
              <a:custGeom>
                <a:avLst/>
                <a:gdLst/>
                <a:ahLst/>
                <a:cxnLst>
                  <a:cxn ang="0">
                    <a:pos x="6" y="45"/>
                  </a:cxn>
                  <a:cxn ang="0">
                    <a:pos x="0" y="39"/>
                  </a:cxn>
                  <a:cxn ang="0">
                    <a:pos x="44" y="0"/>
                  </a:cxn>
                  <a:cxn ang="0">
                    <a:pos x="50" y="8"/>
                  </a:cxn>
                  <a:cxn ang="0">
                    <a:pos x="6" y="45"/>
                  </a:cxn>
                </a:cxnLst>
                <a:rect l="0" t="0" r="r" b="b"/>
                <a:pathLst>
                  <a:path w="50" h="45">
                    <a:moveTo>
                      <a:pt x="6" y="45"/>
                    </a:moveTo>
                    <a:lnTo>
                      <a:pt x="0" y="39"/>
                    </a:lnTo>
                    <a:lnTo>
                      <a:pt x="44" y="0"/>
                    </a:lnTo>
                    <a:lnTo>
                      <a:pt x="50" y="8"/>
                    </a:lnTo>
                    <a:lnTo>
                      <a:pt x="6"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4" name="Freeform 141">
                <a:extLst>
                  <a:ext uri="{FF2B5EF4-FFF2-40B4-BE49-F238E27FC236}">
                    <a16:creationId xmlns:a16="http://schemas.microsoft.com/office/drawing/2014/main" id="{184C6A1B-71B8-9346-8596-06D7A9F4C373}"/>
                  </a:ext>
                </a:extLst>
              </p:cNvPr>
              <p:cNvSpPr>
                <a:spLocks/>
              </p:cNvSpPr>
              <p:nvPr/>
            </p:nvSpPr>
            <p:spPr bwMode="auto">
              <a:xfrm>
                <a:off x="6065838" y="3667125"/>
                <a:ext cx="80963" cy="69850"/>
              </a:xfrm>
              <a:custGeom>
                <a:avLst/>
                <a:gdLst/>
                <a:ahLst/>
                <a:cxnLst>
                  <a:cxn ang="0">
                    <a:pos x="4" y="44"/>
                  </a:cxn>
                  <a:cxn ang="0">
                    <a:pos x="0" y="37"/>
                  </a:cxn>
                  <a:cxn ang="0">
                    <a:pos x="45" y="0"/>
                  </a:cxn>
                  <a:cxn ang="0">
                    <a:pos x="51" y="8"/>
                  </a:cxn>
                  <a:cxn ang="0">
                    <a:pos x="4" y="44"/>
                  </a:cxn>
                </a:cxnLst>
                <a:rect l="0" t="0" r="r" b="b"/>
                <a:pathLst>
                  <a:path w="51" h="44">
                    <a:moveTo>
                      <a:pt x="4" y="44"/>
                    </a:moveTo>
                    <a:lnTo>
                      <a:pt x="0" y="37"/>
                    </a:lnTo>
                    <a:lnTo>
                      <a:pt x="45" y="0"/>
                    </a:lnTo>
                    <a:lnTo>
                      <a:pt x="51" y="8"/>
                    </a:lnTo>
                    <a:lnTo>
                      <a:pt x="4"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5" name="Freeform 142">
                <a:extLst>
                  <a:ext uri="{FF2B5EF4-FFF2-40B4-BE49-F238E27FC236}">
                    <a16:creationId xmlns:a16="http://schemas.microsoft.com/office/drawing/2014/main" id="{76AB0FB6-7841-594B-95F5-34EC3D4D25C3}"/>
                  </a:ext>
                </a:extLst>
              </p:cNvPr>
              <p:cNvSpPr>
                <a:spLocks/>
              </p:cNvSpPr>
              <p:nvPr/>
            </p:nvSpPr>
            <p:spPr bwMode="auto">
              <a:xfrm>
                <a:off x="6108700" y="3727450"/>
                <a:ext cx="80963" cy="65088"/>
              </a:xfrm>
              <a:custGeom>
                <a:avLst/>
                <a:gdLst/>
                <a:ahLst/>
                <a:cxnLst>
                  <a:cxn ang="0">
                    <a:pos x="5" y="41"/>
                  </a:cxn>
                  <a:cxn ang="0">
                    <a:pos x="0" y="35"/>
                  </a:cxn>
                  <a:cxn ang="0">
                    <a:pos x="47" y="0"/>
                  </a:cxn>
                  <a:cxn ang="0">
                    <a:pos x="51" y="8"/>
                  </a:cxn>
                  <a:cxn ang="0">
                    <a:pos x="5" y="41"/>
                  </a:cxn>
                </a:cxnLst>
                <a:rect l="0" t="0" r="r" b="b"/>
                <a:pathLst>
                  <a:path w="51" h="41">
                    <a:moveTo>
                      <a:pt x="5" y="41"/>
                    </a:moveTo>
                    <a:lnTo>
                      <a:pt x="0" y="35"/>
                    </a:lnTo>
                    <a:lnTo>
                      <a:pt x="47" y="0"/>
                    </a:lnTo>
                    <a:lnTo>
                      <a:pt x="51" y="8"/>
                    </a:lnTo>
                    <a:lnTo>
                      <a:pt x="5"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6" name="Freeform 143">
                <a:extLst>
                  <a:ext uri="{FF2B5EF4-FFF2-40B4-BE49-F238E27FC236}">
                    <a16:creationId xmlns:a16="http://schemas.microsoft.com/office/drawing/2014/main" id="{0E7DB597-9562-0E4D-8BCA-D07F9E23115D}"/>
                  </a:ext>
                </a:extLst>
              </p:cNvPr>
              <p:cNvSpPr>
                <a:spLocks/>
              </p:cNvSpPr>
              <p:nvPr/>
            </p:nvSpPr>
            <p:spPr bwMode="auto">
              <a:xfrm>
                <a:off x="6146800" y="3789363"/>
                <a:ext cx="87313" cy="63500"/>
              </a:xfrm>
              <a:custGeom>
                <a:avLst/>
                <a:gdLst/>
                <a:ahLst/>
                <a:cxnLst>
                  <a:cxn ang="0">
                    <a:pos x="5" y="40"/>
                  </a:cxn>
                  <a:cxn ang="0">
                    <a:pos x="0" y="32"/>
                  </a:cxn>
                  <a:cxn ang="0">
                    <a:pos x="50" y="0"/>
                  </a:cxn>
                  <a:cxn ang="0">
                    <a:pos x="55" y="8"/>
                  </a:cxn>
                  <a:cxn ang="0">
                    <a:pos x="5" y="40"/>
                  </a:cxn>
                </a:cxnLst>
                <a:rect l="0" t="0" r="r" b="b"/>
                <a:pathLst>
                  <a:path w="55" h="40">
                    <a:moveTo>
                      <a:pt x="5" y="40"/>
                    </a:moveTo>
                    <a:lnTo>
                      <a:pt x="0" y="32"/>
                    </a:lnTo>
                    <a:lnTo>
                      <a:pt x="50" y="0"/>
                    </a:lnTo>
                    <a:lnTo>
                      <a:pt x="55" y="8"/>
                    </a:lnTo>
                    <a:lnTo>
                      <a:pt x="5"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7" name="Freeform 144">
                <a:extLst>
                  <a:ext uri="{FF2B5EF4-FFF2-40B4-BE49-F238E27FC236}">
                    <a16:creationId xmlns:a16="http://schemas.microsoft.com/office/drawing/2014/main" id="{84F52F95-BE3B-8F4E-AAE0-160E57C31315}"/>
                  </a:ext>
                </a:extLst>
              </p:cNvPr>
              <p:cNvSpPr>
                <a:spLocks/>
              </p:cNvSpPr>
              <p:nvPr/>
            </p:nvSpPr>
            <p:spPr bwMode="auto">
              <a:xfrm>
                <a:off x="6183313" y="3854450"/>
                <a:ext cx="88900" cy="57150"/>
              </a:xfrm>
              <a:custGeom>
                <a:avLst/>
                <a:gdLst/>
                <a:ahLst/>
                <a:cxnLst>
                  <a:cxn ang="0">
                    <a:pos x="4" y="36"/>
                  </a:cxn>
                  <a:cxn ang="0">
                    <a:pos x="0" y="29"/>
                  </a:cxn>
                  <a:cxn ang="0">
                    <a:pos x="51" y="0"/>
                  </a:cxn>
                  <a:cxn ang="0">
                    <a:pos x="56" y="8"/>
                  </a:cxn>
                  <a:cxn ang="0">
                    <a:pos x="4" y="36"/>
                  </a:cxn>
                </a:cxnLst>
                <a:rect l="0" t="0" r="r" b="b"/>
                <a:pathLst>
                  <a:path w="56" h="36">
                    <a:moveTo>
                      <a:pt x="4" y="36"/>
                    </a:moveTo>
                    <a:lnTo>
                      <a:pt x="0" y="29"/>
                    </a:lnTo>
                    <a:lnTo>
                      <a:pt x="51" y="0"/>
                    </a:lnTo>
                    <a:lnTo>
                      <a:pt x="56" y="8"/>
                    </a:lnTo>
                    <a:lnTo>
                      <a:pt x="4"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8" name="Freeform 145">
                <a:extLst>
                  <a:ext uri="{FF2B5EF4-FFF2-40B4-BE49-F238E27FC236}">
                    <a16:creationId xmlns:a16="http://schemas.microsoft.com/office/drawing/2014/main" id="{594B56F0-97FB-7543-ADC9-E4680D378C52}"/>
                  </a:ext>
                </a:extLst>
              </p:cNvPr>
              <p:cNvSpPr>
                <a:spLocks/>
              </p:cNvSpPr>
              <p:nvPr/>
            </p:nvSpPr>
            <p:spPr bwMode="auto">
              <a:xfrm>
                <a:off x="6216650" y="3922713"/>
                <a:ext cx="88900" cy="52388"/>
              </a:xfrm>
              <a:custGeom>
                <a:avLst/>
                <a:gdLst/>
                <a:ahLst/>
                <a:cxnLst>
                  <a:cxn ang="0">
                    <a:pos x="5" y="33"/>
                  </a:cxn>
                  <a:cxn ang="0">
                    <a:pos x="0" y="25"/>
                  </a:cxn>
                  <a:cxn ang="0">
                    <a:pos x="53" y="0"/>
                  </a:cxn>
                  <a:cxn ang="0">
                    <a:pos x="56" y="7"/>
                  </a:cxn>
                  <a:cxn ang="0">
                    <a:pos x="5" y="33"/>
                  </a:cxn>
                </a:cxnLst>
                <a:rect l="0" t="0" r="r" b="b"/>
                <a:pathLst>
                  <a:path w="56" h="33">
                    <a:moveTo>
                      <a:pt x="5" y="33"/>
                    </a:moveTo>
                    <a:lnTo>
                      <a:pt x="0" y="25"/>
                    </a:lnTo>
                    <a:lnTo>
                      <a:pt x="53" y="0"/>
                    </a:lnTo>
                    <a:lnTo>
                      <a:pt x="56" y="7"/>
                    </a:lnTo>
                    <a:lnTo>
                      <a:pt x="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59" name="Freeform 146">
                <a:extLst>
                  <a:ext uri="{FF2B5EF4-FFF2-40B4-BE49-F238E27FC236}">
                    <a16:creationId xmlns:a16="http://schemas.microsoft.com/office/drawing/2014/main" id="{BE52D8FA-43B7-6E40-9C65-C8730740AC7F}"/>
                  </a:ext>
                </a:extLst>
              </p:cNvPr>
              <p:cNvSpPr>
                <a:spLocks/>
              </p:cNvSpPr>
              <p:nvPr/>
            </p:nvSpPr>
            <p:spPr bwMode="auto">
              <a:xfrm>
                <a:off x="6248400" y="3989388"/>
                <a:ext cx="88900" cy="50800"/>
              </a:xfrm>
              <a:custGeom>
                <a:avLst/>
                <a:gdLst/>
                <a:ahLst/>
                <a:cxnLst>
                  <a:cxn ang="0">
                    <a:pos x="3" y="32"/>
                  </a:cxn>
                  <a:cxn ang="0">
                    <a:pos x="0" y="22"/>
                  </a:cxn>
                  <a:cxn ang="0">
                    <a:pos x="53" y="0"/>
                  </a:cxn>
                  <a:cxn ang="0">
                    <a:pos x="56" y="7"/>
                  </a:cxn>
                  <a:cxn ang="0">
                    <a:pos x="3" y="32"/>
                  </a:cxn>
                </a:cxnLst>
                <a:rect l="0" t="0" r="r" b="b"/>
                <a:pathLst>
                  <a:path w="56" h="32">
                    <a:moveTo>
                      <a:pt x="3" y="32"/>
                    </a:moveTo>
                    <a:lnTo>
                      <a:pt x="0" y="22"/>
                    </a:lnTo>
                    <a:lnTo>
                      <a:pt x="53" y="0"/>
                    </a:lnTo>
                    <a:lnTo>
                      <a:pt x="56" y="7"/>
                    </a:lnTo>
                    <a:lnTo>
                      <a:pt x="3"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0" name="Freeform 147">
                <a:extLst>
                  <a:ext uri="{FF2B5EF4-FFF2-40B4-BE49-F238E27FC236}">
                    <a16:creationId xmlns:a16="http://schemas.microsoft.com/office/drawing/2014/main" id="{BD452F56-41FC-EE46-93D1-8BB7FA8249CE}"/>
                  </a:ext>
                </a:extLst>
              </p:cNvPr>
              <p:cNvSpPr>
                <a:spLocks/>
              </p:cNvSpPr>
              <p:nvPr/>
            </p:nvSpPr>
            <p:spPr bwMode="auto">
              <a:xfrm>
                <a:off x="6273800" y="4059238"/>
                <a:ext cx="92075" cy="44450"/>
              </a:xfrm>
              <a:custGeom>
                <a:avLst/>
                <a:gdLst/>
                <a:ahLst/>
                <a:cxnLst>
                  <a:cxn ang="0">
                    <a:pos x="3" y="28"/>
                  </a:cxn>
                  <a:cxn ang="0">
                    <a:pos x="0" y="19"/>
                  </a:cxn>
                  <a:cxn ang="0">
                    <a:pos x="55" y="0"/>
                  </a:cxn>
                  <a:cxn ang="0">
                    <a:pos x="58" y="7"/>
                  </a:cxn>
                  <a:cxn ang="0">
                    <a:pos x="3" y="28"/>
                  </a:cxn>
                </a:cxnLst>
                <a:rect l="0" t="0" r="r" b="b"/>
                <a:pathLst>
                  <a:path w="58" h="28">
                    <a:moveTo>
                      <a:pt x="3" y="28"/>
                    </a:moveTo>
                    <a:lnTo>
                      <a:pt x="0" y="19"/>
                    </a:lnTo>
                    <a:lnTo>
                      <a:pt x="55" y="0"/>
                    </a:lnTo>
                    <a:lnTo>
                      <a:pt x="58" y="7"/>
                    </a:lnTo>
                    <a:lnTo>
                      <a:pt x="3"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1" name="Freeform 148">
                <a:extLst>
                  <a:ext uri="{FF2B5EF4-FFF2-40B4-BE49-F238E27FC236}">
                    <a16:creationId xmlns:a16="http://schemas.microsoft.com/office/drawing/2014/main" id="{6982CB5B-714D-9C4D-9E9B-7D134BA88101}"/>
                  </a:ext>
                </a:extLst>
              </p:cNvPr>
              <p:cNvSpPr>
                <a:spLocks/>
              </p:cNvSpPr>
              <p:nvPr/>
            </p:nvSpPr>
            <p:spPr bwMode="auto">
              <a:xfrm>
                <a:off x="6296025" y="4127500"/>
                <a:ext cx="93663" cy="41275"/>
              </a:xfrm>
              <a:custGeom>
                <a:avLst/>
                <a:gdLst/>
                <a:ahLst/>
                <a:cxnLst>
                  <a:cxn ang="0">
                    <a:pos x="3" y="26"/>
                  </a:cxn>
                  <a:cxn ang="0">
                    <a:pos x="0" y="19"/>
                  </a:cxn>
                  <a:cxn ang="0">
                    <a:pos x="56" y="0"/>
                  </a:cxn>
                  <a:cxn ang="0">
                    <a:pos x="59" y="10"/>
                  </a:cxn>
                  <a:cxn ang="0">
                    <a:pos x="3" y="26"/>
                  </a:cxn>
                </a:cxnLst>
                <a:rect l="0" t="0" r="r" b="b"/>
                <a:pathLst>
                  <a:path w="59" h="26">
                    <a:moveTo>
                      <a:pt x="3" y="26"/>
                    </a:moveTo>
                    <a:lnTo>
                      <a:pt x="0" y="19"/>
                    </a:lnTo>
                    <a:lnTo>
                      <a:pt x="56" y="0"/>
                    </a:lnTo>
                    <a:lnTo>
                      <a:pt x="59" y="10"/>
                    </a:lnTo>
                    <a:lnTo>
                      <a:pt x="3"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2" name="Freeform 149">
                <a:extLst>
                  <a:ext uri="{FF2B5EF4-FFF2-40B4-BE49-F238E27FC236}">
                    <a16:creationId xmlns:a16="http://schemas.microsoft.com/office/drawing/2014/main" id="{66826DE0-142A-7248-B7A9-B24E8D9BE910}"/>
                  </a:ext>
                </a:extLst>
              </p:cNvPr>
              <p:cNvSpPr>
                <a:spLocks/>
              </p:cNvSpPr>
              <p:nvPr/>
            </p:nvSpPr>
            <p:spPr bwMode="auto">
              <a:xfrm>
                <a:off x="6315075" y="4202113"/>
                <a:ext cx="93663" cy="36513"/>
              </a:xfrm>
              <a:custGeom>
                <a:avLst/>
                <a:gdLst/>
                <a:ahLst/>
                <a:cxnLst>
                  <a:cxn ang="0">
                    <a:pos x="3" y="23"/>
                  </a:cxn>
                  <a:cxn ang="0">
                    <a:pos x="0" y="14"/>
                  </a:cxn>
                  <a:cxn ang="0">
                    <a:pos x="57" y="0"/>
                  </a:cxn>
                  <a:cxn ang="0">
                    <a:pos x="59" y="8"/>
                  </a:cxn>
                  <a:cxn ang="0">
                    <a:pos x="3" y="23"/>
                  </a:cxn>
                </a:cxnLst>
                <a:rect l="0" t="0" r="r" b="b"/>
                <a:pathLst>
                  <a:path w="59" h="23">
                    <a:moveTo>
                      <a:pt x="3" y="23"/>
                    </a:moveTo>
                    <a:lnTo>
                      <a:pt x="0" y="14"/>
                    </a:lnTo>
                    <a:lnTo>
                      <a:pt x="57" y="0"/>
                    </a:lnTo>
                    <a:lnTo>
                      <a:pt x="59" y="8"/>
                    </a:lnTo>
                    <a:lnTo>
                      <a:pt x="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3" name="Freeform 150">
                <a:extLst>
                  <a:ext uri="{FF2B5EF4-FFF2-40B4-BE49-F238E27FC236}">
                    <a16:creationId xmlns:a16="http://schemas.microsoft.com/office/drawing/2014/main" id="{920843BB-EB59-7A4E-91A4-F5EAA7F292DA}"/>
                  </a:ext>
                </a:extLst>
              </p:cNvPr>
              <p:cNvSpPr>
                <a:spLocks/>
              </p:cNvSpPr>
              <p:nvPr/>
            </p:nvSpPr>
            <p:spPr bwMode="auto">
              <a:xfrm>
                <a:off x="6332538" y="4275138"/>
                <a:ext cx="93663" cy="30163"/>
              </a:xfrm>
              <a:custGeom>
                <a:avLst/>
                <a:gdLst/>
                <a:ahLst/>
                <a:cxnLst>
                  <a:cxn ang="0">
                    <a:pos x="1" y="19"/>
                  </a:cxn>
                  <a:cxn ang="0">
                    <a:pos x="0" y="12"/>
                  </a:cxn>
                  <a:cxn ang="0">
                    <a:pos x="57" y="0"/>
                  </a:cxn>
                  <a:cxn ang="0">
                    <a:pos x="59" y="9"/>
                  </a:cxn>
                  <a:cxn ang="0">
                    <a:pos x="1" y="19"/>
                  </a:cxn>
                </a:cxnLst>
                <a:rect l="0" t="0" r="r" b="b"/>
                <a:pathLst>
                  <a:path w="59" h="19">
                    <a:moveTo>
                      <a:pt x="1" y="19"/>
                    </a:moveTo>
                    <a:lnTo>
                      <a:pt x="0" y="12"/>
                    </a:lnTo>
                    <a:lnTo>
                      <a:pt x="57" y="0"/>
                    </a:lnTo>
                    <a:lnTo>
                      <a:pt x="59" y="9"/>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4" name="Freeform 151">
                <a:extLst>
                  <a:ext uri="{FF2B5EF4-FFF2-40B4-BE49-F238E27FC236}">
                    <a16:creationId xmlns:a16="http://schemas.microsoft.com/office/drawing/2014/main" id="{8A953005-51C4-3D48-B850-A294B5F8D4CA}"/>
                  </a:ext>
                </a:extLst>
              </p:cNvPr>
              <p:cNvSpPr>
                <a:spLocks/>
              </p:cNvSpPr>
              <p:nvPr/>
            </p:nvSpPr>
            <p:spPr bwMode="auto">
              <a:xfrm>
                <a:off x="6343650" y="4348163"/>
                <a:ext cx="93663" cy="26988"/>
              </a:xfrm>
              <a:custGeom>
                <a:avLst/>
                <a:gdLst/>
                <a:ahLst/>
                <a:cxnLst>
                  <a:cxn ang="0">
                    <a:pos x="0" y="17"/>
                  </a:cxn>
                  <a:cxn ang="0">
                    <a:pos x="0" y="8"/>
                  </a:cxn>
                  <a:cxn ang="0">
                    <a:pos x="58" y="0"/>
                  </a:cxn>
                  <a:cxn ang="0">
                    <a:pos x="59" y="10"/>
                  </a:cxn>
                  <a:cxn ang="0">
                    <a:pos x="0" y="17"/>
                  </a:cxn>
                </a:cxnLst>
                <a:rect l="0" t="0" r="r" b="b"/>
                <a:pathLst>
                  <a:path w="59" h="17">
                    <a:moveTo>
                      <a:pt x="0" y="17"/>
                    </a:moveTo>
                    <a:lnTo>
                      <a:pt x="0" y="8"/>
                    </a:lnTo>
                    <a:lnTo>
                      <a:pt x="58" y="0"/>
                    </a:lnTo>
                    <a:lnTo>
                      <a:pt x="59" y="1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5" name="Freeform 152">
                <a:extLst>
                  <a:ext uri="{FF2B5EF4-FFF2-40B4-BE49-F238E27FC236}">
                    <a16:creationId xmlns:a16="http://schemas.microsoft.com/office/drawing/2014/main" id="{8204DB5E-6DD4-0847-B5F0-435236839A4F}"/>
                  </a:ext>
                </a:extLst>
              </p:cNvPr>
              <p:cNvSpPr>
                <a:spLocks/>
              </p:cNvSpPr>
              <p:nvPr/>
            </p:nvSpPr>
            <p:spPr bwMode="auto">
              <a:xfrm>
                <a:off x="6351588" y="4422775"/>
                <a:ext cx="93663" cy="22225"/>
              </a:xfrm>
              <a:custGeom>
                <a:avLst/>
                <a:gdLst/>
                <a:ahLst/>
                <a:cxnLst>
                  <a:cxn ang="0">
                    <a:pos x="1" y="14"/>
                  </a:cxn>
                  <a:cxn ang="0">
                    <a:pos x="0" y="6"/>
                  </a:cxn>
                  <a:cxn ang="0">
                    <a:pos x="59" y="0"/>
                  </a:cxn>
                  <a:cxn ang="0">
                    <a:pos x="59" y="9"/>
                  </a:cxn>
                  <a:cxn ang="0">
                    <a:pos x="1" y="14"/>
                  </a:cxn>
                </a:cxnLst>
                <a:rect l="0" t="0" r="r" b="b"/>
                <a:pathLst>
                  <a:path w="59" h="14">
                    <a:moveTo>
                      <a:pt x="1" y="14"/>
                    </a:moveTo>
                    <a:lnTo>
                      <a:pt x="0" y="6"/>
                    </a:lnTo>
                    <a:lnTo>
                      <a:pt x="59" y="0"/>
                    </a:lnTo>
                    <a:lnTo>
                      <a:pt x="59" y="9"/>
                    </a:lnTo>
                    <a:lnTo>
                      <a:pt x="1"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66" name="Freeform 153">
                <a:extLst>
                  <a:ext uri="{FF2B5EF4-FFF2-40B4-BE49-F238E27FC236}">
                    <a16:creationId xmlns:a16="http://schemas.microsoft.com/office/drawing/2014/main" id="{3C44AF47-CF45-724C-85A3-F93A1B62DB9C}"/>
                  </a:ext>
                </a:extLst>
              </p:cNvPr>
              <p:cNvSpPr>
                <a:spLocks/>
              </p:cNvSpPr>
              <p:nvPr/>
            </p:nvSpPr>
            <p:spPr bwMode="auto">
              <a:xfrm>
                <a:off x="6356350" y="4500563"/>
                <a:ext cx="93663" cy="15875"/>
              </a:xfrm>
              <a:custGeom>
                <a:avLst/>
                <a:gdLst/>
                <a:ahLst/>
                <a:cxnLst>
                  <a:cxn ang="0">
                    <a:pos x="0" y="10"/>
                  </a:cxn>
                  <a:cxn ang="0">
                    <a:pos x="0" y="1"/>
                  </a:cxn>
                  <a:cxn ang="0">
                    <a:pos x="59" y="0"/>
                  </a:cxn>
                  <a:cxn ang="0">
                    <a:pos x="59" y="7"/>
                  </a:cxn>
                  <a:cxn ang="0">
                    <a:pos x="0" y="10"/>
                  </a:cxn>
                </a:cxnLst>
                <a:rect l="0" t="0" r="r" b="b"/>
                <a:pathLst>
                  <a:path w="59" h="10">
                    <a:moveTo>
                      <a:pt x="0" y="10"/>
                    </a:moveTo>
                    <a:lnTo>
                      <a:pt x="0" y="1"/>
                    </a:lnTo>
                    <a:lnTo>
                      <a:pt x="59" y="0"/>
                    </a:lnTo>
                    <a:lnTo>
                      <a:pt x="59" y="7"/>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grpSp>
        <p:sp>
          <p:nvSpPr>
            <p:cNvPr id="995" name="TextBox 994">
              <a:extLst>
                <a:ext uri="{FF2B5EF4-FFF2-40B4-BE49-F238E27FC236}">
                  <a16:creationId xmlns:a16="http://schemas.microsoft.com/office/drawing/2014/main" id="{7C5D4ADE-78DC-134B-9954-71489D2C3A90}"/>
                </a:ext>
              </a:extLst>
            </p:cNvPr>
            <p:cNvSpPr txBox="1"/>
            <p:nvPr/>
          </p:nvSpPr>
          <p:spPr>
            <a:xfrm>
              <a:off x="4260787" y="4535961"/>
              <a:ext cx="486460" cy="210995"/>
            </a:xfrm>
            <a:prstGeom prst="rect">
              <a:avLst/>
            </a:prstGeom>
            <a:noFill/>
          </p:spPr>
          <p:txBody>
            <a:bodyPr wrap="none" rtlCol="0">
              <a:spAutoFit/>
            </a:bodyPr>
            <a:lstStyle/>
            <a:p>
              <a:pPr algn="ctr"/>
              <a:r>
                <a:rPr lang="en-US" sz="675" dirty="0">
                  <a:solidFill>
                    <a:srgbClr val="FFFFFF"/>
                  </a:solidFill>
                  <a:latin typeface="Arial Narrow" pitchFamily="34" charset="0"/>
                </a:rPr>
                <a:t>Average</a:t>
              </a:r>
            </a:p>
          </p:txBody>
        </p:sp>
        <p:sp>
          <p:nvSpPr>
            <p:cNvPr id="996" name="Rectangle 995">
              <a:extLst>
                <a:ext uri="{FF2B5EF4-FFF2-40B4-BE49-F238E27FC236}">
                  <a16:creationId xmlns:a16="http://schemas.microsoft.com/office/drawing/2014/main" id="{4057A62E-5B87-F446-A9A7-860512B25AAD}"/>
                </a:ext>
              </a:extLst>
            </p:cNvPr>
            <p:cNvSpPr/>
            <p:nvPr/>
          </p:nvSpPr>
          <p:spPr bwMode="auto">
            <a:xfrm>
              <a:off x="4286191" y="4718461"/>
              <a:ext cx="446372" cy="182500"/>
            </a:xfrm>
            <a:prstGeom prst="rect">
              <a:avLst/>
            </a:prstGeom>
            <a:gradFill flip="none" rotWithShape="1">
              <a:gsLst>
                <a:gs pos="0">
                  <a:srgbClr val="0D0D0D"/>
                </a:gs>
                <a:gs pos="100000">
                  <a:srgbClr val="7F7F7F"/>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997" name="Rectangle 996">
              <a:extLst>
                <a:ext uri="{FF2B5EF4-FFF2-40B4-BE49-F238E27FC236}">
                  <a16:creationId xmlns:a16="http://schemas.microsoft.com/office/drawing/2014/main" id="{02180F4F-E4F5-054F-8D6C-B642167CB8F3}"/>
                </a:ext>
              </a:extLst>
            </p:cNvPr>
            <p:cNvSpPr/>
            <p:nvPr/>
          </p:nvSpPr>
          <p:spPr bwMode="auto">
            <a:xfrm>
              <a:off x="4297479"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998" name="Rectangle 997">
              <a:extLst>
                <a:ext uri="{FF2B5EF4-FFF2-40B4-BE49-F238E27FC236}">
                  <a16:creationId xmlns:a16="http://schemas.microsoft.com/office/drawing/2014/main" id="{A068118E-DBA4-DC4C-95BA-55E7D50C2EC5}"/>
                </a:ext>
              </a:extLst>
            </p:cNvPr>
            <p:cNvSpPr/>
            <p:nvPr/>
          </p:nvSpPr>
          <p:spPr bwMode="auto">
            <a:xfrm>
              <a:off x="4439998"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999" name="Rectangle 998">
              <a:extLst>
                <a:ext uri="{FF2B5EF4-FFF2-40B4-BE49-F238E27FC236}">
                  <a16:creationId xmlns:a16="http://schemas.microsoft.com/office/drawing/2014/main" id="{FB3F1C75-D32F-D442-94EE-5D652CBC9E40}"/>
                </a:ext>
              </a:extLst>
            </p:cNvPr>
            <p:cNvSpPr/>
            <p:nvPr/>
          </p:nvSpPr>
          <p:spPr bwMode="auto">
            <a:xfrm>
              <a:off x="4582991"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00" name="TextBox 999">
              <a:extLst>
                <a:ext uri="{FF2B5EF4-FFF2-40B4-BE49-F238E27FC236}">
                  <a16:creationId xmlns:a16="http://schemas.microsoft.com/office/drawing/2014/main" id="{AEF6511F-27DE-5944-A0C3-210B7B8CC691}"/>
                </a:ext>
              </a:extLst>
            </p:cNvPr>
            <p:cNvSpPr txBox="1"/>
            <p:nvPr/>
          </p:nvSpPr>
          <p:spPr>
            <a:xfrm>
              <a:off x="4227045" y="4702221"/>
              <a:ext cx="593124" cy="210995"/>
            </a:xfrm>
            <a:prstGeom prst="rect">
              <a:avLst/>
            </a:prstGeom>
            <a:noFill/>
          </p:spPr>
          <p:txBody>
            <a:bodyPr wrap="square" rtlCol="0">
              <a:spAutoFit/>
            </a:bodyPr>
            <a:lstStyle/>
            <a:p>
              <a:pPr algn="ctr"/>
              <a:r>
                <a:rPr lang="en-US" sz="675" kern="0" spc="68" dirty="0">
                  <a:solidFill>
                    <a:srgbClr val="000000"/>
                  </a:solidFill>
                  <a:latin typeface="Arial Narrow" pitchFamily="34" charset="0"/>
                </a:rPr>
                <a:t>0  5  6</a:t>
              </a:r>
            </a:p>
          </p:txBody>
        </p:sp>
        <p:sp>
          <p:nvSpPr>
            <p:cNvPr id="1001" name="Oval 1000">
              <a:extLst>
                <a:ext uri="{FF2B5EF4-FFF2-40B4-BE49-F238E27FC236}">
                  <a16:creationId xmlns:a16="http://schemas.microsoft.com/office/drawing/2014/main" id="{1132DC26-FD9C-7141-B1B5-649E2D49ED05}"/>
                </a:ext>
              </a:extLst>
            </p:cNvPr>
            <p:cNvSpPr/>
            <p:nvPr/>
          </p:nvSpPr>
          <p:spPr bwMode="auto">
            <a:xfrm>
              <a:off x="4379672" y="5160110"/>
              <a:ext cx="273750" cy="273750"/>
            </a:xfrm>
            <a:prstGeom prst="ellipse">
              <a:avLst/>
            </a:prstGeom>
            <a:gradFill flip="none" rotWithShape="1">
              <a:gsLst>
                <a:gs pos="0">
                  <a:srgbClr val="FFFFFF"/>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002" name="Oval 1001">
              <a:extLst>
                <a:ext uri="{FF2B5EF4-FFF2-40B4-BE49-F238E27FC236}">
                  <a16:creationId xmlns:a16="http://schemas.microsoft.com/office/drawing/2014/main" id="{896E2FAC-946A-5B46-B7E3-9F5AC87332A3}"/>
                </a:ext>
              </a:extLst>
            </p:cNvPr>
            <p:cNvSpPr/>
            <p:nvPr/>
          </p:nvSpPr>
          <p:spPr bwMode="auto">
            <a:xfrm>
              <a:off x="4413435" y="5193873"/>
              <a:ext cx="206225" cy="206225"/>
            </a:xfrm>
            <a:prstGeom prst="ellipse">
              <a:avLst/>
            </a:prstGeom>
            <a:gradFill rotWithShape="1">
              <a:gsLst>
                <a:gs pos="0">
                  <a:srgbClr val="292929"/>
                </a:gs>
                <a:gs pos="50000">
                  <a:srgbClr val="5F5F5F"/>
                </a:gs>
                <a:gs pos="63000">
                  <a:srgbClr val="979797"/>
                </a:gs>
              </a:gsLst>
              <a:lin ang="2700000" scaled="1"/>
            </a:gradFill>
            <a:ln w="9525">
              <a:noFill/>
              <a:round/>
              <a:headEnd/>
              <a:tailEnd/>
            </a:ln>
            <a:effectLst/>
          </p:spPr>
          <p:txBody>
            <a:bodyPr wrap="none" anchor="ctr"/>
            <a:lstStyle/>
            <a:p>
              <a:endParaRPr lang="en-US" sz="1050" dirty="0"/>
            </a:p>
          </p:txBody>
        </p:sp>
        <p:sp>
          <p:nvSpPr>
            <p:cNvPr id="1003" name="Oval 1002">
              <a:extLst>
                <a:ext uri="{FF2B5EF4-FFF2-40B4-BE49-F238E27FC236}">
                  <a16:creationId xmlns:a16="http://schemas.microsoft.com/office/drawing/2014/main" id="{91BFEF22-BD95-6347-8643-7C381D73C5E0}"/>
                </a:ext>
              </a:extLst>
            </p:cNvPr>
            <p:cNvSpPr/>
            <p:nvPr userDrawn="1"/>
          </p:nvSpPr>
          <p:spPr>
            <a:xfrm rot="5400000">
              <a:off x="4132076" y="3891119"/>
              <a:ext cx="762000" cy="1312334"/>
            </a:xfrm>
            <a:prstGeom prst="ellipse">
              <a:avLst/>
            </a:prstGeom>
            <a:gradFill flip="none" rotWithShape="1">
              <a:gsLst>
                <a:gs pos="0">
                  <a:schemeClr val="bg2">
                    <a:lumMod val="95000"/>
                  </a:schemeClr>
                </a:gs>
                <a:gs pos="57000">
                  <a:srgbClr val="C2D1ED">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004" name="Group 180">
              <a:extLst>
                <a:ext uri="{FF2B5EF4-FFF2-40B4-BE49-F238E27FC236}">
                  <a16:creationId xmlns:a16="http://schemas.microsoft.com/office/drawing/2014/main" id="{55A2B4A9-AB93-FB4E-AFF4-951C39EAC245}"/>
                </a:ext>
              </a:extLst>
            </p:cNvPr>
            <p:cNvGrpSpPr/>
            <p:nvPr/>
          </p:nvGrpSpPr>
          <p:grpSpPr>
            <a:xfrm rot="-2160000" flipH="1">
              <a:off x="4478596" y="4284580"/>
              <a:ext cx="57670" cy="2034385"/>
              <a:chOff x="4453000" y="1712030"/>
              <a:chExt cx="152400" cy="3200395"/>
            </a:xfrm>
          </p:grpSpPr>
          <p:sp>
            <p:nvSpPr>
              <p:cNvPr id="1006" name="Freeform 139">
                <a:extLst>
                  <a:ext uri="{FF2B5EF4-FFF2-40B4-BE49-F238E27FC236}">
                    <a16:creationId xmlns:a16="http://schemas.microsoft.com/office/drawing/2014/main" id="{5AF0014C-8C0F-0F4D-9277-BBD37549655C}"/>
                  </a:ext>
                </a:extLst>
              </p:cNvPr>
              <p:cNvSpPr>
                <a:spLocks/>
              </p:cNvSpPr>
              <p:nvPr/>
            </p:nvSpPr>
            <p:spPr bwMode="auto">
              <a:xfrm>
                <a:off x="4453000" y="1712030"/>
                <a:ext cx="152400" cy="1600189"/>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solidFill>
                <a:schemeClr val="accent5"/>
              </a:solidFill>
              <a:ln w="9525">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050" dirty="0"/>
              </a:p>
            </p:txBody>
          </p:sp>
          <p:sp>
            <p:nvSpPr>
              <p:cNvPr id="1007" name="Freeform 139">
                <a:extLst>
                  <a:ext uri="{FF2B5EF4-FFF2-40B4-BE49-F238E27FC236}">
                    <a16:creationId xmlns:a16="http://schemas.microsoft.com/office/drawing/2014/main" id="{B592FC35-7983-AE47-A646-1B0DD023A25E}"/>
                  </a:ext>
                </a:extLst>
              </p:cNvPr>
              <p:cNvSpPr>
                <a:spLocks/>
              </p:cNvSpPr>
              <p:nvPr/>
            </p:nvSpPr>
            <p:spPr bwMode="auto">
              <a:xfrm flipV="1">
                <a:off x="4453000" y="33122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noFill/>
              <a:ln w="9525">
                <a:noFill/>
                <a:round/>
                <a:headEnd/>
                <a:tailEnd/>
              </a:ln>
              <a:effectLst/>
            </p:spPr>
            <p:txBody>
              <a:bodyPr vert="horz" wrap="square" lIns="91440" tIns="45720" rIns="91440" bIns="45720" numCol="1" anchor="t" anchorCtr="0" compatLnSpc="1">
                <a:prstTxWarp prst="textNoShape">
                  <a:avLst/>
                </a:prstTxWarp>
              </a:bodyPr>
              <a:lstStyle/>
              <a:p>
                <a:endParaRPr lang="en-US" sz="1050" dirty="0"/>
              </a:p>
            </p:txBody>
          </p:sp>
        </p:grpSp>
        <p:sp>
          <p:nvSpPr>
            <p:cNvPr id="1005" name="Oval 1004">
              <a:extLst>
                <a:ext uri="{FF2B5EF4-FFF2-40B4-BE49-F238E27FC236}">
                  <a16:creationId xmlns:a16="http://schemas.microsoft.com/office/drawing/2014/main" id="{0E74ABA8-8962-4245-A7A3-E247B863E836}"/>
                </a:ext>
              </a:extLst>
            </p:cNvPr>
            <p:cNvSpPr/>
            <p:nvPr/>
          </p:nvSpPr>
          <p:spPr bwMode="auto">
            <a:xfrm>
              <a:off x="4446231" y="5225651"/>
              <a:ext cx="138700" cy="138700"/>
            </a:xfrm>
            <a:prstGeom prst="ellipse">
              <a:avLst/>
            </a:prstGeom>
            <a:gradFill flip="none" rotWithShape="1">
              <a:gsLst>
                <a:gs pos="12000">
                  <a:srgbClr val="FFFFFF"/>
                </a:gs>
                <a:gs pos="58000">
                  <a:srgbClr val="777777"/>
                </a:gs>
                <a:gs pos="100000">
                  <a:srgbClr val="DDDDDD"/>
                </a:gs>
              </a:gsLst>
              <a:path path="circle">
                <a:fillToRect r="100000" b="100000"/>
              </a:path>
              <a:tileRect l="-100000" t="-100000"/>
            </a:gradFill>
            <a:ln w="6350" cap="flat" cmpd="sng" algn="ctr">
              <a:solidFill>
                <a:srgbClr val="7F7F7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sz="675" dirty="0"/>
            </a:p>
          </p:txBody>
        </p:sp>
      </p:grpSp>
      <p:grpSp>
        <p:nvGrpSpPr>
          <p:cNvPr id="1067" name="Group 1066">
            <a:extLst>
              <a:ext uri="{FF2B5EF4-FFF2-40B4-BE49-F238E27FC236}">
                <a16:creationId xmlns:a16="http://schemas.microsoft.com/office/drawing/2014/main" id="{901E5667-4061-BB4C-BBD4-00D2A5FF6301}"/>
              </a:ext>
            </a:extLst>
          </p:cNvPr>
          <p:cNvGrpSpPr/>
          <p:nvPr userDrawn="1"/>
        </p:nvGrpSpPr>
        <p:grpSpPr>
          <a:xfrm>
            <a:off x="3509103" y="3692712"/>
            <a:ext cx="2125795" cy="2049701"/>
            <a:chOff x="3367217" y="4114800"/>
            <a:chExt cx="2286000" cy="2204172"/>
          </a:xfrm>
        </p:grpSpPr>
        <p:sp>
          <p:nvSpPr>
            <p:cNvPr id="1068" name="Freeform 93">
              <a:extLst>
                <a:ext uri="{FF2B5EF4-FFF2-40B4-BE49-F238E27FC236}">
                  <a16:creationId xmlns:a16="http://schemas.microsoft.com/office/drawing/2014/main" id="{930259E3-A799-4D42-84C2-EB6CFC928E94}"/>
                </a:ext>
              </a:extLst>
            </p:cNvPr>
            <p:cNvSpPr>
              <a:spLocks/>
            </p:cNvSpPr>
            <p:nvPr/>
          </p:nvSpPr>
          <p:spPr bwMode="auto">
            <a:xfrm>
              <a:off x="3367217" y="4114800"/>
              <a:ext cx="2286000" cy="1404868"/>
            </a:xfrm>
            <a:custGeom>
              <a:avLst/>
              <a:gdLst/>
              <a:ahLst/>
              <a:cxnLst>
                <a:cxn ang="0">
                  <a:pos x="1203" y="0"/>
                </a:cxn>
                <a:cxn ang="0">
                  <a:pos x="1080" y="6"/>
                </a:cxn>
                <a:cxn ang="0">
                  <a:pos x="960" y="24"/>
                </a:cxn>
                <a:cxn ang="0">
                  <a:pos x="845" y="53"/>
                </a:cxn>
                <a:cxn ang="0">
                  <a:pos x="735" y="94"/>
                </a:cxn>
                <a:cxn ang="0">
                  <a:pos x="629" y="145"/>
                </a:cxn>
                <a:cxn ang="0">
                  <a:pos x="531" y="206"/>
                </a:cxn>
                <a:cxn ang="0">
                  <a:pos x="439" y="274"/>
                </a:cxn>
                <a:cxn ang="0">
                  <a:pos x="353" y="352"/>
                </a:cxn>
                <a:cxn ang="0">
                  <a:pos x="275" y="437"/>
                </a:cxn>
                <a:cxn ang="0">
                  <a:pos x="206" y="529"/>
                </a:cxn>
                <a:cxn ang="0">
                  <a:pos x="145" y="629"/>
                </a:cxn>
                <a:cxn ang="0">
                  <a:pos x="96" y="733"/>
                </a:cxn>
                <a:cxn ang="0">
                  <a:pos x="55" y="845"/>
                </a:cxn>
                <a:cxn ang="0">
                  <a:pos x="25" y="960"/>
                </a:cxn>
                <a:cxn ang="0">
                  <a:pos x="6" y="1079"/>
                </a:cxn>
                <a:cxn ang="0">
                  <a:pos x="0" y="1201"/>
                </a:cxn>
                <a:cxn ang="0">
                  <a:pos x="0" y="1211"/>
                </a:cxn>
                <a:cxn ang="0">
                  <a:pos x="6" y="1247"/>
                </a:cxn>
                <a:cxn ang="0">
                  <a:pos x="19" y="1280"/>
                </a:cxn>
                <a:cxn ang="0">
                  <a:pos x="38" y="1316"/>
                </a:cxn>
                <a:cxn ang="0">
                  <a:pos x="68" y="1350"/>
                </a:cxn>
                <a:cxn ang="0">
                  <a:pos x="88" y="1365"/>
                </a:cxn>
                <a:cxn ang="0">
                  <a:pos x="112" y="1377"/>
                </a:cxn>
                <a:cxn ang="0">
                  <a:pos x="139" y="1387"/>
                </a:cxn>
                <a:cxn ang="0">
                  <a:pos x="171" y="1393"/>
                </a:cxn>
                <a:cxn ang="0">
                  <a:pos x="207" y="1395"/>
                </a:cxn>
                <a:cxn ang="0">
                  <a:pos x="1024" y="1395"/>
                </a:cxn>
                <a:cxn ang="0">
                  <a:pos x="1060" y="1430"/>
                </a:cxn>
                <a:cxn ang="0">
                  <a:pos x="1102" y="1455"/>
                </a:cxn>
                <a:cxn ang="0">
                  <a:pos x="1151" y="1472"/>
                </a:cxn>
                <a:cxn ang="0">
                  <a:pos x="1203" y="1478"/>
                </a:cxn>
                <a:cxn ang="0">
                  <a:pos x="1229" y="1476"/>
                </a:cxn>
                <a:cxn ang="0">
                  <a:pos x="1279" y="1464"/>
                </a:cxn>
                <a:cxn ang="0">
                  <a:pos x="1326" y="1443"/>
                </a:cxn>
                <a:cxn ang="0">
                  <a:pos x="1365" y="1413"/>
                </a:cxn>
                <a:cxn ang="0">
                  <a:pos x="2198" y="1395"/>
                </a:cxn>
                <a:cxn ang="0">
                  <a:pos x="2215" y="1395"/>
                </a:cxn>
                <a:cxn ang="0">
                  <a:pos x="2248" y="1390"/>
                </a:cxn>
                <a:cxn ang="0">
                  <a:pos x="2277" y="1383"/>
                </a:cxn>
                <a:cxn ang="0">
                  <a:pos x="2301" y="1371"/>
                </a:cxn>
                <a:cxn ang="0">
                  <a:pos x="2331" y="1350"/>
                </a:cxn>
                <a:cxn ang="0">
                  <a:pos x="2363" y="1316"/>
                </a:cxn>
                <a:cxn ang="0">
                  <a:pos x="2384" y="1280"/>
                </a:cxn>
                <a:cxn ang="0">
                  <a:pos x="2396" y="1247"/>
                </a:cxn>
                <a:cxn ang="0">
                  <a:pos x="2403" y="1211"/>
                </a:cxn>
                <a:cxn ang="0">
                  <a:pos x="2405" y="1201"/>
                </a:cxn>
                <a:cxn ang="0">
                  <a:pos x="2399" y="1079"/>
                </a:cxn>
                <a:cxn ang="0">
                  <a:pos x="2381" y="960"/>
                </a:cxn>
                <a:cxn ang="0">
                  <a:pos x="2351" y="845"/>
                </a:cxn>
                <a:cxn ang="0">
                  <a:pos x="2310" y="733"/>
                </a:cxn>
                <a:cxn ang="0">
                  <a:pos x="2260" y="629"/>
                </a:cxn>
                <a:cxn ang="0">
                  <a:pos x="2199" y="529"/>
                </a:cxn>
                <a:cxn ang="0">
                  <a:pos x="2130" y="437"/>
                </a:cxn>
                <a:cxn ang="0">
                  <a:pos x="2053" y="352"/>
                </a:cxn>
                <a:cxn ang="0">
                  <a:pos x="1967" y="274"/>
                </a:cxn>
                <a:cxn ang="0">
                  <a:pos x="1875" y="206"/>
                </a:cxn>
                <a:cxn ang="0">
                  <a:pos x="1776" y="145"/>
                </a:cxn>
                <a:cxn ang="0">
                  <a:pos x="1670" y="94"/>
                </a:cxn>
                <a:cxn ang="0">
                  <a:pos x="1560" y="53"/>
                </a:cxn>
                <a:cxn ang="0">
                  <a:pos x="1445" y="24"/>
                </a:cxn>
                <a:cxn ang="0">
                  <a:pos x="1326" y="6"/>
                </a:cxn>
                <a:cxn ang="0">
                  <a:pos x="1203" y="0"/>
                </a:cxn>
              </a:cxnLst>
              <a:rect l="0" t="0" r="r" b="b"/>
              <a:pathLst>
                <a:path w="2405" h="1478">
                  <a:moveTo>
                    <a:pt x="1203" y="0"/>
                  </a:moveTo>
                  <a:lnTo>
                    <a:pt x="1203" y="0"/>
                  </a:lnTo>
                  <a:lnTo>
                    <a:pt x="1141" y="2"/>
                  </a:lnTo>
                  <a:lnTo>
                    <a:pt x="1080" y="6"/>
                  </a:lnTo>
                  <a:lnTo>
                    <a:pt x="1019" y="14"/>
                  </a:lnTo>
                  <a:lnTo>
                    <a:pt x="960" y="24"/>
                  </a:lnTo>
                  <a:lnTo>
                    <a:pt x="903" y="38"/>
                  </a:lnTo>
                  <a:lnTo>
                    <a:pt x="845" y="53"/>
                  </a:lnTo>
                  <a:lnTo>
                    <a:pt x="789" y="73"/>
                  </a:lnTo>
                  <a:lnTo>
                    <a:pt x="735" y="94"/>
                  </a:lnTo>
                  <a:lnTo>
                    <a:pt x="682" y="118"/>
                  </a:lnTo>
                  <a:lnTo>
                    <a:pt x="629" y="145"/>
                  </a:lnTo>
                  <a:lnTo>
                    <a:pt x="579" y="174"/>
                  </a:lnTo>
                  <a:lnTo>
                    <a:pt x="531" y="206"/>
                  </a:lnTo>
                  <a:lnTo>
                    <a:pt x="484" y="239"/>
                  </a:lnTo>
                  <a:lnTo>
                    <a:pt x="439" y="274"/>
                  </a:lnTo>
                  <a:lnTo>
                    <a:pt x="395" y="311"/>
                  </a:lnTo>
                  <a:lnTo>
                    <a:pt x="353" y="352"/>
                  </a:lnTo>
                  <a:lnTo>
                    <a:pt x="313" y="393"/>
                  </a:lnTo>
                  <a:lnTo>
                    <a:pt x="275" y="437"/>
                  </a:lnTo>
                  <a:lnTo>
                    <a:pt x="239" y="482"/>
                  </a:lnTo>
                  <a:lnTo>
                    <a:pt x="206" y="529"/>
                  </a:lnTo>
                  <a:lnTo>
                    <a:pt x="174" y="579"/>
                  </a:lnTo>
                  <a:lnTo>
                    <a:pt x="145" y="629"/>
                  </a:lnTo>
                  <a:lnTo>
                    <a:pt x="120" y="680"/>
                  </a:lnTo>
                  <a:lnTo>
                    <a:pt x="96" y="733"/>
                  </a:lnTo>
                  <a:lnTo>
                    <a:pt x="73" y="789"/>
                  </a:lnTo>
                  <a:lnTo>
                    <a:pt x="55" y="845"/>
                  </a:lnTo>
                  <a:lnTo>
                    <a:pt x="38" y="901"/>
                  </a:lnTo>
                  <a:lnTo>
                    <a:pt x="25" y="960"/>
                  </a:lnTo>
                  <a:lnTo>
                    <a:pt x="14" y="1019"/>
                  </a:lnTo>
                  <a:lnTo>
                    <a:pt x="6" y="1079"/>
                  </a:lnTo>
                  <a:lnTo>
                    <a:pt x="2" y="1140"/>
                  </a:lnTo>
                  <a:lnTo>
                    <a:pt x="0" y="1201"/>
                  </a:lnTo>
                  <a:lnTo>
                    <a:pt x="0" y="1201"/>
                  </a:lnTo>
                  <a:lnTo>
                    <a:pt x="0" y="1211"/>
                  </a:lnTo>
                  <a:lnTo>
                    <a:pt x="3" y="1232"/>
                  </a:lnTo>
                  <a:lnTo>
                    <a:pt x="6" y="1247"/>
                  </a:lnTo>
                  <a:lnTo>
                    <a:pt x="11" y="1263"/>
                  </a:lnTo>
                  <a:lnTo>
                    <a:pt x="19" y="1280"/>
                  </a:lnTo>
                  <a:lnTo>
                    <a:pt x="26" y="1298"/>
                  </a:lnTo>
                  <a:lnTo>
                    <a:pt x="38" y="1316"/>
                  </a:lnTo>
                  <a:lnTo>
                    <a:pt x="52" y="1334"/>
                  </a:lnTo>
                  <a:lnTo>
                    <a:pt x="68" y="1350"/>
                  </a:lnTo>
                  <a:lnTo>
                    <a:pt x="77" y="1357"/>
                  </a:lnTo>
                  <a:lnTo>
                    <a:pt x="88" y="1365"/>
                  </a:lnTo>
                  <a:lnTo>
                    <a:pt x="99" y="1371"/>
                  </a:lnTo>
                  <a:lnTo>
                    <a:pt x="112" y="1377"/>
                  </a:lnTo>
                  <a:lnTo>
                    <a:pt x="124" y="1383"/>
                  </a:lnTo>
                  <a:lnTo>
                    <a:pt x="139" y="1387"/>
                  </a:lnTo>
                  <a:lnTo>
                    <a:pt x="155" y="1390"/>
                  </a:lnTo>
                  <a:lnTo>
                    <a:pt x="171" y="1393"/>
                  </a:lnTo>
                  <a:lnTo>
                    <a:pt x="189" y="1395"/>
                  </a:lnTo>
                  <a:lnTo>
                    <a:pt x="207" y="1395"/>
                  </a:lnTo>
                  <a:lnTo>
                    <a:pt x="1024" y="1395"/>
                  </a:lnTo>
                  <a:lnTo>
                    <a:pt x="1024" y="1395"/>
                  </a:lnTo>
                  <a:lnTo>
                    <a:pt x="1040" y="1413"/>
                  </a:lnTo>
                  <a:lnTo>
                    <a:pt x="1060" y="1430"/>
                  </a:lnTo>
                  <a:lnTo>
                    <a:pt x="1081" y="1443"/>
                  </a:lnTo>
                  <a:lnTo>
                    <a:pt x="1102" y="1455"/>
                  </a:lnTo>
                  <a:lnTo>
                    <a:pt x="1126" y="1464"/>
                  </a:lnTo>
                  <a:lnTo>
                    <a:pt x="1151" y="1472"/>
                  </a:lnTo>
                  <a:lnTo>
                    <a:pt x="1176" y="1476"/>
                  </a:lnTo>
                  <a:lnTo>
                    <a:pt x="1203" y="1478"/>
                  </a:lnTo>
                  <a:lnTo>
                    <a:pt x="1203" y="1478"/>
                  </a:lnTo>
                  <a:lnTo>
                    <a:pt x="1229" y="1476"/>
                  </a:lnTo>
                  <a:lnTo>
                    <a:pt x="1255" y="1472"/>
                  </a:lnTo>
                  <a:lnTo>
                    <a:pt x="1279" y="1464"/>
                  </a:lnTo>
                  <a:lnTo>
                    <a:pt x="1303" y="1455"/>
                  </a:lnTo>
                  <a:lnTo>
                    <a:pt x="1326" y="1443"/>
                  </a:lnTo>
                  <a:lnTo>
                    <a:pt x="1346" y="1430"/>
                  </a:lnTo>
                  <a:lnTo>
                    <a:pt x="1365" y="1413"/>
                  </a:lnTo>
                  <a:lnTo>
                    <a:pt x="1382" y="1395"/>
                  </a:lnTo>
                  <a:lnTo>
                    <a:pt x="2198" y="1395"/>
                  </a:lnTo>
                  <a:lnTo>
                    <a:pt x="2198" y="1395"/>
                  </a:lnTo>
                  <a:lnTo>
                    <a:pt x="2215" y="1395"/>
                  </a:lnTo>
                  <a:lnTo>
                    <a:pt x="2231" y="1393"/>
                  </a:lnTo>
                  <a:lnTo>
                    <a:pt x="2248" y="1390"/>
                  </a:lnTo>
                  <a:lnTo>
                    <a:pt x="2261" y="1387"/>
                  </a:lnTo>
                  <a:lnTo>
                    <a:pt x="2277" y="1383"/>
                  </a:lnTo>
                  <a:lnTo>
                    <a:pt x="2289" y="1377"/>
                  </a:lnTo>
                  <a:lnTo>
                    <a:pt x="2301" y="1371"/>
                  </a:lnTo>
                  <a:lnTo>
                    <a:pt x="2311" y="1365"/>
                  </a:lnTo>
                  <a:lnTo>
                    <a:pt x="2331" y="1350"/>
                  </a:lnTo>
                  <a:lnTo>
                    <a:pt x="2348" y="1334"/>
                  </a:lnTo>
                  <a:lnTo>
                    <a:pt x="2363" y="1316"/>
                  </a:lnTo>
                  <a:lnTo>
                    <a:pt x="2373" y="1298"/>
                  </a:lnTo>
                  <a:lnTo>
                    <a:pt x="2384" y="1280"/>
                  </a:lnTo>
                  <a:lnTo>
                    <a:pt x="2390" y="1263"/>
                  </a:lnTo>
                  <a:lnTo>
                    <a:pt x="2396" y="1247"/>
                  </a:lnTo>
                  <a:lnTo>
                    <a:pt x="2400" y="1232"/>
                  </a:lnTo>
                  <a:lnTo>
                    <a:pt x="2403" y="1211"/>
                  </a:lnTo>
                  <a:lnTo>
                    <a:pt x="2405" y="1201"/>
                  </a:lnTo>
                  <a:lnTo>
                    <a:pt x="2405" y="1201"/>
                  </a:lnTo>
                  <a:lnTo>
                    <a:pt x="2403" y="1140"/>
                  </a:lnTo>
                  <a:lnTo>
                    <a:pt x="2399" y="1079"/>
                  </a:lnTo>
                  <a:lnTo>
                    <a:pt x="2391" y="1019"/>
                  </a:lnTo>
                  <a:lnTo>
                    <a:pt x="2381" y="960"/>
                  </a:lnTo>
                  <a:lnTo>
                    <a:pt x="2367" y="901"/>
                  </a:lnTo>
                  <a:lnTo>
                    <a:pt x="2351" y="845"/>
                  </a:lnTo>
                  <a:lnTo>
                    <a:pt x="2332" y="789"/>
                  </a:lnTo>
                  <a:lnTo>
                    <a:pt x="2310" y="733"/>
                  </a:lnTo>
                  <a:lnTo>
                    <a:pt x="2287" y="680"/>
                  </a:lnTo>
                  <a:lnTo>
                    <a:pt x="2260" y="629"/>
                  </a:lnTo>
                  <a:lnTo>
                    <a:pt x="2231" y="579"/>
                  </a:lnTo>
                  <a:lnTo>
                    <a:pt x="2199" y="529"/>
                  </a:lnTo>
                  <a:lnTo>
                    <a:pt x="2166" y="482"/>
                  </a:lnTo>
                  <a:lnTo>
                    <a:pt x="2130" y="437"/>
                  </a:lnTo>
                  <a:lnTo>
                    <a:pt x="2092" y="393"/>
                  </a:lnTo>
                  <a:lnTo>
                    <a:pt x="2053" y="352"/>
                  </a:lnTo>
                  <a:lnTo>
                    <a:pt x="2011" y="311"/>
                  </a:lnTo>
                  <a:lnTo>
                    <a:pt x="1967" y="274"/>
                  </a:lnTo>
                  <a:lnTo>
                    <a:pt x="1921" y="239"/>
                  </a:lnTo>
                  <a:lnTo>
                    <a:pt x="1875" y="206"/>
                  </a:lnTo>
                  <a:lnTo>
                    <a:pt x="1826" y="174"/>
                  </a:lnTo>
                  <a:lnTo>
                    <a:pt x="1776" y="145"/>
                  </a:lnTo>
                  <a:lnTo>
                    <a:pt x="1723" y="118"/>
                  </a:lnTo>
                  <a:lnTo>
                    <a:pt x="1670" y="94"/>
                  </a:lnTo>
                  <a:lnTo>
                    <a:pt x="1616" y="73"/>
                  </a:lnTo>
                  <a:lnTo>
                    <a:pt x="1560" y="53"/>
                  </a:lnTo>
                  <a:lnTo>
                    <a:pt x="1503" y="38"/>
                  </a:lnTo>
                  <a:lnTo>
                    <a:pt x="1445" y="24"/>
                  </a:lnTo>
                  <a:lnTo>
                    <a:pt x="1386" y="14"/>
                  </a:lnTo>
                  <a:lnTo>
                    <a:pt x="1326" y="6"/>
                  </a:lnTo>
                  <a:lnTo>
                    <a:pt x="1264" y="2"/>
                  </a:lnTo>
                  <a:lnTo>
                    <a:pt x="1203" y="0"/>
                  </a:lnTo>
                  <a:lnTo>
                    <a:pt x="1203" y="0"/>
                  </a:lnTo>
                  <a:close/>
                </a:path>
              </a:pathLst>
            </a:custGeom>
            <a:gradFill flip="none" rotWithShape="1">
              <a:gsLst>
                <a:gs pos="0">
                  <a:srgbClr val="777777"/>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069" name="Freeform 94">
              <a:extLst>
                <a:ext uri="{FF2B5EF4-FFF2-40B4-BE49-F238E27FC236}">
                  <a16:creationId xmlns:a16="http://schemas.microsoft.com/office/drawing/2014/main" id="{52CC32B9-B21A-9642-97CA-7B012BAA39C2}"/>
                </a:ext>
              </a:extLst>
            </p:cNvPr>
            <p:cNvSpPr>
              <a:spLocks/>
            </p:cNvSpPr>
            <p:nvPr/>
          </p:nvSpPr>
          <p:spPr bwMode="auto">
            <a:xfrm>
              <a:off x="3402386" y="4125337"/>
              <a:ext cx="2216612" cy="1363045"/>
            </a:xfrm>
            <a:custGeom>
              <a:avLst/>
              <a:gdLst/>
              <a:ahLst/>
              <a:cxnLst>
                <a:cxn ang="0">
                  <a:pos x="1166" y="0"/>
                </a:cxn>
                <a:cxn ang="0">
                  <a:pos x="1047" y="6"/>
                </a:cxn>
                <a:cxn ang="0">
                  <a:pos x="931" y="23"/>
                </a:cxn>
                <a:cxn ang="0">
                  <a:pos x="819" y="51"/>
                </a:cxn>
                <a:cxn ang="0">
                  <a:pos x="712" y="91"/>
                </a:cxn>
                <a:cxn ang="0">
                  <a:pos x="610" y="141"/>
                </a:cxn>
                <a:cxn ang="0">
                  <a:pos x="514" y="198"/>
                </a:cxn>
                <a:cxn ang="0">
                  <a:pos x="424" y="266"/>
                </a:cxn>
                <a:cxn ang="0">
                  <a:pos x="341" y="341"/>
                </a:cxn>
                <a:cxn ang="0">
                  <a:pos x="266" y="423"/>
                </a:cxn>
                <a:cxn ang="0">
                  <a:pos x="199" y="514"/>
                </a:cxn>
                <a:cxn ang="0">
                  <a:pos x="140" y="609"/>
                </a:cxn>
                <a:cxn ang="0">
                  <a:pos x="92" y="712"/>
                </a:cxn>
                <a:cxn ang="0">
                  <a:pos x="53" y="819"/>
                </a:cxn>
                <a:cxn ang="0">
                  <a:pos x="24" y="931"/>
                </a:cxn>
                <a:cxn ang="0">
                  <a:pos x="6" y="1046"/>
                </a:cxn>
                <a:cxn ang="0">
                  <a:pos x="0" y="1165"/>
                </a:cxn>
                <a:cxn ang="0">
                  <a:pos x="0" y="1173"/>
                </a:cxn>
                <a:cxn ang="0">
                  <a:pos x="6" y="1209"/>
                </a:cxn>
                <a:cxn ang="0">
                  <a:pos x="16" y="1242"/>
                </a:cxn>
                <a:cxn ang="0">
                  <a:pos x="36" y="1277"/>
                </a:cxn>
                <a:cxn ang="0">
                  <a:pos x="65" y="1309"/>
                </a:cxn>
                <a:cxn ang="0">
                  <a:pos x="84" y="1324"/>
                </a:cxn>
                <a:cxn ang="0">
                  <a:pos x="107" y="1336"/>
                </a:cxn>
                <a:cxn ang="0">
                  <a:pos x="134" y="1345"/>
                </a:cxn>
                <a:cxn ang="0">
                  <a:pos x="166" y="1351"/>
                </a:cxn>
                <a:cxn ang="0">
                  <a:pos x="201" y="1352"/>
                </a:cxn>
                <a:cxn ang="0">
                  <a:pos x="993" y="1352"/>
                </a:cxn>
                <a:cxn ang="0">
                  <a:pos x="1027" y="1386"/>
                </a:cxn>
                <a:cxn ang="0">
                  <a:pos x="1068" y="1411"/>
                </a:cxn>
                <a:cxn ang="0">
                  <a:pos x="1115" y="1428"/>
                </a:cxn>
                <a:cxn ang="0">
                  <a:pos x="1166" y="1434"/>
                </a:cxn>
                <a:cxn ang="0">
                  <a:pos x="1192" y="1432"/>
                </a:cxn>
                <a:cxn ang="0">
                  <a:pos x="1241" y="1420"/>
                </a:cxn>
                <a:cxn ang="0">
                  <a:pos x="1284" y="1399"/>
                </a:cxn>
                <a:cxn ang="0">
                  <a:pos x="1322" y="1370"/>
                </a:cxn>
                <a:cxn ang="0">
                  <a:pos x="2131" y="1352"/>
                </a:cxn>
                <a:cxn ang="0">
                  <a:pos x="2147" y="1352"/>
                </a:cxn>
                <a:cxn ang="0">
                  <a:pos x="2179" y="1348"/>
                </a:cxn>
                <a:cxn ang="0">
                  <a:pos x="2206" y="1340"/>
                </a:cxn>
                <a:cxn ang="0">
                  <a:pos x="2230" y="1330"/>
                </a:cxn>
                <a:cxn ang="0">
                  <a:pos x="2261" y="1309"/>
                </a:cxn>
                <a:cxn ang="0">
                  <a:pos x="2291" y="1277"/>
                </a:cxn>
                <a:cxn ang="0">
                  <a:pos x="2311" y="1242"/>
                </a:cxn>
                <a:cxn ang="0">
                  <a:pos x="2323" y="1209"/>
                </a:cxn>
                <a:cxn ang="0">
                  <a:pos x="2330" y="1173"/>
                </a:cxn>
                <a:cxn ang="0">
                  <a:pos x="2332" y="1165"/>
                </a:cxn>
                <a:cxn ang="0">
                  <a:pos x="2326" y="1046"/>
                </a:cxn>
                <a:cxn ang="0">
                  <a:pos x="2308" y="931"/>
                </a:cxn>
                <a:cxn ang="0">
                  <a:pos x="2279" y="819"/>
                </a:cxn>
                <a:cxn ang="0">
                  <a:pos x="2240" y="712"/>
                </a:cxn>
                <a:cxn ang="0">
                  <a:pos x="2191" y="609"/>
                </a:cxn>
                <a:cxn ang="0">
                  <a:pos x="2132" y="514"/>
                </a:cxn>
                <a:cxn ang="0">
                  <a:pos x="2066" y="423"/>
                </a:cxn>
                <a:cxn ang="0">
                  <a:pos x="1990" y="341"/>
                </a:cxn>
                <a:cxn ang="0">
                  <a:pos x="1907" y="266"/>
                </a:cxn>
                <a:cxn ang="0">
                  <a:pos x="1818" y="198"/>
                </a:cxn>
                <a:cxn ang="0">
                  <a:pos x="1721" y="141"/>
                </a:cxn>
                <a:cxn ang="0">
                  <a:pos x="1620" y="91"/>
                </a:cxn>
                <a:cxn ang="0">
                  <a:pos x="1513" y="51"/>
                </a:cxn>
                <a:cxn ang="0">
                  <a:pos x="1401" y="23"/>
                </a:cxn>
                <a:cxn ang="0">
                  <a:pos x="1284" y="6"/>
                </a:cxn>
                <a:cxn ang="0">
                  <a:pos x="1166" y="0"/>
                </a:cxn>
              </a:cxnLst>
              <a:rect l="0" t="0" r="r" b="b"/>
              <a:pathLst>
                <a:path w="2332" h="1434">
                  <a:moveTo>
                    <a:pt x="1166" y="0"/>
                  </a:moveTo>
                  <a:lnTo>
                    <a:pt x="1166" y="0"/>
                  </a:lnTo>
                  <a:lnTo>
                    <a:pt x="1106" y="2"/>
                  </a:lnTo>
                  <a:lnTo>
                    <a:pt x="1047" y="6"/>
                  </a:lnTo>
                  <a:lnTo>
                    <a:pt x="988" y="12"/>
                  </a:lnTo>
                  <a:lnTo>
                    <a:pt x="931" y="23"/>
                  </a:lnTo>
                  <a:lnTo>
                    <a:pt x="875" y="36"/>
                  </a:lnTo>
                  <a:lnTo>
                    <a:pt x="819" y="51"/>
                  </a:lnTo>
                  <a:lnTo>
                    <a:pt x="764" y="70"/>
                  </a:lnTo>
                  <a:lnTo>
                    <a:pt x="712" y="91"/>
                  </a:lnTo>
                  <a:lnTo>
                    <a:pt x="660" y="115"/>
                  </a:lnTo>
                  <a:lnTo>
                    <a:pt x="610" y="141"/>
                  </a:lnTo>
                  <a:lnTo>
                    <a:pt x="560" y="168"/>
                  </a:lnTo>
                  <a:lnTo>
                    <a:pt x="514" y="198"/>
                  </a:lnTo>
                  <a:lnTo>
                    <a:pt x="468" y="231"/>
                  </a:lnTo>
                  <a:lnTo>
                    <a:pt x="424" y="266"/>
                  </a:lnTo>
                  <a:lnTo>
                    <a:pt x="382" y="302"/>
                  </a:lnTo>
                  <a:lnTo>
                    <a:pt x="341" y="341"/>
                  </a:lnTo>
                  <a:lnTo>
                    <a:pt x="302" y="381"/>
                  </a:lnTo>
                  <a:lnTo>
                    <a:pt x="266" y="423"/>
                  </a:lnTo>
                  <a:lnTo>
                    <a:pt x="231" y="467"/>
                  </a:lnTo>
                  <a:lnTo>
                    <a:pt x="199" y="514"/>
                  </a:lnTo>
                  <a:lnTo>
                    <a:pt x="169" y="561"/>
                  </a:lnTo>
                  <a:lnTo>
                    <a:pt x="140" y="609"/>
                  </a:lnTo>
                  <a:lnTo>
                    <a:pt x="115" y="660"/>
                  </a:lnTo>
                  <a:lnTo>
                    <a:pt x="92" y="712"/>
                  </a:lnTo>
                  <a:lnTo>
                    <a:pt x="71" y="765"/>
                  </a:lnTo>
                  <a:lnTo>
                    <a:pt x="53" y="819"/>
                  </a:lnTo>
                  <a:lnTo>
                    <a:pt x="36" y="873"/>
                  </a:lnTo>
                  <a:lnTo>
                    <a:pt x="24" y="931"/>
                  </a:lnTo>
                  <a:lnTo>
                    <a:pt x="13" y="988"/>
                  </a:lnTo>
                  <a:lnTo>
                    <a:pt x="6" y="1046"/>
                  </a:lnTo>
                  <a:lnTo>
                    <a:pt x="1" y="1105"/>
                  </a:lnTo>
                  <a:lnTo>
                    <a:pt x="0" y="1165"/>
                  </a:lnTo>
                  <a:lnTo>
                    <a:pt x="0" y="1165"/>
                  </a:lnTo>
                  <a:lnTo>
                    <a:pt x="0" y="1173"/>
                  </a:lnTo>
                  <a:lnTo>
                    <a:pt x="3" y="1195"/>
                  </a:lnTo>
                  <a:lnTo>
                    <a:pt x="6" y="1209"/>
                  </a:lnTo>
                  <a:lnTo>
                    <a:pt x="10" y="1224"/>
                  </a:lnTo>
                  <a:lnTo>
                    <a:pt x="16" y="1242"/>
                  </a:lnTo>
                  <a:lnTo>
                    <a:pt x="25" y="1259"/>
                  </a:lnTo>
                  <a:lnTo>
                    <a:pt x="36" y="1277"/>
                  </a:lnTo>
                  <a:lnTo>
                    <a:pt x="48" y="1293"/>
                  </a:lnTo>
                  <a:lnTo>
                    <a:pt x="65" y="1309"/>
                  </a:lnTo>
                  <a:lnTo>
                    <a:pt x="74" y="1316"/>
                  </a:lnTo>
                  <a:lnTo>
                    <a:pt x="84" y="1324"/>
                  </a:lnTo>
                  <a:lnTo>
                    <a:pt x="95" y="1330"/>
                  </a:lnTo>
                  <a:lnTo>
                    <a:pt x="107" y="1336"/>
                  </a:lnTo>
                  <a:lnTo>
                    <a:pt x="121" y="1340"/>
                  </a:lnTo>
                  <a:lnTo>
                    <a:pt x="134" y="1345"/>
                  </a:lnTo>
                  <a:lnTo>
                    <a:pt x="149" y="1348"/>
                  </a:lnTo>
                  <a:lnTo>
                    <a:pt x="166" y="1351"/>
                  </a:lnTo>
                  <a:lnTo>
                    <a:pt x="183" y="1352"/>
                  </a:lnTo>
                  <a:lnTo>
                    <a:pt x="201" y="1352"/>
                  </a:lnTo>
                  <a:lnTo>
                    <a:pt x="993" y="1352"/>
                  </a:lnTo>
                  <a:lnTo>
                    <a:pt x="993" y="1352"/>
                  </a:lnTo>
                  <a:lnTo>
                    <a:pt x="1009" y="1370"/>
                  </a:lnTo>
                  <a:lnTo>
                    <a:pt x="1027" y="1386"/>
                  </a:lnTo>
                  <a:lnTo>
                    <a:pt x="1047" y="1399"/>
                  </a:lnTo>
                  <a:lnTo>
                    <a:pt x="1068" y="1411"/>
                  </a:lnTo>
                  <a:lnTo>
                    <a:pt x="1091" y="1420"/>
                  </a:lnTo>
                  <a:lnTo>
                    <a:pt x="1115" y="1428"/>
                  </a:lnTo>
                  <a:lnTo>
                    <a:pt x="1141" y="1432"/>
                  </a:lnTo>
                  <a:lnTo>
                    <a:pt x="1166" y="1434"/>
                  </a:lnTo>
                  <a:lnTo>
                    <a:pt x="1166" y="1434"/>
                  </a:lnTo>
                  <a:lnTo>
                    <a:pt x="1192" y="1432"/>
                  </a:lnTo>
                  <a:lnTo>
                    <a:pt x="1216" y="1428"/>
                  </a:lnTo>
                  <a:lnTo>
                    <a:pt x="1241" y="1420"/>
                  </a:lnTo>
                  <a:lnTo>
                    <a:pt x="1263" y="1411"/>
                  </a:lnTo>
                  <a:lnTo>
                    <a:pt x="1284" y="1399"/>
                  </a:lnTo>
                  <a:lnTo>
                    <a:pt x="1304" y="1386"/>
                  </a:lnTo>
                  <a:lnTo>
                    <a:pt x="1322" y="1370"/>
                  </a:lnTo>
                  <a:lnTo>
                    <a:pt x="1339" y="1352"/>
                  </a:lnTo>
                  <a:lnTo>
                    <a:pt x="2131" y="1352"/>
                  </a:lnTo>
                  <a:lnTo>
                    <a:pt x="2131" y="1352"/>
                  </a:lnTo>
                  <a:lnTo>
                    <a:pt x="2147" y="1352"/>
                  </a:lnTo>
                  <a:lnTo>
                    <a:pt x="2164" y="1351"/>
                  </a:lnTo>
                  <a:lnTo>
                    <a:pt x="2179" y="1348"/>
                  </a:lnTo>
                  <a:lnTo>
                    <a:pt x="2193" y="1345"/>
                  </a:lnTo>
                  <a:lnTo>
                    <a:pt x="2206" y="1340"/>
                  </a:lnTo>
                  <a:lnTo>
                    <a:pt x="2218" y="1336"/>
                  </a:lnTo>
                  <a:lnTo>
                    <a:pt x="2230" y="1330"/>
                  </a:lnTo>
                  <a:lnTo>
                    <a:pt x="2241" y="1324"/>
                  </a:lnTo>
                  <a:lnTo>
                    <a:pt x="2261" y="1309"/>
                  </a:lnTo>
                  <a:lnTo>
                    <a:pt x="2277" y="1293"/>
                  </a:lnTo>
                  <a:lnTo>
                    <a:pt x="2291" y="1277"/>
                  </a:lnTo>
                  <a:lnTo>
                    <a:pt x="2301" y="1259"/>
                  </a:lnTo>
                  <a:lnTo>
                    <a:pt x="2311" y="1242"/>
                  </a:lnTo>
                  <a:lnTo>
                    <a:pt x="2318" y="1224"/>
                  </a:lnTo>
                  <a:lnTo>
                    <a:pt x="2323" y="1209"/>
                  </a:lnTo>
                  <a:lnTo>
                    <a:pt x="2327" y="1195"/>
                  </a:lnTo>
                  <a:lnTo>
                    <a:pt x="2330" y="1173"/>
                  </a:lnTo>
                  <a:lnTo>
                    <a:pt x="2332" y="1165"/>
                  </a:lnTo>
                  <a:lnTo>
                    <a:pt x="2332" y="1165"/>
                  </a:lnTo>
                  <a:lnTo>
                    <a:pt x="2330" y="1105"/>
                  </a:lnTo>
                  <a:lnTo>
                    <a:pt x="2326" y="1046"/>
                  </a:lnTo>
                  <a:lnTo>
                    <a:pt x="2318" y="988"/>
                  </a:lnTo>
                  <a:lnTo>
                    <a:pt x="2308" y="931"/>
                  </a:lnTo>
                  <a:lnTo>
                    <a:pt x="2295" y="873"/>
                  </a:lnTo>
                  <a:lnTo>
                    <a:pt x="2279" y="819"/>
                  </a:lnTo>
                  <a:lnTo>
                    <a:pt x="2261" y="765"/>
                  </a:lnTo>
                  <a:lnTo>
                    <a:pt x="2240" y="712"/>
                  </a:lnTo>
                  <a:lnTo>
                    <a:pt x="2217" y="660"/>
                  </a:lnTo>
                  <a:lnTo>
                    <a:pt x="2191" y="609"/>
                  </a:lnTo>
                  <a:lnTo>
                    <a:pt x="2162" y="561"/>
                  </a:lnTo>
                  <a:lnTo>
                    <a:pt x="2132" y="514"/>
                  </a:lnTo>
                  <a:lnTo>
                    <a:pt x="2100" y="467"/>
                  </a:lnTo>
                  <a:lnTo>
                    <a:pt x="2066" y="423"/>
                  </a:lnTo>
                  <a:lnTo>
                    <a:pt x="2029" y="381"/>
                  </a:lnTo>
                  <a:lnTo>
                    <a:pt x="1990" y="341"/>
                  </a:lnTo>
                  <a:lnTo>
                    <a:pt x="1949" y="302"/>
                  </a:lnTo>
                  <a:lnTo>
                    <a:pt x="1907" y="266"/>
                  </a:lnTo>
                  <a:lnTo>
                    <a:pt x="1863" y="231"/>
                  </a:lnTo>
                  <a:lnTo>
                    <a:pt x="1818" y="198"/>
                  </a:lnTo>
                  <a:lnTo>
                    <a:pt x="1771" y="168"/>
                  </a:lnTo>
                  <a:lnTo>
                    <a:pt x="1721" y="141"/>
                  </a:lnTo>
                  <a:lnTo>
                    <a:pt x="1671" y="115"/>
                  </a:lnTo>
                  <a:lnTo>
                    <a:pt x="1620" y="91"/>
                  </a:lnTo>
                  <a:lnTo>
                    <a:pt x="1567" y="70"/>
                  </a:lnTo>
                  <a:lnTo>
                    <a:pt x="1513" y="51"/>
                  </a:lnTo>
                  <a:lnTo>
                    <a:pt x="1457" y="36"/>
                  </a:lnTo>
                  <a:lnTo>
                    <a:pt x="1401" y="23"/>
                  </a:lnTo>
                  <a:lnTo>
                    <a:pt x="1343" y="12"/>
                  </a:lnTo>
                  <a:lnTo>
                    <a:pt x="1284" y="6"/>
                  </a:lnTo>
                  <a:lnTo>
                    <a:pt x="1225" y="2"/>
                  </a:lnTo>
                  <a:lnTo>
                    <a:pt x="1166" y="0"/>
                  </a:lnTo>
                  <a:lnTo>
                    <a:pt x="1166" y="0"/>
                  </a:lnTo>
                  <a:close/>
                </a:path>
              </a:pathLst>
            </a:custGeom>
            <a:gradFill flip="none" rotWithShape="1">
              <a:gsLst>
                <a:gs pos="42000">
                  <a:srgbClr val="0D0D0D"/>
                </a:gs>
                <a:gs pos="100000">
                  <a:srgbClr val="474747"/>
                </a:gs>
              </a:gsLst>
              <a:lin ang="2700000" scaled="1"/>
              <a:tileRect/>
            </a:gradFill>
            <a:ln w="9525">
              <a:gradFill>
                <a:gsLst>
                  <a:gs pos="0">
                    <a:schemeClr val="accent1">
                      <a:shade val="30000"/>
                      <a:satMod val="115000"/>
                    </a:schemeClr>
                  </a:gs>
                  <a:gs pos="50000">
                    <a:schemeClr val="accent1">
                      <a:shade val="67500"/>
                      <a:satMod val="115000"/>
                    </a:schemeClr>
                  </a:gs>
                  <a:gs pos="100000">
                    <a:schemeClr val="bg1"/>
                  </a:gs>
                </a:gsLst>
                <a:lin ang="5400000" scaled="0"/>
              </a:gra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70" name="Freeform 154">
              <a:extLst>
                <a:ext uri="{FF2B5EF4-FFF2-40B4-BE49-F238E27FC236}">
                  <a16:creationId xmlns:a16="http://schemas.microsoft.com/office/drawing/2014/main" id="{6114141F-0027-A34C-A8C9-401D3DEBC69F}"/>
                </a:ext>
              </a:extLst>
            </p:cNvPr>
            <p:cNvSpPr>
              <a:spLocks noEditPoints="1"/>
            </p:cNvSpPr>
            <p:nvPr/>
          </p:nvSpPr>
          <p:spPr bwMode="auto">
            <a:xfrm>
              <a:off x="3464816" y="4186735"/>
              <a:ext cx="2099698" cy="968580"/>
            </a:xfrm>
            <a:custGeom>
              <a:avLst/>
              <a:gdLst/>
              <a:ahLst/>
              <a:cxnLst>
                <a:cxn ang="0">
                  <a:pos x="37" y="1014"/>
                </a:cxn>
                <a:cxn ang="0">
                  <a:pos x="25" y="877"/>
                </a:cxn>
                <a:cxn ang="0">
                  <a:pos x="30" y="854"/>
                </a:cxn>
                <a:cxn ang="0">
                  <a:pos x="110" y="741"/>
                </a:cxn>
                <a:cxn ang="0">
                  <a:pos x="30" y="854"/>
                </a:cxn>
                <a:cxn ang="0">
                  <a:pos x="116" y="724"/>
                </a:cxn>
                <a:cxn ang="0">
                  <a:pos x="139" y="586"/>
                </a:cxn>
                <a:cxn ang="0">
                  <a:pos x="151" y="565"/>
                </a:cxn>
                <a:cxn ang="0">
                  <a:pos x="257" y="476"/>
                </a:cxn>
                <a:cxn ang="0">
                  <a:pos x="151" y="565"/>
                </a:cxn>
                <a:cxn ang="0">
                  <a:pos x="267" y="463"/>
                </a:cxn>
                <a:cxn ang="0">
                  <a:pos x="323" y="336"/>
                </a:cxn>
                <a:cxn ang="0">
                  <a:pos x="341" y="319"/>
                </a:cxn>
                <a:cxn ang="0">
                  <a:pos x="467" y="260"/>
                </a:cxn>
                <a:cxn ang="0">
                  <a:pos x="341" y="319"/>
                </a:cxn>
                <a:cxn ang="0">
                  <a:pos x="480" y="249"/>
                </a:cxn>
                <a:cxn ang="0">
                  <a:pos x="569" y="144"/>
                </a:cxn>
                <a:cxn ang="0">
                  <a:pos x="591" y="132"/>
                </a:cxn>
                <a:cxn ang="0">
                  <a:pos x="728" y="110"/>
                </a:cxn>
                <a:cxn ang="0">
                  <a:pos x="591" y="132"/>
                </a:cxn>
                <a:cxn ang="0">
                  <a:pos x="745" y="104"/>
                </a:cxn>
                <a:cxn ang="0">
                  <a:pos x="860" y="27"/>
                </a:cxn>
                <a:cxn ang="0">
                  <a:pos x="884" y="23"/>
                </a:cxn>
                <a:cxn ang="0">
                  <a:pos x="1021" y="42"/>
                </a:cxn>
                <a:cxn ang="0">
                  <a:pos x="884" y="23"/>
                </a:cxn>
                <a:cxn ang="0">
                  <a:pos x="1171" y="42"/>
                </a:cxn>
                <a:cxn ang="0">
                  <a:pos x="1039" y="0"/>
                </a:cxn>
                <a:cxn ang="0">
                  <a:pos x="1191" y="42"/>
                </a:cxn>
                <a:cxn ang="0">
                  <a:pos x="1327" y="23"/>
                </a:cxn>
                <a:cxn ang="0">
                  <a:pos x="1191" y="42"/>
                </a:cxn>
                <a:cxn ang="0">
                  <a:pos x="1466" y="104"/>
                </a:cxn>
                <a:cxn ang="0">
                  <a:pos x="1351" y="29"/>
                </a:cxn>
                <a:cxn ang="0">
                  <a:pos x="1500" y="76"/>
                </a:cxn>
                <a:cxn ang="0">
                  <a:pos x="1603" y="169"/>
                </a:cxn>
                <a:cxn ang="0">
                  <a:pos x="1500" y="76"/>
                </a:cxn>
                <a:cxn ang="0">
                  <a:pos x="1620" y="178"/>
                </a:cxn>
                <a:cxn ang="0">
                  <a:pos x="1751" y="219"/>
                </a:cxn>
                <a:cxn ang="0">
                  <a:pos x="1771" y="233"/>
                </a:cxn>
                <a:cxn ang="0">
                  <a:pos x="1844" y="351"/>
                </a:cxn>
                <a:cxn ang="0">
                  <a:pos x="1771" y="233"/>
                </a:cxn>
                <a:cxn ang="0">
                  <a:pos x="1856" y="364"/>
                </a:cxn>
                <a:cxn ang="0">
                  <a:pos x="1972" y="438"/>
                </a:cxn>
                <a:cxn ang="0">
                  <a:pos x="1987" y="458"/>
                </a:cxn>
                <a:cxn ang="0">
                  <a:pos x="2026" y="591"/>
                </a:cxn>
                <a:cxn ang="0">
                  <a:pos x="1987" y="458"/>
                </a:cxn>
                <a:cxn ang="0">
                  <a:pos x="2035" y="608"/>
                </a:cxn>
                <a:cxn ang="0">
                  <a:pos x="2128" y="710"/>
                </a:cxn>
                <a:cxn ang="0">
                  <a:pos x="2137" y="731"/>
                </a:cxn>
                <a:cxn ang="0">
                  <a:pos x="2140" y="869"/>
                </a:cxn>
                <a:cxn ang="0">
                  <a:pos x="2137" y="731"/>
                </a:cxn>
                <a:cxn ang="0">
                  <a:pos x="2144" y="889"/>
                </a:cxn>
                <a:cxn ang="0">
                  <a:pos x="2209" y="1011"/>
                </a:cxn>
              </a:cxnLst>
              <a:rect l="0" t="0" r="r" b="b"/>
              <a:pathLst>
                <a:path w="2209" h="1019">
                  <a:moveTo>
                    <a:pt x="0" y="1006"/>
                  </a:moveTo>
                  <a:lnTo>
                    <a:pt x="37" y="1014"/>
                  </a:lnTo>
                  <a:lnTo>
                    <a:pt x="63" y="884"/>
                  </a:lnTo>
                  <a:lnTo>
                    <a:pt x="25" y="877"/>
                  </a:lnTo>
                  <a:lnTo>
                    <a:pt x="0" y="1006"/>
                  </a:lnTo>
                  <a:close/>
                  <a:moveTo>
                    <a:pt x="30" y="854"/>
                  </a:moveTo>
                  <a:lnTo>
                    <a:pt x="68" y="866"/>
                  </a:lnTo>
                  <a:lnTo>
                    <a:pt x="110" y="741"/>
                  </a:lnTo>
                  <a:lnTo>
                    <a:pt x="72" y="728"/>
                  </a:lnTo>
                  <a:lnTo>
                    <a:pt x="30" y="854"/>
                  </a:lnTo>
                  <a:close/>
                  <a:moveTo>
                    <a:pt x="81" y="706"/>
                  </a:moveTo>
                  <a:lnTo>
                    <a:pt x="116" y="724"/>
                  </a:lnTo>
                  <a:lnTo>
                    <a:pt x="173" y="603"/>
                  </a:lnTo>
                  <a:lnTo>
                    <a:pt x="139" y="586"/>
                  </a:lnTo>
                  <a:lnTo>
                    <a:pt x="81" y="706"/>
                  </a:lnTo>
                  <a:close/>
                  <a:moveTo>
                    <a:pt x="151" y="565"/>
                  </a:moveTo>
                  <a:lnTo>
                    <a:pt x="184" y="588"/>
                  </a:lnTo>
                  <a:lnTo>
                    <a:pt x="257" y="476"/>
                  </a:lnTo>
                  <a:lnTo>
                    <a:pt x="223" y="455"/>
                  </a:lnTo>
                  <a:lnTo>
                    <a:pt x="151" y="565"/>
                  </a:lnTo>
                  <a:close/>
                  <a:moveTo>
                    <a:pt x="237" y="437"/>
                  </a:moveTo>
                  <a:lnTo>
                    <a:pt x="267" y="463"/>
                  </a:lnTo>
                  <a:lnTo>
                    <a:pt x="353" y="361"/>
                  </a:lnTo>
                  <a:lnTo>
                    <a:pt x="323" y="336"/>
                  </a:lnTo>
                  <a:lnTo>
                    <a:pt x="237" y="437"/>
                  </a:lnTo>
                  <a:close/>
                  <a:moveTo>
                    <a:pt x="341" y="319"/>
                  </a:moveTo>
                  <a:lnTo>
                    <a:pt x="367" y="348"/>
                  </a:lnTo>
                  <a:lnTo>
                    <a:pt x="467" y="260"/>
                  </a:lnTo>
                  <a:lnTo>
                    <a:pt x="439" y="231"/>
                  </a:lnTo>
                  <a:lnTo>
                    <a:pt x="341" y="319"/>
                  </a:lnTo>
                  <a:close/>
                  <a:moveTo>
                    <a:pt x="459" y="216"/>
                  </a:moveTo>
                  <a:lnTo>
                    <a:pt x="480" y="249"/>
                  </a:lnTo>
                  <a:lnTo>
                    <a:pt x="592" y="175"/>
                  </a:lnTo>
                  <a:lnTo>
                    <a:pt x="569" y="144"/>
                  </a:lnTo>
                  <a:lnTo>
                    <a:pt x="459" y="216"/>
                  </a:lnTo>
                  <a:close/>
                  <a:moveTo>
                    <a:pt x="591" y="132"/>
                  </a:moveTo>
                  <a:lnTo>
                    <a:pt x="607" y="166"/>
                  </a:lnTo>
                  <a:lnTo>
                    <a:pt x="728" y="110"/>
                  </a:lnTo>
                  <a:lnTo>
                    <a:pt x="710" y="74"/>
                  </a:lnTo>
                  <a:lnTo>
                    <a:pt x="591" y="132"/>
                  </a:lnTo>
                  <a:close/>
                  <a:moveTo>
                    <a:pt x="733" y="67"/>
                  </a:moveTo>
                  <a:lnTo>
                    <a:pt x="745" y="104"/>
                  </a:lnTo>
                  <a:lnTo>
                    <a:pt x="872" y="65"/>
                  </a:lnTo>
                  <a:lnTo>
                    <a:pt x="860" y="27"/>
                  </a:lnTo>
                  <a:lnTo>
                    <a:pt x="733" y="67"/>
                  </a:lnTo>
                  <a:close/>
                  <a:moveTo>
                    <a:pt x="884" y="23"/>
                  </a:moveTo>
                  <a:lnTo>
                    <a:pt x="890" y="62"/>
                  </a:lnTo>
                  <a:lnTo>
                    <a:pt x="1021" y="42"/>
                  </a:lnTo>
                  <a:lnTo>
                    <a:pt x="1015" y="3"/>
                  </a:lnTo>
                  <a:lnTo>
                    <a:pt x="884" y="23"/>
                  </a:lnTo>
                  <a:close/>
                  <a:moveTo>
                    <a:pt x="1039" y="39"/>
                  </a:moveTo>
                  <a:lnTo>
                    <a:pt x="1171" y="42"/>
                  </a:lnTo>
                  <a:lnTo>
                    <a:pt x="1172" y="3"/>
                  </a:lnTo>
                  <a:lnTo>
                    <a:pt x="1039" y="0"/>
                  </a:lnTo>
                  <a:lnTo>
                    <a:pt x="1039" y="39"/>
                  </a:lnTo>
                  <a:close/>
                  <a:moveTo>
                    <a:pt x="1191" y="42"/>
                  </a:moveTo>
                  <a:lnTo>
                    <a:pt x="1321" y="62"/>
                  </a:lnTo>
                  <a:lnTo>
                    <a:pt x="1327" y="23"/>
                  </a:lnTo>
                  <a:lnTo>
                    <a:pt x="1197" y="3"/>
                  </a:lnTo>
                  <a:lnTo>
                    <a:pt x="1191" y="42"/>
                  </a:lnTo>
                  <a:close/>
                  <a:moveTo>
                    <a:pt x="1339" y="67"/>
                  </a:moveTo>
                  <a:lnTo>
                    <a:pt x="1466" y="104"/>
                  </a:lnTo>
                  <a:lnTo>
                    <a:pt x="1478" y="67"/>
                  </a:lnTo>
                  <a:lnTo>
                    <a:pt x="1351" y="29"/>
                  </a:lnTo>
                  <a:lnTo>
                    <a:pt x="1339" y="67"/>
                  </a:lnTo>
                  <a:close/>
                  <a:moveTo>
                    <a:pt x="1500" y="76"/>
                  </a:moveTo>
                  <a:lnTo>
                    <a:pt x="1484" y="112"/>
                  </a:lnTo>
                  <a:lnTo>
                    <a:pt x="1603" y="169"/>
                  </a:lnTo>
                  <a:lnTo>
                    <a:pt x="1620" y="133"/>
                  </a:lnTo>
                  <a:lnTo>
                    <a:pt x="1500" y="76"/>
                  </a:lnTo>
                  <a:close/>
                  <a:moveTo>
                    <a:pt x="1641" y="145"/>
                  </a:moveTo>
                  <a:lnTo>
                    <a:pt x="1620" y="178"/>
                  </a:lnTo>
                  <a:lnTo>
                    <a:pt x="1730" y="251"/>
                  </a:lnTo>
                  <a:lnTo>
                    <a:pt x="1751" y="219"/>
                  </a:lnTo>
                  <a:lnTo>
                    <a:pt x="1641" y="145"/>
                  </a:lnTo>
                  <a:close/>
                  <a:moveTo>
                    <a:pt x="1771" y="233"/>
                  </a:moveTo>
                  <a:lnTo>
                    <a:pt x="1744" y="263"/>
                  </a:lnTo>
                  <a:lnTo>
                    <a:pt x="1844" y="351"/>
                  </a:lnTo>
                  <a:lnTo>
                    <a:pt x="1869" y="322"/>
                  </a:lnTo>
                  <a:lnTo>
                    <a:pt x="1771" y="233"/>
                  </a:lnTo>
                  <a:close/>
                  <a:moveTo>
                    <a:pt x="1886" y="339"/>
                  </a:moveTo>
                  <a:lnTo>
                    <a:pt x="1856" y="364"/>
                  </a:lnTo>
                  <a:lnTo>
                    <a:pt x="1943" y="464"/>
                  </a:lnTo>
                  <a:lnTo>
                    <a:pt x="1972" y="438"/>
                  </a:lnTo>
                  <a:lnTo>
                    <a:pt x="1886" y="339"/>
                  </a:lnTo>
                  <a:close/>
                  <a:moveTo>
                    <a:pt x="1987" y="458"/>
                  </a:moveTo>
                  <a:lnTo>
                    <a:pt x="1954" y="479"/>
                  </a:lnTo>
                  <a:lnTo>
                    <a:pt x="2026" y="591"/>
                  </a:lnTo>
                  <a:lnTo>
                    <a:pt x="2060" y="570"/>
                  </a:lnTo>
                  <a:lnTo>
                    <a:pt x="1987" y="458"/>
                  </a:lnTo>
                  <a:close/>
                  <a:moveTo>
                    <a:pt x="2070" y="589"/>
                  </a:moveTo>
                  <a:lnTo>
                    <a:pt x="2035" y="608"/>
                  </a:lnTo>
                  <a:lnTo>
                    <a:pt x="2093" y="727"/>
                  </a:lnTo>
                  <a:lnTo>
                    <a:pt x="2128" y="710"/>
                  </a:lnTo>
                  <a:lnTo>
                    <a:pt x="2070" y="589"/>
                  </a:lnTo>
                  <a:close/>
                  <a:moveTo>
                    <a:pt x="2137" y="731"/>
                  </a:moveTo>
                  <a:lnTo>
                    <a:pt x="2099" y="744"/>
                  </a:lnTo>
                  <a:lnTo>
                    <a:pt x="2140" y="869"/>
                  </a:lnTo>
                  <a:lnTo>
                    <a:pt x="2178" y="857"/>
                  </a:lnTo>
                  <a:lnTo>
                    <a:pt x="2137" y="731"/>
                  </a:lnTo>
                  <a:close/>
                  <a:moveTo>
                    <a:pt x="2184" y="881"/>
                  </a:moveTo>
                  <a:lnTo>
                    <a:pt x="2144" y="889"/>
                  </a:lnTo>
                  <a:lnTo>
                    <a:pt x="2170" y="1019"/>
                  </a:lnTo>
                  <a:lnTo>
                    <a:pt x="2209" y="1011"/>
                  </a:lnTo>
                  <a:lnTo>
                    <a:pt x="2184" y="881"/>
                  </a:lnTo>
                  <a:close/>
                </a:path>
              </a:pathLst>
            </a:custGeom>
            <a:gradFill>
              <a:gsLst>
                <a:gs pos="22000">
                  <a:schemeClr val="accent3">
                    <a:lumMod val="50000"/>
                  </a:schemeClr>
                </a:gs>
                <a:gs pos="36000">
                  <a:schemeClr val="accent4">
                    <a:lumMod val="75000"/>
                  </a:schemeClr>
                </a:gs>
                <a:gs pos="100000">
                  <a:schemeClr val="accent6">
                    <a:lumMod val="75000"/>
                  </a:schemeClr>
                </a:gs>
              </a:gsLst>
              <a:lin ang="2400000" scaled="0"/>
            </a:gradFill>
            <a:ln w="9525">
              <a:solidFill>
                <a:srgbClr val="262626"/>
              </a:soli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71" name="TextBox 1070">
              <a:extLst>
                <a:ext uri="{FF2B5EF4-FFF2-40B4-BE49-F238E27FC236}">
                  <a16:creationId xmlns:a16="http://schemas.microsoft.com/office/drawing/2014/main" id="{0E4122EA-6C16-EA42-AEA4-1BB39223D9CF}"/>
                </a:ext>
              </a:extLst>
            </p:cNvPr>
            <p:cNvSpPr txBox="1"/>
            <p:nvPr/>
          </p:nvSpPr>
          <p:spPr>
            <a:xfrm>
              <a:off x="3601995" y="4324946"/>
              <a:ext cx="1824998" cy="1847474"/>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0873232"/>
                </a:avLst>
              </a:prstTxWarp>
              <a:spAutoFit/>
            </a:bodyPr>
            <a:lstStyle/>
            <a:p>
              <a:pPr algn="ctr"/>
              <a:r>
                <a:rPr lang="en-US" sz="675" b="1" dirty="0">
                  <a:solidFill>
                    <a:srgbClr val="FFFFFF"/>
                  </a:solidFill>
                  <a:latin typeface="Arial Narrow" pitchFamily="34" charset="0"/>
                </a:rPr>
                <a:t>10       20       30       40       50        60       70       80       90       100</a:t>
              </a:r>
            </a:p>
          </p:txBody>
        </p:sp>
        <p:grpSp>
          <p:nvGrpSpPr>
            <p:cNvPr id="1072" name="Group 256">
              <a:extLst>
                <a:ext uri="{FF2B5EF4-FFF2-40B4-BE49-F238E27FC236}">
                  <a16:creationId xmlns:a16="http://schemas.microsoft.com/office/drawing/2014/main" id="{30FFA4DC-A3C0-5E49-A04C-0C9C11BC6860}"/>
                </a:ext>
              </a:extLst>
            </p:cNvPr>
            <p:cNvGrpSpPr/>
            <p:nvPr/>
          </p:nvGrpSpPr>
          <p:grpSpPr>
            <a:xfrm>
              <a:off x="3663741" y="4379006"/>
              <a:ext cx="1693791" cy="832638"/>
              <a:chOff x="3621088" y="3140075"/>
              <a:chExt cx="2828925" cy="1390650"/>
            </a:xfrm>
            <a:solidFill>
              <a:srgbClr val="7F7F7F"/>
            </a:solidFill>
          </p:grpSpPr>
          <p:sp>
            <p:nvSpPr>
              <p:cNvPr id="1086" name="Freeform 95">
                <a:extLst>
                  <a:ext uri="{FF2B5EF4-FFF2-40B4-BE49-F238E27FC236}">
                    <a16:creationId xmlns:a16="http://schemas.microsoft.com/office/drawing/2014/main" id="{9BED938B-C5F0-3E44-84BC-9B5746DB45F4}"/>
                  </a:ext>
                </a:extLst>
              </p:cNvPr>
              <p:cNvSpPr>
                <a:spLocks/>
              </p:cNvSpPr>
              <p:nvPr/>
            </p:nvSpPr>
            <p:spPr bwMode="auto">
              <a:xfrm>
                <a:off x="3621088" y="4514850"/>
                <a:ext cx="93663" cy="15875"/>
              </a:xfrm>
              <a:custGeom>
                <a:avLst/>
                <a:gdLst/>
                <a:ahLst/>
                <a:cxnLst>
                  <a:cxn ang="0">
                    <a:pos x="59" y="1"/>
                  </a:cxn>
                  <a:cxn ang="0">
                    <a:pos x="59" y="10"/>
                  </a:cxn>
                  <a:cxn ang="0">
                    <a:pos x="0" y="9"/>
                  </a:cxn>
                  <a:cxn ang="0">
                    <a:pos x="0" y="0"/>
                  </a:cxn>
                  <a:cxn ang="0">
                    <a:pos x="59" y="1"/>
                  </a:cxn>
                </a:cxnLst>
                <a:rect l="0" t="0" r="r" b="b"/>
                <a:pathLst>
                  <a:path w="59" h="10">
                    <a:moveTo>
                      <a:pt x="59" y="1"/>
                    </a:moveTo>
                    <a:lnTo>
                      <a:pt x="59" y="10"/>
                    </a:lnTo>
                    <a:lnTo>
                      <a:pt x="0" y="9"/>
                    </a:lnTo>
                    <a:lnTo>
                      <a:pt x="0" y="0"/>
                    </a:lnTo>
                    <a:lnTo>
                      <a:pt x="5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87" name="Freeform 96">
                <a:extLst>
                  <a:ext uri="{FF2B5EF4-FFF2-40B4-BE49-F238E27FC236}">
                    <a16:creationId xmlns:a16="http://schemas.microsoft.com/office/drawing/2014/main" id="{1F99D3CA-3535-5E4D-842C-11166CDA681A}"/>
                  </a:ext>
                </a:extLst>
              </p:cNvPr>
              <p:cNvSpPr>
                <a:spLocks/>
              </p:cNvSpPr>
              <p:nvPr/>
            </p:nvSpPr>
            <p:spPr bwMode="auto">
              <a:xfrm>
                <a:off x="3622675" y="4440238"/>
                <a:ext cx="93663" cy="20638"/>
              </a:xfrm>
              <a:custGeom>
                <a:avLst/>
                <a:gdLst/>
                <a:ahLst/>
                <a:cxnLst>
                  <a:cxn ang="0">
                    <a:pos x="59" y="4"/>
                  </a:cxn>
                  <a:cxn ang="0">
                    <a:pos x="59" y="13"/>
                  </a:cxn>
                  <a:cxn ang="0">
                    <a:pos x="0" y="9"/>
                  </a:cxn>
                  <a:cxn ang="0">
                    <a:pos x="2" y="0"/>
                  </a:cxn>
                  <a:cxn ang="0">
                    <a:pos x="59" y="4"/>
                  </a:cxn>
                </a:cxnLst>
                <a:rect l="0" t="0" r="r" b="b"/>
                <a:pathLst>
                  <a:path w="59" h="13">
                    <a:moveTo>
                      <a:pt x="59" y="4"/>
                    </a:moveTo>
                    <a:lnTo>
                      <a:pt x="59" y="13"/>
                    </a:lnTo>
                    <a:lnTo>
                      <a:pt x="0" y="9"/>
                    </a:lnTo>
                    <a:lnTo>
                      <a:pt x="2" y="0"/>
                    </a:lnTo>
                    <a:lnTo>
                      <a:pt x="59"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88" name="Freeform 97">
                <a:extLst>
                  <a:ext uri="{FF2B5EF4-FFF2-40B4-BE49-F238E27FC236}">
                    <a16:creationId xmlns:a16="http://schemas.microsoft.com/office/drawing/2014/main" id="{51A12960-227A-BE45-A981-EDD40B65DAE6}"/>
                  </a:ext>
                </a:extLst>
              </p:cNvPr>
              <p:cNvSpPr>
                <a:spLocks/>
              </p:cNvSpPr>
              <p:nvPr/>
            </p:nvSpPr>
            <p:spPr bwMode="auto">
              <a:xfrm>
                <a:off x="3630613" y="4365625"/>
                <a:ext cx="93663" cy="23813"/>
              </a:xfrm>
              <a:custGeom>
                <a:avLst/>
                <a:gdLst/>
                <a:ahLst/>
                <a:cxnLst>
                  <a:cxn ang="0">
                    <a:pos x="59" y="8"/>
                  </a:cxn>
                  <a:cxn ang="0">
                    <a:pos x="59" y="15"/>
                  </a:cxn>
                  <a:cxn ang="0">
                    <a:pos x="0" y="9"/>
                  </a:cxn>
                  <a:cxn ang="0">
                    <a:pos x="1" y="0"/>
                  </a:cxn>
                  <a:cxn ang="0">
                    <a:pos x="59" y="8"/>
                  </a:cxn>
                </a:cxnLst>
                <a:rect l="0" t="0" r="r" b="b"/>
                <a:pathLst>
                  <a:path w="59" h="15">
                    <a:moveTo>
                      <a:pt x="59" y="8"/>
                    </a:moveTo>
                    <a:lnTo>
                      <a:pt x="59" y="15"/>
                    </a:lnTo>
                    <a:lnTo>
                      <a:pt x="0" y="9"/>
                    </a:lnTo>
                    <a:lnTo>
                      <a:pt x="1" y="0"/>
                    </a:lnTo>
                    <a:lnTo>
                      <a:pt x="5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89" name="Freeform 98">
                <a:extLst>
                  <a:ext uri="{FF2B5EF4-FFF2-40B4-BE49-F238E27FC236}">
                    <a16:creationId xmlns:a16="http://schemas.microsoft.com/office/drawing/2014/main" id="{F6462162-9707-F64B-84C2-950DBF429AF6}"/>
                  </a:ext>
                </a:extLst>
              </p:cNvPr>
              <p:cNvSpPr>
                <a:spLocks/>
              </p:cNvSpPr>
              <p:nvPr/>
            </p:nvSpPr>
            <p:spPr bwMode="auto">
              <a:xfrm>
                <a:off x="3641725" y="4291013"/>
                <a:ext cx="93663" cy="31750"/>
              </a:xfrm>
              <a:custGeom>
                <a:avLst/>
                <a:gdLst/>
                <a:ahLst/>
                <a:cxnLst>
                  <a:cxn ang="0">
                    <a:pos x="59" y="11"/>
                  </a:cxn>
                  <a:cxn ang="0">
                    <a:pos x="58" y="20"/>
                  </a:cxn>
                  <a:cxn ang="0">
                    <a:pos x="0" y="9"/>
                  </a:cxn>
                  <a:cxn ang="0">
                    <a:pos x="2" y="0"/>
                  </a:cxn>
                  <a:cxn ang="0">
                    <a:pos x="59" y="11"/>
                  </a:cxn>
                </a:cxnLst>
                <a:rect l="0" t="0" r="r" b="b"/>
                <a:pathLst>
                  <a:path w="59" h="20">
                    <a:moveTo>
                      <a:pt x="59" y="11"/>
                    </a:moveTo>
                    <a:lnTo>
                      <a:pt x="58" y="20"/>
                    </a:lnTo>
                    <a:lnTo>
                      <a:pt x="0" y="9"/>
                    </a:lnTo>
                    <a:lnTo>
                      <a:pt x="2" y="0"/>
                    </a:lnTo>
                    <a:lnTo>
                      <a:pt x="59"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0" name="Freeform 99">
                <a:extLst>
                  <a:ext uri="{FF2B5EF4-FFF2-40B4-BE49-F238E27FC236}">
                    <a16:creationId xmlns:a16="http://schemas.microsoft.com/office/drawing/2014/main" id="{23990466-A36C-F549-B353-C0B8DE8B8FA6}"/>
                  </a:ext>
                </a:extLst>
              </p:cNvPr>
              <p:cNvSpPr>
                <a:spLocks/>
              </p:cNvSpPr>
              <p:nvPr/>
            </p:nvSpPr>
            <p:spPr bwMode="auto">
              <a:xfrm>
                <a:off x="3656013" y="4216400"/>
                <a:ext cx="93663" cy="36513"/>
              </a:xfrm>
              <a:custGeom>
                <a:avLst/>
                <a:gdLst/>
                <a:ahLst/>
                <a:cxnLst>
                  <a:cxn ang="0">
                    <a:pos x="59" y="14"/>
                  </a:cxn>
                  <a:cxn ang="0">
                    <a:pos x="58" y="23"/>
                  </a:cxn>
                  <a:cxn ang="0">
                    <a:pos x="0" y="9"/>
                  </a:cxn>
                  <a:cxn ang="0">
                    <a:pos x="3" y="0"/>
                  </a:cxn>
                  <a:cxn ang="0">
                    <a:pos x="59" y="14"/>
                  </a:cxn>
                </a:cxnLst>
                <a:rect l="0" t="0" r="r" b="b"/>
                <a:pathLst>
                  <a:path w="59" h="23">
                    <a:moveTo>
                      <a:pt x="59" y="14"/>
                    </a:moveTo>
                    <a:lnTo>
                      <a:pt x="58" y="23"/>
                    </a:lnTo>
                    <a:lnTo>
                      <a:pt x="0" y="9"/>
                    </a:lnTo>
                    <a:lnTo>
                      <a:pt x="3" y="0"/>
                    </a:lnTo>
                    <a:lnTo>
                      <a:pt x="59"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1" name="Freeform 100">
                <a:extLst>
                  <a:ext uri="{FF2B5EF4-FFF2-40B4-BE49-F238E27FC236}">
                    <a16:creationId xmlns:a16="http://schemas.microsoft.com/office/drawing/2014/main" id="{31FE784B-0D3C-F247-9812-14A5B3F7BDCB}"/>
                  </a:ext>
                </a:extLst>
              </p:cNvPr>
              <p:cNvSpPr>
                <a:spLocks/>
              </p:cNvSpPr>
              <p:nvPr/>
            </p:nvSpPr>
            <p:spPr bwMode="auto">
              <a:xfrm>
                <a:off x="3675063" y="4144963"/>
                <a:ext cx="93663" cy="41275"/>
              </a:xfrm>
              <a:custGeom>
                <a:avLst/>
                <a:gdLst/>
                <a:ahLst/>
                <a:cxnLst>
                  <a:cxn ang="0">
                    <a:pos x="59" y="17"/>
                  </a:cxn>
                  <a:cxn ang="0">
                    <a:pos x="56" y="26"/>
                  </a:cxn>
                  <a:cxn ang="0">
                    <a:pos x="0" y="9"/>
                  </a:cxn>
                  <a:cxn ang="0">
                    <a:pos x="4" y="0"/>
                  </a:cxn>
                  <a:cxn ang="0">
                    <a:pos x="59" y="17"/>
                  </a:cxn>
                </a:cxnLst>
                <a:rect l="0" t="0" r="r" b="b"/>
                <a:pathLst>
                  <a:path w="59" h="26">
                    <a:moveTo>
                      <a:pt x="59" y="17"/>
                    </a:moveTo>
                    <a:lnTo>
                      <a:pt x="56" y="26"/>
                    </a:lnTo>
                    <a:lnTo>
                      <a:pt x="0" y="9"/>
                    </a:lnTo>
                    <a:lnTo>
                      <a:pt x="4" y="0"/>
                    </a:lnTo>
                    <a:lnTo>
                      <a:pt x="5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2" name="Freeform 101">
                <a:extLst>
                  <a:ext uri="{FF2B5EF4-FFF2-40B4-BE49-F238E27FC236}">
                    <a16:creationId xmlns:a16="http://schemas.microsoft.com/office/drawing/2014/main" id="{8B744A30-77D6-E141-B8AC-AF097DAC2DB9}"/>
                  </a:ext>
                </a:extLst>
              </p:cNvPr>
              <p:cNvSpPr>
                <a:spLocks/>
              </p:cNvSpPr>
              <p:nvPr/>
            </p:nvSpPr>
            <p:spPr bwMode="auto">
              <a:xfrm>
                <a:off x="3700463" y="4073525"/>
                <a:ext cx="90488" cy="44450"/>
              </a:xfrm>
              <a:custGeom>
                <a:avLst/>
                <a:gdLst/>
                <a:ahLst/>
                <a:cxnLst>
                  <a:cxn ang="0">
                    <a:pos x="57" y="19"/>
                  </a:cxn>
                  <a:cxn ang="0">
                    <a:pos x="54" y="28"/>
                  </a:cxn>
                  <a:cxn ang="0">
                    <a:pos x="0" y="9"/>
                  </a:cxn>
                  <a:cxn ang="0">
                    <a:pos x="3" y="0"/>
                  </a:cxn>
                  <a:cxn ang="0">
                    <a:pos x="57" y="19"/>
                  </a:cxn>
                </a:cxnLst>
                <a:rect l="0" t="0" r="r" b="b"/>
                <a:pathLst>
                  <a:path w="57" h="28">
                    <a:moveTo>
                      <a:pt x="57" y="19"/>
                    </a:moveTo>
                    <a:lnTo>
                      <a:pt x="54" y="28"/>
                    </a:lnTo>
                    <a:lnTo>
                      <a:pt x="0" y="9"/>
                    </a:lnTo>
                    <a:lnTo>
                      <a:pt x="3" y="0"/>
                    </a:lnTo>
                    <a:lnTo>
                      <a:pt x="57"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3" name="Freeform 102">
                <a:extLst>
                  <a:ext uri="{FF2B5EF4-FFF2-40B4-BE49-F238E27FC236}">
                    <a16:creationId xmlns:a16="http://schemas.microsoft.com/office/drawing/2014/main" id="{A597B6B2-00CA-6045-8757-3A1557E85540}"/>
                  </a:ext>
                </a:extLst>
              </p:cNvPr>
              <p:cNvSpPr>
                <a:spLocks/>
              </p:cNvSpPr>
              <p:nvPr/>
            </p:nvSpPr>
            <p:spPr bwMode="auto">
              <a:xfrm>
                <a:off x="3725863" y="4003675"/>
                <a:ext cx="92075" cy="50800"/>
              </a:xfrm>
              <a:custGeom>
                <a:avLst/>
                <a:gdLst/>
                <a:ahLst/>
                <a:cxnLst>
                  <a:cxn ang="0">
                    <a:pos x="58" y="23"/>
                  </a:cxn>
                  <a:cxn ang="0">
                    <a:pos x="55" y="32"/>
                  </a:cxn>
                  <a:cxn ang="0">
                    <a:pos x="0" y="9"/>
                  </a:cxn>
                  <a:cxn ang="0">
                    <a:pos x="3" y="0"/>
                  </a:cxn>
                  <a:cxn ang="0">
                    <a:pos x="58" y="23"/>
                  </a:cxn>
                </a:cxnLst>
                <a:rect l="0" t="0" r="r" b="b"/>
                <a:pathLst>
                  <a:path w="58" h="32">
                    <a:moveTo>
                      <a:pt x="58" y="23"/>
                    </a:moveTo>
                    <a:lnTo>
                      <a:pt x="55" y="32"/>
                    </a:lnTo>
                    <a:lnTo>
                      <a:pt x="0" y="9"/>
                    </a:lnTo>
                    <a:lnTo>
                      <a:pt x="3" y="0"/>
                    </a:lnTo>
                    <a:lnTo>
                      <a:pt x="58"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4" name="Freeform 103">
                <a:extLst>
                  <a:ext uri="{FF2B5EF4-FFF2-40B4-BE49-F238E27FC236}">
                    <a16:creationId xmlns:a16="http://schemas.microsoft.com/office/drawing/2014/main" id="{66A8C2C7-CC42-DF4E-85E3-4DC3109A17B7}"/>
                  </a:ext>
                </a:extLst>
              </p:cNvPr>
              <p:cNvSpPr>
                <a:spLocks/>
              </p:cNvSpPr>
              <p:nvPr/>
            </p:nvSpPr>
            <p:spPr bwMode="auto">
              <a:xfrm>
                <a:off x="3757613" y="3937000"/>
                <a:ext cx="88900" cy="52388"/>
              </a:xfrm>
              <a:custGeom>
                <a:avLst/>
                <a:gdLst/>
                <a:ahLst/>
                <a:cxnLst>
                  <a:cxn ang="0">
                    <a:pos x="56" y="25"/>
                  </a:cxn>
                  <a:cxn ang="0">
                    <a:pos x="53" y="33"/>
                  </a:cxn>
                  <a:cxn ang="0">
                    <a:pos x="0" y="7"/>
                  </a:cxn>
                  <a:cxn ang="0">
                    <a:pos x="3" y="0"/>
                  </a:cxn>
                  <a:cxn ang="0">
                    <a:pos x="56" y="25"/>
                  </a:cxn>
                </a:cxnLst>
                <a:rect l="0" t="0" r="r" b="b"/>
                <a:pathLst>
                  <a:path w="56" h="33">
                    <a:moveTo>
                      <a:pt x="56" y="25"/>
                    </a:moveTo>
                    <a:lnTo>
                      <a:pt x="53" y="33"/>
                    </a:lnTo>
                    <a:lnTo>
                      <a:pt x="0" y="7"/>
                    </a:lnTo>
                    <a:lnTo>
                      <a:pt x="3" y="0"/>
                    </a:lnTo>
                    <a:lnTo>
                      <a:pt x="5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5" name="Freeform 104">
                <a:extLst>
                  <a:ext uri="{FF2B5EF4-FFF2-40B4-BE49-F238E27FC236}">
                    <a16:creationId xmlns:a16="http://schemas.microsoft.com/office/drawing/2014/main" id="{816698A7-75D9-8E47-9DD2-2E78A3CDE02F}"/>
                  </a:ext>
                </a:extLst>
              </p:cNvPr>
              <p:cNvSpPr>
                <a:spLocks/>
              </p:cNvSpPr>
              <p:nvPr/>
            </p:nvSpPr>
            <p:spPr bwMode="auto">
              <a:xfrm>
                <a:off x="3790950" y="3868738"/>
                <a:ext cx="88900" cy="58738"/>
              </a:xfrm>
              <a:custGeom>
                <a:avLst/>
                <a:gdLst/>
                <a:ahLst/>
                <a:cxnLst>
                  <a:cxn ang="0">
                    <a:pos x="56" y="29"/>
                  </a:cxn>
                  <a:cxn ang="0">
                    <a:pos x="51" y="37"/>
                  </a:cxn>
                  <a:cxn ang="0">
                    <a:pos x="0" y="8"/>
                  </a:cxn>
                  <a:cxn ang="0">
                    <a:pos x="5" y="0"/>
                  </a:cxn>
                  <a:cxn ang="0">
                    <a:pos x="56" y="29"/>
                  </a:cxn>
                </a:cxnLst>
                <a:rect l="0" t="0" r="r" b="b"/>
                <a:pathLst>
                  <a:path w="56" h="37">
                    <a:moveTo>
                      <a:pt x="56" y="29"/>
                    </a:moveTo>
                    <a:lnTo>
                      <a:pt x="51" y="37"/>
                    </a:lnTo>
                    <a:lnTo>
                      <a:pt x="0" y="8"/>
                    </a:lnTo>
                    <a:lnTo>
                      <a:pt x="5" y="0"/>
                    </a:lnTo>
                    <a:lnTo>
                      <a:pt x="56"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6" name="Freeform 105">
                <a:extLst>
                  <a:ext uri="{FF2B5EF4-FFF2-40B4-BE49-F238E27FC236}">
                    <a16:creationId xmlns:a16="http://schemas.microsoft.com/office/drawing/2014/main" id="{14C83921-1EE2-5B4D-9AA5-64E1F26B9267}"/>
                  </a:ext>
                </a:extLst>
              </p:cNvPr>
              <p:cNvSpPr>
                <a:spLocks/>
              </p:cNvSpPr>
              <p:nvPr/>
            </p:nvSpPr>
            <p:spPr bwMode="auto">
              <a:xfrm>
                <a:off x="3829050" y="3803650"/>
                <a:ext cx="87313" cy="60325"/>
              </a:xfrm>
              <a:custGeom>
                <a:avLst/>
                <a:gdLst/>
                <a:ahLst/>
                <a:cxnLst>
                  <a:cxn ang="0">
                    <a:pos x="55" y="31"/>
                  </a:cxn>
                  <a:cxn ang="0">
                    <a:pos x="50" y="38"/>
                  </a:cxn>
                  <a:cxn ang="0">
                    <a:pos x="0" y="8"/>
                  </a:cxn>
                  <a:cxn ang="0">
                    <a:pos x="5" y="0"/>
                  </a:cxn>
                  <a:cxn ang="0">
                    <a:pos x="55" y="31"/>
                  </a:cxn>
                </a:cxnLst>
                <a:rect l="0" t="0" r="r" b="b"/>
                <a:pathLst>
                  <a:path w="55" h="38">
                    <a:moveTo>
                      <a:pt x="55" y="31"/>
                    </a:moveTo>
                    <a:lnTo>
                      <a:pt x="50" y="38"/>
                    </a:lnTo>
                    <a:lnTo>
                      <a:pt x="0" y="8"/>
                    </a:lnTo>
                    <a:lnTo>
                      <a:pt x="5" y="0"/>
                    </a:lnTo>
                    <a:lnTo>
                      <a:pt x="55"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7" name="Freeform 106">
                <a:extLst>
                  <a:ext uri="{FF2B5EF4-FFF2-40B4-BE49-F238E27FC236}">
                    <a16:creationId xmlns:a16="http://schemas.microsoft.com/office/drawing/2014/main" id="{BCEADD3C-2309-FE42-834E-134317CBAB1A}"/>
                  </a:ext>
                </a:extLst>
              </p:cNvPr>
              <p:cNvSpPr>
                <a:spLocks/>
              </p:cNvSpPr>
              <p:nvPr/>
            </p:nvSpPr>
            <p:spPr bwMode="auto">
              <a:xfrm>
                <a:off x="3870325" y="3741738"/>
                <a:ext cx="84138" cy="65088"/>
              </a:xfrm>
              <a:custGeom>
                <a:avLst/>
                <a:gdLst/>
                <a:ahLst/>
                <a:cxnLst>
                  <a:cxn ang="0">
                    <a:pos x="53" y="33"/>
                  </a:cxn>
                  <a:cxn ang="0">
                    <a:pos x="47" y="41"/>
                  </a:cxn>
                  <a:cxn ang="0">
                    <a:pos x="0" y="8"/>
                  </a:cxn>
                  <a:cxn ang="0">
                    <a:pos x="4" y="0"/>
                  </a:cxn>
                  <a:cxn ang="0">
                    <a:pos x="53" y="33"/>
                  </a:cxn>
                </a:cxnLst>
                <a:rect l="0" t="0" r="r" b="b"/>
                <a:pathLst>
                  <a:path w="53" h="41">
                    <a:moveTo>
                      <a:pt x="53" y="33"/>
                    </a:moveTo>
                    <a:lnTo>
                      <a:pt x="47" y="41"/>
                    </a:lnTo>
                    <a:lnTo>
                      <a:pt x="0" y="8"/>
                    </a:lnTo>
                    <a:lnTo>
                      <a:pt x="4" y="0"/>
                    </a:lnTo>
                    <a:lnTo>
                      <a:pt x="53"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8" name="Freeform 107">
                <a:extLst>
                  <a:ext uri="{FF2B5EF4-FFF2-40B4-BE49-F238E27FC236}">
                    <a16:creationId xmlns:a16="http://schemas.microsoft.com/office/drawing/2014/main" id="{68763F1A-3E89-0544-824D-D43ABB943A31}"/>
                  </a:ext>
                </a:extLst>
              </p:cNvPr>
              <p:cNvSpPr>
                <a:spLocks/>
              </p:cNvSpPr>
              <p:nvPr/>
            </p:nvSpPr>
            <p:spPr bwMode="auto">
              <a:xfrm>
                <a:off x="3913188" y="3681413"/>
                <a:ext cx="82550" cy="68263"/>
              </a:xfrm>
              <a:custGeom>
                <a:avLst/>
                <a:gdLst/>
                <a:ahLst/>
                <a:cxnLst>
                  <a:cxn ang="0">
                    <a:pos x="52" y="35"/>
                  </a:cxn>
                  <a:cxn ang="0">
                    <a:pos x="47" y="43"/>
                  </a:cxn>
                  <a:cxn ang="0">
                    <a:pos x="0" y="6"/>
                  </a:cxn>
                  <a:cxn ang="0">
                    <a:pos x="6" y="0"/>
                  </a:cxn>
                  <a:cxn ang="0">
                    <a:pos x="52" y="35"/>
                  </a:cxn>
                </a:cxnLst>
                <a:rect l="0" t="0" r="r" b="b"/>
                <a:pathLst>
                  <a:path w="52" h="43">
                    <a:moveTo>
                      <a:pt x="52" y="35"/>
                    </a:moveTo>
                    <a:lnTo>
                      <a:pt x="47" y="43"/>
                    </a:lnTo>
                    <a:lnTo>
                      <a:pt x="0" y="6"/>
                    </a:lnTo>
                    <a:lnTo>
                      <a:pt x="6" y="0"/>
                    </a:lnTo>
                    <a:lnTo>
                      <a:pt x="52"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099" name="Freeform 108">
                <a:extLst>
                  <a:ext uri="{FF2B5EF4-FFF2-40B4-BE49-F238E27FC236}">
                    <a16:creationId xmlns:a16="http://schemas.microsoft.com/office/drawing/2014/main" id="{6B30C398-C1AA-0448-906E-70E17BB8C9A2}"/>
                  </a:ext>
                </a:extLst>
              </p:cNvPr>
              <p:cNvSpPr>
                <a:spLocks/>
              </p:cNvSpPr>
              <p:nvPr/>
            </p:nvSpPr>
            <p:spPr bwMode="auto">
              <a:xfrm>
                <a:off x="3960813" y="3624263"/>
                <a:ext cx="79375" cy="69850"/>
              </a:xfrm>
              <a:custGeom>
                <a:avLst/>
                <a:gdLst/>
                <a:ahLst/>
                <a:cxnLst>
                  <a:cxn ang="0">
                    <a:pos x="50" y="38"/>
                  </a:cxn>
                  <a:cxn ang="0">
                    <a:pos x="44" y="44"/>
                  </a:cxn>
                  <a:cxn ang="0">
                    <a:pos x="0" y="6"/>
                  </a:cxn>
                  <a:cxn ang="0">
                    <a:pos x="6" y="0"/>
                  </a:cxn>
                  <a:cxn ang="0">
                    <a:pos x="50" y="38"/>
                  </a:cxn>
                </a:cxnLst>
                <a:rect l="0" t="0" r="r" b="b"/>
                <a:pathLst>
                  <a:path w="50" h="44">
                    <a:moveTo>
                      <a:pt x="50" y="38"/>
                    </a:moveTo>
                    <a:lnTo>
                      <a:pt x="44" y="44"/>
                    </a:lnTo>
                    <a:lnTo>
                      <a:pt x="0" y="6"/>
                    </a:lnTo>
                    <a:lnTo>
                      <a:pt x="6" y="0"/>
                    </a:lnTo>
                    <a:lnTo>
                      <a:pt x="50"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0" name="Freeform 109">
                <a:extLst>
                  <a:ext uri="{FF2B5EF4-FFF2-40B4-BE49-F238E27FC236}">
                    <a16:creationId xmlns:a16="http://schemas.microsoft.com/office/drawing/2014/main" id="{EB2AE948-EF93-D94F-AE1D-D2F9DA3F1A4A}"/>
                  </a:ext>
                </a:extLst>
              </p:cNvPr>
              <p:cNvSpPr>
                <a:spLocks/>
              </p:cNvSpPr>
              <p:nvPr/>
            </p:nvSpPr>
            <p:spPr bwMode="auto">
              <a:xfrm>
                <a:off x="4011613" y="3567113"/>
                <a:ext cx="76200" cy="76200"/>
              </a:xfrm>
              <a:custGeom>
                <a:avLst/>
                <a:gdLst/>
                <a:ahLst/>
                <a:cxnLst>
                  <a:cxn ang="0">
                    <a:pos x="48" y="41"/>
                  </a:cxn>
                  <a:cxn ang="0">
                    <a:pos x="42" y="48"/>
                  </a:cxn>
                  <a:cxn ang="0">
                    <a:pos x="0" y="7"/>
                  </a:cxn>
                  <a:cxn ang="0">
                    <a:pos x="6" y="0"/>
                  </a:cxn>
                  <a:cxn ang="0">
                    <a:pos x="48" y="41"/>
                  </a:cxn>
                </a:cxnLst>
                <a:rect l="0" t="0" r="r" b="b"/>
                <a:pathLst>
                  <a:path w="48" h="48">
                    <a:moveTo>
                      <a:pt x="48" y="41"/>
                    </a:moveTo>
                    <a:lnTo>
                      <a:pt x="42" y="48"/>
                    </a:lnTo>
                    <a:lnTo>
                      <a:pt x="0" y="7"/>
                    </a:lnTo>
                    <a:lnTo>
                      <a:pt x="6" y="0"/>
                    </a:lnTo>
                    <a:lnTo>
                      <a:pt x="48"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1" name="Freeform 110">
                <a:extLst>
                  <a:ext uri="{FF2B5EF4-FFF2-40B4-BE49-F238E27FC236}">
                    <a16:creationId xmlns:a16="http://schemas.microsoft.com/office/drawing/2014/main" id="{B8943AB5-F434-EE4F-B481-65B965956D34}"/>
                  </a:ext>
                </a:extLst>
              </p:cNvPr>
              <p:cNvSpPr>
                <a:spLocks/>
              </p:cNvSpPr>
              <p:nvPr/>
            </p:nvSpPr>
            <p:spPr bwMode="auto">
              <a:xfrm>
                <a:off x="4064000" y="3516313"/>
                <a:ext cx="74613" cy="77788"/>
              </a:xfrm>
              <a:custGeom>
                <a:avLst/>
                <a:gdLst/>
                <a:ahLst/>
                <a:cxnLst>
                  <a:cxn ang="0">
                    <a:pos x="47" y="42"/>
                  </a:cxn>
                  <a:cxn ang="0">
                    <a:pos x="41" y="49"/>
                  </a:cxn>
                  <a:cxn ang="0">
                    <a:pos x="0" y="5"/>
                  </a:cxn>
                  <a:cxn ang="0">
                    <a:pos x="8" y="0"/>
                  </a:cxn>
                  <a:cxn ang="0">
                    <a:pos x="47" y="42"/>
                  </a:cxn>
                </a:cxnLst>
                <a:rect l="0" t="0" r="r" b="b"/>
                <a:pathLst>
                  <a:path w="47" h="49">
                    <a:moveTo>
                      <a:pt x="47" y="42"/>
                    </a:moveTo>
                    <a:lnTo>
                      <a:pt x="41" y="49"/>
                    </a:lnTo>
                    <a:lnTo>
                      <a:pt x="0" y="5"/>
                    </a:lnTo>
                    <a:lnTo>
                      <a:pt x="8" y="0"/>
                    </a:lnTo>
                    <a:lnTo>
                      <a:pt x="47"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2" name="Freeform 111">
                <a:extLst>
                  <a:ext uri="{FF2B5EF4-FFF2-40B4-BE49-F238E27FC236}">
                    <a16:creationId xmlns:a16="http://schemas.microsoft.com/office/drawing/2014/main" id="{03121C7F-CCDF-5848-83D5-50CC2737328D}"/>
                  </a:ext>
                </a:extLst>
              </p:cNvPr>
              <p:cNvSpPr>
                <a:spLocks/>
              </p:cNvSpPr>
              <p:nvPr/>
            </p:nvSpPr>
            <p:spPr bwMode="auto">
              <a:xfrm>
                <a:off x="4122738" y="3465513"/>
                <a:ext cx="68263" cy="79375"/>
              </a:xfrm>
              <a:custGeom>
                <a:avLst/>
                <a:gdLst/>
                <a:ahLst/>
                <a:cxnLst>
                  <a:cxn ang="0">
                    <a:pos x="43" y="46"/>
                  </a:cxn>
                  <a:cxn ang="0">
                    <a:pos x="37" y="50"/>
                  </a:cxn>
                  <a:cxn ang="0">
                    <a:pos x="0" y="6"/>
                  </a:cxn>
                  <a:cxn ang="0">
                    <a:pos x="6" y="0"/>
                  </a:cxn>
                  <a:cxn ang="0">
                    <a:pos x="43" y="46"/>
                  </a:cxn>
                </a:cxnLst>
                <a:rect l="0" t="0" r="r" b="b"/>
                <a:pathLst>
                  <a:path w="43" h="50">
                    <a:moveTo>
                      <a:pt x="43" y="46"/>
                    </a:moveTo>
                    <a:lnTo>
                      <a:pt x="37" y="50"/>
                    </a:lnTo>
                    <a:lnTo>
                      <a:pt x="0" y="6"/>
                    </a:lnTo>
                    <a:lnTo>
                      <a:pt x="6" y="0"/>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3" name="Freeform 112">
                <a:extLst>
                  <a:ext uri="{FF2B5EF4-FFF2-40B4-BE49-F238E27FC236}">
                    <a16:creationId xmlns:a16="http://schemas.microsoft.com/office/drawing/2014/main" id="{A3DFC3BF-3B43-2B40-954A-D3AB470F9109}"/>
                  </a:ext>
                </a:extLst>
              </p:cNvPr>
              <p:cNvSpPr>
                <a:spLocks/>
              </p:cNvSpPr>
              <p:nvPr/>
            </p:nvSpPr>
            <p:spPr bwMode="auto">
              <a:xfrm>
                <a:off x="4179888" y="3417888"/>
                <a:ext cx="66675" cy="84138"/>
              </a:xfrm>
              <a:custGeom>
                <a:avLst/>
                <a:gdLst/>
                <a:ahLst/>
                <a:cxnLst>
                  <a:cxn ang="0">
                    <a:pos x="42" y="47"/>
                  </a:cxn>
                  <a:cxn ang="0">
                    <a:pos x="36" y="53"/>
                  </a:cxn>
                  <a:cxn ang="0">
                    <a:pos x="0" y="6"/>
                  </a:cxn>
                  <a:cxn ang="0">
                    <a:pos x="7" y="0"/>
                  </a:cxn>
                  <a:cxn ang="0">
                    <a:pos x="42" y="47"/>
                  </a:cxn>
                </a:cxnLst>
                <a:rect l="0" t="0" r="r" b="b"/>
                <a:pathLst>
                  <a:path w="42" h="53">
                    <a:moveTo>
                      <a:pt x="42" y="47"/>
                    </a:moveTo>
                    <a:lnTo>
                      <a:pt x="36" y="53"/>
                    </a:lnTo>
                    <a:lnTo>
                      <a:pt x="0" y="6"/>
                    </a:lnTo>
                    <a:lnTo>
                      <a:pt x="7" y="0"/>
                    </a:lnTo>
                    <a:lnTo>
                      <a:pt x="42"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4" name="Freeform 113">
                <a:extLst>
                  <a:ext uri="{FF2B5EF4-FFF2-40B4-BE49-F238E27FC236}">
                    <a16:creationId xmlns:a16="http://schemas.microsoft.com/office/drawing/2014/main" id="{009D5C17-6B3C-8246-B49B-873EE62EF46A}"/>
                  </a:ext>
                </a:extLst>
              </p:cNvPr>
              <p:cNvSpPr>
                <a:spLocks/>
              </p:cNvSpPr>
              <p:nvPr/>
            </p:nvSpPr>
            <p:spPr bwMode="auto">
              <a:xfrm>
                <a:off x="4241800" y="3375025"/>
                <a:ext cx="61913" cy="85725"/>
              </a:xfrm>
              <a:custGeom>
                <a:avLst/>
                <a:gdLst/>
                <a:ahLst/>
                <a:cxnLst>
                  <a:cxn ang="0">
                    <a:pos x="39" y="50"/>
                  </a:cxn>
                  <a:cxn ang="0">
                    <a:pos x="32" y="54"/>
                  </a:cxn>
                  <a:cxn ang="0">
                    <a:pos x="0" y="6"/>
                  </a:cxn>
                  <a:cxn ang="0">
                    <a:pos x="8" y="0"/>
                  </a:cxn>
                  <a:cxn ang="0">
                    <a:pos x="39" y="50"/>
                  </a:cxn>
                </a:cxnLst>
                <a:rect l="0" t="0" r="r" b="b"/>
                <a:pathLst>
                  <a:path w="39" h="54">
                    <a:moveTo>
                      <a:pt x="39" y="50"/>
                    </a:moveTo>
                    <a:lnTo>
                      <a:pt x="32" y="54"/>
                    </a:lnTo>
                    <a:lnTo>
                      <a:pt x="0" y="6"/>
                    </a:lnTo>
                    <a:lnTo>
                      <a:pt x="8" y="0"/>
                    </a:lnTo>
                    <a:lnTo>
                      <a:pt x="39"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5" name="Freeform 114">
                <a:extLst>
                  <a:ext uri="{FF2B5EF4-FFF2-40B4-BE49-F238E27FC236}">
                    <a16:creationId xmlns:a16="http://schemas.microsoft.com/office/drawing/2014/main" id="{C0B7D626-9D8E-D545-B4AA-EA373305EC55}"/>
                  </a:ext>
                </a:extLst>
              </p:cNvPr>
              <p:cNvSpPr>
                <a:spLocks/>
              </p:cNvSpPr>
              <p:nvPr/>
            </p:nvSpPr>
            <p:spPr bwMode="auto">
              <a:xfrm>
                <a:off x="4303713" y="3336925"/>
                <a:ext cx="60325" cy="85725"/>
              </a:xfrm>
              <a:custGeom>
                <a:avLst/>
                <a:gdLst/>
                <a:ahLst/>
                <a:cxnLst>
                  <a:cxn ang="0">
                    <a:pos x="38" y="50"/>
                  </a:cxn>
                  <a:cxn ang="0">
                    <a:pos x="31" y="54"/>
                  </a:cxn>
                  <a:cxn ang="0">
                    <a:pos x="0" y="4"/>
                  </a:cxn>
                  <a:cxn ang="0">
                    <a:pos x="8" y="0"/>
                  </a:cxn>
                  <a:cxn ang="0">
                    <a:pos x="38" y="50"/>
                  </a:cxn>
                </a:cxnLst>
                <a:rect l="0" t="0" r="r" b="b"/>
                <a:pathLst>
                  <a:path w="38" h="54">
                    <a:moveTo>
                      <a:pt x="38" y="50"/>
                    </a:moveTo>
                    <a:lnTo>
                      <a:pt x="31" y="54"/>
                    </a:lnTo>
                    <a:lnTo>
                      <a:pt x="0" y="4"/>
                    </a:lnTo>
                    <a:lnTo>
                      <a:pt x="8" y="0"/>
                    </a:lnTo>
                    <a:lnTo>
                      <a:pt x="3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6" name="Freeform 115">
                <a:extLst>
                  <a:ext uri="{FF2B5EF4-FFF2-40B4-BE49-F238E27FC236}">
                    <a16:creationId xmlns:a16="http://schemas.microsoft.com/office/drawing/2014/main" id="{F7B94816-81E0-9C40-AB37-2BBFAE7E3EC9}"/>
                  </a:ext>
                </a:extLst>
              </p:cNvPr>
              <p:cNvSpPr>
                <a:spLocks/>
              </p:cNvSpPr>
              <p:nvPr/>
            </p:nvSpPr>
            <p:spPr bwMode="auto">
              <a:xfrm>
                <a:off x="4368800" y="3300413"/>
                <a:ext cx="58738" cy="87313"/>
              </a:xfrm>
              <a:custGeom>
                <a:avLst/>
                <a:gdLst/>
                <a:ahLst/>
                <a:cxnLst>
                  <a:cxn ang="0">
                    <a:pos x="37" y="52"/>
                  </a:cxn>
                  <a:cxn ang="0">
                    <a:pos x="29" y="55"/>
                  </a:cxn>
                  <a:cxn ang="0">
                    <a:pos x="0" y="3"/>
                  </a:cxn>
                  <a:cxn ang="0">
                    <a:pos x="9" y="0"/>
                  </a:cxn>
                  <a:cxn ang="0">
                    <a:pos x="37" y="52"/>
                  </a:cxn>
                </a:cxnLst>
                <a:rect l="0" t="0" r="r" b="b"/>
                <a:pathLst>
                  <a:path w="37" h="55">
                    <a:moveTo>
                      <a:pt x="37" y="52"/>
                    </a:moveTo>
                    <a:lnTo>
                      <a:pt x="29" y="55"/>
                    </a:lnTo>
                    <a:lnTo>
                      <a:pt x="0" y="3"/>
                    </a:lnTo>
                    <a:lnTo>
                      <a:pt x="9" y="0"/>
                    </a:lnTo>
                    <a:lnTo>
                      <a:pt x="37"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7" name="Freeform 116">
                <a:extLst>
                  <a:ext uri="{FF2B5EF4-FFF2-40B4-BE49-F238E27FC236}">
                    <a16:creationId xmlns:a16="http://schemas.microsoft.com/office/drawing/2014/main" id="{8B017207-67DF-1D4C-9264-4923D7993AD6}"/>
                  </a:ext>
                </a:extLst>
              </p:cNvPr>
              <p:cNvSpPr>
                <a:spLocks/>
              </p:cNvSpPr>
              <p:nvPr/>
            </p:nvSpPr>
            <p:spPr bwMode="auto">
              <a:xfrm>
                <a:off x="4437063" y="3267075"/>
                <a:ext cx="52388" cy="88900"/>
              </a:xfrm>
              <a:custGeom>
                <a:avLst/>
                <a:gdLst/>
                <a:ahLst/>
                <a:cxnLst>
                  <a:cxn ang="0">
                    <a:pos x="33" y="53"/>
                  </a:cxn>
                  <a:cxn ang="0">
                    <a:pos x="25" y="56"/>
                  </a:cxn>
                  <a:cxn ang="0">
                    <a:pos x="0" y="3"/>
                  </a:cxn>
                  <a:cxn ang="0">
                    <a:pos x="9" y="0"/>
                  </a:cxn>
                  <a:cxn ang="0">
                    <a:pos x="33" y="53"/>
                  </a:cxn>
                </a:cxnLst>
                <a:rect l="0" t="0" r="r" b="b"/>
                <a:pathLst>
                  <a:path w="33" h="56">
                    <a:moveTo>
                      <a:pt x="33" y="53"/>
                    </a:moveTo>
                    <a:lnTo>
                      <a:pt x="25" y="56"/>
                    </a:lnTo>
                    <a:lnTo>
                      <a:pt x="0" y="3"/>
                    </a:lnTo>
                    <a:lnTo>
                      <a:pt x="9" y="0"/>
                    </a:lnTo>
                    <a:lnTo>
                      <a:pt x="33"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8" name="Freeform 117">
                <a:extLst>
                  <a:ext uri="{FF2B5EF4-FFF2-40B4-BE49-F238E27FC236}">
                    <a16:creationId xmlns:a16="http://schemas.microsoft.com/office/drawing/2014/main" id="{FB7C1AB9-D98C-0242-BA59-2A5830D7B054}"/>
                  </a:ext>
                </a:extLst>
              </p:cNvPr>
              <p:cNvSpPr>
                <a:spLocks/>
              </p:cNvSpPr>
              <p:nvPr/>
            </p:nvSpPr>
            <p:spPr bwMode="auto">
              <a:xfrm>
                <a:off x="4505325" y="3238500"/>
                <a:ext cx="49213" cy="90488"/>
              </a:xfrm>
              <a:custGeom>
                <a:avLst/>
                <a:gdLst/>
                <a:ahLst/>
                <a:cxnLst>
                  <a:cxn ang="0">
                    <a:pos x="31" y="54"/>
                  </a:cxn>
                  <a:cxn ang="0">
                    <a:pos x="23" y="57"/>
                  </a:cxn>
                  <a:cxn ang="0">
                    <a:pos x="0" y="3"/>
                  </a:cxn>
                  <a:cxn ang="0">
                    <a:pos x="10" y="0"/>
                  </a:cxn>
                  <a:cxn ang="0">
                    <a:pos x="31" y="54"/>
                  </a:cxn>
                </a:cxnLst>
                <a:rect l="0" t="0" r="r" b="b"/>
                <a:pathLst>
                  <a:path w="31" h="57">
                    <a:moveTo>
                      <a:pt x="31" y="54"/>
                    </a:moveTo>
                    <a:lnTo>
                      <a:pt x="23" y="57"/>
                    </a:lnTo>
                    <a:lnTo>
                      <a:pt x="0" y="3"/>
                    </a:lnTo>
                    <a:lnTo>
                      <a:pt x="10" y="0"/>
                    </a:lnTo>
                    <a:lnTo>
                      <a:pt x="31"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09" name="Freeform 118">
                <a:extLst>
                  <a:ext uri="{FF2B5EF4-FFF2-40B4-BE49-F238E27FC236}">
                    <a16:creationId xmlns:a16="http://schemas.microsoft.com/office/drawing/2014/main" id="{39A1D762-9825-B94B-B038-5659D7DAD2CE}"/>
                  </a:ext>
                </a:extLst>
              </p:cNvPr>
              <p:cNvSpPr>
                <a:spLocks/>
              </p:cNvSpPr>
              <p:nvPr/>
            </p:nvSpPr>
            <p:spPr bwMode="auto">
              <a:xfrm>
                <a:off x="4578350" y="3211513"/>
                <a:ext cx="39688" cy="93663"/>
              </a:xfrm>
              <a:custGeom>
                <a:avLst/>
                <a:gdLst/>
                <a:ahLst/>
                <a:cxnLst>
                  <a:cxn ang="0">
                    <a:pos x="25" y="56"/>
                  </a:cxn>
                  <a:cxn ang="0">
                    <a:pos x="18" y="59"/>
                  </a:cxn>
                  <a:cxn ang="0">
                    <a:pos x="0" y="3"/>
                  </a:cxn>
                  <a:cxn ang="0">
                    <a:pos x="7" y="0"/>
                  </a:cxn>
                  <a:cxn ang="0">
                    <a:pos x="25" y="56"/>
                  </a:cxn>
                </a:cxnLst>
                <a:rect l="0" t="0" r="r" b="b"/>
                <a:pathLst>
                  <a:path w="25" h="59">
                    <a:moveTo>
                      <a:pt x="25" y="56"/>
                    </a:moveTo>
                    <a:lnTo>
                      <a:pt x="18" y="59"/>
                    </a:lnTo>
                    <a:lnTo>
                      <a:pt x="0" y="3"/>
                    </a:lnTo>
                    <a:lnTo>
                      <a:pt x="7" y="0"/>
                    </a:lnTo>
                    <a:lnTo>
                      <a:pt x="25"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0" name="Freeform 119">
                <a:extLst>
                  <a:ext uri="{FF2B5EF4-FFF2-40B4-BE49-F238E27FC236}">
                    <a16:creationId xmlns:a16="http://schemas.microsoft.com/office/drawing/2014/main" id="{AFF9E054-887F-DE4A-9A05-036E39D2B0D4}"/>
                  </a:ext>
                </a:extLst>
              </p:cNvPr>
              <p:cNvSpPr>
                <a:spLocks/>
              </p:cNvSpPr>
              <p:nvPr/>
            </p:nvSpPr>
            <p:spPr bwMode="auto">
              <a:xfrm>
                <a:off x="4648200" y="3190875"/>
                <a:ext cx="38100" cy="93663"/>
              </a:xfrm>
              <a:custGeom>
                <a:avLst/>
                <a:gdLst/>
                <a:ahLst/>
                <a:cxnLst>
                  <a:cxn ang="0">
                    <a:pos x="24" y="56"/>
                  </a:cxn>
                  <a:cxn ang="0">
                    <a:pos x="16" y="59"/>
                  </a:cxn>
                  <a:cxn ang="0">
                    <a:pos x="0" y="1"/>
                  </a:cxn>
                  <a:cxn ang="0">
                    <a:pos x="9" y="0"/>
                  </a:cxn>
                  <a:cxn ang="0">
                    <a:pos x="24" y="56"/>
                  </a:cxn>
                </a:cxnLst>
                <a:rect l="0" t="0" r="r" b="b"/>
                <a:pathLst>
                  <a:path w="24" h="59">
                    <a:moveTo>
                      <a:pt x="24" y="56"/>
                    </a:moveTo>
                    <a:lnTo>
                      <a:pt x="16" y="59"/>
                    </a:lnTo>
                    <a:lnTo>
                      <a:pt x="0" y="1"/>
                    </a:lnTo>
                    <a:lnTo>
                      <a:pt x="9" y="0"/>
                    </a:lnTo>
                    <a:lnTo>
                      <a:pt x="24"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1" name="Freeform 120">
                <a:extLst>
                  <a:ext uri="{FF2B5EF4-FFF2-40B4-BE49-F238E27FC236}">
                    <a16:creationId xmlns:a16="http://schemas.microsoft.com/office/drawing/2014/main" id="{0C986409-59CF-244C-81C5-D45544888542}"/>
                  </a:ext>
                </a:extLst>
              </p:cNvPr>
              <p:cNvSpPr>
                <a:spLocks/>
              </p:cNvSpPr>
              <p:nvPr/>
            </p:nvSpPr>
            <p:spPr bwMode="auto">
              <a:xfrm>
                <a:off x="4721225" y="3171825"/>
                <a:ext cx="34925" cy="95250"/>
              </a:xfrm>
              <a:custGeom>
                <a:avLst/>
                <a:gdLst/>
                <a:ahLst/>
                <a:cxnLst>
                  <a:cxn ang="0">
                    <a:pos x="22" y="57"/>
                  </a:cxn>
                  <a:cxn ang="0">
                    <a:pos x="13" y="60"/>
                  </a:cxn>
                  <a:cxn ang="0">
                    <a:pos x="0" y="3"/>
                  </a:cxn>
                  <a:cxn ang="0">
                    <a:pos x="8" y="0"/>
                  </a:cxn>
                  <a:cxn ang="0">
                    <a:pos x="22" y="57"/>
                  </a:cxn>
                </a:cxnLst>
                <a:rect l="0" t="0" r="r" b="b"/>
                <a:pathLst>
                  <a:path w="22" h="60">
                    <a:moveTo>
                      <a:pt x="22" y="57"/>
                    </a:moveTo>
                    <a:lnTo>
                      <a:pt x="13" y="60"/>
                    </a:lnTo>
                    <a:lnTo>
                      <a:pt x="0" y="3"/>
                    </a:lnTo>
                    <a:lnTo>
                      <a:pt x="8" y="0"/>
                    </a:lnTo>
                    <a:lnTo>
                      <a:pt x="22"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2" name="Freeform 121">
                <a:extLst>
                  <a:ext uri="{FF2B5EF4-FFF2-40B4-BE49-F238E27FC236}">
                    <a16:creationId xmlns:a16="http://schemas.microsoft.com/office/drawing/2014/main" id="{890D69FE-73AF-6E47-BDB1-E158A77A564C}"/>
                  </a:ext>
                </a:extLst>
              </p:cNvPr>
              <p:cNvSpPr>
                <a:spLocks/>
              </p:cNvSpPr>
              <p:nvPr/>
            </p:nvSpPr>
            <p:spPr bwMode="auto">
              <a:xfrm>
                <a:off x="4794250" y="3159125"/>
                <a:ext cx="28575" cy="93663"/>
              </a:xfrm>
              <a:custGeom>
                <a:avLst/>
                <a:gdLst/>
                <a:ahLst/>
                <a:cxnLst>
                  <a:cxn ang="0">
                    <a:pos x="18" y="57"/>
                  </a:cxn>
                  <a:cxn ang="0">
                    <a:pos x="10" y="59"/>
                  </a:cxn>
                  <a:cxn ang="0">
                    <a:pos x="0" y="2"/>
                  </a:cxn>
                  <a:cxn ang="0">
                    <a:pos x="9" y="0"/>
                  </a:cxn>
                  <a:cxn ang="0">
                    <a:pos x="18" y="57"/>
                  </a:cxn>
                </a:cxnLst>
                <a:rect l="0" t="0" r="r" b="b"/>
                <a:pathLst>
                  <a:path w="18" h="59">
                    <a:moveTo>
                      <a:pt x="18" y="57"/>
                    </a:moveTo>
                    <a:lnTo>
                      <a:pt x="10" y="59"/>
                    </a:lnTo>
                    <a:lnTo>
                      <a:pt x="0" y="2"/>
                    </a:lnTo>
                    <a:lnTo>
                      <a:pt x="9" y="0"/>
                    </a:lnTo>
                    <a:lnTo>
                      <a:pt x="18"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3" name="Freeform 122">
                <a:extLst>
                  <a:ext uri="{FF2B5EF4-FFF2-40B4-BE49-F238E27FC236}">
                    <a16:creationId xmlns:a16="http://schemas.microsoft.com/office/drawing/2014/main" id="{0CCE8BCC-AD9A-D74E-8B1C-1D60071B730C}"/>
                  </a:ext>
                </a:extLst>
              </p:cNvPr>
              <p:cNvSpPr>
                <a:spLocks/>
              </p:cNvSpPr>
              <p:nvPr/>
            </p:nvSpPr>
            <p:spPr bwMode="auto">
              <a:xfrm>
                <a:off x="4868863" y="3149600"/>
                <a:ext cx="23813" cy="93663"/>
              </a:xfrm>
              <a:custGeom>
                <a:avLst/>
                <a:gdLst/>
                <a:ahLst/>
                <a:cxnLst>
                  <a:cxn ang="0">
                    <a:pos x="15" y="57"/>
                  </a:cxn>
                  <a:cxn ang="0">
                    <a:pos x="7" y="59"/>
                  </a:cxn>
                  <a:cxn ang="0">
                    <a:pos x="0" y="0"/>
                  </a:cxn>
                  <a:cxn ang="0">
                    <a:pos x="9" y="0"/>
                  </a:cxn>
                  <a:cxn ang="0">
                    <a:pos x="15" y="57"/>
                  </a:cxn>
                </a:cxnLst>
                <a:rect l="0" t="0" r="r" b="b"/>
                <a:pathLst>
                  <a:path w="15" h="59">
                    <a:moveTo>
                      <a:pt x="15" y="57"/>
                    </a:moveTo>
                    <a:lnTo>
                      <a:pt x="7" y="59"/>
                    </a:lnTo>
                    <a:lnTo>
                      <a:pt x="0" y="0"/>
                    </a:lnTo>
                    <a:lnTo>
                      <a:pt x="9" y="0"/>
                    </a:lnTo>
                    <a:lnTo>
                      <a:pt x="15"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4" name="Freeform 123">
                <a:extLst>
                  <a:ext uri="{FF2B5EF4-FFF2-40B4-BE49-F238E27FC236}">
                    <a16:creationId xmlns:a16="http://schemas.microsoft.com/office/drawing/2014/main" id="{A7ACE99A-A5B2-7B41-AA1B-CD1BA616C76D}"/>
                  </a:ext>
                </a:extLst>
              </p:cNvPr>
              <p:cNvSpPr>
                <a:spLocks/>
              </p:cNvSpPr>
              <p:nvPr/>
            </p:nvSpPr>
            <p:spPr bwMode="auto">
              <a:xfrm>
                <a:off x="4945063" y="3141663"/>
                <a:ext cx="19050" cy="93663"/>
              </a:xfrm>
              <a:custGeom>
                <a:avLst/>
                <a:gdLst/>
                <a:ahLst/>
                <a:cxnLst>
                  <a:cxn ang="0">
                    <a:pos x="12" y="59"/>
                  </a:cxn>
                  <a:cxn ang="0">
                    <a:pos x="3" y="59"/>
                  </a:cxn>
                  <a:cxn ang="0">
                    <a:pos x="0" y="0"/>
                  </a:cxn>
                  <a:cxn ang="0">
                    <a:pos x="9" y="0"/>
                  </a:cxn>
                  <a:cxn ang="0">
                    <a:pos x="12" y="59"/>
                  </a:cxn>
                </a:cxnLst>
                <a:rect l="0" t="0" r="r" b="b"/>
                <a:pathLst>
                  <a:path w="12" h="59">
                    <a:moveTo>
                      <a:pt x="12" y="59"/>
                    </a:moveTo>
                    <a:lnTo>
                      <a:pt x="3" y="59"/>
                    </a:lnTo>
                    <a:lnTo>
                      <a:pt x="0" y="0"/>
                    </a:lnTo>
                    <a:lnTo>
                      <a:pt x="9" y="0"/>
                    </a:lnTo>
                    <a:lnTo>
                      <a:pt x="12"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5" name="Freeform 124">
                <a:extLst>
                  <a:ext uri="{FF2B5EF4-FFF2-40B4-BE49-F238E27FC236}">
                    <a16:creationId xmlns:a16="http://schemas.microsoft.com/office/drawing/2014/main" id="{C11D77B4-6A4D-2B44-8472-0AE8BA42EF52}"/>
                  </a:ext>
                </a:extLst>
              </p:cNvPr>
              <p:cNvSpPr>
                <a:spLocks/>
              </p:cNvSpPr>
              <p:nvPr/>
            </p:nvSpPr>
            <p:spPr bwMode="auto">
              <a:xfrm>
                <a:off x="5021263" y="3140075"/>
                <a:ext cx="17463" cy="93663"/>
              </a:xfrm>
              <a:custGeom>
                <a:avLst/>
                <a:gdLst/>
                <a:ahLst/>
                <a:cxnLst>
                  <a:cxn ang="0">
                    <a:pos x="11" y="59"/>
                  </a:cxn>
                  <a:cxn ang="0">
                    <a:pos x="2" y="59"/>
                  </a:cxn>
                  <a:cxn ang="0">
                    <a:pos x="0" y="0"/>
                  </a:cxn>
                  <a:cxn ang="0">
                    <a:pos x="9" y="0"/>
                  </a:cxn>
                  <a:cxn ang="0">
                    <a:pos x="11" y="59"/>
                  </a:cxn>
                </a:cxnLst>
                <a:rect l="0" t="0" r="r" b="b"/>
                <a:pathLst>
                  <a:path w="11" h="59">
                    <a:moveTo>
                      <a:pt x="11" y="59"/>
                    </a:moveTo>
                    <a:lnTo>
                      <a:pt x="2" y="59"/>
                    </a:lnTo>
                    <a:lnTo>
                      <a:pt x="0" y="0"/>
                    </a:lnTo>
                    <a:lnTo>
                      <a:pt x="9" y="0"/>
                    </a:lnTo>
                    <a:lnTo>
                      <a:pt x="11"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6" name="Freeform 125">
                <a:extLst>
                  <a:ext uri="{FF2B5EF4-FFF2-40B4-BE49-F238E27FC236}">
                    <a16:creationId xmlns:a16="http://schemas.microsoft.com/office/drawing/2014/main" id="{1FEA38A7-4665-2D4F-A191-36F7DEDF4AFD}"/>
                  </a:ext>
                </a:extLst>
              </p:cNvPr>
              <p:cNvSpPr>
                <a:spLocks/>
              </p:cNvSpPr>
              <p:nvPr/>
            </p:nvSpPr>
            <p:spPr bwMode="auto">
              <a:xfrm>
                <a:off x="5091113" y="3141663"/>
                <a:ext cx="17463" cy="93663"/>
              </a:xfrm>
              <a:custGeom>
                <a:avLst/>
                <a:gdLst/>
                <a:ahLst/>
                <a:cxnLst>
                  <a:cxn ang="0">
                    <a:pos x="9" y="59"/>
                  </a:cxn>
                  <a:cxn ang="0">
                    <a:pos x="0" y="58"/>
                  </a:cxn>
                  <a:cxn ang="0">
                    <a:pos x="3" y="0"/>
                  </a:cxn>
                  <a:cxn ang="0">
                    <a:pos x="11" y="0"/>
                  </a:cxn>
                  <a:cxn ang="0">
                    <a:pos x="9" y="59"/>
                  </a:cxn>
                </a:cxnLst>
                <a:rect l="0" t="0" r="r" b="b"/>
                <a:pathLst>
                  <a:path w="11" h="59">
                    <a:moveTo>
                      <a:pt x="9" y="59"/>
                    </a:moveTo>
                    <a:lnTo>
                      <a:pt x="0" y="58"/>
                    </a:lnTo>
                    <a:lnTo>
                      <a:pt x="3" y="0"/>
                    </a:lnTo>
                    <a:lnTo>
                      <a:pt x="11"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7" name="Freeform 126">
                <a:extLst>
                  <a:ext uri="{FF2B5EF4-FFF2-40B4-BE49-F238E27FC236}">
                    <a16:creationId xmlns:a16="http://schemas.microsoft.com/office/drawing/2014/main" id="{111CA948-EACA-C048-B5CB-E776BC186CEE}"/>
                  </a:ext>
                </a:extLst>
              </p:cNvPr>
              <p:cNvSpPr>
                <a:spLocks/>
              </p:cNvSpPr>
              <p:nvPr/>
            </p:nvSpPr>
            <p:spPr bwMode="auto">
              <a:xfrm>
                <a:off x="5160963" y="3146425"/>
                <a:ext cx="23813" cy="93663"/>
              </a:xfrm>
              <a:custGeom>
                <a:avLst/>
                <a:gdLst/>
                <a:ahLst/>
                <a:cxnLst>
                  <a:cxn ang="0">
                    <a:pos x="9" y="59"/>
                  </a:cxn>
                  <a:cxn ang="0">
                    <a:pos x="0" y="58"/>
                  </a:cxn>
                  <a:cxn ang="0">
                    <a:pos x="6" y="0"/>
                  </a:cxn>
                  <a:cxn ang="0">
                    <a:pos x="15" y="0"/>
                  </a:cxn>
                  <a:cxn ang="0">
                    <a:pos x="9" y="59"/>
                  </a:cxn>
                </a:cxnLst>
                <a:rect l="0" t="0" r="r" b="b"/>
                <a:pathLst>
                  <a:path w="15" h="59">
                    <a:moveTo>
                      <a:pt x="9" y="59"/>
                    </a:moveTo>
                    <a:lnTo>
                      <a:pt x="0" y="58"/>
                    </a:lnTo>
                    <a:lnTo>
                      <a:pt x="6" y="0"/>
                    </a:lnTo>
                    <a:lnTo>
                      <a:pt x="15"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8" name="Freeform 127">
                <a:extLst>
                  <a:ext uri="{FF2B5EF4-FFF2-40B4-BE49-F238E27FC236}">
                    <a16:creationId xmlns:a16="http://schemas.microsoft.com/office/drawing/2014/main" id="{C9849FA4-AA90-E047-BC91-07F53EC1385C}"/>
                  </a:ext>
                </a:extLst>
              </p:cNvPr>
              <p:cNvSpPr>
                <a:spLocks/>
              </p:cNvSpPr>
              <p:nvPr/>
            </p:nvSpPr>
            <p:spPr bwMode="auto">
              <a:xfrm>
                <a:off x="5230813" y="3155950"/>
                <a:ext cx="28575" cy="93663"/>
              </a:xfrm>
              <a:custGeom>
                <a:avLst/>
                <a:gdLst/>
                <a:ahLst/>
                <a:cxnLst>
                  <a:cxn ang="0">
                    <a:pos x="9" y="59"/>
                  </a:cxn>
                  <a:cxn ang="0">
                    <a:pos x="0" y="58"/>
                  </a:cxn>
                  <a:cxn ang="0">
                    <a:pos x="9" y="0"/>
                  </a:cxn>
                  <a:cxn ang="0">
                    <a:pos x="18" y="2"/>
                  </a:cxn>
                  <a:cxn ang="0">
                    <a:pos x="9" y="59"/>
                  </a:cxn>
                </a:cxnLst>
                <a:rect l="0" t="0" r="r" b="b"/>
                <a:pathLst>
                  <a:path w="18" h="59">
                    <a:moveTo>
                      <a:pt x="9" y="59"/>
                    </a:moveTo>
                    <a:lnTo>
                      <a:pt x="0" y="58"/>
                    </a:lnTo>
                    <a:lnTo>
                      <a:pt x="9" y="0"/>
                    </a:lnTo>
                    <a:lnTo>
                      <a:pt x="18"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19" name="Freeform 128">
                <a:extLst>
                  <a:ext uri="{FF2B5EF4-FFF2-40B4-BE49-F238E27FC236}">
                    <a16:creationId xmlns:a16="http://schemas.microsoft.com/office/drawing/2014/main" id="{C42BDA10-A21A-B844-B993-48FEA1705F03}"/>
                  </a:ext>
                </a:extLst>
              </p:cNvPr>
              <p:cNvSpPr>
                <a:spLocks/>
              </p:cNvSpPr>
              <p:nvPr/>
            </p:nvSpPr>
            <p:spPr bwMode="auto">
              <a:xfrm>
                <a:off x="5300663" y="3168650"/>
                <a:ext cx="33338" cy="93663"/>
              </a:xfrm>
              <a:custGeom>
                <a:avLst/>
                <a:gdLst/>
                <a:ahLst/>
                <a:cxnLst>
                  <a:cxn ang="0">
                    <a:pos x="9" y="59"/>
                  </a:cxn>
                  <a:cxn ang="0">
                    <a:pos x="0" y="57"/>
                  </a:cxn>
                  <a:cxn ang="0">
                    <a:pos x="12" y="0"/>
                  </a:cxn>
                  <a:cxn ang="0">
                    <a:pos x="21" y="2"/>
                  </a:cxn>
                  <a:cxn ang="0">
                    <a:pos x="9" y="59"/>
                  </a:cxn>
                </a:cxnLst>
                <a:rect l="0" t="0" r="r" b="b"/>
                <a:pathLst>
                  <a:path w="21" h="59">
                    <a:moveTo>
                      <a:pt x="9" y="59"/>
                    </a:moveTo>
                    <a:lnTo>
                      <a:pt x="0" y="57"/>
                    </a:lnTo>
                    <a:lnTo>
                      <a:pt x="12" y="0"/>
                    </a:lnTo>
                    <a:lnTo>
                      <a:pt x="21"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0" name="Freeform 129">
                <a:extLst>
                  <a:ext uri="{FF2B5EF4-FFF2-40B4-BE49-F238E27FC236}">
                    <a16:creationId xmlns:a16="http://schemas.microsoft.com/office/drawing/2014/main" id="{3EB97253-A70C-A441-BF1A-6BA281AAB937}"/>
                  </a:ext>
                </a:extLst>
              </p:cNvPr>
              <p:cNvSpPr>
                <a:spLocks/>
              </p:cNvSpPr>
              <p:nvPr/>
            </p:nvSpPr>
            <p:spPr bwMode="auto">
              <a:xfrm>
                <a:off x="5367338" y="3186113"/>
                <a:ext cx="38100" cy="93663"/>
              </a:xfrm>
              <a:custGeom>
                <a:avLst/>
                <a:gdLst/>
                <a:ahLst/>
                <a:cxnLst>
                  <a:cxn ang="0">
                    <a:pos x="9" y="59"/>
                  </a:cxn>
                  <a:cxn ang="0">
                    <a:pos x="0" y="57"/>
                  </a:cxn>
                  <a:cxn ang="0">
                    <a:pos x="15" y="0"/>
                  </a:cxn>
                  <a:cxn ang="0">
                    <a:pos x="24" y="3"/>
                  </a:cxn>
                  <a:cxn ang="0">
                    <a:pos x="9" y="59"/>
                  </a:cxn>
                </a:cxnLst>
                <a:rect l="0" t="0" r="r" b="b"/>
                <a:pathLst>
                  <a:path w="24" h="59">
                    <a:moveTo>
                      <a:pt x="9" y="59"/>
                    </a:moveTo>
                    <a:lnTo>
                      <a:pt x="0" y="57"/>
                    </a:lnTo>
                    <a:lnTo>
                      <a:pt x="15" y="0"/>
                    </a:lnTo>
                    <a:lnTo>
                      <a:pt x="24" y="3"/>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1" name="Freeform 130">
                <a:extLst>
                  <a:ext uri="{FF2B5EF4-FFF2-40B4-BE49-F238E27FC236}">
                    <a16:creationId xmlns:a16="http://schemas.microsoft.com/office/drawing/2014/main" id="{6712BD8F-2037-C94E-AA9C-DE9AF597DC2C}"/>
                  </a:ext>
                </a:extLst>
              </p:cNvPr>
              <p:cNvSpPr>
                <a:spLocks/>
              </p:cNvSpPr>
              <p:nvPr/>
            </p:nvSpPr>
            <p:spPr bwMode="auto">
              <a:xfrm>
                <a:off x="5437188" y="3206750"/>
                <a:ext cx="41275" cy="93663"/>
              </a:xfrm>
              <a:custGeom>
                <a:avLst/>
                <a:gdLst/>
                <a:ahLst/>
                <a:cxnLst>
                  <a:cxn ang="0">
                    <a:pos x="7" y="59"/>
                  </a:cxn>
                  <a:cxn ang="0">
                    <a:pos x="0" y="56"/>
                  </a:cxn>
                  <a:cxn ang="0">
                    <a:pos x="18" y="0"/>
                  </a:cxn>
                  <a:cxn ang="0">
                    <a:pos x="26" y="3"/>
                  </a:cxn>
                  <a:cxn ang="0">
                    <a:pos x="7" y="59"/>
                  </a:cxn>
                </a:cxnLst>
                <a:rect l="0" t="0" r="r" b="b"/>
                <a:pathLst>
                  <a:path w="26" h="59">
                    <a:moveTo>
                      <a:pt x="7" y="59"/>
                    </a:moveTo>
                    <a:lnTo>
                      <a:pt x="0" y="56"/>
                    </a:lnTo>
                    <a:lnTo>
                      <a:pt x="18" y="0"/>
                    </a:lnTo>
                    <a:lnTo>
                      <a:pt x="26" y="3"/>
                    </a:lnTo>
                    <a:lnTo>
                      <a:pt x="7"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2" name="Freeform 131">
                <a:extLst>
                  <a:ext uri="{FF2B5EF4-FFF2-40B4-BE49-F238E27FC236}">
                    <a16:creationId xmlns:a16="http://schemas.microsoft.com/office/drawing/2014/main" id="{776FF933-F0A4-5049-A8D8-74391D2E2FF3}"/>
                  </a:ext>
                </a:extLst>
              </p:cNvPr>
              <p:cNvSpPr>
                <a:spLocks/>
              </p:cNvSpPr>
              <p:nvPr/>
            </p:nvSpPr>
            <p:spPr bwMode="auto">
              <a:xfrm>
                <a:off x="5502275" y="3230563"/>
                <a:ext cx="47625" cy="92075"/>
              </a:xfrm>
              <a:custGeom>
                <a:avLst/>
                <a:gdLst/>
                <a:ahLst/>
                <a:cxnLst>
                  <a:cxn ang="0">
                    <a:pos x="9" y="58"/>
                  </a:cxn>
                  <a:cxn ang="0">
                    <a:pos x="0" y="55"/>
                  </a:cxn>
                  <a:cxn ang="0">
                    <a:pos x="21" y="0"/>
                  </a:cxn>
                  <a:cxn ang="0">
                    <a:pos x="30" y="3"/>
                  </a:cxn>
                  <a:cxn ang="0">
                    <a:pos x="9" y="58"/>
                  </a:cxn>
                </a:cxnLst>
                <a:rect l="0" t="0" r="r" b="b"/>
                <a:pathLst>
                  <a:path w="30" h="58">
                    <a:moveTo>
                      <a:pt x="9" y="58"/>
                    </a:moveTo>
                    <a:lnTo>
                      <a:pt x="0" y="55"/>
                    </a:lnTo>
                    <a:lnTo>
                      <a:pt x="21" y="0"/>
                    </a:lnTo>
                    <a:lnTo>
                      <a:pt x="30" y="3"/>
                    </a:lnTo>
                    <a:lnTo>
                      <a:pt x="9"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3" name="Freeform 132">
                <a:extLst>
                  <a:ext uri="{FF2B5EF4-FFF2-40B4-BE49-F238E27FC236}">
                    <a16:creationId xmlns:a16="http://schemas.microsoft.com/office/drawing/2014/main" id="{896095E9-E76B-0749-A8E7-F269EA510E69}"/>
                  </a:ext>
                </a:extLst>
              </p:cNvPr>
              <p:cNvSpPr>
                <a:spLocks/>
              </p:cNvSpPr>
              <p:nvPr/>
            </p:nvSpPr>
            <p:spPr bwMode="auto">
              <a:xfrm>
                <a:off x="5565775" y="3259138"/>
                <a:ext cx="50800" cy="92075"/>
              </a:xfrm>
              <a:custGeom>
                <a:avLst/>
                <a:gdLst/>
                <a:ahLst/>
                <a:cxnLst>
                  <a:cxn ang="0">
                    <a:pos x="10" y="58"/>
                  </a:cxn>
                  <a:cxn ang="0">
                    <a:pos x="0" y="53"/>
                  </a:cxn>
                  <a:cxn ang="0">
                    <a:pos x="25" y="0"/>
                  </a:cxn>
                  <a:cxn ang="0">
                    <a:pos x="32" y="3"/>
                  </a:cxn>
                  <a:cxn ang="0">
                    <a:pos x="10" y="58"/>
                  </a:cxn>
                </a:cxnLst>
                <a:rect l="0" t="0" r="r" b="b"/>
                <a:pathLst>
                  <a:path w="32" h="58">
                    <a:moveTo>
                      <a:pt x="10" y="58"/>
                    </a:moveTo>
                    <a:lnTo>
                      <a:pt x="0" y="53"/>
                    </a:lnTo>
                    <a:lnTo>
                      <a:pt x="25" y="0"/>
                    </a:lnTo>
                    <a:lnTo>
                      <a:pt x="32" y="3"/>
                    </a:lnTo>
                    <a:lnTo>
                      <a:pt x="10"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4" name="Freeform 133">
                <a:extLst>
                  <a:ext uri="{FF2B5EF4-FFF2-40B4-BE49-F238E27FC236}">
                    <a16:creationId xmlns:a16="http://schemas.microsoft.com/office/drawing/2014/main" id="{236B37D0-8899-A34E-9C7F-FE2F634F7653}"/>
                  </a:ext>
                </a:extLst>
              </p:cNvPr>
              <p:cNvSpPr>
                <a:spLocks/>
              </p:cNvSpPr>
              <p:nvPr/>
            </p:nvSpPr>
            <p:spPr bwMode="auto">
              <a:xfrm>
                <a:off x="5630863" y="3290888"/>
                <a:ext cx="55563" cy="92075"/>
              </a:xfrm>
              <a:custGeom>
                <a:avLst/>
                <a:gdLst/>
                <a:ahLst/>
                <a:cxnLst>
                  <a:cxn ang="0">
                    <a:pos x="8" y="58"/>
                  </a:cxn>
                  <a:cxn ang="0">
                    <a:pos x="0" y="53"/>
                  </a:cxn>
                  <a:cxn ang="0">
                    <a:pos x="26" y="0"/>
                  </a:cxn>
                  <a:cxn ang="0">
                    <a:pos x="35" y="5"/>
                  </a:cxn>
                  <a:cxn ang="0">
                    <a:pos x="8" y="58"/>
                  </a:cxn>
                </a:cxnLst>
                <a:rect l="0" t="0" r="r" b="b"/>
                <a:pathLst>
                  <a:path w="35" h="58">
                    <a:moveTo>
                      <a:pt x="8" y="58"/>
                    </a:moveTo>
                    <a:lnTo>
                      <a:pt x="0" y="53"/>
                    </a:lnTo>
                    <a:lnTo>
                      <a:pt x="26" y="0"/>
                    </a:lnTo>
                    <a:lnTo>
                      <a:pt x="35" y="5"/>
                    </a:lnTo>
                    <a:lnTo>
                      <a:pt x="8"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5" name="Freeform 134">
                <a:extLst>
                  <a:ext uri="{FF2B5EF4-FFF2-40B4-BE49-F238E27FC236}">
                    <a16:creationId xmlns:a16="http://schemas.microsoft.com/office/drawing/2014/main" id="{AF194A02-D136-2B47-8074-032F47270B4D}"/>
                  </a:ext>
                </a:extLst>
              </p:cNvPr>
              <p:cNvSpPr>
                <a:spLocks/>
              </p:cNvSpPr>
              <p:nvPr/>
            </p:nvSpPr>
            <p:spPr bwMode="auto">
              <a:xfrm>
                <a:off x="5694363" y="3327400"/>
                <a:ext cx="57150" cy="88900"/>
              </a:xfrm>
              <a:custGeom>
                <a:avLst/>
                <a:gdLst/>
                <a:ahLst/>
                <a:cxnLst>
                  <a:cxn ang="0">
                    <a:pos x="7" y="56"/>
                  </a:cxn>
                  <a:cxn ang="0">
                    <a:pos x="0" y="51"/>
                  </a:cxn>
                  <a:cxn ang="0">
                    <a:pos x="28" y="0"/>
                  </a:cxn>
                  <a:cxn ang="0">
                    <a:pos x="36" y="4"/>
                  </a:cxn>
                  <a:cxn ang="0">
                    <a:pos x="7" y="56"/>
                  </a:cxn>
                </a:cxnLst>
                <a:rect l="0" t="0" r="r" b="b"/>
                <a:pathLst>
                  <a:path w="36" h="56">
                    <a:moveTo>
                      <a:pt x="7" y="56"/>
                    </a:moveTo>
                    <a:lnTo>
                      <a:pt x="0" y="51"/>
                    </a:lnTo>
                    <a:lnTo>
                      <a:pt x="28" y="0"/>
                    </a:lnTo>
                    <a:lnTo>
                      <a:pt x="36" y="4"/>
                    </a:lnTo>
                    <a:lnTo>
                      <a:pt x="7"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6" name="Freeform 135">
                <a:extLst>
                  <a:ext uri="{FF2B5EF4-FFF2-40B4-BE49-F238E27FC236}">
                    <a16:creationId xmlns:a16="http://schemas.microsoft.com/office/drawing/2014/main" id="{80FA578F-FBAE-AA43-AA35-AE31FBB1D9BB}"/>
                  </a:ext>
                </a:extLst>
              </p:cNvPr>
              <p:cNvSpPr>
                <a:spLocks/>
              </p:cNvSpPr>
              <p:nvPr/>
            </p:nvSpPr>
            <p:spPr bwMode="auto">
              <a:xfrm>
                <a:off x="5753100" y="3367088"/>
                <a:ext cx="63500" cy="84138"/>
              </a:xfrm>
              <a:custGeom>
                <a:avLst/>
                <a:gdLst/>
                <a:ahLst/>
                <a:cxnLst>
                  <a:cxn ang="0">
                    <a:pos x="6" y="53"/>
                  </a:cxn>
                  <a:cxn ang="0">
                    <a:pos x="0" y="49"/>
                  </a:cxn>
                  <a:cxn ang="0">
                    <a:pos x="32" y="0"/>
                  </a:cxn>
                  <a:cxn ang="0">
                    <a:pos x="40" y="5"/>
                  </a:cxn>
                  <a:cxn ang="0">
                    <a:pos x="6" y="53"/>
                  </a:cxn>
                </a:cxnLst>
                <a:rect l="0" t="0" r="r" b="b"/>
                <a:pathLst>
                  <a:path w="40" h="53">
                    <a:moveTo>
                      <a:pt x="6" y="53"/>
                    </a:moveTo>
                    <a:lnTo>
                      <a:pt x="0" y="49"/>
                    </a:lnTo>
                    <a:lnTo>
                      <a:pt x="32" y="0"/>
                    </a:lnTo>
                    <a:lnTo>
                      <a:pt x="40" y="5"/>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7" name="Freeform 136">
                <a:extLst>
                  <a:ext uri="{FF2B5EF4-FFF2-40B4-BE49-F238E27FC236}">
                    <a16:creationId xmlns:a16="http://schemas.microsoft.com/office/drawing/2014/main" id="{860A810A-531C-3F46-996F-074CD41034CB}"/>
                  </a:ext>
                </a:extLst>
              </p:cNvPr>
              <p:cNvSpPr>
                <a:spLocks/>
              </p:cNvSpPr>
              <p:nvPr/>
            </p:nvSpPr>
            <p:spPr bwMode="auto">
              <a:xfrm>
                <a:off x="5811838" y="3408363"/>
                <a:ext cx="63500" cy="84138"/>
              </a:xfrm>
              <a:custGeom>
                <a:avLst/>
                <a:gdLst/>
                <a:ahLst/>
                <a:cxnLst>
                  <a:cxn ang="0">
                    <a:pos x="6" y="53"/>
                  </a:cxn>
                  <a:cxn ang="0">
                    <a:pos x="0" y="49"/>
                  </a:cxn>
                  <a:cxn ang="0">
                    <a:pos x="34" y="0"/>
                  </a:cxn>
                  <a:cxn ang="0">
                    <a:pos x="40" y="6"/>
                  </a:cxn>
                  <a:cxn ang="0">
                    <a:pos x="6" y="53"/>
                  </a:cxn>
                </a:cxnLst>
                <a:rect l="0" t="0" r="r" b="b"/>
                <a:pathLst>
                  <a:path w="40" h="53">
                    <a:moveTo>
                      <a:pt x="6" y="53"/>
                    </a:moveTo>
                    <a:lnTo>
                      <a:pt x="0" y="49"/>
                    </a:lnTo>
                    <a:lnTo>
                      <a:pt x="34" y="0"/>
                    </a:lnTo>
                    <a:lnTo>
                      <a:pt x="40" y="6"/>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8" name="Freeform 137">
                <a:extLst>
                  <a:ext uri="{FF2B5EF4-FFF2-40B4-BE49-F238E27FC236}">
                    <a16:creationId xmlns:a16="http://schemas.microsoft.com/office/drawing/2014/main" id="{327F5A80-855A-ED48-94CF-A277C7F2340C}"/>
                  </a:ext>
                </a:extLst>
              </p:cNvPr>
              <p:cNvSpPr>
                <a:spLocks/>
              </p:cNvSpPr>
              <p:nvPr/>
            </p:nvSpPr>
            <p:spPr bwMode="auto">
              <a:xfrm>
                <a:off x="5865813" y="3454400"/>
                <a:ext cx="69850" cy="80963"/>
              </a:xfrm>
              <a:custGeom>
                <a:avLst/>
                <a:gdLst/>
                <a:ahLst/>
                <a:cxnLst>
                  <a:cxn ang="0">
                    <a:pos x="6" y="51"/>
                  </a:cxn>
                  <a:cxn ang="0">
                    <a:pos x="0" y="47"/>
                  </a:cxn>
                  <a:cxn ang="0">
                    <a:pos x="38" y="0"/>
                  </a:cxn>
                  <a:cxn ang="0">
                    <a:pos x="44" y="6"/>
                  </a:cxn>
                  <a:cxn ang="0">
                    <a:pos x="6" y="51"/>
                  </a:cxn>
                </a:cxnLst>
                <a:rect l="0" t="0" r="r" b="b"/>
                <a:pathLst>
                  <a:path w="44" h="51">
                    <a:moveTo>
                      <a:pt x="6" y="51"/>
                    </a:moveTo>
                    <a:lnTo>
                      <a:pt x="0" y="47"/>
                    </a:lnTo>
                    <a:lnTo>
                      <a:pt x="38" y="0"/>
                    </a:lnTo>
                    <a:lnTo>
                      <a:pt x="44" y="6"/>
                    </a:lnTo>
                    <a:lnTo>
                      <a:pt x="6" y="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29" name="Freeform 138">
                <a:extLst>
                  <a:ext uri="{FF2B5EF4-FFF2-40B4-BE49-F238E27FC236}">
                    <a16:creationId xmlns:a16="http://schemas.microsoft.com/office/drawing/2014/main" id="{C58AA85F-F07F-EC4C-B72A-5ABD60B457A6}"/>
                  </a:ext>
                </a:extLst>
              </p:cNvPr>
              <p:cNvSpPr>
                <a:spLocks/>
              </p:cNvSpPr>
              <p:nvPr/>
            </p:nvSpPr>
            <p:spPr bwMode="auto">
              <a:xfrm>
                <a:off x="5919788" y="3505200"/>
                <a:ext cx="73025" cy="76200"/>
              </a:xfrm>
              <a:custGeom>
                <a:avLst/>
                <a:gdLst/>
                <a:ahLst/>
                <a:cxnLst>
                  <a:cxn ang="0">
                    <a:pos x="7" y="48"/>
                  </a:cxn>
                  <a:cxn ang="0">
                    <a:pos x="0" y="43"/>
                  </a:cxn>
                  <a:cxn ang="0">
                    <a:pos x="39" y="0"/>
                  </a:cxn>
                  <a:cxn ang="0">
                    <a:pos x="46" y="6"/>
                  </a:cxn>
                  <a:cxn ang="0">
                    <a:pos x="7" y="48"/>
                  </a:cxn>
                </a:cxnLst>
                <a:rect l="0" t="0" r="r" b="b"/>
                <a:pathLst>
                  <a:path w="46" h="48">
                    <a:moveTo>
                      <a:pt x="7" y="48"/>
                    </a:moveTo>
                    <a:lnTo>
                      <a:pt x="0" y="43"/>
                    </a:lnTo>
                    <a:lnTo>
                      <a:pt x="39" y="0"/>
                    </a:lnTo>
                    <a:lnTo>
                      <a:pt x="46" y="6"/>
                    </a:lnTo>
                    <a:lnTo>
                      <a:pt x="7"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0" name="Freeform 139">
                <a:extLst>
                  <a:ext uri="{FF2B5EF4-FFF2-40B4-BE49-F238E27FC236}">
                    <a16:creationId xmlns:a16="http://schemas.microsoft.com/office/drawing/2014/main" id="{D22578F1-3488-9448-B9D1-9097512D897D}"/>
                  </a:ext>
                </a:extLst>
              </p:cNvPr>
              <p:cNvSpPr>
                <a:spLocks/>
              </p:cNvSpPr>
              <p:nvPr/>
            </p:nvSpPr>
            <p:spPr bwMode="auto">
              <a:xfrm>
                <a:off x="5972175" y="3557588"/>
                <a:ext cx="74613" cy="74613"/>
              </a:xfrm>
              <a:custGeom>
                <a:avLst/>
                <a:gdLst/>
                <a:ahLst/>
                <a:cxnLst>
                  <a:cxn ang="0">
                    <a:pos x="6" y="47"/>
                  </a:cxn>
                  <a:cxn ang="0">
                    <a:pos x="0" y="41"/>
                  </a:cxn>
                  <a:cxn ang="0">
                    <a:pos x="41" y="0"/>
                  </a:cxn>
                  <a:cxn ang="0">
                    <a:pos x="47" y="6"/>
                  </a:cxn>
                  <a:cxn ang="0">
                    <a:pos x="6" y="47"/>
                  </a:cxn>
                </a:cxnLst>
                <a:rect l="0" t="0" r="r" b="b"/>
                <a:pathLst>
                  <a:path w="47" h="47">
                    <a:moveTo>
                      <a:pt x="6" y="47"/>
                    </a:moveTo>
                    <a:lnTo>
                      <a:pt x="0" y="41"/>
                    </a:lnTo>
                    <a:lnTo>
                      <a:pt x="41" y="0"/>
                    </a:lnTo>
                    <a:lnTo>
                      <a:pt x="47" y="6"/>
                    </a:lnTo>
                    <a:lnTo>
                      <a:pt x="6"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1" name="Freeform 140">
                <a:extLst>
                  <a:ext uri="{FF2B5EF4-FFF2-40B4-BE49-F238E27FC236}">
                    <a16:creationId xmlns:a16="http://schemas.microsoft.com/office/drawing/2014/main" id="{E8456070-2D1F-A947-B2BB-99718B74014E}"/>
                  </a:ext>
                </a:extLst>
              </p:cNvPr>
              <p:cNvSpPr>
                <a:spLocks/>
              </p:cNvSpPr>
              <p:nvPr/>
            </p:nvSpPr>
            <p:spPr bwMode="auto">
              <a:xfrm>
                <a:off x="6019800" y="3609975"/>
                <a:ext cx="79375" cy="71438"/>
              </a:xfrm>
              <a:custGeom>
                <a:avLst/>
                <a:gdLst/>
                <a:ahLst/>
                <a:cxnLst>
                  <a:cxn ang="0">
                    <a:pos x="6" y="45"/>
                  </a:cxn>
                  <a:cxn ang="0">
                    <a:pos x="0" y="39"/>
                  </a:cxn>
                  <a:cxn ang="0">
                    <a:pos x="44" y="0"/>
                  </a:cxn>
                  <a:cxn ang="0">
                    <a:pos x="50" y="8"/>
                  </a:cxn>
                  <a:cxn ang="0">
                    <a:pos x="6" y="45"/>
                  </a:cxn>
                </a:cxnLst>
                <a:rect l="0" t="0" r="r" b="b"/>
                <a:pathLst>
                  <a:path w="50" h="45">
                    <a:moveTo>
                      <a:pt x="6" y="45"/>
                    </a:moveTo>
                    <a:lnTo>
                      <a:pt x="0" y="39"/>
                    </a:lnTo>
                    <a:lnTo>
                      <a:pt x="44" y="0"/>
                    </a:lnTo>
                    <a:lnTo>
                      <a:pt x="50" y="8"/>
                    </a:lnTo>
                    <a:lnTo>
                      <a:pt x="6"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2" name="Freeform 141">
                <a:extLst>
                  <a:ext uri="{FF2B5EF4-FFF2-40B4-BE49-F238E27FC236}">
                    <a16:creationId xmlns:a16="http://schemas.microsoft.com/office/drawing/2014/main" id="{2144D9D2-7B44-AA47-950A-EE01A96C005B}"/>
                  </a:ext>
                </a:extLst>
              </p:cNvPr>
              <p:cNvSpPr>
                <a:spLocks/>
              </p:cNvSpPr>
              <p:nvPr/>
            </p:nvSpPr>
            <p:spPr bwMode="auto">
              <a:xfrm>
                <a:off x="6065838" y="3667125"/>
                <a:ext cx="80963" cy="69850"/>
              </a:xfrm>
              <a:custGeom>
                <a:avLst/>
                <a:gdLst/>
                <a:ahLst/>
                <a:cxnLst>
                  <a:cxn ang="0">
                    <a:pos x="4" y="44"/>
                  </a:cxn>
                  <a:cxn ang="0">
                    <a:pos x="0" y="37"/>
                  </a:cxn>
                  <a:cxn ang="0">
                    <a:pos x="45" y="0"/>
                  </a:cxn>
                  <a:cxn ang="0">
                    <a:pos x="51" y="8"/>
                  </a:cxn>
                  <a:cxn ang="0">
                    <a:pos x="4" y="44"/>
                  </a:cxn>
                </a:cxnLst>
                <a:rect l="0" t="0" r="r" b="b"/>
                <a:pathLst>
                  <a:path w="51" h="44">
                    <a:moveTo>
                      <a:pt x="4" y="44"/>
                    </a:moveTo>
                    <a:lnTo>
                      <a:pt x="0" y="37"/>
                    </a:lnTo>
                    <a:lnTo>
                      <a:pt x="45" y="0"/>
                    </a:lnTo>
                    <a:lnTo>
                      <a:pt x="51" y="8"/>
                    </a:lnTo>
                    <a:lnTo>
                      <a:pt x="4"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3" name="Freeform 142">
                <a:extLst>
                  <a:ext uri="{FF2B5EF4-FFF2-40B4-BE49-F238E27FC236}">
                    <a16:creationId xmlns:a16="http://schemas.microsoft.com/office/drawing/2014/main" id="{E884E389-0BC0-EA40-9FB4-0D17B05AC400}"/>
                  </a:ext>
                </a:extLst>
              </p:cNvPr>
              <p:cNvSpPr>
                <a:spLocks/>
              </p:cNvSpPr>
              <p:nvPr/>
            </p:nvSpPr>
            <p:spPr bwMode="auto">
              <a:xfrm>
                <a:off x="6108700" y="3727450"/>
                <a:ext cx="80963" cy="65088"/>
              </a:xfrm>
              <a:custGeom>
                <a:avLst/>
                <a:gdLst/>
                <a:ahLst/>
                <a:cxnLst>
                  <a:cxn ang="0">
                    <a:pos x="5" y="41"/>
                  </a:cxn>
                  <a:cxn ang="0">
                    <a:pos x="0" y="35"/>
                  </a:cxn>
                  <a:cxn ang="0">
                    <a:pos x="47" y="0"/>
                  </a:cxn>
                  <a:cxn ang="0">
                    <a:pos x="51" y="8"/>
                  </a:cxn>
                  <a:cxn ang="0">
                    <a:pos x="5" y="41"/>
                  </a:cxn>
                </a:cxnLst>
                <a:rect l="0" t="0" r="r" b="b"/>
                <a:pathLst>
                  <a:path w="51" h="41">
                    <a:moveTo>
                      <a:pt x="5" y="41"/>
                    </a:moveTo>
                    <a:lnTo>
                      <a:pt x="0" y="35"/>
                    </a:lnTo>
                    <a:lnTo>
                      <a:pt x="47" y="0"/>
                    </a:lnTo>
                    <a:lnTo>
                      <a:pt x="51" y="8"/>
                    </a:lnTo>
                    <a:lnTo>
                      <a:pt x="5"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4" name="Freeform 143">
                <a:extLst>
                  <a:ext uri="{FF2B5EF4-FFF2-40B4-BE49-F238E27FC236}">
                    <a16:creationId xmlns:a16="http://schemas.microsoft.com/office/drawing/2014/main" id="{FBAC4F59-4339-7C47-850C-781FC6AAED4B}"/>
                  </a:ext>
                </a:extLst>
              </p:cNvPr>
              <p:cNvSpPr>
                <a:spLocks/>
              </p:cNvSpPr>
              <p:nvPr/>
            </p:nvSpPr>
            <p:spPr bwMode="auto">
              <a:xfrm>
                <a:off x="6146800" y="3789363"/>
                <a:ext cx="87313" cy="63500"/>
              </a:xfrm>
              <a:custGeom>
                <a:avLst/>
                <a:gdLst/>
                <a:ahLst/>
                <a:cxnLst>
                  <a:cxn ang="0">
                    <a:pos x="5" y="40"/>
                  </a:cxn>
                  <a:cxn ang="0">
                    <a:pos x="0" y="32"/>
                  </a:cxn>
                  <a:cxn ang="0">
                    <a:pos x="50" y="0"/>
                  </a:cxn>
                  <a:cxn ang="0">
                    <a:pos x="55" y="8"/>
                  </a:cxn>
                  <a:cxn ang="0">
                    <a:pos x="5" y="40"/>
                  </a:cxn>
                </a:cxnLst>
                <a:rect l="0" t="0" r="r" b="b"/>
                <a:pathLst>
                  <a:path w="55" h="40">
                    <a:moveTo>
                      <a:pt x="5" y="40"/>
                    </a:moveTo>
                    <a:lnTo>
                      <a:pt x="0" y="32"/>
                    </a:lnTo>
                    <a:lnTo>
                      <a:pt x="50" y="0"/>
                    </a:lnTo>
                    <a:lnTo>
                      <a:pt x="55" y="8"/>
                    </a:lnTo>
                    <a:lnTo>
                      <a:pt x="5"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5" name="Freeform 144">
                <a:extLst>
                  <a:ext uri="{FF2B5EF4-FFF2-40B4-BE49-F238E27FC236}">
                    <a16:creationId xmlns:a16="http://schemas.microsoft.com/office/drawing/2014/main" id="{70E92686-5A21-9E46-9AAF-62F25FC6FE07}"/>
                  </a:ext>
                </a:extLst>
              </p:cNvPr>
              <p:cNvSpPr>
                <a:spLocks/>
              </p:cNvSpPr>
              <p:nvPr/>
            </p:nvSpPr>
            <p:spPr bwMode="auto">
              <a:xfrm>
                <a:off x="6183313" y="3854450"/>
                <a:ext cx="88900" cy="57150"/>
              </a:xfrm>
              <a:custGeom>
                <a:avLst/>
                <a:gdLst/>
                <a:ahLst/>
                <a:cxnLst>
                  <a:cxn ang="0">
                    <a:pos x="4" y="36"/>
                  </a:cxn>
                  <a:cxn ang="0">
                    <a:pos x="0" y="29"/>
                  </a:cxn>
                  <a:cxn ang="0">
                    <a:pos x="51" y="0"/>
                  </a:cxn>
                  <a:cxn ang="0">
                    <a:pos x="56" y="8"/>
                  </a:cxn>
                  <a:cxn ang="0">
                    <a:pos x="4" y="36"/>
                  </a:cxn>
                </a:cxnLst>
                <a:rect l="0" t="0" r="r" b="b"/>
                <a:pathLst>
                  <a:path w="56" h="36">
                    <a:moveTo>
                      <a:pt x="4" y="36"/>
                    </a:moveTo>
                    <a:lnTo>
                      <a:pt x="0" y="29"/>
                    </a:lnTo>
                    <a:lnTo>
                      <a:pt x="51" y="0"/>
                    </a:lnTo>
                    <a:lnTo>
                      <a:pt x="56" y="8"/>
                    </a:lnTo>
                    <a:lnTo>
                      <a:pt x="4"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6" name="Freeform 145">
                <a:extLst>
                  <a:ext uri="{FF2B5EF4-FFF2-40B4-BE49-F238E27FC236}">
                    <a16:creationId xmlns:a16="http://schemas.microsoft.com/office/drawing/2014/main" id="{C3F4BC58-2CA0-0D48-A1D9-1731EF500BCF}"/>
                  </a:ext>
                </a:extLst>
              </p:cNvPr>
              <p:cNvSpPr>
                <a:spLocks/>
              </p:cNvSpPr>
              <p:nvPr/>
            </p:nvSpPr>
            <p:spPr bwMode="auto">
              <a:xfrm>
                <a:off x="6216650" y="3922713"/>
                <a:ext cx="88900" cy="52388"/>
              </a:xfrm>
              <a:custGeom>
                <a:avLst/>
                <a:gdLst/>
                <a:ahLst/>
                <a:cxnLst>
                  <a:cxn ang="0">
                    <a:pos x="5" y="33"/>
                  </a:cxn>
                  <a:cxn ang="0">
                    <a:pos x="0" y="25"/>
                  </a:cxn>
                  <a:cxn ang="0">
                    <a:pos x="53" y="0"/>
                  </a:cxn>
                  <a:cxn ang="0">
                    <a:pos x="56" y="7"/>
                  </a:cxn>
                  <a:cxn ang="0">
                    <a:pos x="5" y="33"/>
                  </a:cxn>
                </a:cxnLst>
                <a:rect l="0" t="0" r="r" b="b"/>
                <a:pathLst>
                  <a:path w="56" h="33">
                    <a:moveTo>
                      <a:pt x="5" y="33"/>
                    </a:moveTo>
                    <a:lnTo>
                      <a:pt x="0" y="25"/>
                    </a:lnTo>
                    <a:lnTo>
                      <a:pt x="53" y="0"/>
                    </a:lnTo>
                    <a:lnTo>
                      <a:pt x="56" y="7"/>
                    </a:lnTo>
                    <a:lnTo>
                      <a:pt x="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7" name="Freeform 146">
                <a:extLst>
                  <a:ext uri="{FF2B5EF4-FFF2-40B4-BE49-F238E27FC236}">
                    <a16:creationId xmlns:a16="http://schemas.microsoft.com/office/drawing/2014/main" id="{4ED06AB2-EAC0-BB45-B2AC-326E833D20FB}"/>
                  </a:ext>
                </a:extLst>
              </p:cNvPr>
              <p:cNvSpPr>
                <a:spLocks/>
              </p:cNvSpPr>
              <p:nvPr/>
            </p:nvSpPr>
            <p:spPr bwMode="auto">
              <a:xfrm>
                <a:off x="6248400" y="3989388"/>
                <a:ext cx="88900" cy="50800"/>
              </a:xfrm>
              <a:custGeom>
                <a:avLst/>
                <a:gdLst/>
                <a:ahLst/>
                <a:cxnLst>
                  <a:cxn ang="0">
                    <a:pos x="3" y="32"/>
                  </a:cxn>
                  <a:cxn ang="0">
                    <a:pos x="0" y="22"/>
                  </a:cxn>
                  <a:cxn ang="0">
                    <a:pos x="53" y="0"/>
                  </a:cxn>
                  <a:cxn ang="0">
                    <a:pos x="56" y="7"/>
                  </a:cxn>
                  <a:cxn ang="0">
                    <a:pos x="3" y="32"/>
                  </a:cxn>
                </a:cxnLst>
                <a:rect l="0" t="0" r="r" b="b"/>
                <a:pathLst>
                  <a:path w="56" h="32">
                    <a:moveTo>
                      <a:pt x="3" y="32"/>
                    </a:moveTo>
                    <a:lnTo>
                      <a:pt x="0" y="22"/>
                    </a:lnTo>
                    <a:lnTo>
                      <a:pt x="53" y="0"/>
                    </a:lnTo>
                    <a:lnTo>
                      <a:pt x="56" y="7"/>
                    </a:lnTo>
                    <a:lnTo>
                      <a:pt x="3"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8" name="Freeform 147">
                <a:extLst>
                  <a:ext uri="{FF2B5EF4-FFF2-40B4-BE49-F238E27FC236}">
                    <a16:creationId xmlns:a16="http://schemas.microsoft.com/office/drawing/2014/main" id="{DB2723C9-A843-D74B-A349-3521464B52B6}"/>
                  </a:ext>
                </a:extLst>
              </p:cNvPr>
              <p:cNvSpPr>
                <a:spLocks/>
              </p:cNvSpPr>
              <p:nvPr/>
            </p:nvSpPr>
            <p:spPr bwMode="auto">
              <a:xfrm>
                <a:off x="6273800" y="4059238"/>
                <a:ext cx="92075" cy="44450"/>
              </a:xfrm>
              <a:custGeom>
                <a:avLst/>
                <a:gdLst/>
                <a:ahLst/>
                <a:cxnLst>
                  <a:cxn ang="0">
                    <a:pos x="3" y="28"/>
                  </a:cxn>
                  <a:cxn ang="0">
                    <a:pos x="0" y="19"/>
                  </a:cxn>
                  <a:cxn ang="0">
                    <a:pos x="55" y="0"/>
                  </a:cxn>
                  <a:cxn ang="0">
                    <a:pos x="58" y="7"/>
                  </a:cxn>
                  <a:cxn ang="0">
                    <a:pos x="3" y="28"/>
                  </a:cxn>
                </a:cxnLst>
                <a:rect l="0" t="0" r="r" b="b"/>
                <a:pathLst>
                  <a:path w="58" h="28">
                    <a:moveTo>
                      <a:pt x="3" y="28"/>
                    </a:moveTo>
                    <a:lnTo>
                      <a:pt x="0" y="19"/>
                    </a:lnTo>
                    <a:lnTo>
                      <a:pt x="55" y="0"/>
                    </a:lnTo>
                    <a:lnTo>
                      <a:pt x="58" y="7"/>
                    </a:lnTo>
                    <a:lnTo>
                      <a:pt x="3"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39" name="Freeform 148">
                <a:extLst>
                  <a:ext uri="{FF2B5EF4-FFF2-40B4-BE49-F238E27FC236}">
                    <a16:creationId xmlns:a16="http://schemas.microsoft.com/office/drawing/2014/main" id="{E3FEA438-AD7B-4343-94F7-ACC018BAF64B}"/>
                  </a:ext>
                </a:extLst>
              </p:cNvPr>
              <p:cNvSpPr>
                <a:spLocks/>
              </p:cNvSpPr>
              <p:nvPr/>
            </p:nvSpPr>
            <p:spPr bwMode="auto">
              <a:xfrm>
                <a:off x="6296025" y="4127500"/>
                <a:ext cx="93663" cy="41275"/>
              </a:xfrm>
              <a:custGeom>
                <a:avLst/>
                <a:gdLst/>
                <a:ahLst/>
                <a:cxnLst>
                  <a:cxn ang="0">
                    <a:pos x="3" y="26"/>
                  </a:cxn>
                  <a:cxn ang="0">
                    <a:pos x="0" y="19"/>
                  </a:cxn>
                  <a:cxn ang="0">
                    <a:pos x="56" y="0"/>
                  </a:cxn>
                  <a:cxn ang="0">
                    <a:pos x="59" y="10"/>
                  </a:cxn>
                  <a:cxn ang="0">
                    <a:pos x="3" y="26"/>
                  </a:cxn>
                </a:cxnLst>
                <a:rect l="0" t="0" r="r" b="b"/>
                <a:pathLst>
                  <a:path w="59" h="26">
                    <a:moveTo>
                      <a:pt x="3" y="26"/>
                    </a:moveTo>
                    <a:lnTo>
                      <a:pt x="0" y="19"/>
                    </a:lnTo>
                    <a:lnTo>
                      <a:pt x="56" y="0"/>
                    </a:lnTo>
                    <a:lnTo>
                      <a:pt x="59" y="10"/>
                    </a:lnTo>
                    <a:lnTo>
                      <a:pt x="3"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0" name="Freeform 149">
                <a:extLst>
                  <a:ext uri="{FF2B5EF4-FFF2-40B4-BE49-F238E27FC236}">
                    <a16:creationId xmlns:a16="http://schemas.microsoft.com/office/drawing/2014/main" id="{7FDB9C39-AD13-8C48-A91E-2026D578333F}"/>
                  </a:ext>
                </a:extLst>
              </p:cNvPr>
              <p:cNvSpPr>
                <a:spLocks/>
              </p:cNvSpPr>
              <p:nvPr/>
            </p:nvSpPr>
            <p:spPr bwMode="auto">
              <a:xfrm>
                <a:off x="6315075" y="4202113"/>
                <a:ext cx="93663" cy="36513"/>
              </a:xfrm>
              <a:custGeom>
                <a:avLst/>
                <a:gdLst/>
                <a:ahLst/>
                <a:cxnLst>
                  <a:cxn ang="0">
                    <a:pos x="3" y="23"/>
                  </a:cxn>
                  <a:cxn ang="0">
                    <a:pos x="0" y="14"/>
                  </a:cxn>
                  <a:cxn ang="0">
                    <a:pos x="57" y="0"/>
                  </a:cxn>
                  <a:cxn ang="0">
                    <a:pos x="59" y="8"/>
                  </a:cxn>
                  <a:cxn ang="0">
                    <a:pos x="3" y="23"/>
                  </a:cxn>
                </a:cxnLst>
                <a:rect l="0" t="0" r="r" b="b"/>
                <a:pathLst>
                  <a:path w="59" h="23">
                    <a:moveTo>
                      <a:pt x="3" y="23"/>
                    </a:moveTo>
                    <a:lnTo>
                      <a:pt x="0" y="14"/>
                    </a:lnTo>
                    <a:lnTo>
                      <a:pt x="57" y="0"/>
                    </a:lnTo>
                    <a:lnTo>
                      <a:pt x="59" y="8"/>
                    </a:lnTo>
                    <a:lnTo>
                      <a:pt x="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1" name="Freeform 150">
                <a:extLst>
                  <a:ext uri="{FF2B5EF4-FFF2-40B4-BE49-F238E27FC236}">
                    <a16:creationId xmlns:a16="http://schemas.microsoft.com/office/drawing/2014/main" id="{84D62B10-C59C-7A46-8FD0-5131E8549F90}"/>
                  </a:ext>
                </a:extLst>
              </p:cNvPr>
              <p:cNvSpPr>
                <a:spLocks/>
              </p:cNvSpPr>
              <p:nvPr/>
            </p:nvSpPr>
            <p:spPr bwMode="auto">
              <a:xfrm>
                <a:off x="6332538" y="4275138"/>
                <a:ext cx="93663" cy="30163"/>
              </a:xfrm>
              <a:custGeom>
                <a:avLst/>
                <a:gdLst/>
                <a:ahLst/>
                <a:cxnLst>
                  <a:cxn ang="0">
                    <a:pos x="1" y="19"/>
                  </a:cxn>
                  <a:cxn ang="0">
                    <a:pos x="0" y="12"/>
                  </a:cxn>
                  <a:cxn ang="0">
                    <a:pos x="57" y="0"/>
                  </a:cxn>
                  <a:cxn ang="0">
                    <a:pos x="59" y="9"/>
                  </a:cxn>
                  <a:cxn ang="0">
                    <a:pos x="1" y="19"/>
                  </a:cxn>
                </a:cxnLst>
                <a:rect l="0" t="0" r="r" b="b"/>
                <a:pathLst>
                  <a:path w="59" h="19">
                    <a:moveTo>
                      <a:pt x="1" y="19"/>
                    </a:moveTo>
                    <a:lnTo>
                      <a:pt x="0" y="12"/>
                    </a:lnTo>
                    <a:lnTo>
                      <a:pt x="57" y="0"/>
                    </a:lnTo>
                    <a:lnTo>
                      <a:pt x="59" y="9"/>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2" name="Freeform 151">
                <a:extLst>
                  <a:ext uri="{FF2B5EF4-FFF2-40B4-BE49-F238E27FC236}">
                    <a16:creationId xmlns:a16="http://schemas.microsoft.com/office/drawing/2014/main" id="{053F1ACD-9671-5C4F-A0AA-F90FFE5FAB2C}"/>
                  </a:ext>
                </a:extLst>
              </p:cNvPr>
              <p:cNvSpPr>
                <a:spLocks/>
              </p:cNvSpPr>
              <p:nvPr/>
            </p:nvSpPr>
            <p:spPr bwMode="auto">
              <a:xfrm>
                <a:off x="6343650" y="4348163"/>
                <a:ext cx="93663" cy="26988"/>
              </a:xfrm>
              <a:custGeom>
                <a:avLst/>
                <a:gdLst/>
                <a:ahLst/>
                <a:cxnLst>
                  <a:cxn ang="0">
                    <a:pos x="0" y="17"/>
                  </a:cxn>
                  <a:cxn ang="0">
                    <a:pos x="0" y="8"/>
                  </a:cxn>
                  <a:cxn ang="0">
                    <a:pos x="58" y="0"/>
                  </a:cxn>
                  <a:cxn ang="0">
                    <a:pos x="59" y="10"/>
                  </a:cxn>
                  <a:cxn ang="0">
                    <a:pos x="0" y="17"/>
                  </a:cxn>
                </a:cxnLst>
                <a:rect l="0" t="0" r="r" b="b"/>
                <a:pathLst>
                  <a:path w="59" h="17">
                    <a:moveTo>
                      <a:pt x="0" y="17"/>
                    </a:moveTo>
                    <a:lnTo>
                      <a:pt x="0" y="8"/>
                    </a:lnTo>
                    <a:lnTo>
                      <a:pt x="58" y="0"/>
                    </a:lnTo>
                    <a:lnTo>
                      <a:pt x="59" y="1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3" name="Freeform 152">
                <a:extLst>
                  <a:ext uri="{FF2B5EF4-FFF2-40B4-BE49-F238E27FC236}">
                    <a16:creationId xmlns:a16="http://schemas.microsoft.com/office/drawing/2014/main" id="{A6F280BE-B678-8C4E-A24A-1866E99D06B0}"/>
                  </a:ext>
                </a:extLst>
              </p:cNvPr>
              <p:cNvSpPr>
                <a:spLocks/>
              </p:cNvSpPr>
              <p:nvPr/>
            </p:nvSpPr>
            <p:spPr bwMode="auto">
              <a:xfrm>
                <a:off x="6351588" y="4422775"/>
                <a:ext cx="93663" cy="22225"/>
              </a:xfrm>
              <a:custGeom>
                <a:avLst/>
                <a:gdLst/>
                <a:ahLst/>
                <a:cxnLst>
                  <a:cxn ang="0">
                    <a:pos x="1" y="14"/>
                  </a:cxn>
                  <a:cxn ang="0">
                    <a:pos x="0" y="6"/>
                  </a:cxn>
                  <a:cxn ang="0">
                    <a:pos x="59" y="0"/>
                  </a:cxn>
                  <a:cxn ang="0">
                    <a:pos x="59" y="9"/>
                  </a:cxn>
                  <a:cxn ang="0">
                    <a:pos x="1" y="14"/>
                  </a:cxn>
                </a:cxnLst>
                <a:rect l="0" t="0" r="r" b="b"/>
                <a:pathLst>
                  <a:path w="59" h="14">
                    <a:moveTo>
                      <a:pt x="1" y="14"/>
                    </a:moveTo>
                    <a:lnTo>
                      <a:pt x="0" y="6"/>
                    </a:lnTo>
                    <a:lnTo>
                      <a:pt x="59" y="0"/>
                    </a:lnTo>
                    <a:lnTo>
                      <a:pt x="59" y="9"/>
                    </a:lnTo>
                    <a:lnTo>
                      <a:pt x="1"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4" name="Freeform 153">
                <a:extLst>
                  <a:ext uri="{FF2B5EF4-FFF2-40B4-BE49-F238E27FC236}">
                    <a16:creationId xmlns:a16="http://schemas.microsoft.com/office/drawing/2014/main" id="{C306B69D-1E9C-A34B-BA0E-4B5D76D8AF36}"/>
                  </a:ext>
                </a:extLst>
              </p:cNvPr>
              <p:cNvSpPr>
                <a:spLocks/>
              </p:cNvSpPr>
              <p:nvPr/>
            </p:nvSpPr>
            <p:spPr bwMode="auto">
              <a:xfrm>
                <a:off x="6356350" y="4500563"/>
                <a:ext cx="93663" cy="15875"/>
              </a:xfrm>
              <a:custGeom>
                <a:avLst/>
                <a:gdLst/>
                <a:ahLst/>
                <a:cxnLst>
                  <a:cxn ang="0">
                    <a:pos x="0" y="10"/>
                  </a:cxn>
                  <a:cxn ang="0">
                    <a:pos x="0" y="1"/>
                  </a:cxn>
                  <a:cxn ang="0">
                    <a:pos x="59" y="0"/>
                  </a:cxn>
                  <a:cxn ang="0">
                    <a:pos x="59" y="7"/>
                  </a:cxn>
                  <a:cxn ang="0">
                    <a:pos x="0" y="10"/>
                  </a:cxn>
                </a:cxnLst>
                <a:rect l="0" t="0" r="r" b="b"/>
                <a:pathLst>
                  <a:path w="59" h="10">
                    <a:moveTo>
                      <a:pt x="0" y="10"/>
                    </a:moveTo>
                    <a:lnTo>
                      <a:pt x="0" y="1"/>
                    </a:lnTo>
                    <a:lnTo>
                      <a:pt x="59" y="0"/>
                    </a:lnTo>
                    <a:lnTo>
                      <a:pt x="59" y="7"/>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grpSp>
        <p:sp>
          <p:nvSpPr>
            <p:cNvPr id="1073" name="TextBox 1072">
              <a:extLst>
                <a:ext uri="{FF2B5EF4-FFF2-40B4-BE49-F238E27FC236}">
                  <a16:creationId xmlns:a16="http://schemas.microsoft.com/office/drawing/2014/main" id="{EDBED74B-1F9A-2145-8ADE-9D02D60FD3A4}"/>
                </a:ext>
              </a:extLst>
            </p:cNvPr>
            <p:cNvSpPr txBox="1"/>
            <p:nvPr/>
          </p:nvSpPr>
          <p:spPr>
            <a:xfrm>
              <a:off x="4260787" y="4535961"/>
              <a:ext cx="486460" cy="210995"/>
            </a:xfrm>
            <a:prstGeom prst="rect">
              <a:avLst/>
            </a:prstGeom>
            <a:noFill/>
          </p:spPr>
          <p:txBody>
            <a:bodyPr wrap="none" rtlCol="0">
              <a:spAutoFit/>
            </a:bodyPr>
            <a:lstStyle/>
            <a:p>
              <a:pPr algn="ctr"/>
              <a:r>
                <a:rPr lang="en-US" sz="675" dirty="0">
                  <a:solidFill>
                    <a:srgbClr val="FFFFFF"/>
                  </a:solidFill>
                  <a:latin typeface="Arial Narrow" pitchFamily="34" charset="0"/>
                </a:rPr>
                <a:t>Average</a:t>
              </a:r>
            </a:p>
          </p:txBody>
        </p:sp>
        <p:sp>
          <p:nvSpPr>
            <p:cNvPr id="1074" name="Rectangle 1073">
              <a:extLst>
                <a:ext uri="{FF2B5EF4-FFF2-40B4-BE49-F238E27FC236}">
                  <a16:creationId xmlns:a16="http://schemas.microsoft.com/office/drawing/2014/main" id="{C89FC611-A56B-CA41-A59D-13F7218D644C}"/>
                </a:ext>
              </a:extLst>
            </p:cNvPr>
            <p:cNvSpPr/>
            <p:nvPr/>
          </p:nvSpPr>
          <p:spPr bwMode="auto">
            <a:xfrm>
              <a:off x="4286191" y="4718461"/>
              <a:ext cx="446372" cy="182500"/>
            </a:xfrm>
            <a:prstGeom prst="rect">
              <a:avLst/>
            </a:prstGeom>
            <a:gradFill flip="none" rotWithShape="1">
              <a:gsLst>
                <a:gs pos="0">
                  <a:srgbClr val="0D0D0D"/>
                </a:gs>
                <a:gs pos="100000">
                  <a:srgbClr val="7F7F7F"/>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5" name="Rectangle 1074">
              <a:extLst>
                <a:ext uri="{FF2B5EF4-FFF2-40B4-BE49-F238E27FC236}">
                  <a16:creationId xmlns:a16="http://schemas.microsoft.com/office/drawing/2014/main" id="{3576D861-0A26-DA45-9BB1-F994C5C75C49}"/>
                </a:ext>
              </a:extLst>
            </p:cNvPr>
            <p:cNvSpPr/>
            <p:nvPr/>
          </p:nvSpPr>
          <p:spPr bwMode="auto">
            <a:xfrm>
              <a:off x="4297479"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6" name="Rectangle 1075">
              <a:extLst>
                <a:ext uri="{FF2B5EF4-FFF2-40B4-BE49-F238E27FC236}">
                  <a16:creationId xmlns:a16="http://schemas.microsoft.com/office/drawing/2014/main" id="{5C093A0F-332D-CF44-A6FC-3D85128470F2}"/>
                </a:ext>
              </a:extLst>
            </p:cNvPr>
            <p:cNvSpPr/>
            <p:nvPr/>
          </p:nvSpPr>
          <p:spPr bwMode="auto">
            <a:xfrm>
              <a:off x="4439998"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7" name="Rectangle 1076">
              <a:extLst>
                <a:ext uri="{FF2B5EF4-FFF2-40B4-BE49-F238E27FC236}">
                  <a16:creationId xmlns:a16="http://schemas.microsoft.com/office/drawing/2014/main" id="{BE3A3625-7767-4841-B7FE-24F294F0ADC1}"/>
                </a:ext>
              </a:extLst>
            </p:cNvPr>
            <p:cNvSpPr/>
            <p:nvPr/>
          </p:nvSpPr>
          <p:spPr bwMode="auto">
            <a:xfrm>
              <a:off x="4582991"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078" name="TextBox 1077">
              <a:extLst>
                <a:ext uri="{FF2B5EF4-FFF2-40B4-BE49-F238E27FC236}">
                  <a16:creationId xmlns:a16="http://schemas.microsoft.com/office/drawing/2014/main" id="{8278D4B6-6330-5B41-86F8-04A8EF9D1B8B}"/>
                </a:ext>
              </a:extLst>
            </p:cNvPr>
            <p:cNvSpPr txBox="1"/>
            <p:nvPr/>
          </p:nvSpPr>
          <p:spPr>
            <a:xfrm>
              <a:off x="4227045" y="4702221"/>
              <a:ext cx="593124" cy="210995"/>
            </a:xfrm>
            <a:prstGeom prst="rect">
              <a:avLst/>
            </a:prstGeom>
            <a:noFill/>
          </p:spPr>
          <p:txBody>
            <a:bodyPr wrap="square" rtlCol="0">
              <a:spAutoFit/>
            </a:bodyPr>
            <a:lstStyle/>
            <a:p>
              <a:pPr algn="ctr"/>
              <a:r>
                <a:rPr lang="en-US" sz="675" kern="0" spc="68" dirty="0">
                  <a:solidFill>
                    <a:srgbClr val="000000"/>
                  </a:solidFill>
                  <a:latin typeface="Arial Narrow" pitchFamily="34" charset="0"/>
                </a:rPr>
                <a:t>0  5  6</a:t>
              </a:r>
            </a:p>
          </p:txBody>
        </p:sp>
        <p:sp>
          <p:nvSpPr>
            <p:cNvPr id="1079" name="Oval 1078">
              <a:extLst>
                <a:ext uri="{FF2B5EF4-FFF2-40B4-BE49-F238E27FC236}">
                  <a16:creationId xmlns:a16="http://schemas.microsoft.com/office/drawing/2014/main" id="{BAFC5082-4CFE-B74F-AE77-E4AA5E3C663A}"/>
                </a:ext>
              </a:extLst>
            </p:cNvPr>
            <p:cNvSpPr/>
            <p:nvPr/>
          </p:nvSpPr>
          <p:spPr bwMode="auto">
            <a:xfrm>
              <a:off x="4379672" y="5160110"/>
              <a:ext cx="273750" cy="273750"/>
            </a:xfrm>
            <a:prstGeom prst="ellipse">
              <a:avLst/>
            </a:prstGeom>
            <a:gradFill flip="none" rotWithShape="1">
              <a:gsLst>
                <a:gs pos="0">
                  <a:srgbClr val="FFFFFF"/>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080" name="Oval 1079">
              <a:extLst>
                <a:ext uri="{FF2B5EF4-FFF2-40B4-BE49-F238E27FC236}">
                  <a16:creationId xmlns:a16="http://schemas.microsoft.com/office/drawing/2014/main" id="{25AFD22D-7625-DA4E-B3AF-010D4832C4C9}"/>
                </a:ext>
              </a:extLst>
            </p:cNvPr>
            <p:cNvSpPr/>
            <p:nvPr/>
          </p:nvSpPr>
          <p:spPr bwMode="auto">
            <a:xfrm>
              <a:off x="4413435" y="5193873"/>
              <a:ext cx="206225" cy="206225"/>
            </a:xfrm>
            <a:prstGeom prst="ellipse">
              <a:avLst/>
            </a:prstGeom>
            <a:gradFill rotWithShape="1">
              <a:gsLst>
                <a:gs pos="0">
                  <a:srgbClr val="292929"/>
                </a:gs>
                <a:gs pos="50000">
                  <a:srgbClr val="5F5F5F"/>
                </a:gs>
                <a:gs pos="63000">
                  <a:srgbClr val="979797"/>
                </a:gs>
              </a:gsLst>
              <a:lin ang="2700000" scaled="1"/>
            </a:gradFill>
            <a:ln w="9525">
              <a:noFill/>
              <a:round/>
              <a:headEnd/>
              <a:tailEnd/>
            </a:ln>
            <a:effectLst/>
          </p:spPr>
          <p:txBody>
            <a:bodyPr wrap="none" anchor="ctr"/>
            <a:lstStyle/>
            <a:p>
              <a:endParaRPr lang="en-US" sz="1050" dirty="0"/>
            </a:p>
          </p:txBody>
        </p:sp>
        <p:sp>
          <p:nvSpPr>
            <p:cNvPr id="1081" name="Oval 1080">
              <a:extLst>
                <a:ext uri="{FF2B5EF4-FFF2-40B4-BE49-F238E27FC236}">
                  <a16:creationId xmlns:a16="http://schemas.microsoft.com/office/drawing/2014/main" id="{955B887F-F8B7-EA47-A73B-0B570E17B982}"/>
                </a:ext>
              </a:extLst>
            </p:cNvPr>
            <p:cNvSpPr/>
            <p:nvPr/>
          </p:nvSpPr>
          <p:spPr>
            <a:xfrm rot="5400000">
              <a:off x="4132076" y="3891119"/>
              <a:ext cx="762000" cy="1312334"/>
            </a:xfrm>
            <a:prstGeom prst="ellipse">
              <a:avLst/>
            </a:prstGeom>
            <a:gradFill flip="none" rotWithShape="1">
              <a:gsLst>
                <a:gs pos="0">
                  <a:schemeClr val="bg2">
                    <a:lumMod val="95000"/>
                  </a:schemeClr>
                </a:gs>
                <a:gs pos="57000">
                  <a:srgbClr val="C2D1ED">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082" name="Group 180">
              <a:extLst>
                <a:ext uri="{FF2B5EF4-FFF2-40B4-BE49-F238E27FC236}">
                  <a16:creationId xmlns:a16="http://schemas.microsoft.com/office/drawing/2014/main" id="{DC1A0430-B966-4946-B42A-B10EF24FEDEB}"/>
                </a:ext>
              </a:extLst>
            </p:cNvPr>
            <p:cNvGrpSpPr/>
            <p:nvPr/>
          </p:nvGrpSpPr>
          <p:grpSpPr>
            <a:xfrm rot="-2160000" flipH="1">
              <a:off x="4478586" y="4284584"/>
              <a:ext cx="57670" cy="2034388"/>
              <a:chOff x="4453000" y="1712025"/>
              <a:chExt cx="152399" cy="3200400"/>
            </a:xfrm>
          </p:grpSpPr>
          <p:sp>
            <p:nvSpPr>
              <p:cNvPr id="1084" name="Freeform 139">
                <a:extLst>
                  <a:ext uri="{FF2B5EF4-FFF2-40B4-BE49-F238E27FC236}">
                    <a16:creationId xmlns:a16="http://schemas.microsoft.com/office/drawing/2014/main" id="{D002B2AE-8E65-F042-A5AF-D4C327437B36}"/>
                  </a:ext>
                </a:extLst>
              </p:cNvPr>
              <p:cNvSpPr>
                <a:spLocks/>
              </p:cNvSpPr>
              <p:nvPr/>
            </p:nvSpPr>
            <p:spPr bwMode="auto">
              <a:xfrm>
                <a:off x="4453000" y="17120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gradFill flip="none" rotWithShape="1">
                <a:gsLst>
                  <a:gs pos="0">
                    <a:schemeClr val="accent5"/>
                  </a:gs>
                  <a:gs pos="100000">
                    <a:schemeClr val="accent5"/>
                  </a:gs>
                </a:gsLst>
                <a:lin ang="13500000" scaled="1"/>
                <a:tileRect/>
              </a:gradFill>
              <a:ln w="9525">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050" dirty="0"/>
              </a:p>
            </p:txBody>
          </p:sp>
          <p:sp>
            <p:nvSpPr>
              <p:cNvPr id="1085" name="Freeform 139">
                <a:extLst>
                  <a:ext uri="{FF2B5EF4-FFF2-40B4-BE49-F238E27FC236}">
                    <a16:creationId xmlns:a16="http://schemas.microsoft.com/office/drawing/2014/main" id="{4583B4DB-B7F6-4F4D-ADBD-623B36DB5133}"/>
                  </a:ext>
                </a:extLst>
              </p:cNvPr>
              <p:cNvSpPr>
                <a:spLocks/>
              </p:cNvSpPr>
              <p:nvPr/>
            </p:nvSpPr>
            <p:spPr bwMode="auto">
              <a:xfrm flipV="1">
                <a:off x="4453000" y="33122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noFill/>
              <a:ln w="9525">
                <a:noFill/>
                <a:round/>
                <a:headEnd/>
                <a:tailEnd/>
              </a:ln>
              <a:effectLst/>
            </p:spPr>
            <p:txBody>
              <a:bodyPr vert="horz" wrap="square" lIns="91440" tIns="45720" rIns="91440" bIns="45720" numCol="1" anchor="t" anchorCtr="0" compatLnSpc="1">
                <a:prstTxWarp prst="textNoShape">
                  <a:avLst/>
                </a:prstTxWarp>
              </a:bodyPr>
              <a:lstStyle/>
              <a:p>
                <a:endParaRPr lang="en-US" sz="1050" dirty="0"/>
              </a:p>
            </p:txBody>
          </p:sp>
        </p:grpSp>
        <p:sp>
          <p:nvSpPr>
            <p:cNvPr id="1083" name="Oval 1082">
              <a:extLst>
                <a:ext uri="{FF2B5EF4-FFF2-40B4-BE49-F238E27FC236}">
                  <a16:creationId xmlns:a16="http://schemas.microsoft.com/office/drawing/2014/main" id="{F46A62D8-FBF2-E14E-878A-B23A61E42E67}"/>
                </a:ext>
              </a:extLst>
            </p:cNvPr>
            <p:cNvSpPr/>
            <p:nvPr/>
          </p:nvSpPr>
          <p:spPr bwMode="auto">
            <a:xfrm>
              <a:off x="4446231" y="5225651"/>
              <a:ext cx="138700" cy="138700"/>
            </a:xfrm>
            <a:prstGeom prst="ellipse">
              <a:avLst/>
            </a:prstGeom>
            <a:gradFill flip="none" rotWithShape="1">
              <a:gsLst>
                <a:gs pos="12000">
                  <a:srgbClr val="FFFFFF"/>
                </a:gs>
                <a:gs pos="58000">
                  <a:srgbClr val="777777"/>
                </a:gs>
                <a:gs pos="100000">
                  <a:srgbClr val="DDDDDD"/>
                </a:gs>
              </a:gsLst>
              <a:path path="circle">
                <a:fillToRect r="100000" b="100000"/>
              </a:path>
              <a:tileRect l="-100000" t="-100000"/>
            </a:gradFill>
            <a:ln w="6350" cap="flat" cmpd="sng" algn="ctr">
              <a:solidFill>
                <a:srgbClr val="7F7F7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sz="675" dirty="0"/>
            </a:p>
          </p:txBody>
        </p:sp>
      </p:grpSp>
      <p:grpSp>
        <p:nvGrpSpPr>
          <p:cNvPr id="1145" name="Group 1144">
            <a:extLst>
              <a:ext uri="{FF2B5EF4-FFF2-40B4-BE49-F238E27FC236}">
                <a16:creationId xmlns:a16="http://schemas.microsoft.com/office/drawing/2014/main" id="{68DD59C1-B574-8446-8EEA-BCF2228D4993}"/>
              </a:ext>
            </a:extLst>
          </p:cNvPr>
          <p:cNvGrpSpPr/>
          <p:nvPr userDrawn="1"/>
        </p:nvGrpSpPr>
        <p:grpSpPr>
          <a:xfrm>
            <a:off x="6557391" y="3712450"/>
            <a:ext cx="2125795" cy="2049701"/>
            <a:chOff x="3367217" y="4114800"/>
            <a:chExt cx="2286000" cy="2204172"/>
          </a:xfrm>
        </p:grpSpPr>
        <p:sp>
          <p:nvSpPr>
            <p:cNvPr id="1146" name="Freeform 93">
              <a:extLst>
                <a:ext uri="{FF2B5EF4-FFF2-40B4-BE49-F238E27FC236}">
                  <a16:creationId xmlns:a16="http://schemas.microsoft.com/office/drawing/2014/main" id="{E5DE82A5-80BC-2848-9FF6-E40E5847DE39}"/>
                </a:ext>
              </a:extLst>
            </p:cNvPr>
            <p:cNvSpPr>
              <a:spLocks/>
            </p:cNvSpPr>
            <p:nvPr/>
          </p:nvSpPr>
          <p:spPr bwMode="auto">
            <a:xfrm>
              <a:off x="3367217" y="4114800"/>
              <a:ext cx="2286000" cy="1404868"/>
            </a:xfrm>
            <a:custGeom>
              <a:avLst/>
              <a:gdLst/>
              <a:ahLst/>
              <a:cxnLst>
                <a:cxn ang="0">
                  <a:pos x="1203" y="0"/>
                </a:cxn>
                <a:cxn ang="0">
                  <a:pos x="1080" y="6"/>
                </a:cxn>
                <a:cxn ang="0">
                  <a:pos x="960" y="24"/>
                </a:cxn>
                <a:cxn ang="0">
                  <a:pos x="845" y="53"/>
                </a:cxn>
                <a:cxn ang="0">
                  <a:pos x="735" y="94"/>
                </a:cxn>
                <a:cxn ang="0">
                  <a:pos x="629" y="145"/>
                </a:cxn>
                <a:cxn ang="0">
                  <a:pos x="531" y="206"/>
                </a:cxn>
                <a:cxn ang="0">
                  <a:pos x="439" y="274"/>
                </a:cxn>
                <a:cxn ang="0">
                  <a:pos x="353" y="352"/>
                </a:cxn>
                <a:cxn ang="0">
                  <a:pos x="275" y="437"/>
                </a:cxn>
                <a:cxn ang="0">
                  <a:pos x="206" y="529"/>
                </a:cxn>
                <a:cxn ang="0">
                  <a:pos x="145" y="629"/>
                </a:cxn>
                <a:cxn ang="0">
                  <a:pos x="96" y="733"/>
                </a:cxn>
                <a:cxn ang="0">
                  <a:pos x="55" y="845"/>
                </a:cxn>
                <a:cxn ang="0">
                  <a:pos x="25" y="960"/>
                </a:cxn>
                <a:cxn ang="0">
                  <a:pos x="6" y="1079"/>
                </a:cxn>
                <a:cxn ang="0">
                  <a:pos x="0" y="1201"/>
                </a:cxn>
                <a:cxn ang="0">
                  <a:pos x="0" y="1211"/>
                </a:cxn>
                <a:cxn ang="0">
                  <a:pos x="6" y="1247"/>
                </a:cxn>
                <a:cxn ang="0">
                  <a:pos x="19" y="1280"/>
                </a:cxn>
                <a:cxn ang="0">
                  <a:pos x="38" y="1316"/>
                </a:cxn>
                <a:cxn ang="0">
                  <a:pos x="68" y="1350"/>
                </a:cxn>
                <a:cxn ang="0">
                  <a:pos x="88" y="1365"/>
                </a:cxn>
                <a:cxn ang="0">
                  <a:pos x="112" y="1377"/>
                </a:cxn>
                <a:cxn ang="0">
                  <a:pos x="139" y="1387"/>
                </a:cxn>
                <a:cxn ang="0">
                  <a:pos x="171" y="1393"/>
                </a:cxn>
                <a:cxn ang="0">
                  <a:pos x="207" y="1395"/>
                </a:cxn>
                <a:cxn ang="0">
                  <a:pos x="1024" y="1395"/>
                </a:cxn>
                <a:cxn ang="0">
                  <a:pos x="1060" y="1430"/>
                </a:cxn>
                <a:cxn ang="0">
                  <a:pos x="1102" y="1455"/>
                </a:cxn>
                <a:cxn ang="0">
                  <a:pos x="1151" y="1472"/>
                </a:cxn>
                <a:cxn ang="0">
                  <a:pos x="1203" y="1478"/>
                </a:cxn>
                <a:cxn ang="0">
                  <a:pos x="1229" y="1476"/>
                </a:cxn>
                <a:cxn ang="0">
                  <a:pos x="1279" y="1464"/>
                </a:cxn>
                <a:cxn ang="0">
                  <a:pos x="1326" y="1443"/>
                </a:cxn>
                <a:cxn ang="0">
                  <a:pos x="1365" y="1413"/>
                </a:cxn>
                <a:cxn ang="0">
                  <a:pos x="2198" y="1395"/>
                </a:cxn>
                <a:cxn ang="0">
                  <a:pos x="2215" y="1395"/>
                </a:cxn>
                <a:cxn ang="0">
                  <a:pos x="2248" y="1390"/>
                </a:cxn>
                <a:cxn ang="0">
                  <a:pos x="2277" y="1383"/>
                </a:cxn>
                <a:cxn ang="0">
                  <a:pos x="2301" y="1371"/>
                </a:cxn>
                <a:cxn ang="0">
                  <a:pos x="2331" y="1350"/>
                </a:cxn>
                <a:cxn ang="0">
                  <a:pos x="2363" y="1316"/>
                </a:cxn>
                <a:cxn ang="0">
                  <a:pos x="2384" y="1280"/>
                </a:cxn>
                <a:cxn ang="0">
                  <a:pos x="2396" y="1247"/>
                </a:cxn>
                <a:cxn ang="0">
                  <a:pos x="2403" y="1211"/>
                </a:cxn>
                <a:cxn ang="0">
                  <a:pos x="2405" y="1201"/>
                </a:cxn>
                <a:cxn ang="0">
                  <a:pos x="2399" y="1079"/>
                </a:cxn>
                <a:cxn ang="0">
                  <a:pos x="2381" y="960"/>
                </a:cxn>
                <a:cxn ang="0">
                  <a:pos x="2351" y="845"/>
                </a:cxn>
                <a:cxn ang="0">
                  <a:pos x="2310" y="733"/>
                </a:cxn>
                <a:cxn ang="0">
                  <a:pos x="2260" y="629"/>
                </a:cxn>
                <a:cxn ang="0">
                  <a:pos x="2199" y="529"/>
                </a:cxn>
                <a:cxn ang="0">
                  <a:pos x="2130" y="437"/>
                </a:cxn>
                <a:cxn ang="0">
                  <a:pos x="2053" y="352"/>
                </a:cxn>
                <a:cxn ang="0">
                  <a:pos x="1967" y="274"/>
                </a:cxn>
                <a:cxn ang="0">
                  <a:pos x="1875" y="206"/>
                </a:cxn>
                <a:cxn ang="0">
                  <a:pos x="1776" y="145"/>
                </a:cxn>
                <a:cxn ang="0">
                  <a:pos x="1670" y="94"/>
                </a:cxn>
                <a:cxn ang="0">
                  <a:pos x="1560" y="53"/>
                </a:cxn>
                <a:cxn ang="0">
                  <a:pos x="1445" y="24"/>
                </a:cxn>
                <a:cxn ang="0">
                  <a:pos x="1326" y="6"/>
                </a:cxn>
                <a:cxn ang="0">
                  <a:pos x="1203" y="0"/>
                </a:cxn>
              </a:cxnLst>
              <a:rect l="0" t="0" r="r" b="b"/>
              <a:pathLst>
                <a:path w="2405" h="1478">
                  <a:moveTo>
                    <a:pt x="1203" y="0"/>
                  </a:moveTo>
                  <a:lnTo>
                    <a:pt x="1203" y="0"/>
                  </a:lnTo>
                  <a:lnTo>
                    <a:pt x="1141" y="2"/>
                  </a:lnTo>
                  <a:lnTo>
                    <a:pt x="1080" y="6"/>
                  </a:lnTo>
                  <a:lnTo>
                    <a:pt x="1019" y="14"/>
                  </a:lnTo>
                  <a:lnTo>
                    <a:pt x="960" y="24"/>
                  </a:lnTo>
                  <a:lnTo>
                    <a:pt x="903" y="38"/>
                  </a:lnTo>
                  <a:lnTo>
                    <a:pt x="845" y="53"/>
                  </a:lnTo>
                  <a:lnTo>
                    <a:pt x="789" y="73"/>
                  </a:lnTo>
                  <a:lnTo>
                    <a:pt x="735" y="94"/>
                  </a:lnTo>
                  <a:lnTo>
                    <a:pt x="682" y="118"/>
                  </a:lnTo>
                  <a:lnTo>
                    <a:pt x="629" y="145"/>
                  </a:lnTo>
                  <a:lnTo>
                    <a:pt x="579" y="174"/>
                  </a:lnTo>
                  <a:lnTo>
                    <a:pt x="531" y="206"/>
                  </a:lnTo>
                  <a:lnTo>
                    <a:pt x="484" y="239"/>
                  </a:lnTo>
                  <a:lnTo>
                    <a:pt x="439" y="274"/>
                  </a:lnTo>
                  <a:lnTo>
                    <a:pt x="395" y="311"/>
                  </a:lnTo>
                  <a:lnTo>
                    <a:pt x="353" y="352"/>
                  </a:lnTo>
                  <a:lnTo>
                    <a:pt x="313" y="393"/>
                  </a:lnTo>
                  <a:lnTo>
                    <a:pt x="275" y="437"/>
                  </a:lnTo>
                  <a:lnTo>
                    <a:pt x="239" y="482"/>
                  </a:lnTo>
                  <a:lnTo>
                    <a:pt x="206" y="529"/>
                  </a:lnTo>
                  <a:lnTo>
                    <a:pt x="174" y="579"/>
                  </a:lnTo>
                  <a:lnTo>
                    <a:pt x="145" y="629"/>
                  </a:lnTo>
                  <a:lnTo>
                    <a:pt x="120" y="680"/>
                  </a:lnTo>
                  <a:lnTo>
                    <a:pt x="96" y="733"/>
                  </a:lnTo>
                  <a:lnTo>
                    <a:pt x="73" y="789"/>
                  </a:lnTo>
                  <a:lnTo>
                    <a:pt x="55" y="845"/>
                  </a:lnTo>
                  <a:lnTo>
                    <a:pt x="38" y="901"/>
                  </a:lnTo>
                  <a:lnTo>
                    <a:pt x="25" y="960"/>
                  </a:lnTo>
                  <a:lnTo>
                    <a:pt x="14" y="1019"/>
                  </a:lnTo>
                  <a:lnTo>
                    <a:pt x="6" y="1079"/>
                  </a:lnTo>
                  <a:lnTo>
                    <a:pt x="2" y="1140"/>
                  </a:lnTo>
                  <a:lnTo>
                    <a:pt x="0" y="1201"/>
                  </a:lnTo>
                  <a:lnTo>
                    <a:pt x="0" y="1201"/>
                  </a:lnTo>
                  <a:lnTo>
                    <a:pt x="0" y="1211"/>
                  </a:lnTo>
                  <a:lnTo>
                    <a:pt x="3" y="1232"/>
                  </a:lnTo>
                  <a:lnTo>
                    <a:pt x="6" y="1247"/>
                  </a:lnTo>
                  <a:lnTo>
                    <a:pt x="11" y="1263"/>
                  </a:lnTo>
                  <a:lnTo>
                    <a:pt x="19" y="1280"/>
                  </a:lnTo>
                  <a:lnTo>
                    <a:pt x="26" y="1298"/>
                  </a:lnTo>
                  <a:lnTo>
                    <a:pt x="38" y="1316"/>
                  </a:lnTo>
                  <a:lnTo>
                    <a:pt x="52" y="1334"/>
                  </a:lnTo>
                  <a:lnTo>
                    <a:pt x="68" y="1350"/>
                  </a:lnTo>
                  <a:lnTo>
                    <a:pt x="77" y="1357"/>
                  </a:lnTo>
                  <a:lnTo>
                    <a:pt x="88" y="1365"/>
                  </a:lnTo>
                  <a:lnTo>
                    <a:pt x="99" y="1371"/>
                  </a:lnTo>
                  <a:lnTo>
                    <a:pt x="112" y="1377"/>
                  </a:lnTo>
                  <a:lnTo>
                    <a:pt x="124" y="1383"/>
                  </a:lnTo>
                  <a:lnTo>
                    <a:pt x="139" y="1387"/>
                  </a:lnTo>
                  <a:lnTo>
                    <a:pt x="155" y="1390"/>
                  </a:lnTo>
                  <a:lnTo>
                    <a:pt x="171" y="1393"/>
                  </a:lnTo>
                  <a:lnTo>
                    <a:pt x="189" y="1395"/>
                  </a:lnTo>
                  <a:lnTo>
                    <a:pt x="207" y="1395"/>
                  </a:lnTo>
                  <a:lnTo>
                    <a:pt x="1024" y="1395"/>
                  </a:lnTo>
                  <a:lnTo>
                    <a:pt x="1024" y="1395"/>
                  </a:lnTo>
                  <a:lnTo>
                    <a:pt x="1040" y="1413"/>
                  </a:lnTo>
                  <a:lnTo>
                    <a:pt x="1060" y="1430"/>
                  </a:lnTo>
                  <a:lnTo>
                    <a:pt x="1081" y="1443"/>
                  </a:lnTo>
                  <a:lnTo>
                    <a:pt x="1102" y="1455"/>
                  </a:lnTo>
                  <a:lnTo>
                    <a:pt x="1126" y="1464"/>
                  </a:lnTo>
                  <a:lnTo>
                    <a:pt x="1151" y="1472"/>
                  </a:lnTo>
                  <a:lnTo>
                    <a:pt x="1176" y="1476"/>
                  </a:lnTo>
                  <a:lnTo>
                    <a:pt x="1203" y="1478"/>
                  </a:lnTo>
                  <a:lnTo>
                    <a:pt x="1203" y="1478"/>
                  </a:lnTo>
                  <a:lnTo>
                    <a:pt x="1229" y="1476"/>
                  </a:lnTo>
                  <a:lnTo>
                    <a:pt x="1255" y="1472"/>
                  </a:lnTo>
                  <a:lnTo>
                    <a:pt x="1279" y="1464"/>
                  </a:lnTo>
                  <a:lnTo>
                    <a:pt x="1303" y="1455"/>
                  </a:lnTo>
                  <a:lnTo>
                    <a:pt x="1326" y="1443"/>
                  </a:lnTo>
                  <a:lnTo>
                    <a:pt x="1346" y="1430"/>
                  </a:lnTo>
                  <a:lnTo>
                    <a:pt x="1365" y="1413"/>
                  </a:lnTo>
                  <a:lnTo>
                    <a:pt x="1382" y="1395"/>
                  </a:lnTo>
                  <a:lnTo>
                    <a:pt x="2198" y="1395"/>
                  </a:lnTo>
                  <a:lnTo>
                    <a:pt x="2198" y="1395"/>
                  </a:lnTo>
                  <a:lnTo>
                    <a:pt x="2215" y="1395"/>
                  </a:lnTo>
                  <a:lnTo>
                    <a:pt x="2231" y="1393"/>
                  </a:lnTo>
                  <a:lnTo>
                    <a:pt x="2248" y="1390"/>
                  </a:lnTo>
                  <a:lnTo>
                    <a:pt x="2261" y="1387"/>
                  </a:lnTo>
                  <a:lnTo>
                    <a:pt x="2277" y="1383"/>
                  </a:lnTo>
                  <a:lnTo>
                    <a:pt x="2289" y="1377"/>
                  </a:lnTo>
                  <a:lnTo>
                    <a:pt x="2301" y="1371"/>
                  </a:lnTo>
                  <a:lnTo>
                    <a:pt x="2311" y="1365"/>
                  </a:lnTo>
                  <a:lnTo>
                    <a:pt x="2331" y="1350"/>
                  </a:lnTo>
                  <a:lnTo>
                    <a:pt x="2348" y="1334"/>
                  </a:lnTo>
                  <a:lnTo>
                    <a:pt x="2363" y="1316"/>
                  </a:lnTo>
                  <a:lnTo>
                    <a:pt x="2373" y="1298"/>
                  </a:lnTo>
                  <a:lnTo>
                    <a:pt x="2384" y="1280"/>
                  </a:lnTo>
                  <a:lnTo>
                    <a:pt x="2390" y="1263"/>
                  </a:lnTo>
                  <a:lnTo>
                    <a:pt x="2396" y="1247"/>
                  </a:lnTo>
                  <a:lnTo>
                    <a:pt x="2400" y="1232"/>
                  </a:lnTo>
                  <a:lnTo>
                    <a:pt x="2403" y="1211"/>
                  </a:lnTo>
                  <a:lnTo>
                    <a:pt x="2405" y="1201"/>
                  </a:lnTo>
                  <a:lnTo>
                    <a:pt x="2405" y="1201"/>
                  </a:lnTo>
                  <a:lnTo>
                    <a:pt x="2403" y="1140"/>
                  </a:lnTo>
                  <a:lnTo>
                    <a:pt x="2399" y="1079"/>
                  </a:lnTo>
                  <a:lnTo>
                    <a:pt x="2391" y="1019"/>
                  </a:lnTo>
                  <a:lnTo>
                    <a:pt x="2381" y="960"/>
                  </a:lnTo>
                  <a:lnTo>
                    <a:pt x="2367" y="901"/>
                  </a:lnTo>
                  <a:lnTo>
                    <a:pt x="2351" y="845"/>
                  </a:lnTo>
                  <a:lnTo>
                    <a:pt x="2332" y="789"/>
                  </a:lnTo>
                  <a:lnTo>
                    <a:pt x="2310" y="733"/>
                  </a:lnTo>
                  <a:lnTo>
                    <a:pt x="2287" y="680"/>
                  </a:lnTo>
                  <a:lnTo>
                    <a:pt x="2260" y="629"/>
                  </a:lnTo>
                  <a:lnTo>
                    <a:pt x="2231" y="579"/>
                  </a:lnTo>
                  <a:lnTo>
                    <a:pt x="2199" y="529"/>
                  </a:lnTo>
                  <a:lnTo>
                    <a:pt x="2166" y="482"/>
                  </a:lnTo>
                  <a:lnTo>
                    <a:pt x="2130" y="437"/>
                  </a:lnTo>
                  <a:lnTo>
                    <a:pt x="2092" y="393"/>
                  </a:lnTo>
                  <a:lnTo>
                    <a:pt x="2053" y="352"/>
                  </a:lnTo>
                  <a:lnTo>
                    <a:pt x="2011" y="311"/>
                  </a:lnTo>
                  <a:lnTo>
                    <a:pt x="1967" y="274"/>
                  </a:lnTo>
                  <a:lnTo>
                    <a:pt x="1921" y="239"/>
                  </a:lnTo>
                  <a:lnTo>
                    <a:pt x="1875" y="206"/>
                  </a:lnTo>
                  <a:lnTo>
                    <a:pt x="1826" y="174"/>
                  </a:lnTo>
                  <a:lnTo>
                    <a:pt x="1776" y="145"/>
                  </a:lnTo>
                  <a:lnTo>
                    <a:pt x="1723" y="118"/>
                  </a:lnTo>
                  <a:lnTo>
                    <a:pt x="1670" y="94"/>
                  </a:lnTo>
                  <a:lnTo>
                    <a:pt x="1616" y="73"/>
                  </a:lnTo>
                  <a:lnTo>
                    <a:pt x="1560" y="53"/>
                  </a:lnTo>
                  <a:lnTo>
                    <a:pt x="1503" y="38"/>
                  </a:lnTo>
                  <a:lnTo>
                    <a:pt x="1445" y="24"/>
                  </a:lnTo>
                  <a:lnTo>
                    <a:pt x="1386" y="14"/>
                  </a:lnTo>
                  <a:lnTo>
                    <a:pt x="1326" y="6"/>
                  </a:lnTo>
                  <a:lnTo>
                    <a:pt x="1264" y="2"/>
                  </a:lnTo>
                  <a:lnTo>
                    <a:pt x="1203" y="0"/>
                  </a:lnTo>
                  <a:lnTo>
                    <a:pt x="1203" y="0"/>
                  </a:lnTo>
                  <a:close/>
                </a:path>
              </a:pathLst>
            </a:custGeom>
            <a:gradFill flip="none" rotWithShape="1">
              <a:gsLst>
                <a:gs pos="0">
                  <a:srgbClr val="777777"/>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147" name="Freeform 94">
              <a:extLst>
                <a:ext uri="{FF2B5EF4-FFF2-40B4-BE49-F238E27FC236}">
                  <a16:creationId xmlns:a16="http://schemas.microsoft.com/office/drawing/2014/main" id="{3FBB4C0C-AB1F-4D4E-B5CC-5D45671AC84C}"/>
                </a:ext>
              </a:extLst>
            </p:cNvPr>
            <p:cNvSpPr>
              <a:spLocks/>
            </p:cNvSpPr>
            <p:nvPr/>
          </p:nvSpPr>
          <p:spPr bwMode="auto">
            <a:xfrm>
              <a:off x="3402386" y="4125337"/>
              <a:ext cx="2216612" cy="1363045"/>
            </a:xfrm>
            <a:custGeom>
              <a:avLst/>
              <a:gdLst/>
              <a:ahLst/>
              <a:cxnLst>
                <a:cxn ang="0">
                  <a:pos x="1166" y="0"/>
                </a:cxn>
                <a:cxn ang="0">
                  <a:pos x="1047" y="6"/>
                </a:cxn>
                <a:cxn ang="0">
                  <a:pos x="931" y="23"/>
                </a:cxn>
                <a:cxn ang="0">
                  <a:pos x="819" y="51"/>
                </a:cxn>
                <a:cxn ang="0">
                  <a:pos x="712" y="91"/>
                </a:cxn>
                <a:cxn ang="0">
                  <a:pos x="610" y="141"/>
                </a:cxn>
                <a:cxn ang="0">
                  <a:pos x="514" y="198"/>
                </a:cxn>
                <a:cxn ang="0">
                  <a:pos x="424" y="266"/>
                </a:cxn>
                <a:cxn ang="0">
                  <a:pos x="341" y="341"/>
                </a:cxn>
                <a:cxn ang="0">
                  <a:pos x="266" y="423"/>
                </a:cxn>
                <a:cxn ang="0">
                  <a:pos x="199" y="514"/>
                </a:cxn>
                <a:cxn ang="0">
                  <a:pos x="140" y="609"/>
                </a:cxn>
                <a:cxn ang="0">
                  <a:pos x="92" y="712"/>
                </a:cxn>
                <a:cxn ang="0">
                  <a:pos x="53" y="819"/>
                </a:cxn>
                <a:cxn ang="0">
                  <a:pos x="24" y="931"/>
                </a:cxn>
                <a:cxn ang="0">
                  <a:pos x="6" y="1046"/>
                </a:cxn>
                <a:cxn ang="0">
                  <a:pos x="0" y="1165"/>
                </a:cxn>
                <a:cxn ang="0">
                  <a:pos x="0" y="1173"/>
                </a:cxn>
                <a:cxn ang="0">
                  <a:pos x="6" y="1209"/>
                </a:cxn>
                <a:cxn ang="0">
                  <a:pos x="16" y="1242"/>
                </a:cxn>
                <a:cxn ang="0">
                  <a:pos x="36" y="1277"/>
                </a:cxn>
                <a:cxn ang="0">
                  <a:pos x="65" y="1309"/>
                </a:cxn>
                <a:cxn ang="0">
                  <a:pos x="84" y="1324"/>
                </a:cxn>
                <a:cxn ang="0">
                  <a:pos x="107" y="1336"/>
                </a:cxn>
                <a:cxn ang="0">
                  <a:pos x="134" y="1345"/>
                </a:cxn>
                <a:cxn ang="0">
                  <a:pos x="166" y="1351"/>
                </a:cxn>
                <a:cxn ang="0">
                  <a:pos x="201" y="1352"/>
                </a:cxn>
                <a:cxn ang="0">
                  <a:pos x="993" y="1352"/>
                </a:cxn>
                <a:cxn ang="0">
                  <a:pos x="1027" y="1386"/>
                </a:cxn>
                <a:cxn ang="0">
                  <a:pos x="1068" y="1411"/>
                </a:cxn>
                <a:cxn ang="0">
                  <a:pos x="1115" y="1428"/>
                </a:cxn>
                <a:cxn ang="0">
                  <a:pos x="1166" y="1434"/>
                </a:cxn>
                <a:cxn ang="0">
                  <a:pos x="1192" y="1432"/>
                </a:cxn>
                <a:cxn ang="0">
                  <a:pos x="1241" y="1420"/>
                </a:cxn>
                <a:cxn ang="0">
                  <a:pos x="1284" y="1399"/>
                </a:cxn>
                <a:cxn ang="0">
                  <a:pos x="1322" y="1370"/>
                </a:cxn>
                <a:cxn ang="0">
                  <a:pos x="2131" y="1352"/>
                </a:cxn>
                <a:cxn ang="0">
                  <a:pos x="2147" y="1352"/>
                </a:cxn>
                <a:cxn ang="0">
                  <a:pos x="2179" y="1348"/>
                </a:cxn>
                <a:cxn ang="0">
                  <a:pos x="2206" y="1340"/>
                </a:cxn>
                <a:cxn ang="0">
                  <a:pos x="2230" y="1330"/>
                </a:cxn>
                <a:cxn ang="0">
                  <a:pos x="2261" y="1309"/>
                </a:cxn>
                <a:cxn ang="0">
                  <a:pos x="2291" y="1277"/>
                </a:cxn>
                <a:cxn ang="0">
                  <a:pos x="2311" y="1242"/>
                </a:cxn>
                <a:cxn ang="0">
                  <a:pos x="2323" y="1209"/>
                </a:cxn>
                <a:cxn ang="0">
                  <a:pos x="2330" y="1173"/>
                </a:cxn>
                <a:cxn ang="0">
                  <a:pos x="2332" y="1165"/>
                </a:cxn>
                <a:cxn ang="0">
                  <a:pos x="2326" y="1046"/>
                </a:cxn>
                <a:cxn ang="0">
                  <a:pos x="2308" y="931"/>
                </a:cxn>
                <a:cxn ang="0">
                  <a:pos x="2279" y="819"/>
                </a:cxn>
                <a:cxn ang="0">
                  <a:pos x="2240" y="712"/>
                </a:cxn>
                <a:cxn ang="0">
                  <a:pos x="2191" y="609"/>
                </a:cxn>
                <a:cxn ang="0">
                  <a:pos x="2132" y="514"/>
                </a:cxn>
                <a:cxn ang="0">
                  <a:pos x="2066" y="423"/>
                </a:cxn>
                <a:cxn ang="0">
                  <a:pos x="1990" y="341"/>
                </a:cxn>
                <a:cxn ang="0">
                  <a:pos x="1907" y="266"/>
                </a:cxn>
                <a:cxn ang="0">
                  <a:pos x="1818" y="198"/>
                </a:cxn>
                <a:cxn ang="0">
                  <a:pos x="1721" y="141"/>
                </a:cxn>
                <a:cxn ang="0">
                  <a:pos x="1620" y="91"/>
                </a:cxn>
                <a:cxn ang="0">
                  <a:pos x="1513" y="51"/>
                </a:cxn>
                <a:cxn ang="0">
                  <a:pos x="1401" y="23"/>
                </a:cxn>
                <a:cxn ang="0">
                  <a:pos x="1284" y="6"/>
                </a:cxn>
                <a:cxn ang="0">
                  <a:pos x="1166" y="0"/>
                </a:cxn>
              </a:cxnLst>
              <a:rect l="0" t="0" r="r" b="b"/>
              <a:pathLst>
                <a:path w="2332" h="1434">
                  <a:moveTo>
                    <a:pt x="1166" y="0"/>
                  </a:moveTo>
                  <a:lnTo>
                    <a:pt x="1166" y="0"/>
                  </a:lnTo>
                  <a:lnTo>
                    <a:pt x="1106" y="2"/>
                  </a:lnTo>
                  <a:lnTo>
                    <a:pt x="1047" y="6"/>
                  </a:lnTo>
                  <a:lnTo>
                    <a:pt x="988" y="12"/>
                  </a:lnTo>
                  <a:lnTo>
                    <a:pt x="931" y="23"/>
                  </a:lnTo>
                  <a:lnTo>
                    <a:pt x="875" y="36"/>
                  </a:lnTo>
                  <a:lnTo>
                    <a:pt x="819" y="51"/>
                  </a:lnTo>
                  <a:lnTo>
                    <a:pt x="764" y="70"/>
                  </a:lnTo>
                  <a:lnTo>
                    <a:pt x="712" y="91"/>
                  </a:lnTo>
                  <a:lnTo>
                    <a:pt x="660" y="115"/>
                  </a:lnTo>
                  <a:lnTo>
                    <a:pt x="610" y="141"/>
                  </a:lnTo>
                  <a:lnTo>
                    <a:pt x="560" y="168"/>
                  </a:lnTo>
                  <a:lnTo>
                    <a:pt x="514" y="198"/>
                  </a:lnTo>
                  <a:lnTo>
                    <a:pt x="468" y="231"/>
                  </a:lnTo>
                  <a:lnTo>
                    <a:pt x="424" y="266"/>
                  </a:lnTo>
                  <a:lnTo>
                    <a:pt x="382" y="302"/>
                  </a:lnTo>
                  <a:lnTo>
                    <a:pt x="341" y="341"/>
                  </a:lnTo>
                  <a:lnTo>
                    <a:pt x="302" y="381"/>
                  </a:lnTo>
                  <a:lnTo>
                    <a:pt x="266" y="423"/>
                  </a:lnTo>
                  <a:lnTo>
                    <a:pt x="231" y="467"/>
                  </a:lnTo>
                  <a:lnTo>
                    <a:pt x="199" y="514"/>
                  </a:lnTo>
                  <a:lnTo>
                    <a:pt x="169" y="561"/>
                  </a:lnTo>
                  <a:lnTo>
                    <a:pt x="140" y="609"/>
                  </a:lnTo>
                  <a:lnTo>
                    <a:pt x="115" y="660"/>
                  </a:lnTo>
                  <a:lnTo>
                    <a:pt x="92" y="712"/>
                  </a:lnTo>
                  <a:lnTo>
                    <a:pt x="71" y="765"/>
                  </a:lnTo>
                  <a:lnTo>
                    <a:pt x="53" y="819"/>
                  </a:lnTo>
                  <a:lnTo>
                    <a:pt x="36" y="873"/>
                  </a:lnTo>
                  <a:lnTo>
                    <a:pt x="24" y="931"/>
                  </a:lnTo>
                  <a:lnTo>
                    <a:pt x="13" y="988"/>
                  </a:lnTo>
                  <a:lnTo>
                    <a:pt x="6" y="1046"/>
                  </a:lnTo>
                  <a:lnTo>
                    <a:pt x="1" y="1105"/>
                  </a:lnTo>
                  <a:lnTo>
                    <a:pt x="0" y="1165"/>
                  </a:lnTo>
                  <a:lnTo>
                    <a:pt x="0" y="1165"/>
                  </a:lnTo>
                  <a:lnTo>
                    <a:pt x="0" y="1173"/>
                  </a:lnTo>
                  <a:lnTo>
                    <a:pt x="3" y="1195"/>
                  </a:lnTo>
                  <a:lnTo>
                    <a:pt x="6" y="1209"/>
                  </a:lnTo>
                  <a:lnTo>
                    <a:pt x="10" y="1224"/>
                  </a:lnTo>
                  <a:lnTo>
                    <a:pt x="16" y="1242"/>
                  </a:lnTo>
                  <a:lnTo>
                    <a:pt x="25" y="1259"/>
                  </a:lnTo>
                  <a:lnTo>
                    <a:pt x="36" y="1277"/>
                  </a:lnTo>
                  <a:lnTo>
                    <a:pt x="48" y="1293"/>
                  </a:lnTo>
                  <a:lnTo>
                    <a:pt x="65" y="1309"/>
                  </a:lnTo>
                  <a:lnTo>
                    <a:pt x="74" y="1316"/>
                  </a:lnTo>
                  <a:lnTo>
                    <a:pt x="84" y="1324"/>
                  </a:lnTo>
                  <a:lnTo>
                    <a:pt x="95" y="1330"/>
                  </a:lnTo>
                  <a:lnTo>
                    <a:pt x="107" y="1336"/>
                  </a:lnTo>
                  <a:lnTo>
                    <a:pt x="121" y="1340"/>
                  </a:lnTo>
                  <a:lnTo>
                    <a:pt x="134" y="1345"/>
                  </a:lnTo>
                  <a:lnTo>
                    <a:pt x="149" y="1348"/>
                  </a:lnTo>
                  <a:lnTo>
                    <a:pt x="166" y="1351"/>
                  </a:lnTo>
                  <a:lnTo>
                    <a:pt x="183" y="1352"/>
                  </a:lnTo>
                  <a:lnTo>
                    <a:pt x="201" y="1352"/>
                  </a:lnTo>
                  <a:lnTo>
                    <a:pt x="993" y="1352"/>
                  </a:lnTo>
                  <a:lnTo>
                    <a:pt x="993" y="1352"/>
                  </a:lnTo>
                  <a:lnTo>
                    <a:pt x="1009" y="1370"/>
                  </a:lnTo>
                  <a:lnTo>
                    <a:pt x="1027" y="1386"/>
                  </a:lnTo>
                  <a:lnTo>
                    <a:pt x="1047" y="1399"/>
                  </a:lnTo>
                  <a:lnTo>
                    <a:pt x="1068" y="1411"/>
                  </a:lnTo>
                  <a:lnTo>
                    <a:pt x="1091" y="1420"/>
                  </a:lnTo>
                  <a:lnTo>
                    <a:pt x="1115" y="1428"/>
                  </a:lnTo>
                  <a:lnTo>
                    <a:pt x="1141" y="1432"/>
                  </a:lnTo>
                  <a:lnTo>
                    <a:pt x="1166" y="1434"/>
                  </a:lnTo>
                  <a:lnTo>
                    <a:pt x="1166" y="1434"/>
                  </a:lnTo>
                  <a:lnTo>
                    <a:pt x="1192" y="1432"/>
                  </a:lnTo>
                  <a:lnTo>
                    <a:pt x="1216" y="1428"/>
                  </a:lnTo>
                  <a:lnTo>
                    <a:pt x="1241" y="1420"/>
                  </a:lnTo>
                  <a:lnTo>
                    <a:pt x="1263" y="1411"/>
                  </a:lnTo>
                  <a:lnTo>
                    <a:pt x="1284" y="1399"/>
                  </a:lnTo>
                  <a:lnTo>
                    <a:pt x="1304" y="1386"/>
                  </a:lnTo>
                  <a:lnTo>
                    <a:pt x="1322" y="1370"/>
                  </a:lnTo>
                  <a:lnTo>
                    <a:pt x="1339" y="1352"/>
                  </a:lnTo>
                  <a:lnTo>
                    <a:pt x="2131" y="1352"/>
                  </a:lnTo>
                  <a:lnTo>
                    <a:pt x="2131" y="1352"/>
                  </a:lnTo>
                  <a:lnTo>
                    <a:pt x="2147" y="1352"/>
                  </a:lnTo>
                  <a:lnTo>
                    <a:pt x="2164" y="1351"/>
                  </a:lnTo>
                  <a:lnTo>
                    <a:pt x="2179" y="1348"/>
                  </a:lnTo>
                  <a:lnTo>
                    <a:pt x="2193" y="1345"/>
                  </a:lnTo>
                  <a:lnTo>
                    <a:pt x="2206" y="1340"/>
                  </a:lnTo>
                  <a:lnTo>
                    <a:pt x="2218" y="1336"/>
                  </a:lnTo>
                  <a:lnTo>
                    <a:pt x="2230" y="1330"/>
                  </a:lnTo>
                  <a:lnTo>
                    <a:pt x="2241" y="1324"/>
                  </a:lnTo>
                  <a:lnTo>
                    <a:pt x="2261" y="1309"/>
                  </a:lnTo>
                  <a:lnTo>
                    <a:pt x="2277" y="1293"/>
                  </a:lnTo>
                  <a:lnTo>
                    <a:pt x="2291" y="1277"/>
                  </a:lnTo>
                  <a:lnTo>
                    <a:pt x="2301" y="1259"/>
                  </a:lnTo>
                  <a:lnTo>
                    <a:pt x="2311" y="1242"/>
                  </a:lnTo>
                  <a:lnTo>
                    <a:pt x="2318" y="1224"/>
                  </a:lnTo>
                  <a:lnTo>
                    <a:pt x="2323" y="1209"/>
                  </a:lnTo>
                  <a:lnTo>
                    <a:pt x="2327" y="1195"/>
                  </a:lnTo>
                  <a:lnTo>
                    <a:pt x="2330" y="1173"/>
                  </a:lnTo>
                  <a:lnTo>
                    <a:pt x="2332" y="1165"/>
                  </a:lnTo>
                  <a:lnTo>
                    <a:pt x="2332" y="1165"/>
                  </a:lnTo>
                  <a:lnTo>
                    <a:pt x="2330" y="1105"/>
                  </a:lnTo>
                  <a:lnTo>
                    <a:pt x="2326" y="1046"/>
                  </a:lnTo>
                  <a:lnTo>
                    <a:pt x="2318" y="988"/>
                  </a:lnTo>
                  <a:lnTo>
                    <a:pt x="2308" y="931"/>
                  </a:lnTo>
                  <a:lnTo>
                    <a:pt x="2295" y="873"/>
                  </a:lnTo>
                  <a:lnTo>
                    <a:pt x="2279" y="819"/>
                  </a:lnTo>
                  <a:lnTo>
                    <a:pt x="2261" y="765"/>
                  </a:lnTo>
                  <a:lnTo>
                    <a:pt x="2240" y="712"/>
                  </a:lnTo>
                  <a:lnTo>
                    <a:pt x="2217" y="660"/>
                  </a:lnTo>
                  <a:lnTo>
                    <a:pt x="2191" y="609"/>
                  </a:lnTo>
                  <a:lnTo>
                    <a:pt x="2162" y="561"/>
                  </a:lnTo>
                  <a:lnTo>
                    <a:pt x="2132" y="514"/>
                  </a:lnTo>
                  <a:lnTo>
                    <a:pt x="2100" y="467"/>
                  </a:lnTo>
                  <a:lnTo>
                    <a:pt x="2066" y="423"/>
                  </a:lnTo>
                  <a:lnTo>
                    <a:pt x="2029" y="381"/>
                  </a:lnTo>
                  <a:lnTo>
                    <a:pt x="1990" y="341"/>
                  </a:lnTo>
                  <a:lnTo>
                    <a:pt x="1949" y="302"/>
                  </a:lnTo>
                  <a:lnTo>
                    <a:pt x="1907" y="266"/>
                  </a:lnTo>
                  <a:lnTo>
                    <a:pt x="1863" y="231"/>
                  </a:lnTo>
                  <a:lnTo>
                    <a:pt x="1818" y="198"/>
                  </a:lnTo>
                  <a:lnTo>
                    <a:pt x="1771" y="168"/>
                  </a:lnTo>
                  <a:lnTo>
                    <a:pt x="1721" y="141"/>
                  </a:lnTo>
                  <a:lnTo>
                    <a:pt x="1671" y="115"/>
                  </a:lnTo>
                  <a:lnTo>
                    <a:pt x="1620" y="91"/>
                  </a:lnTo>
                  <a:lnTo>
                    <a:pt x="1567" y="70"/>
                  </a:lnTo>
                  <a:lnTo>
                    <a:pt x="1513" y="51"/>
                  </a:lnTo>
                  <a:lnTo>
                    <a:pt x="1457" y="36"/>
                  </a:lnTo>
                  <a:lnTo>
                    <a:pt x="1401" y="23"/>
                  </a:lnTo>
                  <a:lnTo>
                    <a:pt x="1343" y="12"/>
                  </a:lnTo>
                  <a:lnTo>
                    <a:pt x="1284" y="6"/>
                  </a:lnTo>
                  <a:lnTo>
                    <a:pt x="1225" y="2"/>
                  </a:lnTo>
                  <a:lnTo>
                    <a:pt x="1166" y="0"/>
                  </a:lnTo>
                  <a:lnTo>
                    <a:pt x="1166" y="0"/>
                  </a:lnTo>
                  <a:close/>
                </a:path>
              </a:pathLst>
            </a:custGeom>
            <a:gradFill flip="none" rotWithShape="1">
              <a:gsLst>
                <a:gs pos="42000">
                  <a:srgbClr val="0D0D0D"/>
                </a:gs>
                <a:gs pos="100000">
                  <a:srgbClr val="474747"/>
                </a:gs>
              </a:gsLst>
              <a:lin ang="2700000" scaled="1"/>
              <a:tileRect/>
            </a:gradFill>
            <a:ln w="9525">
              <a:gradFill>
                <a:gsLst>
                  <a:gs pos="0">
                    <a:schemeClr val="accent1">
                      <a:shade val="30000"/>
                      <a:satMod val="115000"/>
                    </a:schemeClr>
                  </a:gs>
                  <a:gs pos="50000">
                    <a:schemeClr val="accent1">
                      <a:shade val="67500"/>
                      <a:satMod val="115000"/>
                    </a:schemeClr>
                  </a:gs>
                  <a:gs pos="100000">
                    <a:schemeClr val="bg1"/>
                  </a:gs>
                </a:gsLst>
                <a:lin ang="5400000" scaled="0"/>
              </a:gra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8" name="Freeform 154">
              <a:extLst>
                <a:ext uri="{FF2B5EF4-FFF2-40B4-BE49-F238E27FC236}">
                  <a16:creationId xmlns:a16="http://schemas.microsoft.com/office/drawing/2014/main" id="{5373A146-3CC5-D64C-B122-A7720BF4CB00}"/>
                </a:ext>
              </a:extLst>
            </p:cNvPr>
            <p:cNvSpPr>
              <a:spLocks noEditPoints="1"/>
            </p:cNvSpPr>
            <p:nvPr/>
          </p:nvSpPr>
          <p:spPr bwMode="auto">
            <a:xfrm>
              <a:off x="3464816" y="4186735"/>
              <a:ext cx="2099698" cy="968580"/>
            </a:xfrm>
            <a:custGeom>
              <a:avLst/>
              <a:gdLst/>
              <a:ahLst/>
              <a:cxnLst>
                <a:cxn ang="0">
                  <a:pos x="37" y="1014"/>
                </a:cxn>
                <a:cxn ang="0">
                  <a:pos x="25" y="877"/>
                </a:cxn>
                <a:cxn ang="0">
                  <a:pos x="30" y="854"/>
                </a:cxn>
                <a:cxn ang="0">
                  <a:pos x="110" y="741"/>
                </a:cxn>
                <a:cxn ang="0">
                  <a:pos x="30" y="854"/>
                </a:cxn>
                <a:cxn ang="0">
                  <a:pos x="116" y="724"/>
                </a:cxn>
                <a:cxn ang="0">
                  <a:pos x="139" y="586"/>
                </a:cxn>
                <a:cxn ang="0">
                  <a:pos x="151" y="565"/>
                </a:cxn>
                <a:cxn ang="0">
                  <a:pos x="257" y="476"/>
                </a:cxn>
                <a:cxn ang="0">
                  <a:pos x="151" y="565"/>
                </a:cxn>
                <a:cxn ang="0">
                  <a:pos x="267" y="463"/>
                </a:cxn>
                <a:cxn ang="0">
                  <a:pos x="323" y="336"/>
                </a:cxn>
                <a:cxn ang="0">
                  <a:pos x="341" y="319"/>
                </a:cxn>
                <a:cxn ang="0">
                  <a:pos x="467" y="260"/>
                </a:cxn>
                <a:cxn ang="0">
                  <a:pos x="341" y="319"/>
                </a:cxn>
                <a:cxn ang="0">
                  <a:pos x="480" y="249"/>
                </a:cxn>
                <a:cxn ang="0">
                  <a:pos x="569" y="144"/>
                </a:cxn>
                <a:cxn ang="0">
                  <a:pos x="591" y="132"/>
                </a:cxn>
                <a:cxn ang="0">
                  <a:pos x="728" y="110"/>
                </a:cxn>
                <a:cxn ang="0">
                  <a:pos x="591" y="132"/>
                </a:cxn>
                <a:cxn ang="0">
                  <a:pos x="745" y="104"/>
                </a:cxn>
                <a:cxn ang="0">
                  <a:pos x="860" y="27"/>
                </a:cxn>
                <a:cxn ang="0">
                  <a:pos x="884" y="23"/>
                </a:cxn>
                <a:cxn ang="0">
                  <a:pos x="1021" y="42"/>
                </a:cxn>
                <a:cxn ang="0">
                  <a:pos x="884" y="23"/>
                </a:cxn>
                <a:cxn ang="0">
                  <a:pos x="1171" y="42"/>
                </a:cxn>
                <a:cxn ang="0">
                  <a:pos x="1039" y="0"/>
                </a:cxn>
                <a:cxn ang="0">
                  <a:pos x="1191" y="42"/>
                </a:cxn>
                <a:cxn ang="0">
                  <a:pos x="1327" y="23"/>
                </a:cxn>
                <a:cxn ang="0">
                  <a:pos x="1191" y="42"/>
                </a:cxn>
                <a:cxn ang="0">
                  <a:pos x="1466" y="104"/>
                </a:cxn>
                <a:cxn ang="0">
                  <a:pos x="1351" y="29"/>
                </a:cxn>
                <a:cxn ang="0">
                  <a:pos x="1500" y="76"/>
                </a:cxn>
                <a:cxn ang="0">
                  <a:pos x="1603" y="169"/>
                </a:cxn>
                <a:cxn ang="0">
                  <a:pos x="1500" y="76"/>
                </a:cxn>
                <a:cxn ang="0">
                  <a:pos x="1620" y="178"/>
                </a:cxn>
                <a:cxn ang="0">
                  <a:pos x="1751" y="219"/>
                </a:cxn>
                <a:cxn ang="0">
                  <a:pos x="1771" y="233"/>
                </a:cxn>
                <a:cxn ang="0">
                  <a:pos x="1844" y="351"/>
                </a:cxn>
                <a:cxn ang="0">
                  <a:pos x="1771" y="233"/>
                </a:cxn>
                <a:cxn ang="0">
                  <a:pos x="1856" y="364"/>
                </a:cxn>
                <a:cxn ang="0">
                  <a:pos x="1972" y="438"/>
                </a:cxn>
                <a:cxn ang="0">
                  <a:pos x="1987" y="458"/>
                </a:cxn>
                <a:cxn ang="0">
                  <a:pos x="2026" y="591"/>
                </a:cxn>
                <a:cxn ang="0">
                  <a:pos x="1987" y="458"/>
                </a:cxn>
                <a:cxn ang="0">
                  <a:pos x="2035" y="608"/>
                </a:cxn>
                <a:cxn ang="0">
                  <a:pos x="2128" y="710"/>
                </a:cxn>
                <a:cxn ang="0">
                  <a:pos x="2137" y="731"/>
                </a:cxn>
                <a:cxn ang="0">
                  <a:pos x="2140" y="869"/>
                </a:cxn>
                <a:cxn ang="0">
                  <a:pos x="2137" y="731"/>
                </a:cxn>
                <a:cxn ang="0">
                  <a:pos x="2144" y="889"/>
                </a:cxn>
                <a:cxn ang="0">
                  <a:pos x="2209" y="1011"/>
                </a:cxn>
              </a:cxnLst>
              <a:rect l="0" t="0" r="r" b="b"/>
              <a:pathLst>
                <a:path w="2209" h="1019">
                  <a:moveTo>
                    <a:pt x="0" y="1006"/>
                  </a:moveTo>
                  <a:lnTo>
                    <a:pt x="37" y="1014"/>
                  </a:lnTo>
                  <a:lnTo>
                    <a:pt x="63" y="884"/>
                  </a:lnTo>
                  <a:lnTo>
                    <a:pt x="25" y="877"/>
                  </a:lnTo>
                  <a:lnTo>
                    <a:pt x="0" y="1006"/>
                  </a:lnTo>
                  <a:close/>
                  <a:moveTo>
                    <a:pt x="30" y="854"/>
                  </a:moveTo>
                  <a:lnTo>
                    <a:pt x="68" y="866"/>
                  </a:lnTo>
                  <a:lnTo>
                    <a:pt x="110" y="741"/>
                  </a:lnTo>
                  <a:lnTo>
                    <a:pt x="72" y="728"/>
                  </a:lnTo>
                  <a:lnTo>
                    <a:pt x="30" y="854"/>
                  </a:lnTo>
                  <a:close/>
                  <a:moveTo>
                    <a:pt x="81" y="706"/>
                  </a:moveTo>
                  <a:lnTo>
                    <a:pt x="116" y="724"/>
                  </a:lnTo>
                  <a:lnTo>
                    <a:pt x="173" y="603"/>
                  </a:lnTo>
                  <a:lnTo>
                    <a:pt x="139" y="586"/>
                  </a:lnTo>
                  <a:lnTo>
                    <a:pt x="81" y="706"/>
                  </a:lnTo>
                  <a:close/>
                  <a:moveTo>
                    <a:pt x="151" y="565"/>
                  </a:moveTo>
                  <a:lnTo>
                    <a:pt x="184" y="588"/>
                  </a:lnTo>
                  <a:lnTo>
                    <a:pt x="257" y="476"/>
                  </a:lnTo>
                  <a:lnTo>
                    <a:pt x="223" y="455"/>
                  </a:lnTo>
                  <a:lnTo>
                    <a:pt x="151" y="565"/>
                  </a:lnTo>
                  <a:close/>
                  <a:moveTo>
                    <a:pt x="237" y="437"/>
                  </a:moveTo>
                  <a:lnTo>
                    <a:pt x="267" y="463"/>
                  </a:lnTo>
                  <a:lnTo>
                    <a:pt x="353" y="361"/>
                  </a:lnTo>
                  <a:lnTo>
                    <a:pt x="323" y="336"/>
                  </a:lnTo>
                  <a:lnTo>
                    <a:pt x="237" y="437"/>
                  </a:lnTo>
                  <a:close/>
                  <a:moveTo>
                    <a:pt x="341" y="319"/>
                  </a:moveTo>
                  <a:lnTo>
                    <a:pt x="367" y="348"/>
                  </a:lnTo>
                  <a:lnTo>
                    <a:pt x="467" y="260"/>
                  </a:lnTo>
                  <a:lnTo>
                    <a:pt x="439" y="231"/>
                  </a:lnTo>
                  <a:lnTo>
                    <a:pt x="341" y="319"/>
                  </a:lnTo>
                  <a:close/>
                  <a:moveTo>
                    <a:pt x="459" y="216"/>
                  </a:moveTo>
                  <a:lnTo>
                    <a:pt x="480" y="249"/>
                  </a:lnTo>
                  <a:lnTo>
                    <a:pt x="592" y="175"/>
                  </a:lnTo>
                  <a:lnTo>
                    <a:pt x="569" y="144"/>
                  </a:lnTo>
                  <a:lnTo>
                    <a:pt x="459" y="216"/>
                  </a:lnTo>
                  <a:close/>
                  <a:moveTo>
                    <a:pt x="591" y="132"/>
                  </a:moveTo>
                  <a:lnTo>
                    <a:pt x="607" y="166"/>
                  </a:lnTo>
                  <a:lnTo>
                    <a:pt x="728" y="110"/>
                  </a:lnTo>
                  <a:lnTo>
                    <a:pt x="710" y="74"/>
                  </a:lnTo>
                  <a:lnTo>
                    <a:pt x="591" y="132"/>
                  </a:lnTo>
                  <a:close/>
                  <a:moveTo>
                    <a:pt x="733" y="67"/>
                  </a:moveTo>
                  <a:lnTo>
                    <a:pt x="745" y="104"/>
                  </a:lnTo>
                  <a:lnTo>
                    <a:pt x="872" y="65"/>
                  </a:lnTo>
                  <a:lnTo>
                    <a:pt x="860" y="27"/>
                  </a:lnTo>
                  <a:lnTo>
                    <a:pt x="733" y="67"/>
                  </a:lnTo>
                  <a:close/>
                  <a:moveTo>
                    <a:pt x="884" y="23"/>
                  </a:moveTo>
                  <a:lnTo>
                    <a:pt x="890" y="62"/>
                  </a:lnTo>
                  <a:lnTo>
                    <a:pt x="1021" y="42"/>
                  </a:lnTo>
                  <a:lnTo>
                    <a:pt x="1015" y="3"/>
                  </a:lnTo>
                  <a:lnTo>
                    <a:pt x="884" y="23"/>
                  </a:lnTo>
                  <a:close/>
                  <a:moveTo>
                    <a:pt x="1039" y="39"/>
                  </a:moveTo>
                  <a:lnTo>
                    <a:pt x="1171" y="42"/>
                  </a:lnTo>
                  <a:lnTo>
                    <a:pt x="1172" y="3"/>
                  </a:lnTo>
                  <a:lnTo>
                    <a:pt x="1039" y="0"/>
                  </a:lnTo>
                  <a:lnTo>
                    <a:pt x="1039" y="39"/>
                  </a:lnTo>
                  <a:close/>
                  <a:moveTo>
                    <a:pt x="1191" y="42"/>
                  </a:moveTo>
                  <a:lnTo>
                    <a:pt x="1321" y="62"/>
                  </a:lnTo>
                  <a:lnTo>
                    <a:pt x="1327" y="23"/>
                  </a:lnTo>
                  <a:lnTo>
                    <a:pt x="1197" y="3"/>
                  </a:lnTo>
                  <a:lnTo>
                    <a:pt x="1191" y="42"/>
                  </a:lnTo>
                  <a:close/>
                  <a:moveTo>
                    <a:pt x="1339" y="67"/>
                  </a:moveTo>
                  <a:lnTo>
                    <a:pt x="1466" y="104"/>
                  </a:lnTo>
                  <a:lnTo>
                    <a:pt x="1478" y="67"/>
                  </a:lnTo>
                  <a:lnTo>
                    <a:pt x="1351" y="29"/>
                  </a:lnTo>
                  <a:lnTo>
                    <a:pt x="1339" y="67"/>
                  </a:lnTo>
                  <a:close/>
                  <a:moveTo>
                    <a:pt x="1500" y="76"/>
                  </a:moveTo>
                  <a:lnTo>
                    <a:pt x="1484" y="112"/>
                  </a:lnTo>
                  <a:lnTo>
                    <a:pt x="1603" y="169"/>
                  </a:lnTo>
                  <a:lnTo>
                    <a:pt x="1620" y="133"/>
                  </a:lnTo>
                  <a:lnTo>
                    <a:pt x="1500" y="76"/>
                  </a:lnTo>
                  <a:close/>
                  <a:moveTo>
                    <a:pt x="1641" y="145"/>
                  </a:moveTo>
                  <a:lnTo>
                    <a:pt x="1620" y="178"/>
                  </a:lnTo>
                  <a:lnTo>
                    <a:pt x="1730" y="251"/>
                  </a:lnTo>
                  <a:lnTo>
                    <a:pt x="1751" y="219"/>
                  </a:lnTo>
                  <a:lnTo>
                    <a:pt x="1641" y="145"/>
                  </a:lnTo>
                  <a:close/>
                  <a:moveTo>
                    <a:pt x="1771" y="233"/>
                  </a:moveTo>
                  <a:lnTo>
                    <a:pt x="1744" y="263"/>
                  </a:lnTo>
                  <a:lnTo>
                    <a:pt x="1844" y="351"/>
                  </a:lnTo>
                  <a:lnTo>
                    <a:pt x="1869" y="322"/>
                  </a:lnTo>
                  <a:lnTo>
                    <a:pt x="1771" y="233"/>
                  </a:lnTo>
                  <a:close/>
                  <a:moveTo>
                    <a:pt x="1886" y="339"/>
                  </a:moveTo>
                  <a:lnTo>
                    <a:pt x="1856" y="364"/>
                  </a:lnTo>
                  <a:lnTo>
                    <a:pt x="1943" y="464"/>
                  </a:lnTo>
                  <a:lnTo>
                    <a:pt x="1972" y="438"/>
                  </a:lnTo>
                  <a:lnTo>
                    <a:pt x="1886" y="339"/>
                  </a:lnTo>
                  <a:close/>
                  <a:moveTo>
                    <a:pt x="1987" y="458"/>
                  </a:moveTo>
                  <a:lnTo>
                    <a:pt x="1954" y="479"/>
                  </a:lnTo>
                  <a:lnTo>
                    <a:pt x="2026" y="591"/>
                  </a:lnTo>
                  <a:lnTo>
                    <a:pt x="2060" y="570"/>
                  </a:lnTo>
                  <a:lnTo>
                    <a:pt x="1987" y="458"/>
                  </a:lnTo>
                  <a:close/>
                  <a:moveTo>
                    <a:pt x="2070" y="589"/>
                  </a:moveTo>
                  <a:lnTo>
                    <a:pt x="2035" y="608"/>
                  </a:lnTo>
                  <a:lnTo>
                    <a:pt x="2093" y="727"/>
                  </a:lnTo>
                  <a:lnTo>
                    <a:pt x="2128" y="710"/>
                  </a:lnTo>
                  <a:lnTo>
                    <a:pt x="2070" y="589"/>
                  </a:lnTo>
                  <a:close/>
                  <a:moveTo>
                    <a:pt x="2137" y="731"/>
                  </a:moveTo>
                  <a:lnTo>
                    <a:pt x="2099" y="744"/>
                  </a:lnTo>
                  <a:lnTo>
                    <a:pt x="2140" y="869"/>
                  </a:lnTo>
                  <a:lnTo>
                    <a:pt x="2178" y="857"/>
                  </a:lnTo>
                  <a:lnTo>
                    <a:pt x="2137" y="731"/>
                  </a:lnTo>
                  <a:close/>
                  <a:moveTo>
                    <a:pt x="2184" y="881"/>
                  </a:moveTo>
                  <a:lnTo>
                    <a:pt x="2144" y="889"/>
                  </a:lnTo>
                  <a:lnTo>
                    <a:pt x="2170" y="1019"/>
                  </a:lnTo>
                  <a:lnTo>
                    <a:pt x="2209" y="1011"/>
                  </a:lnTo>
                  <a:lnTo>
                    <a:pt x="2184" y="881"/>
                  </a:lnTo>
                  <a:close/>
                </a:path>
              </a:pathLst>
            </a:custGeom>
            <a:gradFill>
              <a:gsLst>
                <a:gs pos="22000">
                  <a:schemeClr val="accent3">
                    <a:lumMod val="50000"/>
                  </a:schemeClr>
                </a:gs>
                <a:gs pos="36000">
                  <a:schemeClr val="accent4">
                    <a:lumMod val="75000"/>
                  </a:schemeClr>
                </a:gs>
                <a:gs pos="99000">
                  <a:schemeClr val="accent6">
                    <a:lumMod val="75000"/>
                  </a:schemeClr>
                </a:gs>
              </a:gsLst>
              <a:lin ang="2400000" scaled="0"/>
            </a:gradFill>
            <a:ln w="9525">
              <a:solidFill>
                <a:srgbClr val="262626"/>
              </a:solid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49" name="TextBox 1148">
              <a:extLst>
                <a:ext uri="{FF2B5EF4-FFF2-40B4-BE49-F238E27FC236}">
                  <a16:creationId xmlns:a16="http://schemas.microsoft.com/office/drawing/2014/main" id="{4F651140-8D4D-D248-959C-9FFBA9331D82}"/>
                </a:ext>
              </a:extLst>
            </p:cNvPr>
            <p:cNvSpPr txBox="1"/>
            <p:nvPr/>
          </p:nvSpPr>
          <p:spPr>
            <a:xfrm>
              <a:off x="3601995" y="4324946"/>
              <a:ext cx="1824998" cy="1847474"/>
            </a:xfrm>
            <a:prstGeom prst="rect">
              <a:avLst/>
            </a:prstGeom>
            <a:noFill/>
            <a:effectLst>
              <a:outerShdw blurRad="50800" dist="38100" dir="2700000" algn="tl" rotWithShape="0">
                <a:prstClr val="black">
                  <a:alpha val="40000"/>
                </a:prstClr>
              </a:outerShdw>
            </a:effectLst>
          </p:spPr>
          <p:txBody>
            <a:bodyPr wrap="square" rtlCol="0">
              <a:prstTxWarp prst="textArchUp">
                <a:avLst>
                  <a:gd name="adj" fmla="val 10873232"/>
                </a:avLst>
              </a:prstTxWarp>
              <a:spAutoFit/>
            </a:bodyPr>
            <a:lstStyle/>
            <a:p>
              <a:pPr algn="ctr"/>
              <a:r>
                <a:rPr lang="en-US" sz="675" b="1" dirty="0">
                  <a:solidFill>
                    <a:srgbClr val="FFFFFF"/>
                  </a:solidFill>
                  <a:latin typeface="Arial Narrow" pitchFamily="34" charset="0"/>
                </a:rPr>
                <a:t>10       20       30       40       50        60       70       80       90       100</a:t>
              </a:r>
            </a:p>
          </p:txBody>
        </p:sp>
        <p:grpSp>
          <p:nvGrpSpPr>
            <p:cNvPr id="1150" name="Group 256">
              <a:extLst>
                <a:ext uri="{FF2B5EF4-FFF2-40B4-BE49-F238E27FC236}">
                  <a16:creationId xmlns:a16="http://schemas.microsoft.com/office/drawing/2014/main" id="{55AF4AE6-1E9C-2042-A302-67E454E5AA93}"/>
                </a:ext>
              </a:extLst>
            </p:cNvPr>
            <p:cNvGrpSpPr/>
            <p:nvPr/>
          </p:nvGrpSpPr>
          <p:grpSpPr>
            <a:xfrm>
              <a:off x="3663743" y="4379006"/>
              <a:ext cx="1693791" cy="832638"/>
              <a:chOff x="3621088" y="3140075"/>
              <a:chExt cx="2828925" cy="1390650"/>
            </a:xfrm>
            <a:solidFill>
              <a:srgbClr val="7F7F7F"/>
            </a:solidFill>
          </p:grpSpPr>
          <p:sp>
            <p:nvSpPr>
              <p:cNvPr id="1164" name="Freeform 95">
                <a:extLst>
                  <a:ext uri="{FF2B5EF4-FFF2-40B4-BE49-F238E27FC236}">
                    <a16:creationId xmlns:a16="http://schemas.microsoft.com/office/drawing/2014/main" id="{021B8B66-C4EB-B84D-8154-AA12BE95EA26}"/>
                  </a:ext>
                </a:extLst>
              </p:cNvPr>
              <p:cNvSpPr>
                <a:spLocks/>
              </p:cNvSpPr>
              <p:nvPr/>
            </p:nvSpPr>
            <p:spPr bwMode="auto">
              <a:xfrm>
                <a:off x="3621088" y="4514850"/>
                <a:ext cx="93663" cy="15875"/>
              </a:xfrm>
              <a:custGeom>
                <a:avLst/>
                <a:gdLst/>
                <a:ahLst/>
                <a:cxnLst>
                  <a:cxn ang="0">
                    <a:pos x="59" y="1"/>
                  </a:cxn>
                  <a:cxn ang="0">
                    <a:pos x="59" y="10"/>
                  </a:cxn>
                  <a:cxn ang="0">
                    <a:pos x="0" y="9"/>
                  </a:cxn>
                  <a:cxn ang="0">
                    <a:pos x="0" y="0"/>
                  </a:cxn>
                  <a:cxn ang="0">
                    <a:pos x="59" y="1"/>
                  </a:cxn>
                </a:cxnLst>
                <a:rect l="0" t="0" r="r" b="b"/>
                <a:pathLst>
                  <a:path w="59" h="10">
                    <a:moveTo>
                      <a:pt x="59" y="1"/>
                    </a:moveTo>
                    <a:lnTo>
                      <a:pt x="59" y="10"/>
                    </a:lnTo>
                    <a:lnTo>
                      <a:pt x="0" y="9"/>
                    </a:lnTo>
                    <a:lnTo>
                      <a:pt x="0" y="0"/>
                    </a:lnTo>
                    <a:lnTo>
                      <a:pt x="59" y="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5" name="Freeform 96">
                <a:extLst>
                  <a:ext uri="{FF2B5EF4-FFF2-40B4-BE49-F238E27FC236}">
                    <a16:creationId xmlns:a16="http://schemas.microsoft.com/office/drawing/2014/main" id="{73F1AB18-C372-4449-A1E5-E279F98EDA3A}"/>
                  </a:ext>
                </a:extLst>
              </p:cNvPr>
              <p:cNvSpPr>
                <a:spLocks/>
              </p:cNvSpPr>
              <p:nvPr/>
            </p:nvSpPr>
            <p:spPr bwMode="auto">
              <a:xfrm>
                <a:off x="3622675" y="4440238"/>
                <a:ext cx="93663" cy="20638"/>
              </a:xfrm>
              <a:custGeom>
                <a:avLst/>
                <a:gdLst/>
                <a:ahLst/>
                <a:cxnLst>
                  <a:cxn ang="0">
                    <a:pos x="59" y="4"/>
                  </a:cxn>
                  <a:cxn ang="0">
                    <a:pos x="59" y="13"/>
                  </a:cxn>
                  <a:cxn ang="0">
                    <a:pos x="0" y="9"/>
                  </a:cxn>
                  <a:cxn ang="0">
                    <a:pos x="2" y="0"/>
                  </a:cxn>
                  <a:cxn ang="0">
                    <a:pos x="59" y="4"/>
                  </a:cxn>
                </a:cxnLst>
                <a:rect l="0" t="0" r="r" b="b"/>
                <a:pathLst>
                  <a:path w="59" h="13">
                    <a:moveTo>
                      <a:pt x="59" y="4"/>
                    </a:moveTo>
                    <a:lnTo>
                      <a:pt x="59" y="13"/>
                    </a:lnTo>
                    <a:lnTo>
                      <a:pt x="0" y="9"/>
                    </a:lnTo>
                    <a:lnTo>
                      <a:pt x="2" y="0"/>
                    </a:lnTo>
                    <a:lnTo>
                      <a:pt x="59" y="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6" name="Freeform 97">
                <a:extLst>
                  <a:ext uri="{FF2B5EF4-FFF2-40B4-BE49-F238E27FC236}">
                    <a16:creationId xmlns:a16="http://schemas.microsoft.com/office/drawing/2014/main" id="{F19BB68F-94F7-9D4A-8665-04AE0939B695}"/>
                  </a:ext>
                </a:extLst>
              </p:cNvPr>
              <p:cNvSpPr>
                <a:spLocks/>
              </p:cNvSpPr>
              <p:nvPr/>
            </p:nvSpPr>
            <p:spPr bwMode="auto">
              <a:xfrm>
                <a:off x="3630613" y="4365625"/>
                <a:ext cx="93663" cy="23813"/>
              </a:xfrm>
              <a:custGeom>
                <a:avLst/>
                <a:gdLst/>
                <a:ahLst/>
                <a:cxnLst>
                  <a:cxn ang="0">
                    <a:pos x="59" y="8"/>
                  </a:cxn>
                  <a:cxn ang="0">
                    <a:pos x="59" y="15"/>
                  </a:cxn>
                  <a:cxn ang="0">
                    <a:pos x="0" y="9"/>
                  </a:cxn>
                  <a:cxn ang="0">
                    <a:pos x="1" y="0"/>
                  </a:cxn>
                  <a:cxn ang="0">
                    <a:pos x="59" y="8"/>
                  </a:cxn>
                </a:cxnLst>
                <a:rect l="0" t="0" r="r" b="b"/>
                <a:pathLst>
                  <a:path w="59" h="15">
                    <a:moveTo>
                      <a:pt x="59" y="8"/>
                    </a:moveTo>
                    <a:lnTo>
                      <a:pt x="59" y="15"/>
                    </a:lnTo>
                    <a:lnTo>
                      <a:pt x="0" y="9"/>
                    </a:lnTo>
                    <a:lnTo>
                      <a:pt x="1" y="0"/>
                    </a:lnTo>
                    <a:lnTo>
                      <a:pt x="59" y="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7" name="Freeform 98">
                <a:extLst>
                  <a:ext uri="{FF2B5EF4-FFF2-40B4-BE49-F238E27FC236}">
                    <a16:creationId xmlns:a16="http://schemas.microsoft.com/office/drawing/2014/main" id="{4197580B-93B7-B94F-B891-54E5092BFA7D}"/>
                  </a:ext>
                </a:extLst>
              </p:cNvPr>
              <p:cNvSpPr>
                <a:spLocks/>
              </p:cNvSpPr>
              <p:nvPr/>
            </p:nvSpPr>
            <p:spPr bwMode="auto">
              <a:xfrm>
                <a:off x="3641725" y="4291013"/>
                <a:ext cx="93663" cy="31750"/>
              </a:xfrm>
              <a:custGeom>
                <a:avLst/>
                <a:gdLst/>
                <a:ahLst/>
                <a:cxnLst>
                  <a:cxn ang="0">
                    <a:pos x="59" y="11"/>
                  </a:cxn>
                  <a:cxn ang="0">
                    <a:pos x="58" y="20"/>
                  </a:cxn>
                  <a:cxn ang="0">
                    <a:pos x="0" y="9"/>
                  </a:cxn>
                  <a:cxn ang="0">
                    <a:pos x="2" y="0"/>
                  </a:cxn>
                  <a:cxn ang="0">
                    <a:pos x="59" y="11"/>
                  </a:cxn>
                </a:cxnLst>
                <a:rect l="0" t="0" r="r" b="b"/>
                <a:pathLst>
                  <a:path w="59" h="20">
                    <a:moveTo>
                      <a:pt x="59" y="11"/>
                    </a:moveTo>
                    <a:lnTo>
                      <a:pt x="58" y="20"/>
                    </a:lnTo>
                    <a:lnTo>
                      <a:pt x="0" y="9"/>
                    </a:lnTo>
                    <a:lnTo>
                      <a:pt x="2" y="0"/>
                    </a:lnTo>
                    <a:lnTo>
                      <a:pt x="59" y="1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8" name="Freeform 99">
                <a:extLst>
                  <a:ext uri="{FF2B5EF4-FFF2-40B4-BE49-F238E27FC236}">
                    <a16:creationId xmlns:a16="http://schemas.microsoft.com/office/drawing/2014/main" id="{6E568CA7-3C49-5D43-BEBA-2AAEB40B3BD3}"/>
                  </a:ext>
                </a:extLst>
              </p:cNvPr>
              <p:cNvSpPr>
                <a:spLocks/>
              </p:cNvSpPr>
              <p:nvPr/>
            </p:nvSpPr>
            <p:spPr bwMode="auto">
              <a:xfrm>
                <a:off x="3656013" y="4216400"/>
                <a:ext cx="93663" cy="36513"/>
              </a:xfrm>
              <a:custGeom>
                <a:avLst/>
                <a:gdLst/>
                <a:ahLst/>
                <a:cxnLst>
                  <a:cxn ang="0">
                    <a:pos x="59" y="14"/>
                  </a:cxn>
                  <a:cxn ang="0">
                    <a:pos x="58" y="23"/>
                  </a:cxn>
                  <a:cxn ang="0">
                    <a:pos x="0" y="9"/>
                  </a:cxn>
                  <a:cxn ang="0">
                    <a:pos x="3" y="0"/>
                  </a:cxn>
                  <a:cxn ang="0">
                    <a:pos x="59" y="14"/>
                  </a:cxn>
                </a:cxnLst>
                <a:rect l="0" t="0" r="r" b="b"/>
                <a:pathLst>
                  <a:path w="59" h="23">
                    <a:moveTo>
                      <a:pt x="59" y="14"/>
                    </a:moveTo>
                    <a:lnTo>
                      <a:pt x="58" y="23"/>
                    </a:lnTo>
                    <a:lnTo>
                      <a:pt x="0" y="9"/>
                    </a:lnTo>
                    <a:lnTo>
                      <a:pt x="3" y="0"/>
                    </a:lnTo>
                    <a:lnTo>
                      <a:pt x="59"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69" name="Freeform 100">
                <a:extLst>
                  <a:ext uri="{FF2B5EF4-FFF2-40B4-BE49-F238E27FC236}">
                    <a16:creationId xmlns:a16="http://schemas.microsoft.com/office/drawing/2014/main" id="{B97415B9-4F92-1846-81A4-75A253F760CB}"/>
                  </a:ext>
                </a:extLst>
              </p:cNvPr>
              <p:cNvSpPr>
                <a:spLocks/>
              </p:cNvSpPr>
              <p:nvPr/>
            </p:nvSpPr>
            <p:spPr bwMode="auto">
              <a:xfrm>
                <a:off x="3675063" y="4144963"/>
                <a:ext cx="93663" cy="41275"/>
              </a:xfrm>
              <a:custGeom>
                <a:avLst/>
                <a:gdLst/>
                <a:ahLst/>
                <a:cxnLst>
                  <a:cxn ang="0">
                    <a:pos x="59" y="17"/>
                  </a:cxn>
                  <a:cxn ang="0">
                    <a:pos x="56" y="26"/>
                  </a:cxn>
                  <a:cxn ang="0">
                    <a:pos x="0" y="9"/>
                  </a:cxn>
                  <a:cxn ang="0">
                    <a:pos x="4" y="0"/>
                  </a:cxn>
                  <a:cxn ang="0">
                    <a:pos x="59" y="17"/>
                  </a:cxn>
                </a:cxnLst>
                <a:rect l="0" t="0" r="r" b="b"/>
                <a:pathLst>
                  <a:path w="59" h="26">
                    <a:moveTo>
                      <a:pt x="59" y="17"/>
                    </a:moveTo>
                    <a:lnTo>
                      <a:pt x="56" y="26"/>
                    </a:lnTo>
                    <a:lnTo>
                      <a:pt x="0" y="9"/>
                    </a:lnTo>
                    <a:lnTo>
                      <a:pt x="4" y="0"/>
                    </a:lnTo>
                    <a:lnTo>
                      <a:pt x="59"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0" name="Freeform 101">
                <a:extLst>
                  <a:ext uri="{FF2B5EF4-FFF2-40B4-BE49-F238E27FC236}">
                    <a16:creationId xmlns:a16="http://schemas.microsoft.com/office/drawing/2014/main" id="{B92B13FF-98B4-BB44-AEA5-CC4A32DDEA3A}"/>
                  </a:ext>
                </a:extLst>
              </p:cNvPr>
              <p:cNvSpPr>
                <a:spLocks/>
              </p:cNvSpPr>
              <p:nvPr/>
            </p:nvSpPr>
            <p:spPr bwMode="auto">
              <a:xfrm>
                <a:off x="3700463" y="4073525"/>
                <a:ext cx="90488" cy="44450"/>
              </a:xfrm>
              <a:custGeom>
                <a:avLst/>
                <a:gdLst/>
                <a:ahLst/>
                <a:cxnLst>
                  <a:cxn ang="0">
                    <a:pos x="57" y="19"/>
                  </a:cxn>
                  <a:cxn ang="0">
                    <a:pos x="54" y="28"/>
                  </a:cxn>
                  <a:cxn ang="0">
                    <a:pos x="0" y="9"/>
                  </a:cxn>
                  <a:cxn ang="0">
                    <a:pos x="3" y="0"/>
                  </a:cxn>
                  <a:cxn ang="0">
                    <a:pos x="57" y="19"/>
                  </a:cxn>
                </a:cxnLst>
                <a:rect l="0" t="0" r="r" b="b"/>
                <a:pathLst>
                  <a:path w="57" h="28">
                    <a:moveTo>
                      <a:pt x="57" y="19"/>
                    </a:moveTo>
                    <a:lnTo>
                      <a:pt x="54" y="28"/>
                    </a:lnTo>
                    <a:lnTo>
                      <a:pt x="0" y="9"/>
                    </a:lnTo>
                    <a:lnTo>
                      <a:pt x="3" y="0"/>
                    </a:lnTo>
                    <a:lnTo>
                      <a:pt x="57"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1" name="Freeform 102">
                <a:extLst>
                  <a:ext uri="{FF2B5EF4-FFF2-40B4-BE49-F238E27FC236}">
                    <a16:creationId xmlns:a16="http://schemas.microsoft.com/office/drawing/2014/main" id="{C77B12BF-B3A0-324F-AFC3-E47CE337E39B}"/>
                  </a:ext>
                </a:extLst>
              </p:cNvPr>
              <p:cNvSpPr>
                <a:spLocks/>
              </p:cNvSpPr>
              <p:nvPr/>
            </p:nvSpPr>
            <p:spPr bwMode="auto">
              <a:xfrm>
                <a:off x="3725863" y="4003675"/>
                <a:ext cx="92075" cy="50800"/>
              </a:xfrm>
              <a:custGeom>
                <a:avLst/>
                <a:gdLst/>
                <a:ahLst/>
                <a:cxnLst>
                  <a:cxn ang="0">
                    <a:pos x="58" y="23"/>
                  </a:cxn>
                  <a:cxn ang="0">
                    <a:pos x="55" y="32"/>
                  </a:cxn>
                  <a:cxn ang="0">
                    <a:pos x="0" y="9"/>
                  </a:cxn>
                  <a:cxn ang="0">
                    <a:pos x="3" y="0"/>
                  </a:cxn>
                  <a:cxn ang="0">
                    <a:pos x="58" y="23"/>
                  </a:cxn>
                </a:cxnLst>
                <a:rect l="0" t="0" r="r" b="b"/>
                <a:pathLst>
                  <a:path w="58" h="32">
                    <a:moveTo>
                      <a:pt x="58" y="23"/>
                    </a:moveTo>
                    <a:lnTo>
                      <a:pt x="55" y="32"/>
                    </a:lnTo>
                    <a:lnTo>
                      <a:pt x="0" y="9"/>
                    </a:lnTo>
                    <a:lnTo>
                      <a:pt x="3" y="0"/>
                    </a:lnTo>
                    <a:lnTo>
                      <a:pt x="58"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2" name="Freeform 103">
                <a:extLst>
                  <a:ext uri="{FF2B5EF4-FFF2-40B4-BE49-F238E27FC236}">
                    <a16:creationId xmlns:a16="http://schemas.microsoft.com/office/drawing/2014/main" id="{59B48AB3-A17D-9E48-9771-13E7DE04315F}"/>
                  </a:ext>
                </a:extLst>
              </p:cNvPr>
              <p:cNvSpPr>
                <a:spLocks/>
              </p:cNvSpPr>
              <p:nvPr/>
            </p:nvSpPr>
            <p:spPr bwMode="auto">
              <a:xfrm>
                <a:off x="3757613" y="3937000"/>
                <a:ext cx="88900" cy="52388"/>
              </a:xfrm>
              <a:custGeom>
                <a:avLst/>
                <a:gdLst/>
                <a:ahLst/>
                <a:cxnLst>
                  <a:cxn ang="0">
                    <a:pos x="56" y="25"/>
                  </a:cxn>
                  <a:cxn ang="0">
                    <a:pos x="53" y="33"/>
                  </a:cxn>
                  <a:cxn ang="0">
                    <a:pos x="0" y="7"/>
                  </a:cxn>
                  <a:cxn ang="0">
                    <a:pos x="3" y="0"/>
                  </a:cxn>
                  <a:cxn ang="0">
                    <a:pos x="56" y="25"/>
                  </a:cxn>
                </a:cxnLst>
                <a:rect l="0" t="0" r="r" b="b"/>
                <a:pathLst>
                  <a:path w="56" h="33">
                    <a:moveTo>
                      <a:pt x="56" y="25"/>
                    </a:moveTo>
                    <a:lnTo>
                      <a:pt x="53" y="33"/>
                    </a:lnTo>
                    <a:lnTo>
                      <a:pt x="0" y="7"/>
                    </a:lnTo>
                    <a:lnTo>
                      <a:pt x="3" y="0"/>
                    </a:lnTo>
                    <a:lnTo>
                      <a:pt x="56" y="2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3" name="Freeform 104">
                <a:extLst>
                  <a:ext uri="{FF2B5EF4-FFF2-40B4-BE49-F238E27FC236}">
                    <a16:creationId xmlns:a16="http://schemas.microsoft.com/office/drawing/2014/main" id="{18F1D080-6A98-584C-9C5B-520DF00BEF16}"/>
                  </a:ext>
                </a:extLst>
              </p:cNvPr>
              <p:cNvSpPr>
                <a:spLocks/>
              </p:cNvSpPr>
              <p:nvPr/>
            </p:nvSpPr>
            <p:spPr bwMode="auto">
              <a:xfrm>
                <a:off x="3790950" y="3868738"/>
                <a:ext cx="88900" cy="58738"/>
              </a:xfrm>
              <a:custGeom>
                <a:avLst/>
                <a:gdLst/>
                <a:ahLst/>
                <a:cxnLst>
                  <a:cxn ang="0">
                    <a:pos x="56" y="29"/>
                  </a:cxn>
                  <a:cxn ang="0">
                    <a:pos x="51" y="37"/>
                  </a:cxn>
                  <a:cxn ang="0">
                    <a:pos x="0" y="8"/>
                  </a:cxn>
                  <a:cxn ang="0">
                    <a:pos x="5" y="0"/>
                  </a:cxn>
                  <a:cxn ang="0">
                    <a:pos x="56" y="29"/>
                  </a:cxn>
                </a:cxnLst>
                <a:rect l="0" t="0" r="r" b="b"/>
                <a:pathLst>
                  <a:path w="56" h="37">
                    <a:moveTo>
                      <a:pt x="56" y="29"/>
                    </a:moveTo>
                    <a:lnTo>
                      <a:pt x="51" y="37"/>
                    </a:lnTo>
                    <a:lnTo>
                      <a:pt x="0" y="8"/>
                    </a:lnTo>
                    <a:lnTo>
                      <a:pt x="5" y="0"/>
                    </a:lnTo>
                    <a:lnTo>
                      <a:pt x="56" y="2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4" name="Freeform 105">
                <a:extLst>
                  <a:ext uri="{FF2B5EF4-FFF2-40B4-BE49-F238E27FC236}">
                    <a16:creationId xmlns:a16="http://schemas.microsoft.com/office/drawing/2014/main" id="{47E52CDE-251F-4443-8EE2-684B04C53E10}"/>
                  </a:ext>
                </a:extLst>
              </p:cNvPr>
              <p:cNvSpPr>
                <a:spLocks/>
              </p:cNvSpPr>
              <p:nvPr/>
            </p:nvSpPr>
            <p:spPr bwMode="auto">
              <a:xfrm>
                <a:off x="3829050" y="3803650"/>
                <a:ext cx="87313" cy="60325"/>
              </a:xfrm>
              <a:custGeom>
                <a:avLst/>
                <a:gdLst/>
                <a:ahLst/>
                <a:cxnLst>
                  <a:cxn ang="0">
                    <a:pos x="55" y="31"/>
                  </a:cxn>
                  <a:cxn ang="0">
                    <a:pos x="50" y="38"/>
                  </a:cxn>
                  <a:cxn ang="0">
                    <a:pos x="0" y="8"/>
                  </a:cxn>
                  <a:cxn ang="0">
                    <a:pos x="5" y="0"/>
                  </a:cxn>
                  <a:cxn ang="0">
                    <a:pos x="55" y="31"/>
                  </a:cxn>
                </a:cxnLst>
                <a:rect l="0" t="0" r="r" b="b"/>
                <a:pathLst>
                  <a:path w="55" h="38">
                    <a:moveTo>
                      <a:pt x="55" y="31"/>
                    </a:moveTo>
                    <a:lnTo>
                      <a:pt x="50" y="38"/>
                    </a:lnTo>
                    <a:lnTo>
                      <a:pt x="0" y="8"/>
                    </a:lnTo>
                    <a:lnTo>
                      <a:pt x="5" y="0"/>
                    </a:lnTo>
                    <a:lnTo>
                      <a:pt x="55" y="3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5" name="Freeform 106">
                <a:extLst>
                  <a:ext uri="{FF2B5EF4-FFF2-40B4-BE49-F238E27FC236}">
                    <a16:creationId xmlns:a16="http://schemas.microsoft.com/office/drawing/2014/main" id="{E9C5BCC8-8FB2-2C4C-8141-922CD684601F}"/>
                  </a:ext>
                </a:extLst>
              </p:cNvPr>
              <p:cNvSpPr>
                <a:spLocks/>
              </p:cNvSpPr>
              <p:nvPr/>
            </p:nvSpPr>
            <p:spPr bwMode="auto">
              <a:xfrm>
                <a:off x="3870325" y="3741738"/>
                <a:ext cx="84138" cy="65088"/>
              </a:xfrm>
              <a:custGeom>
                <a:avLst/>
                <a:gdLst/>
                <a:ahLst/>
                <a:cxnLst>
                  <a:cxn ang="0">
                    <a:pos x="53" y="33"/>
                  </a:cxn>
                  <a:cxn ang="0">
                    <a:pos x="47" y="41"/>
                  </a:cxn>
                  <a:cxn ang="0">
                    <a:pos x="0" y="8"/>
                  </a:cxn>
                  <a:cxn ang="0">
                    <a:pos x="4" y="0"/>
                  </a:cxn>
                  <a:cxn ang="0">
                    <a:pos x="53" y="33"/>
                  </a:cxn>
                </a:cxnLst>
                <a:rect l="0" t="0" r="r" b="b"/>
                <a:pathLst>
                  <a:path w="53" h="41">
                    <a:moveTo>
                      <a:pt x="53" y="33"/>
                    </a:moveTo>
                    <a:lnTo>
                      <a:pt x="47" y="41"/>
                    </a:lnTo>
                    <a:lnTo>
                      <a:pt x="0" y="8"/>
                    </a:lnTo>
                    <a:lnTo>
                      <a:pt x="4" y="0"/>
                    </a:lnTo>
                    <a:lnTo>
                      <a:pt x="53"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6" name="Freeform 107">
                <a:extLst>
                  <a:ext uri="{FF2B5EF4-FFF2-40B4-BE49-F238E27FC236}">
                    <a16:creationId xmlns:a16="http://schemas.microsoft.com/office/drawing/2014/main" id="{F743170D-399C-9645-B182-2729B45FA317}"/>
                  </a:ext>
                </a:extLst>
              </p:cNvPr>
              <p:cNvSpPr>
                <a:spLocks/>
              </p:cNvSpPr>
              <p:nvPr/>
            </p:nvSpPr>
            <p:spPr bwMode="auto">
              <a:xfrm>
                <a:off x="3913188" y="3681413"/>
                <a:ext cx="82550" cy="68263"/>
              </a:xfrm>
              <a:custGeom>
                <a:avLst/>
                <a:gdLst/>
                <a:ahLst/>
                <a:cxnLst>
                  <a:cxn ang="0">
                    <a:pos x="52" y="35"/>
                  </a:cxn>
                  <a:cxn ang="0">
                    <a:pos x="47" y="43"/>
                  </a:cxn>
                  <a:cxn ang="0">
                    <a:pos x="0" y="6"/>
                  </a:cxn>
                  <a:cxn ang="0">
                    <a:pos x="6" y="0"/>
                  </a:cxn>
                  <a:cxn ang="0">
                    <a:pos x="52" y="35"/>
                  </a:cxn>
                </a:cxnLst>
                <a:rect l="0" t="0" r="r" b="b"/>
                <a:pathLst>
                  <a:path w="52" h="43">
                    <a:moveTo>
                      <a:pt x="52" y="35"/>
                    </a:moveTo>
                    <a:lnTo>
                      <a:pt x="47" y="43"/>
                    </a:lnTo>
                    <a:lnTo>
                      <a:pt x="0" y="6"/>
                    </a:lnTo>
                    <a:lnTo>
                      <a:pt x="6" y="0"/>
                    </a:lnTo>
                    <a:lnTo>
                      <a:pt x="52" y="3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7" name="Freeform 108">
                <a:extLst>
                  <a:ext uri="{FF2B5EF4-FFF2-40B4-BE49-F238E27FC236}">
                    <a16:creationId xmlns:a16="http://schemas.microsoft.com/office/drawing/2014/main" id="{EA0A04CC-51BC-2A45-A06D-1F52312D9597}"/>
                  </a:ext>
                </a:extLst>
              </p:cNvPr>
              <p:cNvSpPr>
                <a:spLocks/>
              </p:cNvSpPr>
              <p:nvPr/>
            </p:nvSpPr>
            <p:spPr bwMode="auto">
              <a:xfrm>
                <a:off x="3960813" y="3624263"/>
                <a:ext cx="79375" cy="69850"/>
              </a:xfrm>
              <a:custGeom>
                <a:avLst/>
                <a:gdLst/>
                <a:ahLst/>
                <a:cxnLst>
                  <a:cxn ang="0">
                    <a:pos x="50" y="38"/>
                  </a:cxn>
                  <a:cxn ang="0">
                    <a:pos x="44" y="44"/>
                  </a:cxn>
                  <a:cxn ang="0">
                    <a:pos x="0" y="6"/>
                  </a:cxn>
                  <a:cxn ang="0">
                    <a:pos x="6" y="0"/>
                  </a:cxn>
                  <a:cxn ang="0">
                    <a:pos x="50" y="38"/>
                  </a:cxn>
                </a:cxnLst>
                <a:rect l="0" t="0" r="r" b="b"/>
                <a:pathLst>
                  <a:path w="50" h="44">
                    <a:moveTo>
                      <a:pt x="50" y="38"/>
                    </a:moveTo>
                    <a:lnTo>
                      <a:pt x="44" y="44"/>
                    </a:lnTo>
                    <a:lnTo>
                      <a:pt x="0" y="6"/>
                    </a:lnTo>
                    <a:lnTo>
                      <a:pt x="6" y="0"/>
                    </a:lnTo>
                    <a:lnTo>
                      <a:pt x="50" y="3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8" name="Freeform 109">
                <a:extLst>
                  <a:ext uri="{FF2B5EF4-FFF2-40B4-BE49-F238E27FC236}">
                    <a16:creationId xmlns:a16="http://schemas.microsoft.com/office/drawing/2014/main" id="{9B151C4A-473D-684B-8664-0C7135B9ED65}"/>
                  </a:ext>
                </a:extLst>
              </p:cNvPr>
              <p:cNvSpPr>
                <a:spLocks/>
              </p:cNvSpPr>
              <p:nvPr/>
            </p:nvSpPr>
            <p:spPr bwMode="auto">
              <a:xfrm>
                <a:off x="4011613" y="3567113"/>
                <a:ext cx="76200" cy="76200"/>
              </a:xfrm>
              <a:custGeom>
                <a:avLst/>
                <a:gdLst/>
                <a:ahLst/>
                <a:cxnLst>
                  <a:cxn ang="0">
                    <a:pos x="48" y="41"/>
                  </a:cxn>
                  <a:cxn ang="0">
                    <a:pos x="42" y="48"/>
                  </a:cxn>
                  <a:cxn ang="0">
                    <a:pos x="0" y="7"/>
                  </a:cxn>
                  <a:cxn ang="0">
                    <a:pos x="6" y="0"/>
                  </a:cxn>
                  <a:cxn ang="0">
                    <a:pos x="48" y="41"/>
                  </a:cxn>
                </a:cxnLst>
                <a:rect l="0" t="0" r="r" b="b"/>
                <a:pathLst>
                  <a:path w="48" h="48">
                    <a:moveTo>
                      <a:pt x="48" y="41"/>
                    </a:moveTo>
                    <a:lnTo>
                      <a:pt x="42" y="48"/>
                    </a:lnTo>
                    <a:lnTo>
                      <a:pt x="0" y="7"/>
                    </a:lnTo>
                    <a:lnTo>
                      <a:pt x="6" y="0"/>
                    </a:lnTo>
                    <a:lnTo>
                      <a:pt x="48"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79" name="Freeform 110">
                <a:extLst>
                  <a:ext uri="{FF2B5EF4-FFF2-40B4-BE49-F238E27FC236}">
                    <a16:creationId xmlns:a16="http://schemas.microsoft.com/office/drawing/2014/main" id="{BF3305C9-05BD-0F49-9CF9-4A9688A7AC00}"/>
                  </a:ext>
                </a:extLst>
              </p:cNvPr>
              <p:cNvSpPr>
                <a:spLocks/>
              </p:cNvSpPr>
              <p:nvPr/>
            </p:nvSpPr>
            <p:spPr bwMode="auto">
              <a:xfrm>
                <a:off x="4064000" y="3516313"/>
                <a:ext cx="74613" cy="77788"/>
              </a:xfrm>
              <a:custGeom>
                <a:avLst/>
                <a:gdLst/>
                <a:ahLst/>
                <a:cxnLst>
                  <a:cxn ang="0">
                    <a:pos x="47" y="42"/>
                  </a:cxn>
                  <a:cxn ang="0">
                    <a:pos x="41" y="49"/>
                  </a:cxn>
                  <a:cxn ang="0">
                    <a:pos x="0" y="5"/>
                  </a:cxn>
                  <a:cxn ang="0">
                    <a:pos x="8" y="0"/>
                  </a:cxn>
                  <a:cxn ang="0">
                    <a:pos x="47" y="42"/>
                  </a:cxn>
                </a:cxnLst>
                <a:rect l="0" t="0" r="r" b="b"/>
                <a:pathLst>
                  <a:path w="47" h="49">
                    <a:moveTo>
                      <a:pt x="47" y="42"/>
                    </a:moveTo>
                    <a:lnTo>
                      <a:pt x="41" y="49"/>
                    </a:lnTo>
                    <a:lnTo>
                      <a:pt x="0" y="5"/>
                    </a:lnTo>
                    <a:lnTo>
                      <a:pt x="8" y="0"/>
                    </a:lnTo>
                    <a:lnTo>
                      <a:pt x="47" y="4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0" name="Freeform 111">
                <a:extLst>
                  <a:ext uri="{FF2B5EF4-FFF2-40B4-BE49-F238E27FC236}">
                    <a16:creationId xmlns:a16="http://schemas.microsoft.com/office/drawing/2014/main" id="{AFD58850-05C7-804D-A9DB-7F69E674A151}"/>
                  </a:ext>
                </a:extLst>
              </p:cNvPr>
              <p:cNvSpPr>
                <a:spLocks/>
              </p:cNvSpPr>
              <p:nvPr/>
            </p:nvSpPr>
            <p:spPr bwMode="auto">
              <a:xfrm>
                <a:off x="4122738" y="3465513"/>
                <a:ext cx="68263" cy="79375"/>
              </a:xfrm>
              <a:custGeom>
                <a:avLst/>
                <a:gdLst/>
                <a:ahLst/>
                <a:cxnLst>
                  <a:cxn ang="0">
                    <a:pos x="43" y="46"/>
                  </a:cxn>
                  <a:cxn ang="0">
                    <a:pos x="37" y="50"/>
                  </a:cxn>
                  <a:cxn ang="0">
                    <a:pos x="0" y="6"/>
                  </a:cxn>
                  <a:cxn ang="0">
                    <a:pos x="6" y="0"/>
                  </a:cxn>
                  <a:cxn ang="0">
                    <a:pos x="43" y="46"/>
                  </a:cxn>
                </a:cxnLst>
                <a:rect l="0" t="0" r="r" b="b"/>
                <a:pathLst>
                  <a:path w="43" h="50">
                    <a:moveTo>
                      <a:pt x="43" y="46"/>
                    </a:moveTo>
                    <a:lnTo>
                      <a:pt x="37" y="50"/>
                    </a:lnTo>
                    <a:lnTo>
                      <a:pt x="0" y="6"/>
                    </a:lnTo>
                    <a:lnTo>
                      <a:pt x="6" y="0"/>
                    </a:lnTo>
                    <a:lnTo>
                      <a:pt x="43" y="4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1" name="Freeform 112">
                <a:extLst>
                  <a:ext uri="{FF2B5EF4-FFF2-40B4-BE49-F238E27FC236}">
                    <a16:creationId xmlns:a16="http://schemas.microsoft.com/office/drawing/2014/main" id="{192AD6DD-A539-5E4F-85F7-DA2CF02F5E37}"/>
                  </a:ext>
                </a:extLst>
              </p:cNvPr>
              <p:cNvSpPr>
                <a:spLocks/>
              </p:cNvSpPr>
              <p:nvPr/>
            </p:nvSpPr>
            <p:spPr bwMode="auto">
              <a:xfrm>
                <a:off x="4179888" y="3417888"/>
                <a:ext cx="66675" cy="84138"/>
              </a:xfrm>
              <a:custGeom>
                <a:avLst/>
                <a:gdLst/>
                <a:ahLst/>
                <a:cxnLst>
                  <a:cxn ang="0">
                    <a:pos x="42" y="47"/>
                  </a:cxn>
                  <a:cxn ang="0">
                    <a:pos x="36" y="53"/>
                  </a:cxn>
                  <a:cxn ang="0">
                    <a:pos x="0" y="6"/>
                  </a:cxn>
                  <a:cxn ang="0">
                    <a:pos x="7" y="0"/>
                  </a:cxn>
                  <a:cxn ang="0">
                    <a:pos x="42" y="47"/>
                  </a:cxn>
                </a:cxnLst>
                <a:rect l="0" t="0" r="r" b="b"/>
                <a:pathLst>
                  <a:path w="42" h="53">
                    <a:moveTo>
                      <a:pt x="42" y="47"/>
                    </a:moveTo>
                    <a:lnTo>
                      <a:pt x="36" y="53"/>
                    </a:lnTo>
                    <a:lnTo>
                      <a:pt x="0" y="6"/>
                    </a:lnTo>
                    <a:lnTo>
                      <a:pt x="7" y="0"/>
                    </a:lnTo>
                    <a:lnTo>
                      <a:pt x="42"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2" name="Freeform 113">
                <a:extLst>
                  <a:ext uri="{FF2B5EF4-FFF2-40B4-BE49-F238E27FC236}">
                    <a16:creationId xmlns:a16="http://schemas.microsoft.com/office/drawing/2014/main" id="{BA12FD0C-CFC4-4F49-858E-DF138A710FC3}"/>
                  </a:ext>
                </a:extLst>
              </p:cNvPr>
              <p:cNvSpPr>
                <a:spLocks/>
              </p:cNvSpPr>
              <p:nvPr/>
            </p:nvSpPr>
            <p:spPr bwMode="auto">
              <a:xfrm>
                <a:off x="4241800" y="3375025"/>
                <a:ext cx="61913" cy="85725"/>
              </a:xfrm>
              <a:custGeom>
                <a:avLst/>
                <a:gdLst/>
                <a:ahLst/>
                <a:cxnLst>
                  <a:cxn ang="0">
                    <a:pos x="39" y="50"/>
                  </a:cxn>
                  <a:cxn ang="0">
                    <a:pos x="32" y="54"/>
                  </a:cxn>
                  <a:cxn ang="0">
                    <a:pos x="0" y="6"/>
                  </a:cxn>
                  <a:cxn ang="0">
                    <a:pos x="8" y="0"/>
                  </a:cxn>
                  <a:cxn ang="0">
                    <a:pos x="39" y="50"/>
                  </a:cxn>
                </a:cxnLst>
                <a:rect l="0" t="0" r="r" b="b"/>
                <a:pathLst>
                  <a:path w="39" h="54">
                    <a:moveTo>
                      <a:pt x="39" y="50"/>
                    </a:moveTo>
                    <a:lnTo>
                      <a:pt x="32" y="54"/>
                    </a:lnTo>
                    <a:lnTo>
                      <a:pt x="0" y="6"/>
                    </a:lnTo>
                    <a:lnTo>
                      <a:pt x="8" y="0"/>
                    </a:lnTo>
                    <a:lnTo>
                      <a:pt x="39"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3" name="Freeform 114">
                <a:extLst>
                  <a:ext uri="{FF2B5EF4-FFF2-40B4-BE49-F238E27FC236}">
                    <a16:creationId xmlns:a16="http://schemas.microsoft.com/office/drawing/2014/main" id="{9187FEE2-CFB1-FD43-A664-64B38CC79633}"/>
                  </a:ext>
                </a:extLst>
              </p:cNvPr>
              <p:cNvSpPr>
                <a:spLocks/>
              </p:cNvSpPr>
              <p:nvPr/>
            </p:nvSpPr>
            <p:spPr bwMode="auto">
              <a:xfrm>
                <a:off x="4303713" y="3336925"/>
                <a:ext cx="60325" cy="85725"/>
              </a:xfrm>
              <a:custGeom>
                <a:avLst/>
                <a:gdLst/>
                <a:ahLst/>
                <a:cxnLst>
                  <a:cxn ang="0">
                    <a:pos x="38" y="50"/>
                  </a:cxn>
                  <a:cxn ang="0">
                    <a:pos x="31" y="54"/>
                  </a:cxn>
                  <a:cxn ang="0">
                    <a:pos x="0" y="4"/>
                  </a:cxn>
                  <a:cxn ang="0">
                    <a:pos x="8" y="0"/>
                  </a:cxn>
                  <a:cxn ang="0">
                    <a:pos x="38" y="50"/>
                  </a:cxn>
                </a:cxnLst>
                <a:rect l="0" t="0" r="r" b="b"/>
                <a:pathLst>
                  <a:path w="38" h="54">
                    <a:moveTo>
                      <a:pt x="38" y="50"/>
                    </a:moveTo>
                    <a:lnTo>
                      <a:pt x="31" y="54"/>
                    </a:lnTo>
                    <a:lnTo>
                      <a:pt x="0" y="4"/>
                    </a:lnTo>
                    <a:lnTo>
                      <a:pt x="8" y="0"/>
                    </a:lnTo>
                    <a:lnTo>
                      <a:pt x="38" y="5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4" name="Freeform 115">
                <a:extLst>
                  <a:ext uri="{FF2B5EF4-FFF2-40B4-BE49-F238E27FC236}">
                    <a16:creationId xmlns:a16="http://schemas.microsoft.com/office/drawing/2014/main" id="{05D3476C-0E12-D847-B6F2-F29E59EE8451}"/>
                  </a:ext>
                </a:extLst>
              </p:cNvPr>
              <p:cNvSpPr>
                <a:spLocks/>
              </p:cNvSpPr>
              <p:nvPr/>
            </p:nvSpPr>
            <p:spPr bwMode="auto">
              <a:xfrm>
                <a:off x="4368800" y="3300413"/>
                <a:ext cx="58738" cy="87313"/>
              </a:xfrm>
              <a:custGeom>
                <a:avLst/>
                <a:gdLst/>
                <a:ahLst/>
                <a:cxnLst>
                  <a:cxn ang="0">
                    <a:pos x="37" y="52"/>
                  </a:cxn>
                  <a:cxn ang="0">
                    <a:pos x="29" y="55"/>
                  </a:cxn>
                  <a:cxn ang="0">
                    <a:pos x="0" y="3"/>
                  </a:cxn>
                  <a:cxn ang="0">
                    <a:pos x="9" y="0"/>
                  </a:cxn>
                  <a:cxn ang="0">
                    <a:pos x="37" y="52"/>
                  </a:cxn>
                </a:cxnLst>
                <a:rect l="0" t="0" r="r" b="b"/>
                <a:pathLst>
                  <a:path w="37" h="55">
                    <a:moveTo>
                      <a:pt x="37" y="52"/>
                    </a:moveTo>
                    <a:lnTo>
                      <a:pt x="29" y="55"/>
                    </a:lnTo>
                    <a:lnTo>
                      <a:pt x="0" y="3"/>
                    </a:lnTo>
                    <a:lnTo>
                      <a:pt x="9" y="0"/>
                    </a:lnTo>
                    <a:lnTo>
                      <a:pt x="37" y="5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5" name="Freeform 116">
                <a:extLst>
                  <a:ext uri="{FF2B5EF4-FFF2-40B4-BE49-F238E27FC236}">
                    <a16:creationId xmlns:a16="http://schemas.microsoft.com/office/drawing/2014/main" id="{95500F87-4585-F449-853D-BC0D775D4E5A}"/>
                  </a:ext>
                </a:extLst>
              </p:cNvPr>
              <p:cNvSpPr>
                <a:spLocks/>
              </p:cNvSpPr>
              <p:nvPr/>
            </p:nvSpPr>
            <p:spPr bwMode="auto">
              <a:xfrm>
                <a:off x="4437063" y="3267075"/>
                <a:ext cx="52388" cy="88900"/>
              </a:xfrm>
              <a:custGeom>
                <a:avLst/>
                <a:gdLst/>
                <a:ahLst/>
                <a:cxnLst>
                  <a:cxn ang="0">
                    <a:pos x="33" y="53"/>
                  </a:cxn>
                  <a:cxn ang="0">
                    <a:pos x="25" y="56"/>
                  </a:cxn>
                  <a:cxn ang="0">
                    <a:pos x="0" y="3"/>
                  </a:cxn>
                  <a:cxn ang="0">
                    <a:pos x="9" y="0"/>
                  </a:cxn>
                  <a:cxn ang="0">
                    <a:pos x="33" y="53"/>
                  </a:cxn>
                </a:cxnLst>
                <a:rect l="0" t="0" r="r" b="b"/>
                <a:pathLst>
                  <a:path w="33" h="56">
                    <a:moveTo>
                      <a:pt x="33" y="53"/>
                    </a:moveTo>
                    <a:lnTo>
                      <a:pt x="25" y="56"/>
                    </a:lnTo>
                    <a:lnTo>
                      <a:pt x="0" y="3"/>
                    </a:lnTo>
                    <a:lnTo>
                      <a:pt x="9" y="0"/>
                    </a:lnTo>
                    <a:lnTo>
                      <a:pt x="33"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6" name="Freeform 117">
                <a:extLst>
                  <a:ext uri="{FF2B5EF4-FFF2-40B4-BE49-F238E27FC236}">
                    <a16:creationId xmlns:a16="http://schemas.microsoft.com/office/drawing/2014/main" id="{75BF1814-697F-DD49-A6D9-26392D716DD3}"/>
                  </a:ext>
                </a:extLst>
              </p:cNvPr>
              <p:cNvSpPr>
                <a:spLocks/>
              </p:cNvSpPr>
              <p:nvPr/>
            </p:nvSpPr>
            <p:spPr bwMode="auto">
              <a:xfrm>
                <a:off x="4505325" y="3238500"/>
                <a:ext cx="49213" cy="90488"/>
              </a:xfrm>
              <a:custGeom>
                <a:avLst/>
                <a:gdLst/>
                <a:ahLst/>
                <a:cxnLst>
                  <a:cxn ang="0">
                    <a:pos x="31" y="54"/>
                  </a:cxn>
                  <a:cxn ang="0">
                    <a:pos x="23" y="57"/>
                  </a:cxn>
                  <a:cxn ang="0">
                    <a:pos x="0" y="3"/>
                  </a:cxn>
                  <a:cxn ang="0">
                    <a:pos x="10" y="0"/>
                  </a:cxn>
                  <a:cxn ang="0">
                    <a:pos x="31" y="54"/>
                  </a:cxn>
                </a:cxnLst>
                <a:rect l="0" t="0" r="r" b="b"/>
                <a:pathLst>
                  <a:path w="31" h="57">
                    <a:moveTo>
                      <a:pt x="31" y="54"/>
                    </a:moveTo>
                    <a:lnTo>
                      <a:pt x="23" y="57"/>
                    </a:lnTo>
                    <a:lnTo>
                      <a:pt x="0" y="3"/>
                    </a:lnTo>
                    <a:lnTo>
                      <a:pt x="10" y="0"/>
                    </a:lnTo>
                    <a:lnTo>
                      <a:pt x="31" y="5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7" name="Freeform 118">
                <a:extLst>
                  <a:ext uri="{FF2B5EF4-FFF2-40B4-BE49-F238E27FC236}">
                    <a16:creationId xmlns:a16="http://schemas.microsoft.com/office/drawing/2014/main" id="{9CAFD99C-BC8C-FD4D-94A6-8602535513BA}"/>
                  </a:ext>
                </a:extLst>
              </p:cNvPr>
              <p:cNvSpPr>
                <a:spLocks/>
              </p:cNvSpPr>
              <p:nvPr/>
            </p:nvSpPr>
            <p:spPr bwMode="auto">
              <a:xfrm>
                <a:off x="4578350" y="3211513"/>
                <a:ext cx="39688" cy="93663"/>
              </a:xfrm>
              <a:custGeom>
                <a:avLst/>
                <a:gdLst/>
                <a:ahLst/>
                <a:cxnLst>
                  <a:cxn ang="0">
                    <a:pos x="25" y="56"/>
                  </a:cxn>
                  <a:cxn ang="0">
                    <a:pos x="18" y="59"/>
                  </a:cxn>
                  <a:cxn ang="0">
                    <a:pos x="0" y="3"/>
                  </a:cxn>
                  <a:cxn ang="0">
                    <a:pos x="7" y="0"/>
                  </a:cxn>
                  <a:cxn ang="0">
                    <a:pos x="25" y="56"/>
                  </a:cxn>
                </a:cxnLst>
                <a:rect l="0" t="0" r="r" b="b"/>
                <a:pathLst>
                  <a:path w="25" h="59">
                    <a:moveTo>
                      <a:pt x="25" y="56"/>
                    </a:moveTo>
                    <a:lnTo>
                      <a:pt x="18" y="59"/>
                    </a:lnTo>
                    <a:lnTo>
                      <a:pt x="0" y="3"/>
                    </a:lnTo>
                    <a:lnTo>
                      <a:pt x="7" y="0"/>
                    </a:lnTo>
                    <a:lnTo>
                      <a:pt x="25"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8" name="Freeform 119">
                <a:extLst>
                  <a:ext uri="{FF2B5EF4-FFF2-40B4-BE49-F238E27FC236}">
                    <a16:creationId xmlns:a16="http://schemas.microsoft.com/office/drawing/2014/main" id="{9AA05BB1-691E-994F-845A-D280F2B20116}"/>
                  </a:ext>
                </a:extLst>
              </p:cNvPr>
              <p:cNvSpPr>
                <a:spLocks/>
              </p:cNvSpPr>
              <p:nvPr/>
            </p:nvSpPr>
            <p:spPr bwMode="auto">
              <a:xfrm>
                <a:off x="4648200" y="3190875"/>
                <a:ext cx="38100" cy="93663"/>
              </a:xfrm>
              <a:custGeom>
                <a:avLst/>
                <a:gdLst/>
                <a:ahLst/>
                <a:cxnLst>
                  <a:cxn ang="0">
                    <a:pos x="24" y="56"/>
                  </a:cxn>
                  <a:cxn ang="0">
                    <a:pos x="16" y="59"/>
                  </a:cxn>
                  <a:cxn ang="0">
                    <a:pos x="0" y="1"/>
                  </a:cxn>
                  <a:cxn ang="0">
                    <a:pos x="9" y="0"/>
                  </a:cxn>
                  <a:cxn ang="0">
                    <a:pos x="24" y="56"/>
                  </a:cxn>
                </a:cxnLst>
                <a:rect l="0" t="0" r="r" b="b"/>
                <a:pathLst>
                  <a:path w="24" h="59">
                    <a:moveTo>
                      <a:pt x="24" y="56"/>
                    </a:moveTo>
                    <a:lnTo>
                      <a:pt x="16" y="59"/>
                    </a:lnTo>
                    <a:lnTo>
                      <a:pt x="0" y="1"/>
                    </a:lnTo>
                    <a:lnTo>
                      <a:pt x="9" y="0"/>
                    </a:lnTo>
                    <a:lnTo>
                      <a:pt x="24"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89" name="Freeform 120">
                <a:extLst>
                  <a:ext uri="{FF2B5EF4-FFF2-40B4-BE49-F238E27FC236}">
                    <a16:creationId xmlns:a16="http://schemas.microsoft.com/office/drawing/2014/main" id="{20A72CC3-90D5-7645-B967-C06589CAF703}"/>
                  </a:ext>
                </a:extLst>
              </p:cNvPr>
              <p:cNvSpPr>
                <a:spLocks/>
              </p:cNvSpPr>
              <p:nvPr/>
            </p:nvSpPr>
            <p:spPr bwMode="auto">
              <a:xfrm>
                <a:off x="4721225" y="3171825"/>
                <a:ext cx="34925" cy="95250"/>
              </a:xfrm>
              <a:custGeom>
                <a:avLst/>
                <a:gdLst/>
                <a:ahLst/>
                <a:cxnLst>
                  <a:cxn ang="0">
                    <a:pos x="22" y="57"/>
                  </a:cxn>
                  <a:cxn ang="0">
                    <a:pos x="13" y="60"/>
                  </a:cxn>
                  <a:cxn ang="0">
                    <a:pos x="0" y="3"/>
                  </a:cxn>
                  <a:cxn ang="0">
                    <a:pos x="8" y="0"/>
                  </a:cxn>
                  <a:cxn ang="0">
                    <a:pos x="22" y="57"/>
                  </a:cxn>
                </a:cxnLst>
                <a:rect l="0" t="0" r="r" b="b"/>
                <a:pathLst>
                  <a:path w="22" h="60">
                    <a:moveTo>
                      <a:pt x="22" y="57"/>
                    </a:moveTo>
                    <a:lnTo>
                      <a:pt x="13" y="60"/>
                    </a:lnTo>
                    <a:lnTo>
                      <a:pt x="0" y="3"/>
                    </a:lnTo>
                    <a:lnTo>
                      <a:pt x="8" y="0"/>
                    </a:lnTo>
                    <a:lnTo>
                      <a:pt x="22"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0" name="Freeform 121">
                <a:extLst>
                  <a:ext uri="{FF2B5EF4-FFF2-40B4-BE49-F238E27FC236}">
                    <a16:creationId xmlns:a16="http://schemas.microsoft.com/office/drawing/2014/main" id="{783FCFD7-7287-FC47-B621-7FF1CBC180F7}"/>
                  </a:ext>
                </a:extLst>
              </p:cNvPr>
              <p:cNvSpPr>
                <a:spLocks/>
              </p:cNvSpPr>
              <p:nvPr/>
            </p:nvSpPr>
            <p:spPr bwMode="auto">
              <a:xfrm>
                <a:off x="4794250" y="3159125"/>
                <a:ext cx="28575" cy="93663"/>
              </a:xfrm>
              <a:custGeom>
                <a:avLst/>
                <a:gdLst/>
                <a:ahLst/>
                <a:cxnLst>
                  <a:cxn ang="0">
                    <a:pos x="18" y="57"/>
                  </a:cxn>
                  <a:cxn ang="0">
                    <a:pos x="10" y="59"/>
                  </a:cxn>
                  <a:cxn ang="0">
                    <a:pos x="0" y="2"/>
                  </a:cxn>
                  <a:cxn ang="0">
                    <a:pos x="9" y="0"/>
                  </a:cxn>
                  <a:cxn ang="0">
                    <a:pos x="18" y="57"/>
                  </a:cxn>
                </a:cxnLst>
                <a:rect l="0" t="0" r="r" b="b"/>
                <a:pathLst>
                  <a:path w="18" h="59">
                    <a:moveTo>
                      <a:pt x="18" y="57"/>
                    </a:moveTo>
                    <a:lnTo>
                      <a:pt x="10" y="59"/>
                    </a:lnTo>
                    <a:lnTo>
                      <a:pt x="0" y="2"/>
                    </a:lnTo>
                    <a:lnTo>
                      <a:pt x="9" y="0"/>
                    </a:lnTo>
                    <a:lnTo>
                      <a:pt x="18"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1" name="Freeform 122">
                <a:extLst>
                  <a:ext uri="{FF2B5EF4-FFF2-40B4-BE49-F238E27FC236}">
                    <a16:creationId xmlns:a16="http://schemas.microsoft.com/office/drawing/2014/main" id="{77FAA52B-B26F-5041-9574-98846A466617}"/>
                  </a:ext>
                </a:extLst>
              </p:cNvPr>
              <p:cNvSpPr>
                <a:spLocks/>
              </p:cNvSpPr>
              <p:nvPr/>
            </p:nvSpPr>
            <p:spPr bwMode="auto">
              <a:xfrm>
                <a:off x="4868863" y="3149600"/>
                <a:ext cx="23813" cy="93663"/>
              </a:xfrm>
              <a:custGeom>
                <a:avLst/>
                <a:gdLst/>
                <a:ahLst/>
                <a:cxnLst>
                  <a:cxn ang="0">
                    <a:pos x="15" y="57"/>
                  </a:cxn>
                  <a:cxn ang="0">
                    <a:pos x="7" y="59"/>
                  </a:cxn>
                  <a:cxn ang="0">
                    <a:pos x="0" y="0"/>
                  </a:cxn>
                  <a:cxn ang="0">
                    <a:pos x="9" y="0"/>
                  </a:cxn>
                  <a:cxn ang="0">
                    <a:pos x="15" y="57"/>
                  </a:cxn>
                </a:cxnLst>
                <a:rect l="0" t="0" r="r" b="b"/>
                <a:pathLst>
                  <a:path w="15" h="59">
                    <a:moveTo>
                      <a:pt x="15" y="57"/>
                    </a:moveTo>
                    <a:lnTo>
                      <a:pt x="7" y="59"/>
                    </a:lnTo>
                    <a:lnTo>
                      <a:pt x="0" y="0"/>
                    </a:lnTo>
                    <a:lnTo>
                      <a:pt x="9" y="0"/>
                    </a:lnTo>
                    <a:lnTo>
                      <a:pt x="15" y="5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2" name="Freeform 123">
                <a:extLst>
                  <a:ext uri="{FF2B5EF4-FFF2-40B4-BE49-F238E27FC236}">
                    <a16:creationId xmlns:a16="http://schemas.microsoft.com/office/drawing/2014/main" id="{47D961E4-173B-7549-BF9D-C61302CBEB13}"/>
                  </a:ext>
                </a:extLst>
              </p:cNvPr>
              <p:cNvSpPr>
                <a:spLocks/>
              </p:cNvSpPr>
              <p:nvPr/>
            </p:nvSpPr>
            <p:spPr bwMode="auto">
              <a:xfrm>
                <a:off x="4945063" y="3141663"/>
                <a:ext cx="19050" cy="93663"/>
              </a:xfrm>
              <a:custGeom>
                <a:avLst/>
                <a:gdLst/>
                <a:ahLst/>
                <a:cxnLst>
                  <a:cxn ang="0">
                    <a:pos x="12" y="59"/>
                  </a:cxn>
                  <a:cxn ang="0">
                    <a:pos x="3" y="59"/>
                  </a:cxn>
                  <a:cxn ang="0">
                    <a:pos x="0" y="0"/>
                  </a:cxn>
                  <a:cxn ang="0">
                    <a:pos x="9" y="0"/>
                  </a:cxn>
                  <a:cxn ang="0">
                    <a:pos x="12" y="59"/>
                  </a:cxn>
                </a:cxnLst>
                <a:rect l="0" t="0" r="r" b="b"/>
                <a:pathLst>
                  <a:path w="12" h="59">
                    <a:moveTo>
                      <a:pt x="12" y="59"/>
                    </a:moveTo>
                    <a:lnTo>
                      <a:pt x="3" y="59"/>
                    </a:lnTo>
                    <a:lnTo>
                      <a:pt x="0" y="0"/>
                    </a:lnTo>
                    <a:lnTo>
                      <a:pt x="9" y="0"/>
                    </a:lnTo>
                    <a:lnTo>
                      <a:pt x="12"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3" name="Freeform 124">
                <a:extLst>
                  <a:ext uri="{FF2B5EF4-FFF2-40B4-BE49-F238E27FC236}">
                    <a16:creationId xmlns:a16="http://schemas.microsoft.com/office/drawing/2014/main" id="{E92D7894-DF5A-5D40-BD69-4E85EBAB5E72}"/>
                  </a:ext>
                </a:extLst>
              </p:cNvPr>
              <p:cNvSpPr>
                <a:spLocks/>
              </p:cNvSpPr>
              <p:nvPr/>
            </p:nvSpPr>
            <p:spPr bwMode="auto">
              <a:xfrm>
                <a:off x="5021263" y="3140075"/>
                <a:ext cx="17463" cy="93663"/>
              </a:xfrm>
              <a:custGeom>
                <a:avLst/>
                <a:gdLst/>
                <a:ahLst/>
                <a:cxnLst>
                  <a:cxn ang="0">
                    <a:pos x="11" y="59"/>
                  </a:cxn>
                  <a:cxn ang="0">
                    <a:pos x="2" y="59"/>
                  </a:cxn>
                  <a:cxn ang="0">
                    <a:pos x="0" y="0"/>
                  </a:cxn>
                  <a:cxn ang="0">
                    <a:pos x="9" y="0"/>
                  </a:cxn>
                  <a:cxn ang="0">
                    <a:pos x="11" y="59"/>
                  </a:cxn>
                </a:cxnLst>
                <a:rect l="0" t="0" r="r" b="b"/>
                <a:pathLst>
                  <a:path w="11" h="59">
                    <a:moveTo>
                      <a:pt x="11" y="59"/>
                    </a:moveTo>
                    <a:lnTo>
                      <a:pt x="2" y="59"/>
                    </a:lnTo>
                    <a:lnTo>
                      <a:pt x="0" y="0"/>
                    </a:lnTo>
                    <a:lnTo>
                      <a:pt x="9" y="0"/>
                    </a:lnTo>
                    <a:lnTo>
                      <a:pt x="11"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4" name="Freeform 125">
                <a:extLst>
                  <a:ext uri="{FF2B5EF4-FFF2-40B4-BE49-F238E27FC236}">
                    <a16:creationId xmlns:a16="http://schemas.microsoft.com/office/drawing/2014/main" id="{875E9133-BA5D-B342-B271-6DCED63B0A6F}"/>
                  </a:ext>
                </a:extLst>
              </p:cNvPr>
              <p:cNvSpPr>
                <a:spLocks/>
              </p:cNvSpPr>
              <p:nvPr/>
            </p:nvSpPr>
            <p:spPr bwMode="auto">
              <a:xfrm>
                <a:off x="5091113" y="3141663"/>
                <a:ext cx="17463" cy="93663"/>
              </a:xfrm>
              <a:custGeom>
                <a:avLst/>
                <a:gdLst/>
                <a:ahLst/>
                <a:cxnLst>
                  <a:cxn ang="0">
                    <a:pos x="9" y="59"/>
                  </a:cxn>
                  <a:cxn ang="0">
                    <a:pos x="0" y="58"/>
                  </a:cxn>
                  <a:cxn ang="0">
                    <a:pos x="3" y="0"/>
                  </a:cxn>
                  <a:cxn ang="0">
                    <a:pos x="11" y="0"/>
                  </a:cxn>
                  <a:cxn ang="0">
                    <a:pos x="9" y="59"/>
                  </a:cxn>
                </a:cxnLst>
                <a:rect l="0" t="0" r="r" b="b"/>
                <a:pathLst>
                  <a:path w="11" h="59">
                    <a:moveTo>
                      <a:pt x="9" y="59"/>
                    </a:moveTo>
                    <a:lnTo>
                      <a:pt x="0" y="58"/>
                    </a:lnTo>
                    <a:lnTo>
                      <a:pt x="3" y="0"/>
                    </a:lnTo>
                    <a:lnTo>
                      <a:pt x="11"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5" name="Freeform 126">
                <a:extLst>
                  <a:ext uri="{FF2B5EF4-FFF2-40B4-BE49-F238E27FC236}">
                    <a16:creationId xmlns:a16="http://schemas.microsoft.com/office/drawing/2014/main" id="{EACFFE6C-9F3D-4347-AE6A-7BE2BAA30805}"/>
                  </a:ext>
                </a:extLst>
              </p:cNvPr>
              <p:cNvSpPr>
                <a:spLocks/>
              </p:cNvSpPr>
              <p:nvPr/>
            </p:nvSpPr>
            <p:spPr bwMode="auto">
              <a:xfrm>
                <a:off x="5160963" y="3146425"/>
                <a:ext cx="23813" cy="93663"/>
              </a:xfrm>
              <a:custGeom>
                <a:avLst/>
                <a:gdLst/>
                <a:ahLst/>
                <a:cxnLst>
                  <a:cxn ang="0">
                    <a:pos x="9" y="59"/>
                  </a:cxn>
                  <a:cxn ang="0">
                    <a:pos x="0" y="58"/>
                  </a:cxn>
                  <a:cxn ang="0">
                    <a:pos x="6" y="0"/>
                  </a:cxn>
                  <a:cxn ang="0">
                    <a:pos x="15" y="0"/>
                  </a:cxn>
                  <a:cxn ang="0">
                    <a:pos x="9" y="59"/>
                  </a:cxn>
                </a:cxnLst>
                <a:rect l="0" t="0" r="r" b="b"/>
                <a:pathLst>
                  <a:path w="15" h="59">
                    <a:moveTo>
                      <a:pt x="9" y="59"/>
                    </a:moveTo>
                    <a:lnTo>
                      <a:pt x="0" y="58"/>
                    </a:lnTo>
                    <a:lnTo>
                      <a:pt x="6" y="0"/>
                    </a:lnTo>
                    <a:lnTo>
                      <a:pt x="15" y="0"/>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6" name="Freeform 127">
                <a:extLst>
                  <a:ext uri="{FF2B5EF4-FFF2-40B4-BE49-F238E27FC236}">
                    <a16:creationId xmlns:a16="http://schemas.microsoft.com/office/drawing/2014/main" id="{D884C530-522E-B244-9CE7-7164C41EACD3}"/>
                  </a:ext>
                </a:extLst>
              </p:cNvPr>
              <p:cNvSpPr>
                <a:spLocks/>
              </p:cNvSpPr>
              <p:nvPr/>
            </p:nvSpPr>
            <p:spPr bwMode="auto">
              <a:xfrm>
                <a:off x="5230813" y="3155950"/>
                <a:ext cx="28575" cy="93663"/>
              </a:xfrm>
              <a:custGeom>
                <a:avLst/>
                <a:gdLst/>
                <a:ahLst/>
                <a:cxnLst>
                  <a:cxn ang="0">
                    <a:pos x="9" y="59"/>
                  </a:cxn>
                  <a:cxn ang="0">
                    <a:pos x="0" y="58"/>
                  </a:cxn>
                  <a:cxn ang="0">
                    <a:pos x="9" y="0"/>
                  </a:cxn>
                  <a:cxn ang="0">
                    <a:pos x="18" y="2"/>
                  </a:cxn>
                  <a:cxn ang="0">
                    <a:pos x="9" y="59"/>
                  </a:cxn>
                </a:cxnLst>
                <a:rect l="0" t="0" r="r" b="b"/>
                <a:pathLst>
                  <a:path w="18" h="59">
                    <a:moveTo>
                      <a:pt x="9" y="59"/>
                    </a:moveTo>
                    <a:lnTo>
                      <a:pt x="0" y="58"/>
                    </a:lnTo>
                    <a:lnTo>
                      <a:pt x="9" y="0"/>
                    </a:lnTo>
                    <a:lnTo>
                      <a:pt x="18"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7" name="Freeform 128">
                <a:extLst>
                  <a:ext uri="{FF2B5EF4-FFF2-40B4-BE49-F238E27FC236}">
                    <a16:creationId xmlns:a16="http://schemas.microsoft.com/office/drawing/2014/main" id="{15D5EB6A-B4DF-FF4C-9811-1052C461D95A}"/>
                  </a:ext>
                </a:extLst>
              </p:cNvPr>
              <p:cNvSpPr>
                <a:spLocks/>
              </p:cNvSpPr>
              <p:nvPr/>
            </p:nvSpPr>
            <p:spPr bwMode="auto">
              <a:xfrm>
                <a:off x="5300663" y="3168650"/>
                <a:ext cx="33338" cy="93663"/>
              </a:xfrm>
              <a:custGeom>
                <a:avLst/>
                <a:gdLst/>
                <a:ahLst/>
                <a:cxnLst>
                  <a:cxn ang="0">
                    <a:pos x="9" y="59"/>
                  </a:cxn>
                  <a:cxn ang="0">
                    <a:pos x="0" y="57"/>
                  </a:cxn>
                  <a:cxn ang="0">
                    <a:pos x="12" y="0"/>
                  </a:cxn>
                  <a:cxn ang="0">
                    <a:pos x="21" y="2"/>
                  </a:cxn>
                  <a:cxn ang="0">
                    <a:pos x="9" y="59"/>
                  </a:cxn>
                </a:cxnLst>
                <a:rect l="0" t="0" r="r" b="b"/>
                <a:pathLst>
                  <a:path w="21" h="59">
                    <a:moveTo>
                      <a:pt x="9" y="59"/>
                    </a:moveTo>
                    <a:lnTo>
                      <a:pt x="0" y="57"/>
                    </a:lnTo>
                    <a:lnTo>
                      <a:pt x="12" y="0"/>
                    </a:lnTo>
                    <a:lnTo>
                      <a:pt x="21" y="2"/>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8" name="Freeform 129">
                <a:extLst>
                  <a:ext uri="{FF2B5EF4-FFF2-40B4-BE49-F238E27FC236}">
                    <a16:creationId xmlns:a16="http://schemas.microsoft.com/office/drawing/2014/main" id="{84A2FCE1-DE49-EB4F-A13C-C2548FBB278D}"/>
                  </a:ext>
                </a:extLst>
              </p:cNvPr>
              <p:cNvSpPr>
                <a:spLocks/>
              </p:cNvSpPr>
              <p:nvPr/>
            </p:nvSpPr>
            <p:spPr bwMode="auto">
              <a:xfrm>
                <a:off x="5367338" y="3186113"/>
                <a:ext cx="38100" cy="93663"/>
              </a:xfrm>
              <a:custGeom>
                <a:avLst/>
                <a:gdLst/>
                <a:ahLst/>
                <a:cxnLst>
                  <a:cxn ang="0">
                    <a:pos x="9" y="59"/>
                  </a:cxn>
                  <a:cxn ang="0">
                    <a:pos x="0" y="57"/>
                  </a:cxn>
                  <a:cxn ang="0">
                    <a:pos x="15" y="0"/>
                  </a:cxn>
                  <a:cxn ang="0">
                    <a:pos x="24" y="3"/>
                  </a:cxn>
                  <a:cxn ang="0">
                    <a:pos x="9" y="59"/>
                  </a:cxn>
                </a:cxnLst>
                <a:rect l="0" t="0" r="r" b="b"/>
                <a:pathLst>
                  <a:path w="24" h="59">
                    <a:moveTo>
                      <a:pt x="9" y="59"/>
                    </a:moveTo>
                    <a:lnTo>
                      <a:pt x="0" y="57"/>
                    </a:lnTo>
                    <a:lnTo>
                      <a:pt x="15" y="0"/>
                    </a:lnTo>
                    <a:lnTo>
                      <a:pt x="24" y="3"/>
                    </a:lnTo>
                    <a:lnTo>
                      <a:pt x="9"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199" name="Freeform 130">
                <a:extLst>
                  <a:ext uri="{FF2B5EF4-FFF2-40B4-BE49-F238E27FC236}">
                    <a16:creationId xmlns:a16="http://schemas.microsoft.com/office/drawing/2014/main" id="{409BB3E9-FFAA-F644-B28A-C38B89094D9F}"/>
                  </a:ext>
                </a:extLst>
              </p:cNvPr>
              <p:cNvSpPr>
                <a:spLocks/>
              </p:cNvSpPr>
              <p:nvPr/>
            </p:nvSpPr>
            <p:spPr bwMode="auto">
              <a:xfrm>
                <a:off x="5437188" y="3206750"/>
                <a:ext cx="41275" cy="93663"/>
              </a:xfrm>
              <a:custGeom>
                <a:avLst/>
                <a:gdLst/>
                <a:ahLst/>
                <a:cxnLst>
                  <a:cxn ang="0">
                    <a:pos x="7" y="59"/>
                  </a:cxn>
                  <a:cxn ang="0">
                    <a:pos x="0" y="56"/>
                  </a:cxn>
                  <a:cxn ang="0">
                    <a:pos x="18" y="0"/>
                  </a:cxn>
                  <a:cxn ang="0">
                    <a:pos x="26" y="3"/>
                  </a:cxn>
                  <a:cxn ang="0">
                    <a:pos x="7" y="59"/>
                  </a:cxn>
                </a:cxnLst>
                <a:rect l="0" t="0" r="r" b="b"/>
                <a:pathLst>
                  <a:path w="26" h="59">
                    <a:moveTo>
                      <a:pt x="7" y="59"/>
                    </a:moveTo>
                    <a:lnTo>
                      <a:pt x="0" y="56"/>
                    </a:lnTo>
                    <a:lnTo>
                      <a:pt x="18" y="0"/>
                    </a:lnTo>
                    <a:lnTo>
                      <a:pt x="26" y="3"/>
                    </a:lnTo>
                    <a:lnTo>
                      <a:pt x="7" y="5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0" name="Freeform 131">
                <a:extLst>
                  <a:ext uri="{FF2B5EF4-FFF2-40B4-BE49-F238E27FC236}">
                    <a16:creationId xmlns:a16="http://schemas.microsoft.com/office/drawing/2014/main" id="{A44A824F-CC98-DE4E-B0DB-687FAE46123B}"/>
                  </a:ext>
                </a:extLst>
              </p:cNvPr>
              <p:cNvSpPr>
                <a:spLocks/>
              </p:cNvSpPr>
              <p:nvPr/>
            </p:nvSpPr>
            <p:spPr bwMode="auto">
              <a:xfrm>
                <a:off x="5502275" y="3230563"/>
                <a:ext cx="47625" cy="92075"/>
              </a:xfrm>
              <a:custGeom>
                <a:avLst/>
                <a:gdLst/>
                <a:ahLst/>
                <a:cxnLst>
                  <a:cxn ang="0">
                    <a:pos x="9" y="58"/>
                  </a:cxn>
                  <a:cxn ang="0">
                    <a:pos x="0" y="55"/>
                  </a:cxn>
                  <a:cxn ang="0">
                    <a:pos x="21" y="0"/>
                  </a:cxn>
                  <a:cxn ang="0">
                    <a:pos x="30" y="3"/>
                  </a:cxn>
                  <a:cxn ang="0">
                    <a:pos x="9" y="58"/>
                  </a:cxn>
                </a:cxnLst>
                <a:rect l="0" t="0" r="r" b="b"/>
                <a:pathLst>
                  <a:path w="30" h="58">
                    <a:moveTo>
                      <a:pt x="9" y="58"/>
                    </a:moveTo>
                    <a:lnTo>
                      <a:pt x="0" y="55"/>
                    </a:lnTo>
                    <a:lnTo>
                      <a:pt x="21" y="0"/>
                    </a:lnTo>
                    <a:lnTo>
                      <a:pt x="30" y="3"/>
                    </a:lnTo>
                    <a:lnTo>
                      <a:pt x="9"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1" name="Freeform 132">
                <a:extLst>
                  <a:ext uri="{FF2B5EF4-FFF2-40B4-BE49-F238E27FC236}">
                    <a16:creationId xmlns:a16="http://schemas.microsoft.com/office/drawing/2014/main" id="{46B6117C-3B71-E945-ADFA-3BB6D885B33B}"/>
                  </a:ext>
                </a:extLst>
              </p:cNvPr>
              <p:cNvSpPr>
                <a:spLocks/>
              </p:cNvSpPr>
              <p:nvPr/>
            </p:nvSpPr>
            <p:spPr bwMode="auto">
              <a:xfrm>
                <a:off x="5565775" y="3259138"/>
                <a:ext cx="50800" cy="92075"/>
              </a:xfrm>
              <a:custGeom>
                <a:avLst/>
                <a:gdLst/>
                <a:ahLst/>
                <a:cxnLst>
                  <a:cxn ang="0">
                    <a:pos x="10" y="58"/>
                  </a:cxn>
                  <a:cxn ang="0">
                    <a:pos x="0" y="53"/>
                  </a:cxn>
                  <a:cxn ang="0">
                    <a:pos x="25" y="0"/>
                  </a:cxn>
                  <a:cxn ang="0">
                    <a:pos x="32" y="3"/>
                  </a:cxn>
                  <a:cxn ang="0">
                    <a:pos x="10" y="58"/>
                  </a:cxn>
                </a:cxnLst>
                <a:rect l="0" t="0" r="r" b="b"/>
                <a:pathLst>
                  <a:path w="32" h="58">
                    <a:moveTo>
                      <a:pt x="10" y="58"/>
                    </a:moveTo>
                    <a:lnTo>
                      <a:pt x="0" y="53"/>
                    </a:lnTo>
                    <a:lnTo>
                      <a:pt x="25" y="0"/>
                    </a:lnTo>
                    <a:lnTo>
                      <a:pt x="32" y="3"/>
                    </a:lnTo>
                    <a:lnTo>
                      <a:pt x="10"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2" name="Freeform 133">
                <a:extLst>
                  <a:ext uri="{FF2B5EF4-FFF2-40B4-BE49-F238E27FC236}">
                    <a16:creationId xmlns:a16="http://schemas.microsoft.com/office/drawing/2014/main" id="{E09C80F6-B6A3-1E45-9C3B-AEA760BCDFD5}"/>
                  </a:ext>
                </a:extLst>
              </p:cNvPr>
              <p:cNvSpPr>
                <a:spLocks/>
              </p:cNvSpPr>
              <p:nvPr/>
            </p:nvSpPr>
            <p:spPr bwMode="auto">
              <a:xfrm>
                <a:off x="5630863" y="3290888"/>
                <a:ext cx="55563" cy="92075"/>
              </a:xfrm>
              <a:custGeom>
                <a:avLst/>
                <a:gdLst/>
                <a:ahLst/>
                <a:cxnLst>
                  <a:cxn ang="0">
                    <a:pos x="8" y="58"/>
                  </a:cxn>
                  <a:cxn ang="0">
                    <a:pos x="0" y="53"/>
                  </a:cxn>
                  <a:cxn ang="0">
                    <a:pos x="26" y="0"/>
                  </a:cxn>
                  <a:cxn ang="0">
                    <a:pos x="35" y="5"/>
                  </a:cxn>
                  <a:cxn ang="0">
                    <a:pos x="8" y="58"/>
                  </a:cxn>
                </a:cxnLst>
                <a:rect l="0" t="0" r="r" b="b"/>
                <a:pathLst>
                  <a:path w="35" h="58">
                    <a:moveTo>
                      <a:pt x="8" y="58"/>
                    </a:moveTo>
                    <a:lnTo>
                      <a:pt x="0" y="53"/>
                    </a:lnTo>
                    <a:lnTo>
                      <a:pt x="26" y="0"/>
                    </a:lnTo>
                    <a:lnTo>
                      <a:pt x="35" y="5"/>
                    </a:lnTo>
                    <a:lnTo>
                      <a:pt x="8" y="5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3" name="Freeform 134">
                <a:extLst>
                  <a:ext uri="{FF2B5EF4-FFF2-40B4-BE49-F238E27FC236}">
                    <a16:creationId xmlns:a16="http://schemas.microsoft.com/office/drawing/2014/main" id="{B53814D5-393F-E34D-9CE8-D494E8049879}"/>
                  </a:ext>
                </a:extLst>
              </p:cNvPr>
              <p:cNvSpPr>
                <a:spLocks/>
              </p:cNvSpPr>
              <p:nvPr/>
            </p:nvSpPr>
            <p:spPr bwMode="auto">
              <a:xfrm>
                <a:off x="5694363" y="3327400"/>
                <a:ext cx="57150" cy="88900"/>
              </a:xfrm>
              <a:custGeom>
                <a:avLst/>
                <a:gdLst/>
                <a:ahLst/>
                <a:cxnLst>
                  <a:cxn ang="0">
                    <a:pos x="7" y="56"/>
                  </a:cxn>
                  <a:cxn ang="0">
                    <a:pos x="0" y="51"/>
                  </a:cxn>
                  <a:cxn ang="0">
                    <a:pos x="28" y="0"/>
                  </a:cxn>
                  <a:cxn ang="0">
                    <a:pos x="36" y="4"/>
                  </a:cxn>
                  <a:cxn ang="0">
                    <a:pos x="7" y="56"/>
                  </a:cxn>
                </a:cxnLst>
                <a:rect l="0" t="0" r="r" b="b"/>
                <a:pathLst>
                  <a:path w="36" h="56">
                    <a:moveTo>
                      <a:pt x="7" y="56"/>
                    </a:moveTo>
                    <a:lnTo>
                      <a:pt x="0" y="51"/>
                    </a:lnTo>
                    <a:lnTo>
                      <a:pt x="28" y="0"/>
                    </a:lnTo>
                    <a:lnTo>
                      <a:pt x="36" y="4"/>
                    </a:lnTo>
                    <a:lnTo>
                      <a:pt x="7" y="5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4" name="Freeform 135">
                <a:extLst>
                  <a:ext uri="{FF2B5EF4-FFF2-40B4-BE49-F238E27FC236}">
                    <a16:creationId xmlns:a16="http://schemas.microsoft.com/office/drawing/2014/main" id="{E3A99C68-ADB4-934A-8F7F-EFEE20B1DCD3}"/>
                  </a:ext>
                </a:extLst>
              </p:cNvPr>
              <p:cNvSpPr>
                <a:spLocks/>
              </p:cNvSpPr>
              <p:nvPr/>
            </p:nvSpPr>
            <p:spPr bwMode="auto">
              <a:xfrm>
                <a:off x="5753100" y="3367088"/>
                <a:ext cx="63500" cy="84138"/>
              </a:xfrm>
              <a:custGeom>
                <a:avLst/>
                <a:gdLst/>
                <a:ahLst/>
                <a:cxnLst>
                  <a:cxn ang="0">
                    <a:pos x="6" y="53"/>
                  </a:cxn>
                  <a:cxn ang="0">
                    <a:pos x="0" y="49"/>
                  </a:cxn>
                  <a:cxn ang="0">
                    <a:pos x="32" y="0"/>
                  </a:cxn>
                  <a:cxn ang="0">
                    <a:pos x="40" y="5"/>
                  </a:cxn>
                  <a:cxn ang="0">
                    <a:pos x="6" y="53"/>
                  </a:cxn>
                </a:cxnLst>
                <a:rect l="0" t="0" r="r" b="b"/>
                <a:pathLst>
                  <a:path w="40" h="53">
                    <a:moveTo>
                      <a:pt x="6" y="53"/>
                    </a:moveTo>
                    <a:lnTo>
                      <a:pt x="0" y="49"/>
                    </a:lnTo>
                    <a:lnTo>
                      <a:pt x="32" y="0"/>
                    </a:lnTo>
                    <a:lnTo>
                      <a:pt x="40" y="5"/>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5" name="Freeform 136">
                <a:extLst>
                  <a:ext uri="{FF2B5EF4-FFF2-40B4-BE49-F238E27FC236}">
                    <a16:creationId xmlns:a16="http://schemas.microsoft.com/office/drawing/2014/main" id="{A3944A41-3783-6348-A1DA-A94FE0A7BCC6}"/>
                  </a:ext>
                </a:extLst>
              </p:cNvPr>
              <p:cNvSpPr>
                <a:spLocks/>
              </p:cNvSpPr>
              <p:nvPr/>
            </p:nvSpPr>
            <p:spPr bwMode="auto">
              <a:xfrm>
                <a:off x="5811838" y="3408363"/>
                <a:ext cx="63500" cy="84138"/>
              </a:xfrm>
              <a:custGeom>
                <a:avLst/>
                <a:gdLst/>
                <a:ahLst/>
                <a:cxnLst>
                  <a:cxn ang="0">
                    <a:pos x="6" y="53"/>
                  </a:cxn>
                  <a:cxn ang="0">
                    <a:pos x="0" y="49"/>
                  </a:cxn>
                  <a:cxn ang="0">
                    <a:pos x="34" y="0"/>
                  </a:cxn>
                  <a:cxn ang="0">
                    <a:pos x="40" y="6"/>
                  </a:cxn>
                  <a:cxn ang="0">
                    <a:pos x="6" y="53"/>
                  </a:cxn>
                </a:cxnLst>
                <a:rect l="0" t="0" r="r" b="b"/>
                <a:pathLst>
                  <a:path w="40" h="53">
                    <a:moveTo>
                      <a:pt x="6" y="53"/>
                    </a:moveTo>
                    <a:lnTo>
                      <a:pt x="0" y="49"/>
                    </a:lnTo>
                    <a:lnTo>
                      <a:pt x="34" y="0"/>
                    </a:lnTo>
                    <a:lnTo>
                      <a:pt x="40" y="6"/>
                    </a:lnTo>
                    <a:lnTo>
                      <a:pt x="6" y="5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6" name="Freeform 137">
                <a:extLst>
                  <a:ext uri="{FF2B5EF4-FFF2-40B4-BE49-F238E27FC236}">
                    <a16:creationId xmlns:a16="http://schemas.microsoft.com/office/drawing/2014/main" id="{2FBC47C6-4F3C-674D-BD65-CB392D41D6CF}"/>
                  </a:ext>
                </a:extLst>
              </p:cNvPr>
              <p:cNvSpPr>
                <a:spLocks/>
              </p:cNvSpPr>
              <p:nvPr/>
            </p:nvSpPr>
            <p:spPr bwMode="auto">
              <a:xfrm>
                <a:off x="5865813" y="3454400"/>
                <a:ext cx="69850" cy="80963"/>
              </a:xfrm>
              <a:custGeom>
                <a:avLst/>
                <a:gdLst/>
                <a:ahLst/>
                <a:cxnLst>
                  <a:cxn ang="0">
                    <a:pos x="6" y="51"/>
                  </a:cxn>
                  <a:cxn ang="0">
                    <a:pos x="0" y="47"/>
                  </a:cxn>
                  <a:cxn ang="0">
                    <a:pos x="38" y="0"/>
                  </a:cxn>
                  <a:cxn ang="0">
                    <a:pos x="44" y="6"/>
                  </a:cxn>
                  <a:cxn ang="0">
                    <a:pos x="6" y="51"/>
                  </a:cxn>
                </a:cxnLst>
                <a:rect l="0" t="0" r="r" b="b"/>
                <a:pathLst>
                  <a:path w="44" h="51">
                    <a:moveTo>
                      <a:pt x="6" y="51"/>
                    </a:moveTo>
                    <a:lnTo>
                      <a:pt x="0" y="47"/>
                    </a:lnTo>
                    <a:lnTo>
                      <a:pt x="38" y="0"/>
                    </a:lnTo>
                    <a:lnTo>
                      <a:pt x="44" y="6"/>
                    </a:lnTo>
                    <a:lnTo>
                      <a:pt x="6" y="5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7" name="Freeform 138">
                <a:extLst>
                  <a:ext uri="{FF2B5EF4-FFF2-40B4-BE49-F238E27FC236}">
                    <a16:creationId xmlns:a16="http://schemas.microsoft.com/office/drawing/2014/main" id="{5D7F7300-EA58-484A-8253-70E8232D606E}"/>
                  </a:ext>
                </a:extLst>
              </p:cNvPr>
              <p:cNvSpPr>
                <a:spLocks/>
              </p:cNvSpPr>
              <p:nvPr/>
            </p:nvSpPr>
            <p:spPr bwMode="auto">
              <a:xfrm>
                <a:off x="5919788" y="3505200"/>
                <a:ext cx="73025" cy="76200"/>
              </a:xfrm>
              <a:custGeom>
                <a:avLst/>
                <a:gdLst/>
                <a:ahLst/>
                <a:cxnLst>
                  <a:cxn ang="0">
                    <a:pos x="7" y="48"/>
                  </a:cxn>
                  <a:cxn ang="0">
                    <a:pos x="0" y="43"/>
                  </a:cxn>
                  <a:cxn ang="0">
                    <a:pos x="39" y="0"/>
                  </a:cxn>
                  <a:cxn ang="0">
                    <a:pos x="46" y="6"/>
                  </a:cxn>
                  <a:cxn ang="0">
                    <a:pos x="7" y="48"/>
                  </a:cxn>
                </a:cxnLst>
                <a:rect l="0" t="0" r="r" b="b"/>
                <a:pathLst>
                  <a:path w="46" h="48">
                    <a:moveTo>
                      <a:pt x="7" y="48"/>
                    </a:moveTo>
                    <a:lnTo>
                      <a:pt x="0" y="43"/>
                    </a:lnTo>
                    <a:lnTo>
                      <a:pt x="39" y="0"/>
                    </a:lnTo>
                    <a:lnTo>
                      <a:pt x="46" y="6"/>
                    </a:lnTo>
                    <a:lnTo>
                      <a:pt x="7" y="4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8" name="Freeform 139">
                <a:extLst>
                  <a:ext uri="{FF2B5EF4-FFF2-40B4-BE49-F238E27FC236}">
                    <a16:creationId xmlns:a16="http://schemas.microsoft.com/office/drawing/2014/main" id="{F280231E-76E5-EA44-AA5A-694CA48F200B}"/>
                  </a:ext>
                </a:extLst>
              </p:cNvPr>
              <p:cNvSpPr>
                <a:spLocks/>
              </p:cNvSpPr>
              <p:nvPr/>
            </p:nvSpPr>
            <p:spPr bwMode="auto">
              <a:xfrm>
                <a:off x="5972175" y="3557588"/>
                <a:ext cx="74613" cy="74613"/>
              </a:xfrm>
              <a:custGeom>
                <a:avLst/>
                <a:gdLst/>
                <a:ahLst/>
                <a:cxnLst>
                  <a:cxn ang="0">
                    <a:pos x="6" y="47"/>
                  </a:cxn>
                  <a:cxn ang="0">
                    <a:pos x="0" y="41"/>
                  </a:cxn>
                  <a:cxn ang="0">
                    <a:pos x="41" y="0"/>
                  </a:cxn>
                  <a:cxn ang="0">
                    <a:pos x="47" y="6"/>
                  </a:cxn>
                  <a:cxn ang="0">
                    <a:pos x="6" y="47"/>
                  </a:cxn>
                </a:cxnLst>
                <a:rect l="0" t="0" r="r" b="b"/>
                <a:pathLst>
                  <a:path w="47" h="47">
                    <a:moveTo>
                      <a:pt x="6" y="47"/>
                    </a:moveTo>
                    <a:lnTo>
                      <a:pt x="0" y="41"/>
                    </a:lnTo>
                    <a:lnTo>
                      <a:pt x="41" y="0"/>
                    </a:lnTo>
                    <a:lnTo>
                      <a:pt x="47" y="6"/>
                    </a:lnTo>
                    <a:lnTo>
                      <a:pt x="6" y="4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09" name="Freeform 140">
                <a:extLst>
                  <a:ext uri="{FF2B5EF4-FFF2-40B4-BE49-F238E27FC236}">
                    <a16:creationId xmlns:a16="http://schemas.microsoft.com/office/drawing/2014/main" id="{01862E98-3CF5-4344-A59B-75008CEF8ED8}"/>
                  </a:ext>
                </a:extLst>
              </p:cNvPr>
              <p:cNvSpPr>
                <a:spLocks/>
              </p:cNvSpPr>
              <p:nvPr/>
            </p:nvSpPr>
            <p:spPr bwMode="auto">
              <a:xfrm>
                <a:off x="6019800" y="3609975"/>
                <a:ext cx="79375" cy="71438"/>
              </a:xfrm>
              <a:custGeom>
                <a:avLst/>
                <a:gdLst/>
                <a:ahLst/>
                <a:cxnLst>
                  <a:cxn ang="0">
                    <a:pos x="6" y="45"/>
                  </a:cxn>
                  <a:cxn ang="0">
                    <a:pos x="0" y="39"/>
                  </a:cxn>
                  <a:cxn ang="0">
                    <a:pos x="44" y="0"/>
                  </a:cxn>
                  <a:cxn ang="0">
                    <a:pos x="50" y="8"/>
                  </a:cxn>
                  <a:cxn ang="0">
                    <a:pos x="6" y="45"/>
                  </a:cxn>
                </a:cxnLst>
                <a:rect l="0" t="0" r="r" b="b"/>
                <a:pathLst>
                  <a:path w="50" h="45">
                    <a:moveTo>
                      <a:pt x="6" y="45"/>
                    </a:moveTo>
                    <a:lnTo>
                      <a:pt x="0" y="39"/>
                    </a:lnTo>
                    <a:lnTo>
                      <a:pt x="44" y="0"/>
                    </a:lnTo>
                    <a:lnTo>
                      <a:pt x="50" y="8"/>
                    </a:lnTo>
                    <a:lnTo>
                      <a:pt x="6" y="45"/>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0" name="Freeform 141">
                <a:extLst>
                  <a:ext uri="{FF2B5EF4-FFF2-40B4-BE49-F238E27FC236}">
                    <a16:creationId xmlns:a16="http://schemas.microsoft.com/office/drawing/2014/main" id="{3F7119AE-42F1-3445-8C8E-540668F48695}"/>
                  </a:ext>
                </a:extLst>
              </p:cNvPr>
              <p:cNvSpPr>
                <a:spLocks/>
              </p:cNvSpPr>
              <p:nvPr/>
            </p:nvSpPr>
            <p:spPr bwMode="auto">
              <a:xfrm>
                <a:off x="6065838" y="3667125"/>
                <a:ext cx="80963" cy="69850"/>
              </a:xfrm>
              <a:custGeom>
                <a:avLst/>
                <a:gdLst/>
                <a:ahLst/>
                <a:cxnLst>
                  <a:cxn ang="0">
                    <a:pos x="4" y="44"/>
                  </a:cxn>
                  <a:cxn ang="0">
                    <a:pos x="0" y="37"/>
                  </a:cxn>
                  <a:cxn ang="0">
                    <a:pos x="45" y="0"/>
                  </a:cxn>
                  <a:cxn ang="0">
                    <a:pos x="51" y="8"/>
                  </a:cxn>
                  <a:cxn ang="0">
                    <a:pos x="4" y="44"/>
                  </a:cxn>
                </a:cxnLst>
                <a:rect l="0" t="0" r="r" b="b"/>
                <a:pathLst>
                  <a:path w="51" h="44">
                    <a:moveTo>
                      <a:pt x="4" y="44"/>
                    </a:moveTo>
                    <a:lnTo>
                      <a:pt x="0" y="37"/>
                    </a:lnTo>
                    <a:lnTo>
                      <a:pt x="45" y="0"/>
                    </a:lnTo>
                    <a:lnTo>
                      <a:pt x="51" y="8"/>
                    </a:lnTo>
                    <a:lnTo>
                      <a:pt x="4" y="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1" name="Freeform 142">
                <a:extLst>
                  <a:ext uri="{FF2B5EF4-FFF2-40B4-BE49-F238E27FC236}">
                    <a16:creationId xmlns:a16="http://schemas.microsoft.com/office/drawing/2014/main" id="{6F2496F0-B8E7-4045-9FEB-586D6B12E1CB}"/>
                  </a:ext>
                </a:extLst>
              </p:cNvPr>
              <p:cNvSpPr>
                <a:spLocks/>
              </p:cNvSpPr>
              <p:nvPr/>
            </p:nvSpPr>
            <p:spPr bwMode="auto">
              <a:xfrm>
                <a:off x="6108700" y="3727450"/>
                <a:ext cx="80963" cy="65088"/>
              </a:xfrm>
              <a:custGeom>
                <a:avLst/>
                <a:gdLst/>
                <a:ahLst/>
                <a:cxnLst>
                  <a:cxn ang="0">
                    <a:pos x="5" y="41"/>
                  </a:cxn>
                  <a:cxn ang="0">
                    <a:pos x="0" y="35"/>
                  </a:cxn>
                  <a:cxn ang="0">
                    <a:pos x="47" y="0"/>
                  </a:cxn>
                  <a:cxn ang="0">
                    <a:pos x="51" y="8"/>
                  </a:cxn>
                  <a:cxn ang="0">
                    <a:pos x="5" y="41"/>
                  </a:cxn>
                </a:cxnLst>
                <a:rect l="0" t="0" r="r" b="b"/>
                <a:pathLst>
                  <a:path w="51" h="41">
                    <a:moveTo>
                      <a:pt x="5" y="41"/>
                    </a:moveTo>
                    <a:lnTo>
                      <a:pt x="0" y="35"/>
                    </a:lnTo>
                    <a:lnTo>
                      <a:pt x="47" y="0"/>
                    </a:lnTo>
                    <a:lnTo>
                      <a:pt x="51" y="8"/>
                    </a:lnTo>
                    <a:lnTo>
                      <a:pt x="5" y="41"/>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2" name="Freeform 143">
                <a:extLst>
                  <a:ext uri="{FF2B5EF4-FFF2-40B4-BE49-F238E27FC236}">
                    <a16:creationId xmlns:a16="http://schemas.microsoft.com/office/drawing/2014/main" id="{DD59A35C-29DB-744D-9A9E-758A9042C5C5}"/>
                  </a:ext>
                </a:extLst>
              </p:cNvPr>
              <p:cNvSpPr>
                <a:spLocks/>
              </p:cNvSpPr>
              <p:nvPr/>
            </p:nvSpPr>
            <p:spPr bwMode="auto">
              <a:xfrm>
                <a:off x="6146800" y="3789363"/>
                <a:ext cx="87313" cy="63500"/>
              </a:xfrm>
              <a:custGeom>
                <a:avLst/>
                <a:gdLst/>
                <a:ahLst/>
                <a:cxnLst>
                  <a:cxn ang="0">
                    <a:pos x="5" y="40"/>
                  </a:cxn>
                  <a:cxn ang="0">
                    <a:pos x="0" y="32"/>
                  </a:cxn>
                  <a:cxn ang="0">
                    <a:pos x="50" y="0"/>
                  </a:cxn>
                  <a:cxn ang="0">
                    <a:pos x="55" y="8"/>
                  </a:cxn>
                  <a:cxn ang="0">
                    <a:pos x="5" y="40"/>
                  </a:cxn>
                </a:cxnLst>
                <a:rect l="0" t="0" r="r" b="b"/>
                <a:pathLst>
                  <a:path w="55" h="40">
                    <a:moveTo>
                      <a:pt x="5" y="40"/>
                    </a:moveTo>
                    <a:lnTo>
                      <a:pt x="0" y="32"/>
                    </a:lnTo>
                    <a:lnTo>
                      <a:pt x="50" y="0"/>
                    </a:lnTo>
                    <a:lnTo>
                      <a:pt x="55" y="8"/>
                    </a:lnTo>
                    <a:lnTo>
                      <a:pt x="5" y="4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3" name="Freeform 144">
                <a:extLst>
                  <a:ext uri="{FF2B5EF4-FFF2-40B4-BE49-F238E27FC236}">
                    <a16:creationId xmlns:a16="http://schemas.microsoft.com/office/drawing/2014/main" id="{DBB23209-3B7F-DB40-84B2-A4D6906E933C}"/>
                  </a:ext>
                </a:extLst>
              </p:cNvPr>
              <p:cNvSpPr>
                <a:spLocks/>
              </p:cNvSpPr>
              <p:nvPr/>
            </p:nvSpPr>
            <p:spPr bwMode="auto">
              <a:xfrm>
                <a:off x="6183313" y="3854450"/>
                <a:ext cx="88900" cy="57150"/>
              </a:xfrm>
              <a:custGeom>
                <a:avLst/>
                <a:gdLst/>
                <a:ahLst/>
                <a:cxnLst>
                  <a:cxn ang="0">
                    <a:pos x="4" y="36"/>
                  </a:cxn>
                  <a:cxn ang="0">
                    <a:pos x="0" y="29"/>
                  </a:cxn>
                  <a:cxn ang="0">
                    <a:pos x="51" y="0"/>
                  </a:cxn>
                  <a:cxn ang="0">
                    <a:pos x="56" y="8"/>
                  </a:cxn>
                  <a:cxn ang="0">
                    <a:pos x="4" y="36"/>
                  </a:cxn>
                </a:cxnLst>
                <a:rect l="0" t="0" r="r" b="b"/>
                <a:pathLst>
                  <a:path w="56" h="36">
                    <a:moveTo>
                      <a:pt x="4" y="36"/>
                    </a:moveTo>
                    <a:lnTo>
                      <a:pt x="0" y="29"/>
                    </a:lnTo>
                    <a:lnTo>
                      <a:pt x="51" y="0"/>
                    </a:lnTo>
                    <a:lnTo>
                      <a:pt x="56" y="8"/>
                    </a:lnTo>
                    <a:lnTo>
                      <a:pt x="4" y="3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4" name="Freeform 145">
                <a:extLst>
                  <a:ext uri="{FF2B5EF4-FFF2-40B4-BE49-F238E27FC236}">
                    <a16:creationId xmlns:a16="http://schemas.microsoft.com/office/drawing/2014/main" id="{09919659-E4E0-434F-B89B-0D7B328EA160}"/>
                  </a:ext>
                </a:extLst>
              </p:cNvPr>
              <p:cNvSpPr>
                <a:spLocks/>
              </p:cNvSpPr>
              <p:nvPr/>
            </p:nvSpPr>
            <p:spPr bwMode="auto">
              <a:xfrm>
                <a:off x="6216650" y="3922713"/>
                <a:ext cx="88900" cy="52388"/>
              </a:xfrm>
              <a:custGeom>
                <a:avLst/>
                <a:gdLst/>
                <a:ahLst/>
                <a:cxnLst>
                  <a:cxn ang="0">
                    <a:pos x="5" y="33"/>
                  </a:cxn>
                  <a:cxn ang="0">
                    <a:pos x="0" y="25"/>
                  </a:cxn>
                  <a:cxn ang="0">
                    <a:pos x="53" y="0"/>
                  </a:cxn>
                  <a:cxn ang="0">
                    <a:pos x="56" y="7"/>
                  </a:cxn>
                  <a:cxn ang="0">
                    <a:pos x="5" y="33"/>
                  </a:cxn>
                </a:cxnLst>
                <a:rect l="0" t="0" r="r" b="b"/>
                <a:pathLst>
                  <a:path w="56" h="33">
                    <a:moveTo>
                      <a:pt x="5" y="33"/>
                    </a:moveTo>
                    <a:lnTo>
                      <a:pt x="0" y="25"/>
                    </a:lnTo>
                    <a:lnTo>
                      <a:pt x="53" y="0"/>
                    </a:lnTo>
                    <a:lnTo>
                      <a:pt x="56" y="7"/>
                    </a:lnTo>
                    <a:lnTo>
                      <a:pt x="5" y="3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5" name="Freeform 146">
                <a:extLst>
                  <a:ext uri="{FF2B5EF4-FFF2-40B4-BE49-F238E27FC236}">
                    <a16:creationId xmlns:a16="http://schemas.microsoft.com/office/drawing/2014/main" id="{C243C36D-37FF-EA42-8EC9-AC16FA33D633}"/>
                  </a:ext>
                </a:extLst>
              </p:cNvPr>
              <p:cNvSpPr>
                <a:spLocks/>
              </p:cNvSpPr>
              <p:nvPr/>
            </p:nvSpPr>
            <p:spPr bwMode="auto">
              <a:xfrm>
                <a:off x="6248400" y="3989388"/>
                <a:ext cx="88900" cy="50800"/>
              </a:xfrm>
              <a:custGeom>
                <a:avLst/>
                <a:gdLst/>
                <a:ahLst/>
                <a:cxnLst>
                  <a:cxn ang="0">
                    <a:pos x="3" y="32"/>
                  </a:cxn>
                  <a:cxn ang="0">
                    <a:pos x="0" y="22"/>
                  </a:cxn>
                  <a:cxn ang="0">
                    <a:pos x="53" y="0"/>
                  </a:cxn>
                  <a:cxn ang="0">
                    <a:pos x="56" y="7"/>
                  </a:cxn>
                  <a:cxn ang="0">
                    <a:pos x="3" y="32"/>
                  </a:cxn>
                </a:cxnLst>
                <a:rect l="0" t="0" r="r" b="b"/>
                <a:pathLst>
                  <a:path w="56" h="32">
                    <a:moveTo>
                      <a:pt x="3" y="32"/>
                    </a:moveTo>
                    <a:lnTo>
                      <a:pt x="0" y="22"/>
                    </a:lnTo>
                    <a:lnTo>
                      <a:pt x="53" y="0"/>
                    </a:lnTo>
                    <a:lnTo>
                      <a:pt x="56" y="7"/>
                    </a:lnTo>
                    <a:lnTo>
                      <a:pt x="3" y="32"/>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6" name="Freeform 147">
                <a:extLst>
                  <a:ext uri="{FF2B5EF4-FFF2-40B4-BE49-F238E27FC236}">
                    <a16:creationId xmlns:a16="http://schemas.microsoft.com/office/drawing/2014/main" id="{63944D1E-67E9-1F4A-B95A-823691AE16FC}"/>
                  </a:ext>
                </a:extLst>
              </p:cNvPr>
              <p:cNvSpPr>
                <a:spLocks/>
              </p:cNvSpPr>
              <p:nvPr/>
            </p:nvSpPr>
            <p:spPr bwMode="auto">
              <a:xfrm>
                <a:off x="6273800" y="4059238"/>
                <a:ext cx="92075" cy="44450"/>
              </a:xfrm>
              <a:custGeom>
                <a:avLst/>
                <a:gdLst/>
                <a:ahLst/>
                <a:cxnLst>
                  <a:cxn ang="0">
                    <a:pos x="3" y="28"/>
                  </a:cxn>
                  <a:cxn ang="0">
                    <a:pos x="0" y="19"/>
                  </a:cxn>
                  <a:cxn ang="0">
                    <a:pos x="55" y="0"/>
                  </a:cxn>
                  <a:cxn ang="0">
                    <a:pos x="58" y="7"/>
                  </a:cxn>
                  <a:cxn ang="0">
                    <a:pos x="3" y="28"/>
                  </a:cxn>
                </a:cxnLst>
                <a:rect l="0" t="0" r="r" b="b"/>
                <a:pathLst>
                  <a:path w="58" h="28">
                    <a:moveTo>
                      <a:pt x="3" y="28"/>
                    </a:moveTo>
                    <a:lnTo>
                      <a:pt x="0" y="19"/>
                    </a:lnTo>
                    <a:lnTo>
                      <a:pt x="55" y="0"/>
                    </a:lnTo>
                    <a:lnTo>
                      <a:pt x="58" y="7"/>
                    </a:lnTo>
                    <a:lnTo>
                      <a:pt x="3" y="28"/>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7" name="Freeform 148">
                <a:extLst>
                  <a:ext uri="{FF2B5EF4-FFF2-40B4-BE49-F238E27FC236}">
                    <a16:creationId xmlns:a16="http://schemas.microsoft.com/office/drawing/2014/main" id="{28C458C4-4D6E-1346-BC56-A7FA442A8903}"/>
                  </a:ext>
                </a:extLst>
              </p:cNvPr>
              <p:cNvSpPr>
                <a:spLocks/>
              </p:cNvSpPr>
              <p:nvPr/>
            </p:nvSpPr>
            <p:spPr bwMode="auto">
              <a:xfrm>
                <a:off x="6296025" y="4127500"/>
                <a:ext cx="93663" cy="41275"/>
              </a:xfrm>
              <a:custGeom>
                <a:avLst/>
                <a:gdLst/>
                <a:ahLst/>
                <a:cxnLst>
                  <a:cxn ang="0">
                    <a:pos x="3" y="26"/>
                  </a:cxn>
                  <a:cxn ang="0">
                    <a:pos x="0" y="19"/>
                  </a:cxn>
                  <a:cxn ang="0">
                    <a:pos x="56" y="0"/>
                  </a:cxn>
                  <a:cxn ang="0">
                    <a:pos x="59" y="10"/>
                  </a:cxn>
                  <a:cxn ang="0">
                    <a:pos x="3" y="26"/>
                  </a:cxn>
                </a:cxnLst>
                <a:rect l="0" t="0" r="r" b="b"/>
                <a:pathLst>
                  <a:path w="59" h="26">
                    <a:moveTo>
                      <a:pt x="3" y="26"/>
                    </a:moveTo>
                    <a:lnTo>
                      <a:pt x="0" y="19"/>
                    </a:lnTo>
                    <a:lnTo>
                      <a:pt x="56" y="0"/>
                    </a:lnTo>
                    <a:lnTo>
                      <a:pt x="59" y="10"/>
                    </a:lnTo>
                    <a:lnTo>
                      <a:pt x="3" y="2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8" name="Freeform 149">
                <a:extLst>
                  <a:ext uri="{FF2B5EF4-FFF2-40B4-BE49-F238E27FC236}">
                    <a16:creationId xmlns:a16="http://schemas.microsoft.com/office/drawing/2014/main" id="{2C2B007A-0749-A24C-8306-0E52EB5C74F3}"/>
                  </a:ext>
                </a:extLst>
              </p:cNvPr>
              <p:cNvSpPr>
                <a:spLocks/>
              </p:cNvSpPr>
              <p:nvPr/>
            </p:nvSpPr>
            <p:spPr bwMode="auto">
              <a:xfrm>
                <a:off x="6315075" y="4202113"/>
                <a:ext cx="93663" cy="36513"/>
              </a:xfrm>
              <a:custGeom>
                <a:avLst/>
                <a:gdLst/>
                <a:ahLst/>
                <a:cxnLst>
                  <a:cxn ang="0">
                    <a:pos x="3" y="23"/>
                  </a:cxn>
                  <a:cxn ang="0">
                    <a:pos x="0" y="14"/>
                  </a:cxn>
                  <a:cxn ang="0">
                    <a:pos x="57" y="0"/>
                  </a:cxn>
                  <a:cxn ang="0">
                    <a:pos x="59" y="8"/>
                  </a:cxn>
                  <a:cxn ang="0">
                    <a:pos x="3" y="23"/>
                  </a:cxn>
                </a:cxnLst>
                <a:rect l="0" t="0" r="r" b="b"/>
                <a:pathLst>
                  <a:path w="59" h="23">
                    <a:moveTo>
                      <a:pt x="3" y="23"/>
                    </a:moveTo>
                    <a:lnTo>
                      <a:pt x="0" y="14"/>
                    </a:lnTo>
                    <a:lnTo>
                      <a:pt x="57" y="0"/>
                    </a:lnTo>
                    <a:lnTo>
                      <a:pt x="59" y="8"/>
                    </a:lnTo>
                    <a:lnTo>
                      <a:pt x="3" y="23"/>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19" name="Freeform 150">
                <a:extLst>
                  <a:ext uri="{FF2B5EF4-FFF2-40B4-BE49-F238E27FC236}">
                    <a16:creationId xmlns:a16="http://schemas.microsoft.com/office/drawing/2014/main" id="{22231612-ABBB-2B41-BB54-DFD1F98272B9}"/>
                  </a:ext>
                </a:extLst>
              </p:cNvPr>
              <p:cNvSpPr>
                <a:spLocks/>
              </p:cNvSpPr>
              <p:nvPr/>
            </p:nvSpPr>
            <p:spPr bwMode="auto">
              <a:xfrm>
                <a:off x="6332538" y="4275138"/>
                <a:ext cx="93663" cy="30163"/>
              </a:xfrm>
              <a:custGeom>
                <a:avLst/>
                <a:gdLst/>
                <a:ahLst/>
                <a:cxnLst>
                  <a:cxn ang="0">
                    <a:pos x="1" y="19"/>
                  </a:cxn>
                  <a:cxn ang="0">
                    <a:pos x="0" y="12"/>
                  </a:cxn>
                  <a:cxn ang="0">
                    <a:pos x="57" y="0"/>
                  </a:cxn>
                  <a:cxn ang="0">
                    <a:pos x="59" y="9"/>
                  </a:cxn>
                  <a:cxn ang="0">
                    <a:pos x="1" y="19"/>
                  </a:cxn>
                </a:cxnLst>
                <a:rect l="0" t="0" r="r" b="b"/>
                <a:pathLst>
                  <a:path w="59" h="19">
                    <a:moveTo>
                      <a:pt x="1" y="19"/>
                    </a:moveTo>
                    <a:lnTo>
                      <a:pt x="0" y="12"/>
                    </a:lnTo>
                    <a:lnTo>
                      <a:pt x="57" y="0"/>
                    </a:lnTo>
                    <a:lnTo>
                      <a:pt x="59" y="9"/>
                    </a:lnTo>
                    <a:lnTo>
                      <a:pt x="1" y="19"/>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20" name="Freeform 151">
                <a:extLst>
                  <a:ext uri="{FF2B5EF4-FFF2-40B4-BE49-F238E27FC236}">
                    <a16:creationId xmlns:a16="http://schemas.microsoft.com/office/drawing/2014/main" id="{E589BEFD-08B6-9A4B-8A13-F7DEA613C66C}"/>
                  </a:ext>
                </a:extLst>
              </p:cNvPr>
              <p:cNvSpPr>
                <a:spLocks/>
              </p:cNvSpPr>
              <p:nvPr/>
            </p:nvSpPr>
            <p:spPr bwMode="auto">
              <a:xfrm>
                <a:off x="6343650" y="4348163"/>
                <a:ext cx="93663" cy="26988"/>
              </a:xfrm>
              <a:custGeom>
                <a:avLst/>
                <a:gdLst/>
                <a:ahLst/>
                <a:cxnLst>
                  <a:cxn ang="0">
                    <a:pos x="0" y="17"/>
                  </a:cxn>
                  <a:cxn ang="0">
                    <a:pos x="0" y="8"/>
                  </a:cxn>
                  <a:cxn ang="0">
                    <a:pos x="58" y="0"/>
                  </a:cxn>
                  <a:cxn ang="0">
                    <a:pos x="59" y="10"/>
                  </a:cxn>
                  <a:cxn ang="0">
                    <a:pos x="0" y="17"/>
                  </a:cxn>
                </a:cxnLst>
                <a:rect l="0" t="0" r="r" b="b"/>
                <a:pathLst>
                  <a:path w="59" h="17">
                    <a:moveTo>
                      <a:pt x="0" y="17"/>
                    </a:moveTo>
                    <a:lnTo>
                      <a:pt x="0" y="8"/>
                    </a:lnTo>
                    <a:lnTo>
                      <a:pt x="58" y="0"/>
                    </a:lnTo>
                    <a:lnTo>
                      <a:pt x="59" y="10"/>
                    </a:lnTo>
                    <a:lnTo>
                      <a:pt x="0" y="17"/>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21" name="Freeform 152">
                <a:extLst>
                  <a:ext uri="{FF2B5EF4-FFF2-40B4-BE49-F238E27FC236}">
                    <a16:creationId xmlns:a16="http://schemas.microsoft.com/office/drawing/2014/main" id="{F05DBE46-788B-D34A-94BA-3600B8B3C6D3}"/>
                  </a:ext>
                </a:extLst>
              </p:cNvPr>
              <p:cNvSpPr>
                <a:spLocks/>
              </p:cNvSpPr>
              <p:nvPr/>
            </p:nvSpPr>
            <p:spPr bwMode="auto">
              <a:xfrm>
                <a:off x="6351588" y="4422775"/>
                <a:ext cx="93663" cy="22225"/>
              </a:xfrm>
              <a:custGeom>
                <a:avLst/>
                <a:gdLst/>
                <a:ahLst/>
                <a:cxnLst>
                  <a:cxn ang="0">
                    <a:pos x="1" y="14"/>
                  </a:cxn>
                  <a:cxn ang="0">
                    <a:pos x="0" y="6"/>
                  </a:cxn>
                  <a:cxn ang="0">
                    <a:pos x="59" y="0"/>
                  </a:cxn>
                  <a:cxn ang="0">
                    <a:pos x="59" y="9"/>
                  </a:cxn>
                  <a:cxn ang="0">
                    <a:pos x="1" y="14"/>
                  </a:cxn>
                </a:cxnLst>
                <a:rect l="0" t="0" r="r" b="b"/>
                <a:pathLst>
                  <a:path w="59" h="14">
                    <a:moveTo>
                      <a:pt x="1" y="14"/>
                    </a:moveTo>
                    <a:lnTo>
                      <a:pt x="0" y="6"/>
                    </a:lnTo>
                    <a:lnTo>
                      <a:pt x="59" y="0"/>
                    </a:lnTo>
                    <a:lnTo>
                      <a:pt x="59" y="9"/>
                    </a:lnTo>
                    <a:lnTo>
                      <a:pt x="1" y="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sp>
            <p:nvSpPr>
              <p:cNvPr id="1222" name="Freeform 153">
                <a:extLst>
                  <a:ext uri="{FF2B5EF4-FFF2-40B4-BE49-F238E27FC236}">
                    <a16:creationId xmlns:a16="http://schemas.microsoft.com/office/drawing/2014/main" id="{4D55EB8A-EDAA-9246-857A-21F8827C987D}"/>
                  </a:ext>
                </a:extLst>
              </p:cNvPr>
              <p:cNvSpPr>
                <a:spLocks/>
              </p:cNvSpPr>
              <p:nvPr/>
            </p:nvSpPr>
            <p:spPr bwMode="auto">
              <a:xfrm>
                <a:off x="6356350" y="4500563"/>
                <a:ext cx="93663" cy="15875"/>
              </a:xfrm>
              <a:custGeom>
                <a:avLst/>
                <a:gdLst/>
                <a:ahLst/>
                <a:cxnLst>
                  <a:cxn ang="0">
                    <a:pos x="0" y="10"/>
                  </a:cxn>
                  <a:cxn ang="0">
                    <a:pos x="0" y="1"/>
                  </a:cxn>
                  <a:cxn ang="0">
                    <a:pos x="59" y="0"/>
                  </a:cxn>
                  <a:cxn ang="0">
                    <a:pos x="59" y="7"/>
                  </a:cxn>
                  <a:cxn ang="0">
                    <a:pos x="0" y="10"/>
                  </a:cxn>
                </a:cxnLst>
                <a:rect l="0" t="0" r="r" b="b"/>
                <a:pathLst>
                  <a:path w="59" h="10">
                    <a:moveTo>
                      <a:pt x="0" y="10"/>
                    </a:moveTo>
                    <a:lnTo>
                      <a:pt x="0" y="1"/>
                    </a:lnTo>
                    <a:lnTo>
                      <a:pt x="59" y="0"/>
                    </a:lnTo>
                    <a:lnTo>
                      <a:pt x="59" y="7"/>
                    </a:lnTo>
                    <a:lnTo>
                      <a:pt x="0" y="1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sz="1050" dirty="0"/>
              </a:p>
            </p:txBody>
          </p:sp>
        </p:grpSp>
        <p:sp>
          <p:nvSpPr>
            <p:cNvPr id="1151" name="TextBox 1150">
              <a:extLst>
                <a:ext uri="{FF2B5EF4-FFF2-40B4-BE49-F238E27FC236}">
                  <a16:creationId xmlns:a16="http://schemas.microsoft.com/office/drawing/2014/main" id="{AABC7685-04DF-F542-8935-C919D9ECCA96}"/>
                </a:ext>
              </a:extLst>
            </p:cNvPr>
            <p:cNvSpPr txBox="1"/>
            <p:nvPr/>
          </p:nvSpPr>
          <p:spPr>
            <a:xfrm>
              <a:off x="4260787" y="4535961"/>
              <a:ext cx="486460" cy="210995"/>
            </a:xfrm>
            <a:prstGeom prst="rect">
              <a:avLst/>
            </a:prstGeom>
            <a:noFill/>
          </p:spPr>
          <p:txBody>
            <a:bodyPr wrap="none" rtlCol="0">
              <a:spAutoFit/>
            </a:bodyPr>
            <a:lstStyle/>
            <a:p>
              <a:pPr algn="ctr"/>
              <a:r>
                <a:rPr lang="en-US" sz="675" dirty="0">
                  <a:solidFill>
                    <a:srgbClr val="FFFFFF"/>
                  </a:solidFill>
                  <a:latin typeface="Arial Narrow" pitchFamily="34" charset="0"/>
                </a:rPr>
                <a:t>Average</a:t>
              </a:r>
            </a:p>
          </p:txBody>
        </p:sp>
        <p:sp>
          <p:nvSpPr>
            <p:cNvPr id="1152" name="Rectangle 1151">
              <a:extLst>
                <a:ext uri="{FF2B5EF4-FFF2-40B4-BE49-F238E27FC236}">
                  <a16:creationId xmlns:a16="http://schemas.microsoft.com/office/drawing/2014/main" id="{F9C551BA-0FDC-974B-B26D-E9D31E9D0DE4}"/>
                </a:ext>
              </a:extLst>
            </p:cNvPr>
            <p:cNvSpPr/>
            <p:nvPr/>
          </p:nvSpPr>
          <p:spPr bwMode="auto">
            <a:xfrm>
              <a:off x="4286191" y="4718461"/>
              <a:ext cx="446372" cy="182500"/>
            </a:xfrm>
            <a:prstGeom prst="rect">
              <a:avLst/>
            </a:prstGeom>
            <a:gradFill flip="none" rotWithShape="1">
              <a:gsLst>
                <a:gs pos="0">
                  <a:srgbClr val="0D0D0D"/>
                </a:gs>
                <a:gs pos="100000">
                  <a:srgbClr val="7F7F7F"/>
                </a:gs>
              </a:gsLst>
              <a:lin ang="27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3" name="Rectangle 1152">
              <a:extLst>
                <a:ext uri="{FF2B5EF4-FFF2-40B4-BE49-F238E27FC236}">
                  <a16:creationId xmlns:a16="http://schemas.microsoft.com/office/drawing/2014/main" id="{4619177F-D7A3-824C-97B8-4EA92795D556}"/>
                </a:ext>
              </a:extLst>
            </p:cNvPr>
            <p:cNvSpPr/>
            <p:nvPr/>
          </p:nvSpPr>
          <p:spPr bwMode="auto">
            <a:xfrm>
              <a:off x="4297479"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4" name="Rectangle 1153">
              <a:extLst>
                <a:ext uri="{FF2B5EF4-FFF2-40B4-BE49-F238E27FC236}">
                  <a16:creationId xmlns:a16="http://schemas.microsoft.com/office/drawing/2014/main" id="{F9A33CBC-B8D5-4840-BFBA-EF29F05F2E8C}"/>
                </a:ext>
              </a:extLst>
            </p:cNvPr>
            <p:cNvSpPr/>
            <p:nvPr/>
          </p:nvSpPr>
          <p:spPr bwMode="auto">
            <a:xfrm>
              <a:off x="4439998"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5" name="Rectangle 1154">
              <a:extLst>
                <a:ext uri="{FF2B5EF4-FFF2-40B4-BE49-F238E27FC236}">
                  <a16:creationId xmlns:a16="http://schemas.microsoft.com/office/drawing/2014/main" id="{2078837B-7579-E34E-AE4F-40382FFBA1A0}"/>
                </a:ext>
              </a:extLst>
            </p:cNvPr>
            <p:cNvSpPr/>
            <p:nvPr/>
          </p:nvSpPr>
          <p:spPr bwMode="auto">
            <a:xfrm>
              <a:off x="4582991" y="4729749"/>
              <a:ext cx="136875" cy="164250"/>
            </a:xfrm>
            <a:prstGeom prst="rect">
              <a:avLst/>
            </a:prstGeom>
            <a:gradFill flip="none" rotWithShape="1">
              <a:gsLst>
                <a:gs pos="0">
                  <a:srgbClr val="BFBFBF"/>
                </a:gs>
                <a:gs pos="51000">
                  <a:srgbClr val="FFFFFF"/>
                </a:gs>
                <a:gs pos="100000">
                  <a:srgbClr val="BFBFBF"/>
                </a:gs>
              </a:gsLst>
              <a:lin ang="16200000" scaled="1"/>
              <a:tileRect/>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endParaRPr lang="en-US" sz="1050" dirty="0">
                <a:latin typeface="Times"/>
              </a:endParaRPr>
            </a:p>
          </p:txBody>
        </p:sp>
        <p:sp>
          <p:nvSpPr>
            <p:cNvPr id="1156" name="TextBox 1155">
              <a:extLst>
                <a:ext uri="{FF2B5EF4-FFF2-40B4-BE49-F238E27FC236}">
                  <a16:creationId xmlns:a16="http://schemas.microsoft.com/office/drawing/2014/main" id="{BB38EC06-7619-4C4F-BB89-5E04F9382B7F}"/>
                </a:ext>
              </a:extLst>
            </p:cNvPr>
            <p:cNvSpPr txBox="1"/>
            <p:nvPr/>
          </p:nvSpPr>
          <p:spPr>
            <a:xfrm>
              <a:off x="4227045" y="4702221"/>
              <a:ext cx="593124" cy="210995"/>
            </a:xfrm>
            <a:prstGeom prst="rect">
              <a:avLst/>
            </a:prstGeom>
            <a:noFill/>
          </p:spPr>
          <p:txBody>
            <a:bodyPr wrap="square" rtlCol="0">
              <a:spAutoFit/>
            </a:bodyPr>
            <a:lstStyle/>
            <a:p>
              <a:pPr algn="ctr"/>
              <a:r>
                <a:rPr lang="en-US" sz="675" kern="0" spc="68" dirty="0">
                  <a:solidFill>
                    <a:srgbClr val="000000"/>
                  </a:solidFill>
                  <a:latin typeface="Arial Narrow" pitchFamily="34" charset="0"/>
                </a:rPr>
                <a:t>0  5  6</a:t>
              </a:r>
            </a:p>
          </p:txBody>
        </p:sp>
        <p:sp>
          <p:nvSpPr>
            <p:cNvPr id="1157" name="Oval 1156">
              <a:extLst>
                <a:ext uri="{FF2B5EF4-FFF2-40B4-BE49-F238E27FC236}">
                  <a16:creationId xmlns:a16="http://schemas.microsoft.com/office/drawing/2014/main" id="{6F28F234-C6F1-4E42-9831-80C9E6AC16AD}"/>
                </a:ext>
              </a:extLst>
            </p:cNvPr>
            <p:cNvSpPr/>
            <p:nvPr/>
          </p:nvSpPr>
          <p:spPr bwMode="auto">
            <a:xfrm>
              <a:off x="4379672" y="5160110"/>
              <a:ext cx="273750" cy="273750"/>
            </a:xfrm>
            <a:prstGeom prst="ellipse">
              <a:avLst/>
            </a:prstGeom>
            <a:gradFill flip="none" rotWithShape="1">
              <a:gsLst>
                <a:gs pos="0">
                  <a:srgbClr val="FFFFFF"/>
                </a:gs>
                <a:gs pos="45000">
                  <a:srgbClr val="FFFFFF"/>
                </a:gs>
                <a:gs pos="100000">
                  <a:srgbClr val="494949"/>
                </a:gs>
              </a:gsLst>
              <a:path path="rect">
                <a:fillToRect r="100000" b="100000"/>
              </a:path>
              <a:tileRect l="-100000" t="-100000"/>
            </a:gradFill>
            <a:ln w="9525">
              <a:noFill/>
              <a:round/>
              <a:headEnd/>
              <a:tailEnd/>
            </a:ln>
            <a:effectLst>
              <a:outerShdw blurRad="50800" dist="38100" dir="2700000" algn="tl" rotWithShape="0">
                <a:prstClr val="black">
                  <a:alpha val="40000"/>
                </a:prstClr>
              </a:outerShdw>
            </a:effectLst>
          </p:spPr>
          <p:txBody>
            <a:bodyPr/>
            <a:lstStyle/>
            <a:p>
              <a:endParaRPr lang="en-US" sz="1050" dirty="0"/>
            </a:p>
          </p:txBody>
        </p:sp>
        <p:sp>
          <p:nvSpPr>
            <p:cNvPr id="1158" name="Oval 1157">
              <a:extLst>
                <a:ext uri="{FF2B5EF4-FFF2-40B4-BE49-F238E27FC236}">
                  <a16:creationId xmlns:a16="http://schemas.microsoft.com/office/drawing/2014/main" id="{ADBDC4AF-F849-1548-BE1C-787AC6D5B6BB}"/>
                </a:ext>
              </a:extLst>
            </p:cNvPr>
            <p:cNvSpPr/>
            <p:nvPr/>
          </p:nvSpPr>
          <p:spPr bwMode="auto">
            <a:xfrm>
              <a:off x="4413435" y="5193873"/>
              <a:ext cx="206225" cy="206225"/>
            </a:xfrm>
            <a:prstGeom prst="ellipse">
              <a:avLst/>
            </a:prstGeom>
            <a:gradFill rotWithShape="1">
              <a:gsLst>
                <a:gs pos="0">
                  <a:srgbClr val="292929"/>
                </a:gs>
                <a:gs pos="50000">
                  <a:srgbClr val="5F5F5F"/>
                </a:gs>
                <a:gs pos="63000">
                  <a:srgbClr val="979797"/>
                </a:gs>
              </a:gsLst>
              <a:lin ang="2700000" scaled="1"/>
            </a:gradFill>
            <a:ln w="9525">
              <a:noFill/>
              <a:round/>
              <a:headEnd/>
              <a:tailEnd/>
            </a:ln>
            <a:effectLst/>
          </p:spPr>
          <p:txBody>
            <a:bodyPr wrap="none" anchor="ctr"/>
            <a:lstStyle/>
            <a:p>
              <a:endParaRPr lang="en-US" sz="1050" dirty="0"/>
            </a:p>
          </p:txBody>
        </p:sp>
        <p:sp>
          <p:nvSpPr>
            <p:cNvPr id="1159" name="Oval 1158">
              <a:extLst>
                <a:ext uri="{FF2B5EF4-FFF2-40B4-BE49-F238E27FC236}">
                  <a16:creationId xmlns:a16="http://schemas.microsoft.com/office/drawing/2014/main" id="{9014830A-661E-E647-82BF-C0DAA4E400E0}"/>
                </a:ext>
              </a:extLst>
            </p:cNvPr>
            <p:cNvSpPr/>
            <p:nvPr/>
          </p:nvSpPr>
          <p:spPr>
            <a:xfrm rot="5400000">
              <a:off x="4132075" y="3891119"/>
              <a:ext cx="762000" cy="1312333"/>
            </a:xfrm>
            <a:prstGeom prst="ellipse">
              <a:avLst/>
            </a:prstGeom>
            <a:gradFill flip="none" rotWithShape="1">
              <a:gsLst>
                <a:gs pos="0">
                  <a:schemeClr val="bg2">
                    <a:lumMod val="95000"/>
                  </a:schemeClr>
                </a:gs>
                <a:gs pos="57000">
                  <a:srgbClr val="C2D1ED">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grpSp>
          <p:nvGrpSpPr>
            <p:cNvPr id="1160" name="Group 180">
              <a:extLst>
                <a:ext uri="{FF2B5EF4-FFF2-40B4-BE49-F238E27FC236}">
                  <a16:creationId xmlns:a16="http://schemas.microsoft.com/office/drawing/2014/main" id="{D394D9F6-98E2-AC42-A888-CAE6244540E8}"/>
                </a:ext>
              </a:extLst>
            </p:cNvPr>
            <p:cNvGrpSpPr/>
            <p:nvPr/>
          </p:nvGrpSpPr>
          <p:grpSpPr>
            <a:xfrm rot="-2160000" flipH="1">
              <a:off x="4478586" y="4284584"/>
              <a:ext cx="57670" cy="2034388"/>
              <a:chOff x="4453000" y="1712025"/>
              <a:chExt cx="152399" cy="3200400"/>
            </a:xfrm>
          </p:grpSpPr>
          <p:sp>
            <p:nvSpPr>
              <p:cNvPr id="1162" name="Freeform 139">
                <a:extLst>
                  <a:ext uri="{FF2B5EF4-FFF2-40B4-BE49-F238E27FC236}">
                    <a16:creationId xmlns:a16="http://schemas.microsoft.com/office/drawing/2014/main" id="{DA85EB8D-A405-D34C-ADDC-42FDCA2E5CB3}"/>
                  </a:ext>
                </a:extLst>
              </p:cNvPr>
              <p:cNvSpPr>
                <a:spLocks/>
              </p:cNvSpPr>
              <p:nvPr/>
            </p:nvSpPr>
            <p:spPr bwMode="auto">
              <a:xfrm>
                <a:off x="4453000" y="17120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gradFill flip="none" rotWithShape="1">
                <a:gsLst>
                  <a:gs pos="0">
                    <a:schemeClr val="accent5"/>
                  </a:gs>
                  <a:gs pos="100000">
                    <a:schemeClr val="accent5"/>
                  </a:gs>
                </a:gsLst>
                <a:lin ang="13500000" scaled="1"/>
                <a:tileRect/>
              </a:gradFill>
              <a:ln w="9525">
                <a:solidFill>
                  <a:schemeClr val="accent6"/>
                </a:solidFill>
                <a:round/>
                <a:headEnd/>
                <a:tailEnd/>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en-US" sz="1050" dirty="0"/>
              </a:p>
            </p:txBody>
          </p:sp>
          <p:sp>
            <p:nvSpPr>
              <p:cNvPr id="1163" name="Freeform 139">
                <a:extLst>
                  <a:ext uri="{FF2B5EF4-FFF2-40B4-BE49-F238E27FC236}">
                    <a16:creationId xmlns:a16="http://schemas.microsoft.com/office/drawing/2014/main" id="{61785042-5DB2-484B-9641-F3D67D116A7A}"/>
                  </a:ext>
                </a:extLst>
              </p:cNvPr>
              <p:cNvSpPr>
                <a:spLocks/>
              </p:cNvSpPr>
              <p:nvPr/>
            </p:nvSpPr>
            <p:spPr bwMode="auto">
              <a:xfrm flipV="1">
                <a:off x="4453000" y="3312225"/>
                <a:ext cx="152399" cy="1600200"/>
              </a:xfrm>
              <a:custGeom>
                <a:avLst/>
                <a:gdLst/>
                <a:ahLst/>
                <a:cxnLst>
                  <a:cxn ang="0">
                    <a:pos x="350" y="4320"/>
                  </a:cxn>
                  <a:cxn ang="0">
                    <a:pos x="182" y="2"/>
                  </a:cxn>
                  <a:cxn ang="0">
                    <a:pos x="168" y="0"/>
                  </a:cxn>
                  <a:cxn ang="0">
                    <a:pos x="0" y="4320"/>
                  </a:cxn>
                  <a:cxn ang="0">
                    <a:pos x="350" y="4320"/>
                  </a:cxn>
                </a:cxnLst>
                <a:rect l="0" t="0" r="r" b="b"/>
                <a:pathLst>
                  <a:path w="350" h="4320">
                    <a:moveTo>
                      <a:pt x="350" y="4320"/>
                    </a:moveTo>
                    <a:lnTo>
                      <a:pt x="182" y="2"/>
                    </a:lnTo>
                    <a:lnTo>
                      <a:pt x="168" y="0"/>
                    </a:lnTo>
                    <a:lnTo>
                      <a:pt x="0" y="4320"/>
                    </a:lnTo>
                    <a:lnTo>
                      <a:pt x="350" y="4320"/>
                    </a:lnTo>
                    <a:close/>
                  </a:path>
                </a:pathLst>
              </a:custGeom>
              <a:noFill/>
              <a:ln w="9525">
                <a:noFill/>
                <a:round/>
                <a:headEnd/>
                <a:tailEnd/>
              </a:ln>
              <a:effectLst/>
            </p:spPr>
            <p:txBody>
              <a:bodyPr vert="horz" wrap="square" lIns="91440" tIns="45720" rIns="91440" bIns="45720" numCol="1" anchor="t" anchorCtr="0" compatLnSpc="1">
                <a:prstTxWarp prst="textNoShape">
                  <a:avLst/>
                </a:prstTxWarp>
              </a:bodyPr>
              <a:lstStyle/>
              <a:p>
                <a:endParaRPr lang="en-US" sz="1050" dirty="0"/>
              </a:p>
            </p:txBody>
          </p:sp>
        </p:grpSp>
        <p:sp>
          <p:nvSpPr>
            <p:cNvPr id="1161" name="Oval 1160">
              <a:extLst>
                <a:ext uri="{FF2B5EF4-FFF2-40B4-BE49-F238E27FC236}">
                  <a16:creationId xmlns:a16="http://schemas.microsoft.com/office/drawing/2014/main" id="{CD0DAD44-DF69-B143-A20D-37FA80906A00}"/>
                </a:ext>
              </a:extLst>
            </p:cNvPr>
            <p:cNvSpPr/>
            <p:nvPr/>
          </p:nvSpPr>
          <p:spPr bwMode="auto">
            <a:xfrm>
              <a:off x="4446231" y="5225651"/>
              <a:ext cx="138700" cy="138700"/>
            </a:xfrm>
            <a:prstGeom prst="ellipse">
              <a:avLst/>
            </a:prstGeom>
            <a:gradFill flip="none" rotWithShape="1">
              <a:gsLst>
                <a:gs pos="12000">
                  <a:srgbClr val="FFFFFF"/>
                </a:gs>
                <a:gs pos="58000">
                  <a:srgbClr val="777777"/>
                </a:gs>
                <a:gs pos="100000">
                  <a:srgbClr val="DDDDDD"/>
                </a:gs>
              </a:gsLst>
              <a:path path="circle">
                <a:fillToRect r="100000" b="100000"/>
              </a:path>
              <a:tileRect l="-100000" t="-100000"/>
            </a:gradFill>
            <a:ln w="6350" cap="flat" cmpd="sng" algn="ctr">
              <a:solidFill>
                <a:srgbClr val="7F7F7F"/>
              </a:solid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t" anchorCtr="0" compatLnSpc="1">
              <a:prstTxWarp prst="textNoShape">
                <a:avLst/>
              </a:prstTxWarp>
            </a:bodyPr>
            <a:lstStyle/>
            <a:p>
              <a:endParaRPr lang="en-US" sz="675" dirty="0"/>
            </a:p>
          </p:txBody>
        </p:sp>
      </p:grpSp>
      <p:sp>
        <p:nvSpPr>
          <p:cNvPr id="1226" name="Rectangle 46">
            <a:extLst>
              <a:ext uri="{FF2B5EF4-FFF2-40B4-BE49-F238E27FC236}">
                <a16:creationId xmlns:a16="http://schemas.microsoft.com/office/drawing/2014/main" id="{25ABF271-AB02-5441-8ACA-604D31BD970B}"/>
              </a:ext>
            </a:extLst>
          </p:cNvPr>
          <p:cNvSpPr>
            <a:spLocks noChangeArrowheads="1"/>
          </p:cNvSpPr>
          <p:nvPr userDrawn="1"/>
        </p:nvSpPr>
        <p:spPr bwMode="auto">
          <a:xfrm>
            <a:off x="-16972" y="1987059"/>
            <a:ext cx="4794712" cy="30843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1" name="Rectangle 46">
            <a:extLst>
              <a:ext uri="{FF2B5EF4-FFF2-40B4-BE49-F238E27FC236}">
                <a16:creationId xmlns:a16="http://schemas.microsoft.com/office/drawing/2014/main" id="{49FCA3C4-C993-DE4D-99BA-BE6E4954A272}"/>
              </a:ext>
            </a:extLst>
          </p:cNvPr>
          <p:cNvSpPr>
            <a:spLocks noChangeArrowheads="1"/>
          </p:cNvSpPr>
          <p:nvPr userDrawn="1"/>
        </p:nvSpPr>
        <p:spPr bwMode="auto">
          <a:xfrm rot="16200000" flipV="1">
            <a:off x="3050177" y="1701438"/>
            <a:ext cx="3420836" cy="3428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2" name="Rectangle 46">
            <a:extLst>
              <a:ext uri="{FF2B5EF4-FFF2-40B4-BE49-F238E27FC236}">
                <a16:creationId xmlns:a16="http://schemas.microsoft.com/office/drawing/2014/main" id="{2939F852-874C-6642-A914-A4F0BA579B0B}"/>
              </a:ext>
            </a:extLst>
          </p:cNvPr>
          <p:cNvSpPr>
            <a:spLocks noChangeArrowheads="1"/>
          </p:cNvSpPr>
          <p:nvPr userDrawn="1"/>
        </p:nvSpPr>
        <p:spPr bwMode="auto">
          <a:xfrm>
            <a:off x="8881" y="3245721"/>
            <a:ext cx="9135119" cy="240430"/>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5" name="Rectangle 46">
            <a:extLst>
              <a:ext uri="{FF2B5EF4-FFF2-40B4-BE49-F238E27FC236}">
                <a16:creationId xmlns:a16="http://schemas.microsoft.com/office/drawing/2014/main" id="{1D1EBC18-D1E4-8145-8E72-EEE388927D97}"/>
              </a:ext>
            </a:extLst>
          </p:cNvPr>
          <p:cNvSpPr>
            <a:spLocks noChangeArrowheads="1"/>
          </p:cNvSpPr>
          <p:nvPr userDrawn="1"/>
        </p:nvSpPr>
        <p:spPr bwMode="auto">
          <a:xfrm>
            <a:off x="4791063" y="6549"/>
            <a:ext cx="4357379" cy="423670"/>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42" name="Rectangle 46">
            <a:extLst>
              <a:ext uri="{FF2B5EF4-FFF2-40B4-BE49-F238E27FC236}">
                <a16:creationId xmlns:a16="http://schemas.microsoft.com/office/drawing/2014/main" id="{52AE2638-AB4F-9E41-B2E2-C5CE926E4E0D}"/>
              </a:ext>
            </a:extLst>
          </p:cNvPr>
          <p:cNvSpPr>
            <a:spLocks noChangeArrowheads="1"/>
          </p:cNvSpPr>
          <p:nvPr userDrawn="1"/>
        </p:nvSpPr>
        <p:spPr bwMode="auto">
          <a:xfrm rot="16200000">
            <a:off x="2206286" y="4277607"/>
            <a:ext cx="1697498" cy="3428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43" name="Rectangle 46">
            <a:extLst>
              <a:ext uri="{FF2B5EF4-FFF2-40B4-BE49-F238E27FC236}">
                <a16:creationId xmlns:a16="http://schemas.microsoft.com/office/drawing/2014/main" id="{C5FDF39C-119C-844C-BB3F-55462B76F353}"/>
              </a:ext>
            </a:extLst>
          </p:cNvPr>
          <p:cNvSpPr>
            <a:spLocks noChangeArrowheads="1"/>
          </p:cNvSpPr>
          <p:nvPr userDrawn="1"/>
        </p:nvSpPr>
        <p:spPr bwMode="auto">
          <a:xfrm rot="16200000">
            <a:off x="5230681" y="4280096"/>
            <a:ext cx="1697498" cy="34289"/>
          </a:xfrm>
          <a:prstGeom prst="rect">
            <a:avLst/>
          </a:prstGeom>
          <a:solidFill>
            <a:schemeClr val="tx2"/>
          </a:solidFill>
          <a:ln w="12700">
            <a:noFill/>
            <a:miter lim="800000"/>
            <a:headEnd/>
            <a:tailEnd/>
          </a:ln>
          <a:effectLst/>
          <a:scene3d>
            <a:camera prst="orthographicFront"/>
            <a:lightRig rig="threePt" dir="t"/>
          </a:scene3d>
          <a:sp3d>
            <a:bevelB w="38100" h="6350"/>
            <a:extrusionClr>
              <a:schemeClr val="tx2">
                <a:lumMod val="60000"/>
                <a:lumOff val="40000"/>
              </a:schemeClr>
            </a:extrusionClr>
          </a:sp3d>
        </p:spPr>
        <p:txBody>
          <a:bodyPr lIns="13716" tIns="13716" rIns="13716" bIns="13716" anchor="ctr" anchorCtr="1"/>
          <a:lstStyle/>
          <a:p>
            <a:pPr algn="ctr">
              <a:lnSpc>
                <a:spcPct val="85000"/>
              </a:lnSpc>
              <a:spcBef>
                <a:spcPts val="15"/>
              </a:spcBef>
            </a:pPr>
            <a:endParaRPr lang="en-US" sz="1200" b="1" dirty="0">
              <a:solidFill>
                <a:srgbClr val="000000"/>
              </a:solidFill>
              <a:effectLst>
                <a:outerShdw blurRad="38100" dist="38100" dir="2700000" algn="tl">
                  <a:srgbClr val="000000">
                    <a:alpha val="43137"/>
                  </a:srgbClr>
                </a:outerShdw>
              </a:effectLst>
              <a:latin typeface="Arial Narrow" pitchFamily="112" charset="0"/>
            </a:endParaRPr>
          </a:p>
        </p:txBody>
      </p:sp>
      <p:sp>
        <p:nvSpPr>
          <p:cNvPr id="1234" name="Content Placeholder 2">
            <a:extLst>
              <a:ext uri="{FF2B5EF4-FFF2-40B4-BE49-F238E27FC236}">
                <a16:creationId xmlns:a16="http://schemas.microsoft.com/office/drawing/2014/main" id="{62D5F735-E34C-C84E-9194-F1F1B53185AA}"/>
              </a:ext>
            </a:extLst>
          </p:cNvPr>
          <p:cNvSpPr>
            <a:spLocks noGrp="1"/>
          </p:cNvSpPr>
          <p:nvPr>
            <p:ph sz="quarter" idx="22"/>
          </p:nvPr>
        </p:nvSpPr>
        <p:spPr>
          <a:xfrm>
            <a:off x="6868824" y="3506655"/>
            <a:ext cx="1499837" cy="172904"/>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30" name="Content Placeholder 2">
            <a:extLst>
              <a:ext uri="{FF2B5EF4-FFF2-40B4-BE49-F238E27FC236}">
                <a16:creationId xmlns:a16="http://schemas.microsoft.com/office/drawing/2014/main" id="{481A3AF3-5339-6448-AD42-93391E250FF9}"/>
              </a:ext>
            </a:extLst>
          </p:cNvPr>
          <p:cNvSpPr>
            <a:spLocks noGrp="1"/>
          </p:cNvSpPr>
          <p:nvPr>
            <p:ph sz="quarter" idx="21"/>
          </p:nvPr>
        </p:nvSpPr>
        <p:spPr>
          <a:xfrm>
            <a:off x="3817314" y="3504679"/>
            <a:ext cx="1499837" cy="172904"/>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9" name="Content Placeholder 2">
            <a:extLst>
              <a:ext uri="{FF2B5EF4-FFF2-40B4-BE49-F238E27FC236}">
                <a16:creationId xmlns:a16="http://schemas.microsoft.com/office/drawing/2014/main" id="{7FD0656C-4FB2-4F49-B27C-627AFDE72BC1}"/>
              </a:ext>
            </a:extLst>
          </p:cNvPr>
          <p:cNvSpPr>
            <a:spLocks noGrp="1"/>
          </p:cNvSpPr>
          <p:nvPr>
            <p:ph sz="quarter" idx="20"/>
          </p:nvPr>
        </p:nvSpPr>
        <p:spPr>
          <a:xfrm>
            <a:off x="774733" y="3503201"/>
            <a:ext cx="1499837" cy="172904"/>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44" name="Text Placeholder 1240">
            <a:extLst>
              <a:ext uri="{FF2B5EF4-FFF2-40B4-BE49-F238E27FC236}">
                <a16:creationId xmlns:a16="http://schemas.microsoft.com/office/drawing/2014/main" id="{B37D997B-E0E5-0E4B-924B-F6F23748AA9A}"/>
              </a:ext>
            </a:extLst>
          </p:cNvPr>
          <p:cNvSpPr>
            <a:spLocks noGrp="1"/>
          </p:cNvSpPr>
          <p:nvPr>
            <p:ph type="body" sz="quarter" idx="13"/>
          </p:nvPr>
        </p:nvSpPr>
        <p:spPr>
          <a:xfrm>
            <a:off x="0" y="3245720"/>
            <a:ext cx="9144000" cy="235236"/>
          </a:xfrm>
        </p:spPr>
        <p:txBody>
          <a:bodyPr/>
          <a:lstStyle>
            <a:lvl1pPr marL="0" indent="0" algn="ctr">
              <a:buNone/>
              <a:defRPr sz="1200" b="1">
                <a:solidFill>
                  <a:schemeClr val="bg2"/>
                </a:solidFill>
              </a:defRPr>
            </a:lvl1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41" name="Text Placeholder 1240">
            <a:extLst>
              <a:ext uri="{FF2B5EF4-FFF2-40B4-BE49-F238E27FC236}">
                <a16:creationId xmlns:a16="http://schemas.microsoft.com/office/drawing/2014/main" id="{D520ACDA-C2FB-384B-94FB-E2BCC60600DF}"/>
              </a:ext>
            </a:extLst>
          </p:cNvPr>
          <p:cNvSpPr>
            <a:spLocks noGrp="1"/>
          </p:cNvSpPr>
          <p:nvPr>
            <p:ph type="body" sz="quarter" idx="12"/>
          </p:nvPr>
        </p:nvSpPr>
        <p:spPr>
          <a:xfrm>
            <a:off x="4892278" y="46435"/>
            <a:ext cx="4137422" cy="320278"/>
          </a:xfrm>
        </p:spPr>
        <p:txBody>
          <a:bodyPr/>
          <a:lstStyle>
            <a:lvl1pPr marL="0" indent="0" algn="ctr">
              <a:buNone/>
              <a:defRPr sz="1200" b="1">
                <a:solidFill>
                  <a:schemeClr val="bg2"/>
                </a:solidFill>
              </a:defRPr>
            </a:lvl1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28" name="Content Placeholder 2">
            <a:extLst>
              <a:ext uri="{FF2B5EF4-FFF2-40B4-BE49-F238E27FC236}">
                <a16:creationId xmlns:a16="http://schemas.microsoft.com/office/drawing/2014/main" id="{917FCAAD-4BAD-3540-AE91-B9975DA44846}"/>
              </a:ext>
            </a:extLst>
          </p:cNvPr>
          <p:cNvSpPr>
            <a:spLocks noGrp="1"/>
          </p:cNvSpPr>
          <p:nvPr>
            <p:ph sz="quarter" idx="19"/>
          </p:nvPr>
        </p:nvSpPr>
        <p:spPr>
          <a:xfrm>
            <a:off x="2514600" y="2313126"/>
            <a:ext cx="1771650" cy="227856"/>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5" name="Content Placeholder 2">
            <a:extLst>
              <a:ext uri="{FF2B5EF4-FFF2-40B4-BE49-F238E27FC236}">
                <a16:creationId xmlns:a16="http://schemas.microsoft.com/office/drawing/2014/main" id="{8F23B8C9-799F-F446-A18F-AA19D3F22053}"/>
              </a:ext>
            </a:extLst>
          </p:cNvPr>
          <p:cNvSpPr>
            <a:spLocks noGrp="1"/>
          </p:cNvSpPr>
          <p:nvPr>
            <p:ph sz="quarter" idx="18"/>
          </p:nvPr>
        </p:nvSpPr>
        <p:spPr>
          <a:xfrm>
            <a:off x="288161" y="2330955"/>
            <a:ext cx="1543050" cy="210027"/>
          </a:xfrm>
        </p:spPr>
        <p:txBody>
          <a:bodyPr>
            <a:noAutofit/>
          </a:bodyPr>
          <a:lstStyle>
            <a:lvl1pPr marL="0" indent="0" algn="ctr">
              <a:buNone/>
              <a:defRPr sz="90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7" name="Text Placeholder 1223">
            <a:extLst>
              <a:ext uri="{FF2B5EF4-FFF2-40B4-BE49-F238E27FC236}">
                <a16:creationId xmlns:a16="http://schemas.microsoft.com/office/drawing/2014/main" id="{1CF2DE88-0720-2040-9B56-239703B426EB}"/>
              </a:ext>
            </a:extLst>
          </p:cNvPr>
          <p:cNvSpPr>
            <a:spLocks noGrp="1"/>
          </p:cNvSpPr>
          <p:nvPr>
            <p:ph type="body" sz="quarter" idx="11"/>
          </p:nvPr>
        </p:nvSpPr>
        <p:spPr>
          <a:xfrm>
            <a:off x="8880" y="2026718"/>
            <a:ext cx="4721245" cy="225573"/>
          </a:xfrm>
        </p:spPr>
        <p:txBody>
          <a:bodyPr>
            <a:normAutofit/>
          </a:bodyPr>
          <a:lstStyle>
            <a:lvl1pPr marL="0" indent="0" algn="ctr">
              <a:buNone/>
              <a:defRPr sz="1200" b="1">
                <a:solidFill>
                  <a:schemeClr val="bg1"/>
                </a:solidFill>
              </a:defRPr>
            </a:lvl1pPr>
            <a:lvl2pPr marL="342900" indent="0">
              <a:buNone/>
              <a:defRPr/>
            </a:lvl2pPr>
            <a:lvl3pPr marL="685800" indent="0">
              <a:buNone/>
              <a:defRPr/>
            </a:lvl3pPr>
            <a:lvl4pPr marL="1028700" indent="0">
              <a:buNone/>
              <a:defRPr/>
            </a:lvl4pPr>
            <a:lvl5pPr marL="1371600" indent="0">
              <a:buNone/>
              <a:defRPr/>
            </a:lvl5pPr>
          </a:lstStyle>
          <a:p>
            <a:pPr lvl="0"/>
            <a:r>
              <a:rPr lang="en-US"/>
              <a:t>Click to edit Master text styles</a:t>
            </a:r>
          </a:p>
        </p:txBody>
      </p:sp>
      <p:sp>
        <p:nvSpPr>
          <p:cNvPr id="1223" name="Content Placeholder 2">
            <a:extLst>
              <a:ext uri="{FF2B5EF4-FFF2-40B4-BE49-F238E27FC236}">
                <a16:creationId xmlns:a16="http://schemas.microsoft.com/office/drawing/2014/main" id="{62E8FFEA-B082-F141-89CF-BD24C8FA9E11}"/>
              </a:ext>
            </a:extLst>
          </p:cNvPr>
          <p:cNvSpPr>
            <a:spLocks noGrp="1"/>
          </p:cNvSpPr>
          <p:nvPr>
            <p:ph sz="quarter" idx="16"/>
          </p:nvPr>
        </p:nvSpPr>
        <p:spPr>
          <a:xfrm>
            <a:off x="1703070" y="1152020"/>
            <a:ext cx="571500" cy="171450"/>
          </a:xfrm>
        </p:spPr>
        <p:txBody>
          <a:bodyPr>
            <a:noAutofit/>
          </a:bodyPr>
          <a:lstStyle>
            <a:lvl1pPr marL="0" indent="0">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3" name="Content Placeholder 2">
            <a:extLst>
              <a:ext uri="{FF2B5EF4-FFF2-40B4-BE49-F238E27FC236}">
                <a16:creationId xmlns:a16="http://schemas.microsoft.com/office/drawing/2014/main" id="{481ACD8E-51FE-AF47-8A53-D9920DEE0474}"/>
              </a:ext>
            </a:extLst>
          </p:cNvPr>
          <p:cNvSpPr>
            <a:spLocks noGrp="1"/>
          </p:cNvSpPr>
          <p:nvPr>
            <p:ph sz="quarter" idx="15"/>
          </p:nvPr>
        </p:nvSpPr>
        <p:spPr>
          <a:xfrm>
            <a:off x="1190508" y="689153"/>
            <a:ext cx="571500" cy="171450"/>
          </a:xfrm>
        </p:spPr>
        <p:txBody>
          <a:bodyPr>
            <a:noAutofit/>
          </a:bodyPr>
          <a:lstStyle>
            <a:lvl1pPr marL="0" indent="0">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1224" name="Content Placeholder 2">
            <a:extLst>
              <a:ext uri="{FF2B5EF4-FFF2-40B4-BE49-F238E27FC236}">
                <a16:creationId xmlns:a16="http://schemas.microsoft.com/office/drawing/2014/main" id="{839DF151-126A-0648-976B-2FA933E1B0D4}"/>
              </a:ext>
            </a:extLst>
          </p:cNvPr>
          <p:cNvSpPr>
            <a:spLocks noGrp="1"/>
          </p:cNvSpPr>
          <p:nvPr>
            <p:ph sz="quarter" idx="17"/>
          </p:nvPr>
        </p:nvSpPr>
        <p:spPr>
          <a:xfrm rot="16200000">
            <a:off x="-299469" y="1099569"/>
            <a:ext cx="884687" cy="171450"/>
          </a:xfrm>
        </p:spPr>
        <p:txBody>
          <a:bodyPr>
            <a:noAutofit/>
          </a:bodyPr>
          <a:lstStyle>
            <a:lvl1pPr marL="0" indent="0" algn="ctr">
              <a:buNone/>
              <a:defRPr sz="750"/>
            </a:lvl1pPr>
            <a:lvl2pPr marL="342900" indent="0">
              <a:buNone/>
              <a:defRPr sz="750"/>
            </a:lvl2pPr>
            <a:lvl3pPr marL="685800" indent="0">
              <a:buNone/>
              <a:defRPr sz="750"/>
            </a:lvl3pPr>
            <a:lvl4pPr marL="1028700" indent="0">
              <a:buNone/>
              <a:defRPr sz="750"/>
            </a:lvl4pPr>
            <a:lvl5pPr marL="1371600" indent="0">
              <a:buNone/>
              <a:defRPr sz="750"/>
            </a:lvl5pPr>
          </a:lstStyle>
          <a:p>
            <a:pPr lvl="0"/>
            <a:r>
              <a:rPr lang="en-US"/>
              <a:t>Click to edit Master text styles</a:t>
            </a:r>
          </a:p>
        </p:txBody>
      </p:sp>
      <p:sp>
        <p:nvSpPr>
          <p:cNvPr id="4" name="Title 3">
            <a:extLst>
              <a:ext uri="{FF2B5EF4-FFF2-40B4-BE49-F238E27FC236}">
                <a16:creationId xmlns:a16="http://schemas.microsoft.com/office/drawing/2014/main" id="{781F609C-C379-CC4D-BB9B-378114948202}"/>
              </a:ext>
            </a:extLst>
          </p:cNvPr>
          <p:cNvSpPr>
            <a:spLocks noGrp="1"/>
          </p:cNvSpPr>
          <p:nvPr>
            <p:ph type="title"/>
          </p:nvPr>
        </p:nvSpPr>
        <p:spPr>
          <a:xfrm>
            <a:off x="8880" y="15475"/>
            <a:ext cx="4721245" cy="404453"/>
          </a:xfrm>
        </p:spPr>
        <p:txBody>
          <a:bodyPr>
            <a:normAutofit/>
          </a:bodyPr>
          <a:lstStyle>
            <a:lvl1pPr>
              <a:defRPr sz="15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7798260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cSld name="1_Title Only">
    <p:bg>
      <p:bgPr>
        <a:gradFill>
          <a:gsLst>
            <a:gs pos="0">
              <a:srgbClr val="EFEDEE"/>
            </a:gs>
            <a:gs pos="53000">
              <a:srgbClr val="F1EFF0"/>
            </a:gs>
            <a:gs pos="77000">
              <a:srgbClr val="EFEDEE"/>
            </a:gs>
            <a:gs pos="100000">
              <a:srgbClr val="EFEBEC"/>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122611"/>
            <a:ext cx="7886700" cy="554292"/>
          </a:xfrm>
        </p:spPr>
        <p:txBody>
          <a:bodyPr>
            <a:normAutofit/>
          </a:bodyPr>
          <a:lstStyle>
            <a:lvl1pPr>
              <a:defRPr sz="2700"/>
            </a:lvl1pPr>
          </a:lstStyle>
          <a:p>
            <a:r>
              <a:rPr lang="en-US" dirty="0"/>
              <a:t>Click to edit Master title style</a:t>
            </a:r>
          </a:p>
        </p:txBody>
      </p:sp>
    </p:spTree>
    <p:extLst>
      <p:ext uri="{BB962C8B-B14F-4D97-AF65-F5344CB8AC3E}">
        <p14:creationId xmlns:p14="http://schemas.microsoft.com/office/powerpoint/2010/main" val="42603661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reserve="1" userDrawn="1">
  <p:cSld name="1_One column text">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4" name="Google Shape;6;p1">
            <a:extLst>
              <a:ext uri="{FF2B5EF4-FFF2-40B4-BE49-F238E27FC236}">
                <a16:creationId xmlns:a16="http://schemas.microsoft.com/office/drawing/2014/main" id="{2D2971F7-0647-0FA7-DE9F-58394AF05EA6}"/>
              </a:ext>
            </a:extLst>
          </p:cNvPr>
          <p:cNvSpPr txBox="1">
            <a:spLocks noGrp="1"/>
          </p:cNvSpPr>
          <p:nvPr>
            <p:ph type="title"/>
          </p:nvPr>
        </p:nvSpPr>
        <p:spPr>
          <a:xfrm>
            <a:off x="254996" y="138774"/>
            <a:ext cx="8619646" cy="572700"/>
          </a:xfrm>
          <a:prstGeom prst="rect">
            <a:avLst/>
          </a:prstGeom>
        </p:spPr>
        <p:txBody>
          <a:bodyPr/>
          <a:lstStyle/>
          <a:p>
            <a:pPr lvl="0" defTabSz="342900" eaLnBrk="1" latinLnBrk="0" hangingPunct="1">
              <a:lnSpc>
                <a:spcPct val="90000"/>
              </a:lnSpc>
              <a:spcBef>
                <a:spcPct val="0"/>
              </a:spcBef>
              <a:buNone/>
            </a:pPr>
            <a:r>
              <a:rPr lang="en-GB"/>
              <a:t>Click to edit Master title style</a:t>
            </a:r>
            <a:endParaRPr dirty="0"/>
          </a:p>
        </p:txBody>
      </p:sp>
    </p:spTree>
    <p:extLst>
      <p:ext uri="{BB962C8B-B14F-4D97-AF65-F5344CB8AC3E}">
        <p14:creationId xmlns:p14="http://schemas.microsoft.com/office/powerpoint/2010/main" val="61127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aption" userDrawn="1">
  <p:cSld name="CAPTION_ONLY">
    <p:bg>
      <p:bgPr>
        <a:blipFill>
          <a:blip r:embed="rId2">
            <a:alphaModFix/>
          </a:blip>
          <a:stretch>
            <a:fillRect/>
          </a:stretch>
        </a:blipFill>
        <a:effectLst/>
      </p:bgPr>
    </p:bg>
    <p:spTree>
      <p:nvGrpSpPr>
        <p:cNvPr id="1" name="Shape 35"/>
        <p:cNvGrpSpPr/>
        <p:nvPr/>
      </p:nvGrpSpPr>
      <p:grpSpPr>
        <a:xfrm>
          <a:off x="0" y="0"/>
          <a:ext cx="0" cy="0"/>
          <a:chOff x="0" y="0"/>
          <a:chExt cx="0" cy="0"/>
        </a:xfrm>
      </p:grpSpPr>
      <p:sp>
        <p:nvSpPr>
          <p:cNvPr id="3" name="Google Shape;6;p1">
            <a:extLst>
              <a:ext uri="{FF2B5EF4-FFF2-40B4-BE49-F238E27FC236}">
                <a16:creationId xmlns:a16="http://schemas.microsoft.com/office/drawing/2014/main" id="{74F86012-E01F-02A6-41D3-74FCC964F72E}"/>
              </a:ext>
            </a:extLst>
          </p:cNvPr>
          <p:cNvSpPr txBox="1">
            <a:spLocks noGrp="1"/>
          </p:cNvSpPr>
          <p:nvPr>
            <p:ph type="title"/>
          </p:nvPr>
        </p:nvSpPr>
        <p:spPr>
          <a:xfrm>
            <a:off x="254996" y="150156"/>
            <a:ext cx="8619646" cy="572700"/>
          </a:xfrm>
          <a:prstGeom prst="rect">
            <a:avLst/>
          </a:prstGeom>
        </p:spPr>
        <p:txBody>
          <a:bodyPr/>
          <a:lstStyle>
            <a:lvl1pPr>
              <a:lnSpc>
                <a:spcPct val="100000"/>
              </a:lnSpc>
              <a:defRPr/>
            </a:lvl1pPr>
          </a:lstStyle>
          <a:p>
            <a:pPr lvl="0" defTabSz="342900" eaLnBrk="1" latinLnBrk="0" hangingPunct="1">
              <a:lnSpc>
                <a:spcPct val="90000"/>
              </a:lnSpc>
              <a:spcBef>
                <a:spcPct val="0"/>
              </a:spcBef>
              <a:buNone/>
            </a:pPr>
            <a:r>
              <a:rPr lang="en-GB"/>
              <a:t>Click to edit Master title style</a:t>
            </a:r>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 Two Columns" userDrawn="1">
  <p:cSld name="SECTION_TITLE_AND_DESCRIPTION_1">
    <p:bg>
      <p:bgPr>
        <a:blipFill>
          <a:blip r:embed="rId2">
            <a:alphaModFix/>
          </a:blip>
          <a:stretch>
            <a:fillRect/>
          </a:stretch>
        </a:blipFill>
        <a:effectLst/>
      </p:bgPr>
    </p:bg>
    <p:spTree>
      <p:nvGrpSpPr>
        <p:cNvPr id="1" name="Shape 60"/>
        <p:cNvGrpSpPr/>
        <p:nvPr/>
      </p:nvGrpSpPr>
      <p:grpSpPr>
        <a:xfrm>
          <a:off x="0" y="0"/>
          <a:ext cx="0" cy="0"/>
          <a:chOff x="0" y="0"/>
          <a:chExt cx="0" cy="0"/>
        </a:xfrm>
      </p:grpSpPr>
      <p:sp>
        <p:nvSpPr>
          <p:cNvPr id="61" name="Google Shape;61;p17"/>
          <p:cNvSpPr txBox="1">
            <a:spLocks noGrp="1"/>
          </p:cNvSpPr>
          <p:nvPr>
            <p:ph type="title"/>
          </p:nvPr>
        </p:nvSpPr>
        <p:spPr>
          <a:xfrm>
            <a:off x="1937338"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r>
              <a:rPr lang="en-GB"/>
              <a:t>Click to edit Master title style</a:t>
            </a:r>
            <a:endParaRPr/>
          </a:p>
        </p:txBody>
      </p:sp>
      <p:sp>
        <p:nvSpPr>
          <p:cNvPr id="62" name="Google Shape;62;p17"/>
          <p:cNvSpPr txBox="1">
            <a:spLocks noGrp="1"/>
          </p:cNvSpPr>
          <p:nvPr>
            <p:ph type="subTitle" idx="1"/>
          </p:nvPr>
        </p:nvSpPr>
        <p:spPr>
          <a:xfrm>
            <a:off x="1937338"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r>
              <a:rPr lang="en-GB"/>
              <a:t>Click to edit Master subtitle style</a:t>
            </a:r>
            <a:endParaRPr/>
          </a:p>
        </p:txBody>
      </p:sp>
      <p:sp>
        <p:nvSpPr>
          <p:cNvPr id="63" name="Google Shape;63;p17"/>
          <p:cNvSpPr txBox="1">
            <a:spLocks noGrp="1"/>
          </p:cNvSpPr>
          <p:nvPr>
            <p:ph type="title" idx="2"/>
          </p:nvPr>
        </p:nvSpPr>
        <p:spPr>
          <a:xfrm>
            <a:off x="4816563" y="2463175"/>
            <a:ext cx="2390100" cy="548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lt1"/>
              </a:buClr>
              <a:buSzPts val="1800"/>
              <a:buNone/>
              <a:defRPr sz="1800">
                <a:solidFill>
                  <a:schemeClr val="lt1"/>
                </a:solidFill>
              </a:defRPr>
            </a:lvl1pPr>
            <a:lvl2pPr lvl="1" algn="ctr" rtl="0">
              <a:spcBef>
                <a:spcPts val="0"/>
              </a:spcBef>
              <a:spcAft>
                <a:spcPts val="0"/>
              </a:spcAft>
              <a:buClr>
                <a:schemeClr val="lt1"/>
              </a:buClr>
              <a:buSzPts val="4200"/>
              <a:buNone/>
              <a:defRPr sz="4200">
                <a:solidFill>
                  <a:schemeClr val="lt1"/>
                </a:solidFill>
              </a:defRPr>
            </a:lvl2pPr>
            <a:lvl3pPr lvl="2" algn="ctr" rtl="0">
              <a:spcBef>
                <a:spcPts val="0"/>
              </a:spcBef>
              <a:spcAft>
                <a:spcPts val="0"/>
              </a:spcAft>
              <a:buClr>
                <a:schemeClr val="lt1"/>
              </a:buClr>
              <a:buSzPts val="4200"/>
              <a:buNone/>
              <a:defRPr sz="4200">
                <a:solidFill>
                  <a:schemeClr val="lt1"/>
                </a:solidFill>
              </a:defRPr>
            </a:lvl3pPr>
            <a:lvl4pPr lvl="3" algn="ctr" rtl="0">
              <a:spcBef>
                <a:spcPts val="0"/>
              </a:spcBef>
              <a:spcAft>
                <a:spcPts val="0"/>
              </a:spcAft>
              <a:buClr>
                <a:schemeClr val="lt1"/>
              </a:buClr>
              <a:buSzPts val="4200"/>
              <a:buNone/>
              <a:defRPr sz="4200">
                <a:solidFill>
                  <a:schemeClr val="lt1"/>
                </a:solidFill>
              </a:defRPr>
            </a:lvl4pPr>
            <a:lvl5pPr lvl="4" algn="ctr" rtl="0">
              <a:spcBef>
                <a:spcPts val="0"/>
              </a:spcBef>
              <a:spcAft>
                <a:spcPts val="0"/>
              </a:spcAft>
              <a:buClr>
                <a:schemeClr val="lt1"/>
              </a:buClr>
              <a:buSzPts val="4200"/>
              <a:buNone/>
              <a:defRPr sz="4200">
                <a:solidFill>
                  <a:schemeClr val="lt1"/>
                </a:solidFill>
              </a:defRPr>
            </a:lvl5pPr>
            <a:lvl6pPr lvl="5" algn="ctr" rtl="0">
              <a:spcBef>
                <a:spcPts val="0"/>
              </a:spcBef>
              <a:spcAft>
                <a:spcPts val="0"/>
              </a:spcAft>
              <a:buClr>
                <a:schemeClr val="lt1"/>
              </a:buClr>
              <a:buSzPts val="4200"/>
              <a:buNone/>
              <a:defRPr sz="4200">
                <a:solidFill>
                  <a:schemeClr val="lt1"/>
                </a:solidFill>
              </a:defRPr>
            </a:lvl6pPr>
            <a:lvl7pPr lvl="6" algn="ctr" rtl="0">
              <a:spcBef>
                <a:spcPts val="0"/>
              </a:spcBef>
              <a:spcAft>
                <a:spcPts val="0"/>
              </a:spcAft>
              <a:buClr>
                <a:schemeClr val="lt1"/>
              </a:buClr>
              <a:buSzPts val="4200"/>
              <a:buNone/>
              <a:defRPr sz="4200">
                <a:solidFill>
                  <a:schemeClr val="lt1"/>
                </a:solidFill>
              </a:defRPr>
            </a:lvl7pPr>
            <a:lvl8pPr lvl="7" algn="ctr" rtl="0">
              <a:spcBef>
                <a:spcPts val="0"/>
              </a:spcBef>
              <a:spcAft>
                <a:spcPts val="0"/>
              </a:spcAft>
              <a:buClr>
                <a:schemeClr val="lt1"/>
              </a:buClr>
              <a:buSzPts val="4200"/>
              <a:buNone/>
              <a:defRPr sz="4200">
                <a:solidFill>
                  <a:schemeClr val="lt1"/>
                </a:solidFill>
              </a:defRPr>
            </a:lvl8pPr>
            <a:lvl9pPr lvl="8" algn="ctr" rtl="0">
              <a:spcBef>
                <a:spcPts val="0"/>
              </a:spcBef>
              <a:spcAft>
                <a:spcPts val="0"/>
              </a:spcAft>
              <a:buClr>
                <a:schemeClr val="lt1"/>
              </a:buClr>
              <a:buSzPts val="4200"/>
              <a:buNone/>
              <a:defRPr sz="4200">
                <a:solidFill>
                  <a:schemeClr val="lt1"/>
                </a:solidFill>
              </a:defRPr>
            </a:lvl9pPr>
          </a:lstStyle>
          <a:p>
            <a:r>
              <a:rPr lang="en-GB"/>
              <a:t>Click to edit Master title style</a:t>
            </a:r>
            <a:endParaRPr/>
          </a:p>
        </p:txBody>
      </p:sp>
      <p:sp>
        <p:nvSpPr>
          <p:cNvPr id="64" name="Google Shape;64;p17"/>
          <p:cNvSpPr txBox="1">
            <a:spLocks noGrp="1"/>
          </p:cNvSpPr>
          <p:nvPr>
            <p:ph type="subTitle" idx="3"/>
          </p:nvPr>
        </p:nvSpPr>
        <p:spPr>
          <a:xfrm>
            <a:off x="4816563" y="3148075"/>
            <a:ext cx="2390100" cy="1235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lt1"/>
              </a:buClr>
              <a:buSzPts val="1400"/>
              <a:buNone/>
              <a:defRPr sz="1400">
                <a:solidFill>
                  <a:schemeClr val="lt1"/>
                </a:solidFill>
              </a:defRPr>
            </a:lvl1pPr>
            <a:lvl2pPr lvl="1" algn="ctr" rtl="0">
              <a:lnSpc>
                <a:spcPct val="100000"/>
              </a:lnSpc>
              <a:spcBef>
                <a:spcPts val="0"/>
              </a:spcBef>
              <a:spcAft>
                <a:spcPts val="0"/>
              </a:spcAft>
              <a:buClr>
                <a:schemeClr val="lt1"/>
              </a:buClr>
              <a:buSzPts val="2100"/>
              <a:buNone/>
              <a:defRPr sz="2100">
                <a:solidFill>
                  <a:schemeClr val="lt1"/>
                </a:solidFill>
              </a:defRPr>
            </a:lvl2pPr>
            <a:lvl3pPr lvl="2" algn="ctr" rtl="0">
              <a:lnSpc>
                <a:spcPct val="100000"/>
              </a:lnSpc>
              <a:spcBef>
                <a:spcPts val="0"/>
              </a:spcBef>
              <a:spcAft>
                <a:spcPts val="0"/>
              </a:spcAft>
              <a:buClr>
                <a:schemeClr val="lt1"/>
              </a:buClr>
              <a:buSzPts val="2100"/>
              <a:buNone/>
              <a:defRPr sz="2100">
                <a:solidFill>
                  <a:schemeClr val="lt1"/>
                </a:solidFill>
              </a:defRPr>
            </a:lvl3pPr>
            <a:lvl4pPr lvl="3" algn="ctr" rtl="0">
              <a:lnSpc>
                <a:spcPct val="100000"/>
              </a:lnSpc>
              <a:spcBef>
                <a:spcPts val="0"/>
              </a:spcBef>
              <a:spcAft>
                <a:spcPts val="0"/>
              </a:spcAft>
              <a:buClr>
                <a:schemeClr val="lt1"/>
              </a:buClr>
              <a:buSzPts val="2100"/>
              <a:buNone/>
              <a:defRPr sz="2100">
                <a:solidFill>
                  <a:schemeClr val="lt1"/>
                </a:solidFill>
              </a:defRPr>
            </a:lvl4pPr>
            <a:lvl5pPr lvl="4" algn="ctr" rtl="0">
              <a:lnSpc>
                <a:spcPct val="100000"/>
              </a:lnSpc>
              <a:spcBef>
                <a:spcPts val="0"/>
              </a:spcBef>
              <a:spcAft>
                <a:spcPts val="0"/>
              </a:spcAft>
              <a:buClr>
                <a:schemeClr val="lt1"/>
              </a:buClr>
              <a:buSzPts val="2100"/>
              <a:buNone/>
              <a:defRPr sz="2100">
                <a:solidFill>
                  <a:schemeClr val="lt1"/>
                </a:solidFill>
              </a:defRPr>
            </a:lvl5pPr>
            <a:lvl6pPr lvl="5" algn="ctr" rtl="0">
              <a:lnSpc>
                <a:spcPct val="100000"/>
              </a:lnSpc>
              <a:spcBef>
                <a:spcPts val="0"/>
              </a:spcBef>
              <a:spcAft>
                <a:spcPts val="0"/>
              </a:spcAft>
              <a:buClr>
                <a:schemeClr val="lt1"/>
              </a:buClr>
              <a:buSzPts val="2100"/>
              <a:buNone/>
              <a:defRPr sz="2100">
                <a:solidFill>
                  <a:schemeClr val="lt1"/>
                </a:solidFill>
              </a:defRPr>
            </a:lvl6pPr>
            <a:lvl7pPr lvl="6" algn="ctr" rtl="0">
              <a:lnSpc>
                <a:spcPct val="100000"/>
              </a:lnSpc>
              <a:spcBef>
                <a:spcPts val="0"/>
              </a:spcBef>
              <a:spcAft>
                <a:spcPts val="0"/>
              </a:spcAft>
              <a:buClr>
                <a:schemeClr val="lt1"/>
              </a:buClr>
              <a:buSzPts val="2100"/>
              <a:buNone/>
              <a:defRPr sz="2100">
                <a:solidFill>
                  <a:schemeClr val="lt1"/>
                </a:solidFill>
              </a:defRPr>
            </a:lvl7pPr>
            <a:lvl8pPr lvl="7" algn="ctr" rtl="0">
              <a:lnSpc>
                <a:spcPct val="100000"/>
              </a:lnSpc>
              <a:spcBef>
                <a:spcPts val="0"/>
              </a:spcBef>
              <a:spcAft>
                <a:spcPts val="0"/>
              </a:spcAft>
              <a:buClr>
                <a:schemeClr val="lt1"/>
              </a:buClr>
              <a:buSzPts val="2100"/>
              <a:buNone/>
              <a:defRPr sz="2100">
                <a:solidFill>
                  <a:schemeClr val="lt1"/>
                </a:solidFill>
              </a:defRPr>
            </a:lvl8pPr>
            <a:lvl9pPr lvl="8" algn="ctr" rtl="0">
              <a:lnSpc>
                <a:spcPct val="100000"/>
              </a:lnSpc>
              <a:spcBef>
                <a:spcPts val="0"/>
              </a:spcBef>
              <a:spcAft>
                <a:spcPts val="0"/>
              </a:spcAft>
              <a:buClr>
                <a:schemeClr val="lt1"/>
              </a:buClr>
              <a:buSzPts val="2100"/>
              <a:buNone/>
              <a:defRPr sz="2100">
                <a:solidFill>
                  <a:schemeClr val="lt1"/>
                </a:solidFill>
              </a:defRPr>
            </a:lvl9pPr>
          </a:lstStyle>
          <a:p>
            <a:r>
              <a:rPr lang="en-GB"/>
              <a:t>Click to edit Master subtitle style</a:t>
            </a:r>
            <a:endParaRPr/>
          </a:p>
        </p:txBody>
      </p:sp>
      <p:sp>
        <p:nvSpPr>
          <p:cNvPr id="65" name="Google Shape;65;p17"/>
          <p:cNvSpPr txBox="1">
            <a:spLocks noGrp="1"/>
          </p:cNvSpPr>
          <p:nvPr>
            <p:ph type="title" idx="4"/>
          </p:nvPr>
        </p:nvSpPr>
        <p:spPr>
          <a:xfrm>
            <a:off x="258016" y="90607"/>
            <a:ext cx="5526095"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GB"/>
              <a:t>Click to edit Master title style</a:t>
            </a:r>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ig text">
  <p:cSld name="TITLE_1_1_1">
    <p:bg>
      <p:bgPr>
        <a:blipFill>
          <a:blip r:embed="rId2">
            <a:alphaModFix/>
          </a:blip>
          <a:stretch>
            <a:fillRect/>
          </a:stretch>
        </a:blipFill>
        <a:effectLst/>
      </p:bgPr>
    </p:bg>
    <p:spTree>
      <p:nvGrpSpPr>
        <p:cNvPr id="1" name="Shape 74"/>
        <p:cNvGrpSpPr/>
        <p:nvPr/>
      </p:nvGrpSpPr>
      <p:grpSpPr>
        <a:xfrm>
          <a:off x="0" y="0"/>
          <a:ext cx="0" cy="0"/>
          <a:chOff x="0" y="0"/>
          <a:chExt cx="0" cy="0"/>
        </a:xfrm>
      </p:grpSpPr>
      <p:sp>
        <p:nvSpPr>
          <p:cNvPr id="75" name="Google Shape;75;p19"/>
          <p:cNvSpPr txBox="1">
            <a:spLocks noGrp="1"/>
          </p:cNvSpPr>
          <p:nvPr>
            <p:ph type="ctrTitle"/>
          </p:nvPr>
        </p:nvSpPr>
        <p:spPr>
          <a:xfrm>
            <a:off x="1273500" y="1369000"/>
            <a:ext cx="6597000" cy="21099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lt1"/>
              </a:buClr>
              <a:buSzPts val="4500"/>
              <a:buNone/>
              <a:defRPr sz="4500" b="1">
                <a:solidFill>
                  <a:schemeClr val="lt1"/>
                </a:solidFill>
              </a:defRPr>
            </a:lvl1pPr>
            <a:lvl2pPr lvl="1" algn="ctr" rtl="0">
              <a:spcBef>
                <a:spcPts val="0"/>
              </a:spcBef>
              <a:spcAft>
                <a:spcPts val="0"/>
              </a:spcAft>
              <a:buClr>
                <a:schemeClr val="lt1"/>
              </a:buClr>
              <a:buSzPts val="3600"/>
              <a:buNone/>
              <a:defRPr sz="3600" b="1">
                <a:solidFill>
                  <a:schemeClr val="lt1"/>
                </a:solidFill>
              </a:defRPr>
            </a:lvl2pPr>
            <a:lvl3pPr lvl="2" algn="ctr" rtl="0">
              <a:spcBef>
                <a:spcPts val="0"/>
              </a:spcBef>
              <a:spcAft>
                <a:spcPts val="0"/>
              </a:spcAft>
              <a:buClr>
                <a:schemeClr val="lt1"/>
              </a:buClr>
              <a:buSzPts val="3600"/>
              <a:buNone/>
              <a:defRPr sz="3600" b="1">
                <a:solidFill>
                  <a:schemeClr val="lt1"/>
                </a:solidFill>
              </a:defRPr>
            </a:lvl3pPr>
            <a:lvl4pPr lvl="3" algn="ctr" rtl="0">
              <a:spcBef>
                <a:spcPts val="0"/>
              </a:spcBef>
              <a:spcAft>
                <a:spcPts val="0"/>
              </a:spcAft>
              <a:buClr>
                <a:schemeClr val="lt1"/>
              </a:buClr>
              <a:buSzPts val="3600"/>
              <a:buNone/>
              <a:defRPr sz="3600" b="1">
                <a:solidFill>
                  <a:schemeClr val="lt1"/>
                </a:solidFill>
              </a:defRPr>
            </a:lvl4pPr>
            <a:lvl5pPr lvl="4" algn="ctr" rtl="0">
              <a:spcBef>
                <a:spcPts val="0"/>
              </a:spcBef>
              <a:spcAft>
                <a:spcPts val="0"/>
              </a:spcAft>
              <a:buClr>
                <a:schemeClr val="lt1"/>
              </a:buClr>
              <a:buSzPts val="3600"/>
              <a:buNone/>
              <a:defRPr sz="3600" b="1">
                <a:solidFill>
                  <a:schemeClr val="lt1"/>
                </a:solidFill>
              </a:defRPr>
            </a:lvl5pPr>
            <a:lvl6pPr lvl="5" algn="ctr" rtl="0">
              <a:spcBef>
                <a:spcPts val="0"/>
              </a:spcBef>
              <a:spcAft>
                <a:spcPts val="0"/>
              </a:spcAft>
              <a:buClr>
                <a:schemeClr val="lt1"/>
              </a:buClr>
              <a:buSzPts val="3600"/>
              <a:buNone/>
              <a:defRPr sz="3600" b="1">
                <a:solidFill>
                  <a:schemeClr val="lt1"/>
                </a:solidFill>
              </a:defRPr>
            </a:lvl6pPr>
            <a:lvl7pPr lvl="6" algn="ctr" rtl="0">
              <a:spcBef>
                <a:spcPts val="0"/>
              </a:spcBef>
              <a:spcAft>
                <a:spcPts val="0"/>
              </a:spcAft>
              <a:buClr>
                <a:schemeClr val="lt1"/>
              </a:buClr>
              <a:buSzPts val="3600"/>
              <a:buNone/>
              <a:defRPr sz="3600" b="1">
                <a:solidFill>
                  <a:schemeClr val="lt1"/>
                </a:solidFill>
              </a:defRPr>
            </a:lvl7pPr>
            <a:lvl8pPr lvl="7" algn="ctr" rtl="0">
              <a:spcBef>
                <a:spcPts val="0"/>
              </a:spcBef>
              <a:spcAft>
                <a:spcPts val="0"/>
              </a:spcAft>
              <a:buClr>
                <a:schemeClr val="lt1"/>
              </a:buClr>
              <a:buSzPts val="3600"/>
              <a:buNone/>
              <a:defRPr sz="3600" b="1">
                <a:solidFill>
                  <a:schemeClr val="lt1"/>
                </a:solidFill>
              </a:defRPr>
            </a:lvl8pPr>
            <a:lvl9pPr lvl="8" algn="ctr" rtl="0">
              <a:spcBef>
                <a:spcPts val="0"/>
              </a:spcBef>
              <a:spcAft>
                <a:spcPts val="0"/>
              </a:spcAft>
              <a:buClr>
                <a:schemeClr val="lt1"/>
              </a:buClr>
              <a:buSzPts val="3600"/>
              <a:buNone/>
              <a:defRPr sz="3600" b="1">
                <a:solidFill>
                  <a:schemeClr val="lt1"/>
                </a:solidFill>
              </a:defRPr>
            </a:lvl9pPr>
          </a:lstStyle>
          <a:p>
            <a:r>
              <a:rPr lang="en-GB"/>
              <a:t>Click to edit Master title style</a:t>
            </a:r>
            <a:endParaRPr/>
          </a:p>
        </p:txBody>
      </p:sp>
      <p:sp>
        <p:nvSpPr>
          <p:cNvPr id="76" name="Google Shape;76;p19"/>
          <p:cNvSpPr txBox="1">
            <a:spLocks noGrp="1"/>
          </p:cNvSpPr>
          <p:nvPr>
            <p:ph type="subTitle" idx="1"/>
          </p:nvPr>
        </p:nvSpPr>
        <p:spPr>
          <a:xfrm>
            <a:off x="2481900" y="2519525"/>
            <a:ext cx="4180200" cy="464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1"/>
              </a:buClr>
              <a:buSzPts val="1400"/>
              <a:buNone/>
              <a:defRPr sz="1400">
                <a:solidFill>
                  <a:srgbClr val="E7C6B7"/>
                </a:solidFill>
              </a:defRPr>
            </a:lvl1pPr>
            <a:lvl2pPr lvl="1" algn="ctr" rtl="0">
              <a:lnSpc>
                <a:spcPct val="100000"/>
              </a:lnSpc>
              <a:spcBef>
                <a:spcPts val="0"/>
              </a:spcBef>
              <a:spcAft>
                <a:spcPts val="0"/>
              </a:spcAft>
              <a:buClr>
                <a:schemeClr val="accent1"/>
              </a:buClr>
              <a:buSzPts val="1800"/>
              <a:buNone/>
              <a:defRPr sz="1800">
                <a:solidFill>
                  <a:schemeClr val="accent1"/>
                </a:solidFill>
              </a:defRPr>
            </a:lvl2pPr>
            <a:lvl3pPr lvl="2" algn="ctr" rtl="0">
              <a:lnSpc>
                <a:spcPct val="100000"/>
              </a:lnSpc>
              <a:spcBef>
                <a:spcPts val="0"/>
              </a:spcBef>
              <a:spcAft>
                <a:spcPts val="0"/>
              </a:spcAft>
              <a:buClr>
                <a:schemeClr val="accent1"/>
              </a:buClr>
              <a:buSzPts val="1800"/>
              <a:buNone/>
              <a:defRPr sz="1800">
                <a:solidFill>
                  <a:schemeClr val="accent1"/>
                </a:solidFill>
              </a:defRPr>
            </a:lvl3pPr>
            <a:lvl4pPr lvl="3" algn="ctr" rtl="0">
              <a:lnSpc>
                <a:spcPct val="100000"/>
              </a:lnSpc>
              <a:spcBef>
                <a:spcPts val="0"/>
              </a:spcBef>
              <a:spcAft>
                <a:spcPts val="0"/>
              </a:spcAft>
              <a:buClr>
                <a:schemeClr val="accent1"/>
              </a:buClr>
              <a:buSzPts val="1800"/>
              <a:buNone/>
              <a:defRPr sz="1800">
                <a:solidFill>
                  <a:schemeClr val="accent1"/>
                </a:solidFill>
              </a:defRPr>
            </a:lvl4pPr>
            <a:lvl5pPr lvl="4" algn="ctr" rtl="0">
              <a:lnSpc>
                <a:spcPct val="100000"/>
              </a:lnSpc>
              <a:spcBef>
                <a:spcPts val="0"/>
              </a:spcBef>
              <a:spcAft>
                <a:spcPts val="0"/>
              </a:spcAft>
              <a:buClr>
                <a:schemeClr val="accent1"/>
              </a:buClr>
              <a:buSzPts val="1800"/>
              <a:buNone/>
              <a:defRPr sz="1800">
                <a:solidFill>
                  <a:schemeClr val="accent1"/>
                </a:solidFill>
              </a:defRPr>
            </a:lvl5pPr>
            <a:lvl6pPr lvl="5" algn="ctr" rtl="0">
              <a:lnSpc>
                <a:spcPct val="100000"/>
              </a:lnSpc>
              <a:spcBef>
                <a:spcPts val="0"/>
              </a:spcBef>
              <a:spcAft>
                <a:spcPts val="0"/>
              </a:spcAft>
              <a:buClr>
                <a:schemeClr val="accent1"/>
              </a:buClr>
              <a:buSzPts val="1800"/>
              <a:buNone/>
              <a:defRPr sz="1800">
                <a:solidFill>
                  <a:schemeClr val="accent1"/>
                </a:solidFill>
              </a:defRPr>
            </a:lvl6pPr>
            <a:lvl7pPr lvl="6" algn="ctr" rtl="0">
              <a:lnSpc>
                <a:spcPct val="100000"/>
              </a:lnSpc>
              <a:spcBef>
                <a:spcPts val="0"/>
              </a:spcBef>
              <a:spcAft>
                <a:spcPts val="0"/>
              </a:spcAft>
              <a:buClr>
                <a:schemeClr val="accent1"/>
              </a:buClr>
              <a:buSzPts val="1800"/>
              <a:buNone/>
              <a:defRPr sz="1800">
                <a:solidFill>
                  <a:schemeClr val="accent1"/>
                </a:solidFill>
              </a:defRPr>
            </a:lvl7pPr>
            <a:lvl8pPr lvl="7" algn="ctr" rtl="0">
              <a:lnSpc>
                <a:spcPct val="100000"/>
              </a:lnSpc>
              <a:spcBef>
                <a:spcPts val="0"/>
              </a:spcBef>
              <a:spcAft>
                <a:spcPts val="0"/>
              </a:spcAft>
              <a:buClr>
                <a:schemeClr val="accent1"/>
              </a:buClr>
              <a:buSzPts val="1800"/>
              <a:buNone/>
              <a:defRPr sz="1800">
                <a:solidFill>
                  <a:schemeClr val="accent1"/>
                </a:solidFill>
              </a:defRPr>
            </a:lvl8pPr>
            <a:lvl9pPr lvl="8" algn="ctr" rtl="0">
              <a:lnSpc>
                <a:spcPct val="100000"/>
              </a:lnSpc>
              <a:spcBef>
                <a:spcPts val="0"/>
              </a:spcBef>
              <a:spcAft>
                <a:spcPts val="0"/>
              </a:spcAft>
              <a:buClr>
                <a:schemeClr val="accent1"/>
              </a:buClr>
              <a:buSzPts val="1800"/>
              <a:buNone/>
              <a:defRPr sz="1800">
                <a:solidFill>
                  <a:schemeClr val="accent1"/>
                </a:solidFill>
              </a:defRPr>
            </a:lvl9pPr>
          </a:lstStyle>
          <a:p>
            <a:r>
              <a:rPr lang="en-GB"/>
              <a:t>Click to edit Master subtitle style</a:t>
            </a:r>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 Design">
  <p:cSld name="CAPTION_ONLY_1">
    <p:bg>
      <p:bgPr>
        <a:blipFill>
          <a:blip r:embed="rId2">
            <a:alphaModFix/>
          </a:blip>
          <a:stretch>
            <a:fillRect/>
          </a:stretch>
        </a:blipFill>
        <a:effectLst/>
      </p:bgPr>
    </p:bg>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265103" y="90607"/>
            <a:ext cx="8644979" cy="9414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accent1"/>
              </a:buClr>
              <a:buSzPts val="2400"/>
              <a:buNone/>
              <a:defRPr sz="2400">
                <a:solidFill>
                  <a:srgbClr val="E7C6B7"/>
                </a:solidFill>
              </a:defRPr>
            </a:lvl1pPr>
            <a:lvl2pPr lvl="1" rtl="0">
              <a:spcBef>
                <a:spcPts val="0"/>
              </a:spcBef>
              <a:spcAft>
                <a:spcPts val="0"/>
              </a:spcAft>
              <a:buClr>
                <a:schemeClr val="lt1"/>
              </a:buClr>
              <a:buSzPts val="2800"/>
              <a:buNone/>
              <a:defRPr>
                <a:solidFill>
                  <a:schemeClr val="lt1"/>
                </a:solidFill>
              </a:defRPr>
            </a:lvl2pPr>
            <a:lvl3pPr lvl="2" rtl="0">
              <a:spcBef>
                <a:spcPts val="0"/>
              </a:spcBef>
              <a:spcAft>
                <a:spcPts val="0"/>
              </a:spcAft>
              <a:buClr>
                <a:schemeClr val="lt1"/>
              </a:buClr>
              <a:buSzPts val="2800"/>
              <a:buNone/>
              <a:defRPr>
                <a:solidFill>
                  <a:schemeClr val="lt1"/>
                </a:solidFill>
              </a:defRPr>
            </a:lvl3pPr>
            <a:lvl4pPr lvl="3" rtl="0">
              <a:spcBef>
                <a:spcPts val="0"/>
              </a:spcBef>
              <a:spcAft>
                <a:spcPts val="0"/>
              </a:spcAft>
              <a:buClr>
                <a:schemeClr val="lt1"/>
              </a:buClr>
              <a:buSzPts val="2800"/>
              <a:buNone/>
              <a:defRPr>
                <a:solidFill>
                  <a:schemeClr val="lt1"/>
                </a:solidFill>
              </a:defRPr>
            </a:lvl4pPr>
            <a:lvl5pPr lvl="4" rtl="0">
              <a:spcBef>
                <a:spcPts val="0"/>
              </a:spcBef>
              <a:spcAft>
                <a:spcPts val="0"/>
              </a:spcAft>
              <a:buClr>
                <a:schemeClr val="lt1"/>
              </a:buClr>
              <a:buSzPts val="2800"/>
              <a:buNone/>
              <a:defRPr>
                <a:solidFill>
                  <a:schemeClr val="lt1"/>
                </a:solidFill>
              </a:defRPr>
            </a:lvl5pPr>
            <a:lvl6pPr lvl="5" rtl="0">
              <a:spcBef>
                <a:spcPts val="0"/>
              </a:spcBef>
              <a:spcAft>
                <a:spcPts val="0"/>
              </a:spcAft>
              <a:buClr>
                <a:schemeClr val="lt1"/>
              </a:buClr>
              <a:buSzPts val="2800"/>
              <a:buNone/>
              <a:defRPr>
                <a:solidFill>
                  <a:schemeClr val="lt1"/>
                </a:solidFill>
              </a:defRPr>
            </a:lvl6pPr>
            <a:lvl7pPr lvl="6" rtl="0">
              <a:spcBef>
                <a:spcPts val="0"/>
              </a:spcBef>
              <a:spcAft>
                <a:spcPts val="0"/>
              </a:spcAft>
              <a:buClr>
                <a:schemeClr val="lt1"/>
              </a:buClr>
              <a:buSzPts val="2800"/>
              <a:buNone/>
              <a:defRPr>
                <a:solidFill>
                  <a:schemeClr val="lt1"/>
                </a:solidFill>
              </a:defRPr>
            </a:lvl7pPr>
            <a:lvl8pPr lvl="7" rtl="0">
              <a:spcBef>
                <a:spcPts val="0"/>
              </a:spcBef>
              <a:spcAft>
                <a:spcPts val="0"/>
              </a:spcAft>
              <a:buClr>
                <a:schemeClr val="lt1"/>
              </a:buClr>
              <a:buSzPts val="2800"/>
              <a:buNone/>
              <a:defRPr>
                <a:solidFill>
                  <a:schemeClr val="lt1"/>
                </a:solidFill>
              </a:defRPr>
            </a:lvl8pPr>
            <a:lvl9pPr lvl="8" rtl="0">
              <a:spcBef>
                <a:spcPts val="0"/>
              </a:spcBef>
              <a:spcAft>
                <a:spcPts val="0"/>
              </a:spcAft>
              <a:buClr>
                <a:schemeClr val="lt1"/>
              </a:buClr>
              <a:buSzPts val="2800"/>
              <a:buNone/>
              <a:defRPr>
                <a:solidFill>
                  <a:schemeClr val="lt1"/>
                </a:solidFill>
              </a:defRPr>
            </a:lvl9pPr>
          </a:lstStyle>
          <a:p>
            <a:r>
              <a:rPr lang="en-GB"/>
              <a:t>Click to edit Master title style</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34" Type="http://schemas.openxmlformats.org/officeDocument/2006/relationships/slideLayout" Target="../slideLayouts/slideLayout45.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33" Type="http://schemas.openxmlformats.org/officeDocument/2006/relationships/slideLayout" Target="../slideLayouts/slideLayout44.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29" Type="http://schemas.openxmlformats.org/officeDocument/2006/relationships/slideLayout" Target="../slideLayouts/slideLayout40.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32" Type="http://schemas.openxmlformats.org/officeDocument/2006/relationships/slideLayout" Target="../slideLayouts/slideLayout43.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slideLayout" Target="../slideLayouts/slideLayout39.xml"/><Relationship Id="rId36"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31" Type="http://schemas.openxmlformats.org/officeDocument/2006/relationships/slideLayout" Target="../slideLayouts/slideLayout42.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slideLayout" Target="../slideLayouts/slideLayout38.xml"/><Relationship Id="rId30" Type="http://schemas.openxmlformats.org/officeDocument/2006/relationships/slideLayout" Target="../slideLayouts/slideLayout41.xml"/><Relationship Id="rId35" Type="http://schemas.openxmlformats.org/officeDocument/2006/relationships/slideLayout" Target="../slideLayouts/slideLayout46.xml"/><Relationship Id="rId8"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
        <p:nvSpPr>
          <p:cNvPr id="7" name="Google Shape;7;p1"/>
          <p:cNvSpPr txBox="1">
            <a:spLocks noGrp="1"/>
          </p:cNvSpPr>
          <p:nvPr>
            <p:ph type="body" idx="1"/>
          </p:nvPr>
        </p:nvSpPr>
        <p:spPr>
          <a:xfrm>
            <a:off x="254996" y="999460"/>
            <a:ext cx="8619646" cy="3841898"/>
          </a:xfrm>
          <a:prstGeom prst="rect">
            <a:avLst/>
          </a:prstGeom>
        </p:spPr>
        <p:txBody>
          <a:bodyPr vert="horz" lIns="91440" tIns="45720" rIns="91440" bIns="45720" rtlCol="0">
            <a:normAutofit/>
          </a:body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cSld>
  <p:clrMap bg1="lt1" tx1="dk1" bg2="dk2" tx2="lt2" accent1="accent1" accent2="accent2" accent3="accent3" accent4="accent4" accent5="accent5" accent6="accent6" hlink="hlink" folHlink="folHlink"/>
  <p:sldLayoutIdLst>
    <p:sldLayoutId id="2147483650" r:id="rId1"/>
    <p:sldLayoutId id="2147483651" r:id="rId2"/>
    <p:sldLayoutId id="2147483688" r:id="rId3"/>
    <p:sldLayoutId id="2147483653" r:id="rId4"/>
    <p:sldLayoutId id="2147483778" r:id="rId5"/>
    <p:sldLayoutId id="2147483656" r:id="rId6"/>
    <p:sldLayoutId id="2147483663" r:id="rId7"/>
    <p:sldLayoutId id="2147483665" r:id="rId8"/>
    <p:sldLayoutId id="2147483666" r:id="rId9"/>
    <p:sldLayoutId id="2147483667" r:id="rId10"/>
    <p:sldLayoutId id="2147483779" r:id="rId11"/>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1" i="0" u="none" strike="noStrike" kern="1200" cap="none" spc="0" dirty="0">
          <a:solidFill>
            <a:srgbClr val="E7C6B7"/>
          </a:solidFill>
          <a:latin typeface="+mj-lt"/>
          <a:ea typeface="+mj-ea"/>
          <a:cs typeface="+mj-cs"/>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77800" marR="0" lvl="0" indent="-177800" algn="l" rtl="0" eaLnBrk="1" hangingPunct="1">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6" userDrawn="1">
          <p15:clr>
            <a:srgbClr val="F26B43"/>
          </p15:clr>
        </p15:guide>
        <p15:guide id="2" orient="horz" pos="169" userDrawn="1">
          <p15:clr>
            <a:srgbClr val="F26B43"/>
          </p15:clr>
        </p15:guide>
        <p15:guide id="3" pos="5534" userDrawn="1">
          <p15:clr>
            <a:srgbClr val="F26B43"/>
          </p15:clr>
        </p15:guide>
        <p15:guide id="4" orient="horz" pos="3072"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254996" y="174870"/>
            <a:ext cx="8619646" cy="572700"/>
          </a:xfrm>
          <a:prstGeom prst="rect">
            <a:avLst/>
          </a:prstGeom>
        </p:spPr>
        <p:txBody>
          <a:bodyPr/>
          <a:lstStyle/>
          <a:p>
            <a:pPr lvl="0" defTabSz="342900" eaLnBrk="1" latinLnBrk="0" hangingPunct="1">
              <a:lnSpc>
                <a:spcPct val="90000"/>
              </a:lnSpc>
              <a:spcBef>
                <a:spcPct val="0"/>
              </a:spcBef>
              <a:buNone/>
            </a:pPr>
            <a:endParaRPr dirty="0"/>
          </a:p>
        </p:txBody>
      </p:sp>
      <p:sp>
        <p:nvSpPr>
          <p:cNvPr id="7" name="Google Shape;7;p1"/>
          <p:cNvSpPr txBox="1">
            <a:spLocks noGrp="1"/>
          </p:cNvSpPr>
          <p:nvPr>
            <p:ph type="body" idx="1"/>
          </p:nvPr>
        </p:nvSpPr>
        <p:spPr>
          <a:xfrm>
            <a:off x="254996" y="999460"/>
            <a:ext cx="8619646" cy="3841898"/>
          </a:xfrm>
          <a:prstGeom prst="rect">
            <a:avLst/>
          </a:prstGeom>
        </p:spPr>
        <p:txBody>
          <a:bodyPr vert="horz" lIns="91440" tIns="45720" rIns="91440" bIns="45720" rtlCol="0">
            <a:normAutofit/>
          </a:bodyPr>
          <a:lstStyle/>
          <a:p>
            <a:pPr marL="228600" lvl="0" indent="-228600" defTabSz="914400" eaLnBrk="1" latinLnBrk="0" hangingPunct="1">
              <a:lnSpc>
                <a:spcPct val="90000"/>
              </a:lnSpc>
              <a:spcBef>
                <a:spcPts val="1000"/>
              </a:spcBef>
              <a:buFont typeface="Arial" panose="020B0604020202020204" pitchFamily="34" charset="0"/>
              <a:buChar char="•"/>
            </a:pPr>
            <a:endParaRPr dirty="0"/>
          </a:p>
        </p:txBody>
      </p:sp>
    </p:spTree>
    <p:extLst>
      <p:ext uri="{BB962C8B-B14F-4D97-AF65-F5344CB8AC3E}">
        <p14:creationId xmlns:p14="http://schemas.microsoft.com/office/powerpoint/2010/main" val="3691798427"/>
      </p:ext>
    </p:extLst>
  </p:cSld>
  <p:clrMap bg1="lt1" tx1="dk1" bg2="dk2" tx2="lt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5" r:id="rId13"/>
    <p:sldLayoutId id="2147483756" r:id="rId14"/>
    <p:sldLayoutId id="2147483757" r:id="rId15"/>
    <p:sldLayoutId id="2147483758" r:id="rId16"/>
    <p:sldLayoutId id="2147483759" r:id="rId17"/>
    <p:sldLayoutId id="2147483760" r:id="rId18"/>
    <p:sldLayoutId id="2147483761" r:id="rId19"/>
    <p:sldLayoutId id="2147483762" r:id="rId20"/>
    <p:sldLayoutId id="2147483763" r:id="rId21"/>
    <p:sldLayoutId id="2147483764" r:id="rId22"/>
    <p:sldLayoutId id="2147483765" r:id="rId23"/>
    <p:sldLayoutId id="2147483766" r:id="rId24"/>
    <p:sldLayoutId id="2147483767" r:id="rId25"/>
    <p:sldLayoutId id="2147483768" r:id="rId26"/>
    <p:sldLayoutId id="2147483769" r:id="rId27"/>
    <p:sldLayoutId id="2147483770" r:id="rId28"/>
    <p:sldLayoutId id="2147483771" r:id="rId29"/>
    <p:sldLayoutId id="2147483772" r:id="rId30"/>
    <p:sldLayoutId id="2147483773" r:id="rId31"/>
    <p:sldLayoutId id="2147483774" r:id="rId32"/>
    <p:sldLayoutId id="2147483775" r:id="rId33"/>
    <p:sldLayoutId id="2147483776" r:id="rId34"/>
    <p:sldLayoutId id="2147483777"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400" b="1" i="0" u="none" strike="noStrike" kern="1200" cap="none" spc="0" dirty="0">
          <a:solidFill>
            <a:srgbClr val="E7C6B7"/>
          </a:solidFill>
          <a:latin typeface="+mj-lt"/>
          <a:ea typeface="+mj-ea"/>
          <a:cs typeface="+mj-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26">
          <p15:clr>
            <a:srgbClr val="F26B43"/>
          </p15:clr>
        </p15:guide>
        <p15:guide id="2" orient="horz" pos="169">
          <p15:clr>
            <a:srgbClr val="F26B43"/>
          </p15:clr>
        </p15:guide>
        <p15:guide id="3" pos="5534">
          <p15:clr>
            <a:srgbClr val="F26B43"/>
          </p15:clr>
        </p15:guide>
        <p15:guide id="4" orient="horz" pos="3072">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xml"/><Relationship Id="rId1" Type="http://schemas.openxmlformats.org/officeDocument/2006/relationships/slideLayout" Target="../slideLayouts/slideLayout20.xml"/><Relationship Id="rId5" Type="http://schemas.openxmlformats.org/officeDocument/2006/relationships/image" Target="../media/image51.png"/><Relationship Id="rId4" Type="http://schemas.openxmlformats.org/officeDocument/2006/relationships/image" Target="../media/image50.png"/></Relationships>
</file>

<file path=ppt/slides/_rels/slide1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65.png"/><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68.svg"/></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5.xml"/><Relationship Id="rId1" Type="http://schemas.openxmlformats.org/officeDocument/2006/relationships/slideLayout" Target="../slideLayouts/slideLayout26.xml"/><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26.xml"/><Relationship Id="rId6" Type="http://schemas.openxmlformats.org/officeDocument/2006/relationships/image" Target="../media/image69.png"/><Relationship Id="rId5" Type="http://schemas.openxmlformats.org/officeDocument/2006/relationships/image" Target="../media/image53.png"/><Relationship Id="rId4" Type="http://schemas.openxmlformats.org/officeDocument/2006/relationships/image" Target="../media/image71.svg"/></Relationships>
</file>

<file path=ppt/slides/_rels/slide1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73.png"/></Relationships>
</file>

<file path=ppt/slides/_rels/slide1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9.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8.xml"/><Relationship Id="rId5" Type="http://schemas.openxmlformats.org/officeDocument/2006/relationships/image" Target="../media/image52.png"/><Relationship Id="rId4" Type="http://schemas.openxmlformats.org/officeDocument/2006/relationships/image" Target="../media/image51.png"/></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openxmlformats.org/officeDocument/2006/relationships/image" Target="../media/image76.png"/></Relationships>
</file>

<file path=ppt/slides/_rels/slide2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1.xml"/><Relationship Id="rId5" Type="http://schemas.openxmlformats.org/officeDocument/2006/relationships/image" Target="../media/image62.svg"/><Relationship Id="rId4" Type="http://schemas.openxmlformats.org/officeDocument/2006/relationships/image" Target="../media/image61.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78.png"/><Relationship Id="rId4" Type="http://schemas.openxmlformats.org/officeDocument/2006/relationships/image" Target="../media/image77.png"/></Relationships>
</file>

<file path=ppt/slides/_rels/slide2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25.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hyperlink" Target="https://dam.distell.co.za/"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www.distellwebcontrol.co.za/BynderHowTo"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 Id="rId5" Type="http://schemas.openxmlformats.org/officeDocument/2006/relationships/image" Target="../media/image83.png"/><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51.png"/></Relationships>
</file>

<file path=ppt/slides/_rels/slide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image" Target="../media/image5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9.xml"/><Relationship Id="rId1" Type="http://schemas.openxmlformats.org/officeDocument/2006/relationships/slideLayout" Target="../slideLayouts/slideLayout11.xml"/><Relationship Id="rId5" Type="http://schemas.openxmlformats.org/officeDocument/2006/relationships/image" Target="../media/image62.svg"/><Relationship Id="rId4" Type="http://schemas.openxmlformats.org/officeDocument/2006/relationships/image" Target="../media/image6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6AB85C39-7BDA-D8AF-DDCA-76B30FE1CD9A}"/>
              </a:ext>
            </a:extLst>
          </p:cNvPr>
          <p:cNvPicPr>
            <a:picLocks noChangeAspect="1"/>
          </p:cNvPicPr>
          <p:nvPr/>
        </p:nvPicPr>
        <p:blipFill>
          <a:blip r:embed="rId3">
            <a:alphaModFix amt="70000"/>
          </a:blip>
          <a:stretch>
            <a:fillRect/>
          </a:stretch>
        </p:blipFill>
        <p:spPr>
          <a:xfrm>
            <a:off x="0" y="0"/>
            <a:ext cx="9144000" cy="5143500"/>
          </a:xfrm>
          <a:prstGeom prst="rect">
            <a:avLst/>
          </a:prstGeom>
        </p:spPr>
      </p:pic>
      <p:grpSp>
        <p:nvGrpSpPr>
          <p:cNvPr id="36" name="Group 35">
            <a:extLst>
              <a:ext uri="{FF2B5EF4-FFF2-40B4-BE49-F238E27FC236}">
                <a16:creationId xmlns:a16="http://schemas.microsoft.com/office/drawing/2014/main" id="{C760C3A7-1E06-66DD-BE9A-9B39047D82BD}"/>
              </a:ext>
            </a:extLst>
          </p:cNvPr>
          <p:cNvGrpSpPr/>
          <p:nvPr/>
        </p:nvGrpSpPr>
        <p:grpSpPr>
          <a:xfrm>
            <a:off x="1893599" y="1848226"/>
            <a:ext cx="5356802" cy="591922"/>
            <a:chOff x="1340644" y="1322334"/>
            <a:chExt cx="9510712" cy="1050925"/>
          </a:xfrm>
        </p:grpSpPr>
        <p:sp>
          <p:nvSpPr>
            <p:cNvPr id="8" name="Freeform 5">
              <a:extLst>
                <a:ext uri="{FF2B5EF4-FFF2-40B4-BE49-F238E27FC236}">
                  <a16:creationId xmlns:a16="http://schemas.microsoft.com/office/drawing/2014/main" id="{F0CF1E61-96DC-E881-D6AA-D9A12E9D96E4}"/>
                </a:ext>
              </a:extLst>
            </p:cNvPr>
            <p:cNvSpPr>
              <a:spLocks noEditPoints="1"/>
            </p:cNvSpPr>
            <p:nvPr/>
          </p:nvSpPr>
          <p:spPr bwMode="auto">
            <a:xfrm>
              <a:off x="1340644" y="1590621"/>
              <a:ext cx="1027113" cy="711200"/>
            </a:xfrm>
            <a:custGeom>
              <a:avLst/>
              <a:gdLst>
                <a:gd name="T0" fmla="*/ 226 w 273"/>
                <a:gd name="T1" fmla="*/ 0 h 188"/>
                <a:gd name="T2" fmla="*/ 244 w 273"/>
                <a:gd name="T3" fmla="*/ 4 h 188"/>
                <a:gd name="T4" fmla="*/ 259 w 273"/>
                <a:gd name="T5" fmla="*/ 16 h 188"/>
                <a:gd name="T6" fmla="*/ 269 w 273"/>
                <a:gd name="T7" fmla="*/ 35 h 188"/>
                <a:gd name="T8" fmla="*/ 273 w 273"/>
                <a:gd name="T9" fmla="*/ 57 h 188"/>
                <a:gd name="T10" fmla="*/ 269 w 273"/>
                <a:gd name="T11" fmla="*/ 80 h 188"/>
                <a:gd name="T12" fmla="*/ 259 w 273"/>
                <a:gd name="T13" fmla="*/ 98 h 188"/>
                <a:gd name="T14" fmla="*/ 244 w 273"/>
                <a:gd name="T15" fmla="*/ 110 h 188"/>
                <a:gd name="T16" fmla="*/ 226 w 273"/>
                <a:gd name="T17" fmla="*/ 115 h 188"/>
                <a:gd name="T18" fmla="*/ 34 w 273"/>
                <a:gd name="T19" fmla="*/ 115 h 188"/>
                <a:gd name="T20" fmla="*/ 34 w 273"/>
                <a:gd name="T21" fmla="*/ 167 h 188"/>
                <a:gd name="T22" fmla="*/ 29 w 273"/>
                <a:gd name="T23" fmla="*/ 182 h 188"/>
                <a:gd name="T24" fmla="*/ 17 w 273"/>
                <a:gd name="T25" fmla="*/ 188 h 188"/>
                <a:gd name="T26" fmla="*/ 5 w 273"/>
                <a:gd name="T27" fmla="*/ 182 h 188"/>
                <a:gd name="T28" fmla="*/ 0 w 273"/>
                <a:gd name="T29" fmla="*/ 167 h 188"/>
                <a:gd name="T30" fmla="*/ 0 w 273"/>
                <a:gd name="T31" fmla="*/ 20 h 188"/>
                <a:gd name="T32" fmla="*/ 5 w 273"/>
                <a:gd name="T33" fmla="*/ 6 h 188"/>
                <a:gd name="T34" fmla="*/ 17 w 273"/>
                <a:gd name="T35" fmla="*/ 0 h 188"/>
                <a:gd name="T36" fmla="*/ 226 w 273"/>
                <a:gd name="T37" fmla="*/ 0 h 188"/>
                <a:gd name="T38" fmla="*/ 34 w 273"/>
                <a:gd name="T39" fmla="*/ 41 h 188"/>
                <a:gd name="T40" fmla="*/ 34 w 273"/>
                <a:gd name="T41" fmla="*/ 73 h 188"/>
                <a:gd name="T42" fmla="*/ 227 w 273"/>
                <a:gd name="T43" fmla="*/ 73 h 188"/>
                <a:gd name="T44" fmla="*/ 236 w 273"/>
                <a:gd name="T45" fmla="*/ 69 h 188"/>
                <a:gd name="T46" fmla="*/ 240 w 273"/>
                <a:gd name="T47" fmla="*/ 57 h 188"/>
                <a:gd name="T48" fmla="*/ 236 w 273"/>
                <a:gd name="T49" fmla="*/ 46 h 188"/>
                <a:gd name="T50" fmla="*/ 227 w 273"/>
                <a:gd name="T51" fmla="*/ 41 h 188"/>
                <a:gd name="T52" fmla="*/ 34 w 273"/>
                <a:gd name="T53" fmla="*/ 4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73" h="188">
                  <a:moveTo>
                    <a:pt x="226" y="0"/>
                  </a:moveTo>
                  <a:cubicBezTo>
                    <a:pt x="232" y="0"/>
                    <a:pt x="238" y="1"/>
                    <a:pt x="244" y="4"/>
                  </a:cubicBezTo>
                  <a:cubicBezTo>
                    <a:pt x="250" y="7"/>
                    <a:pt x="255" y="11"/>
                    <a:pt x="259" y="16"/>
                  </a:cubicBezTo>
                  <a:cubicBezTo>
                    <a:pt x="263" y="22"/>
                    <a:pt x="267" y="28"/>
                    <a:pt x="269" y="35"/>
                  </a:cubicBezTo>
                  <a:cubicBezTo>
                    <a:pt x="271" y="42"/>
                    <a:pt x="273" y="49"/>
                    <a:pt x="273" y="57"/>
                  </a:cubicBezTo>
                  <a:cubicBezTo>
                    <a:pt x="273" y="65"/>
                    <a:pt x="271" y="73"/>
                    <a:pt x="269" y="80"/>
                  </a:cubicBezTo>
                  <a:cubicBezTo>
                    <a:pt x="267" y="86"/>
                    <a:pt x="263" y="92"/>
                    <a:pt x="259" y="98"/>
                  </a:cubicBezTo>
                  <a:cubicBezTo>
                    <a:pt x="255" y="103"/>
                    <a:pt x="250" y="107"/>
                    <a:pt x="244" y="110"/>
                  </a:cubicBezTo>
                  <a:cubicBezTo>
                    <a:pt x="238" y="113"/>
                    <a:pt x="232" y="115"/>
                    <a:pt x="226" y="115"/>
                  </a:cubicBezTo>
                  <a:cubicBezTo>
                    <a:pt x="34" y="115"/>
                    <a:pt x="34" y="115"/>
                    <a:pt x="34" y="115"/>
                  </a:cubicBezTo>
                  <a:cubicBezTo>
                    <a:pt x="34" y="167"/>
                    <a:pt x="34" y="167"/>
                    <a:pt x="34" y="167"/>
                  </a:cubicBezTo>
                  <a:cubicBezTo>
                    <a:pt x="34" y="173"/>
                    <a:pt x="32" y="178"/>
                    <a:pt x="29" y="182"/>
                  </a:cubicBezTo>
                  <a:cubicBezTo>
                    <a:pt x="25" y="186"/>
                    <a:pt x="22" y="188"/>
                    <a:pt x="17" y="188"/>
                  </a:cubicBezTo>
                  <a:cubicBezTo>
                    <a:pt x="12" y="188"/>
                    <a:pt x="9" y="186"/>
                    <a:pt x="5" y="182"/>
                  </a:cubicBezTo>
                  <a:cubicBezTo>
                    <a:pt x="2" y="178"/>
                    <a:pt x="0" y="173"/>
                    <a:pt x="0" y="167"/>
                  </a:cubicBezTo>
                  <a:cubicBezTo>
                    <a:pt x="0" y="20"/>
                    <a:pt x="0" y="20"/>
                    <a:pt x="0" y="20"/>
                  </a:cubicBezTo>
                  <a:cubicBezTo>
                    <a:pt x="0" y="15"/>
                    <a:pt x="2" y="10"/>
                    <a:pt x="5" y="6"/>
                  </a:cubicBezTo>
                  <a:cubicBezTo>
                    <a:pt x="9" y="2"/>
                    <a:pt x="12" y="0"/>
                    <a:pt x="17" y="0"/>
                  </a:cubicBezTo>
                  <a:lnTo>
                    <a:pt x="226" y="0"/>
                  </a:lnTo>
                  <a:close/>
                  <a:moveTo>
                    <a:pt x="34" y="41"/>
                  </a:moveTo>
                  <a:cubicBezTo>
                    <a:pt x="34" y="73"/>
                    <a:pt x="34" y="73"/>
                    <a:pt x="34" y="73"/>
                  </a:cubicBezTo>
                  <a:cubicBezTo>
                    <a:pt x="227" y="73"/>
                    <a:pt x="227" y="73"/>
                    <a:pt x="227" y="73"/>
                  </a:cubicBezTo>
                  <a:cubicBezTo>
                    <a:pt x="230" y="73"/>
                    <a:pt x="234" y="72"/>
                    <a:pt x="236" y="69"/>
                  </a:cubicBezTo>
                  <a:cubicBezTo>
                    <a:pt x="239" y="65"/>
                    <a:pt x="240" y="62"/>
                    <a:pt x="240" y="57"/>
                  </a:cubicBezTo>
                  <a:cubicBezTo>
                    <a:pt x="240" y="53"/>
                    <a:pt x="239" y="49"/>
                    <a:pt x="236" y="46"/>
                  </a:cubicBezTo>
                  <a:cubicBezTo>
                    <a:pt x="234" y="43"/>
                    <a:pt x="230" y="41"/>
                    <a:pt x="227" y="41"/>
                  </a:cubicBezTo>
                  <a:lnTo>
                    <a:pt x="34" y="41"/>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9" name="Freeform 6">
              <a:extLst>
                <a:ext uri="{FF2B5EF4-FFF2-40B4-BE49-F238E27FC236}">
                  <a16:creationId xmlns:a16="http://schemas.microsoft.com/office/drawing/2014/main" id="{FF7DD93D-5B0F-7362-EB28-1B488ACA0137}"/>
                </a:ext>
              </a:extLst>
            </p:cNvPr>
            <p:cNvSpPr>
              <a:spLocks/>
            </p:cNvSpPr>
            <p:nvPr/>
          </p:nvSpPr>
          <p:spPr bwMode="auto">
            <a:xfrm>
              <a:off x="2428081" y="1590621"/>
              <a:ext cx="1025525" cy="711200"/>
            </a:xfrm>
            <a:custGeom>
              <a:avLst/>
              <a:gdLst>
                <a:gd name="T0" fmla="*/ 243 w 272"/>
                <a:gd name="T1" fmla="*/ 130 h 188"/>
                <a:gd name="T2" fmla="*/ 262 w 272"/>
                <a:gd name="T3" fmla="*/ 149 h 188"/>
                <a:gd name="T4" fmla="*/ 269 w 272"/>
                <a:gd name="T5" fmla="*/ 157 h 188"/>
                <a:gd name="T6" fmla="*/ 272 w 272"/>
                <a:gd name="T7" fmla="*/ 167 h 188"/>
                <a:gd name="T8" fmla="*/ 267 w 272"/>
                <a:gd name="T9" fmla="*/ 182 h 188"/>
                <a:gd name="T10" fmla="*/ 255 w 272"/>
                <a:gd name="T11" fmla="*/ 188 h 188"/>
                <a:gd name="T12" fmla="*/ 243 w 272"/>
                <a:gd name="T13" fmla="*/ 182 h 188"/>
                <a:gd name="T14" fmla="*/ 214 w 272"/>
                <a:gd name="T15" fmla="*/ 157 h 188"/>
                <a:gd name="T16" fmla="*/ 183 w 272"/>
                <a:gd name="T17" fmla="*/ 135 h 188"/>
                <a:gd name="T18" fmla="*/ 149 w 272"/>
                <a:gd name="T19" fmla="*/ 120 h 188"/>
                <a:gd name="T20" fmla="*/ 113 w 272"/>
                <a:gd name="T21" fmla="*/ 115 h 188"/>
                <a:gd name="T22" fmla="*/ 44 w 272"/>
                <a:gd name="T23" fmla="*/ 115 h 188"/>
                <a:gd name="T24" fmla="*/ 36 w 272"/>
                <a:gd name="T25" fmla="*/ 120 h 188"/>
                <a:gd name="T26" fmla="*/ 33 w 272"/>
                <a:gd name="T27" fmla="*/ 130 h 188"/>
                <a:gd name="T28" fmla="*/ 33 w 272"/>
                <a:gd name="T29" fmla="*/ 167 h 188"/>
                <a:gd name="T30" fmla="*/ 28 w 272"/>
                <a:gd name="T31" fmla="*/ 182 h 188"/>
                <a:gd name="T32" fmla="*/ 16 w 272"/>
                <a:gd name="T33" fmla="*/ 188 h 188"/>
                <a:gd name="T34" fmla="*/ 4 w 272"/>
                <a:gd name="T35" fmla="*/ 182 h 188"/>
                <a:gd name="T36" fmla="*/ 0 w 272"/>
                <a:gd name="T37" fmla="*/ 167 h 188"/>
                <a:gd name="T38" fmla="*/ 0 w 272"/>
                <a:gd name="T39" fmla="*/ 126 h 188"/>
                <a:gd name="T40" fmla="*/ 3 w 272"/>
                <a:gd name="T41" fmla="*/ 105 h 188"/>
                <a:gd name="T42" fmla="*/ 12 w 272"/>
                <a:gd name="T43" fmla="*/ 88 h 188"/>
                <a:gd name="T44" fmla="*/ 25 w 272"/>
                <a:gd name="T45" fmla="*/ 77 h 188"/>
                <a:gd name="T46" fmla="*/ 42 w 272"/>
                <a:gd name="T47" fmla="*/ 73 h 188"/>
                <a:gd name="T48" fmla="*/ 226 w 272"/>
                <a:gd name="T49" fmla="*/ 73 h 188"/>
                <a:gd name="T50" fmla="*/ 235 w 272"/>
                <a:gd name="T51" fmla="*/ 69 h 188"/>
                <a:gd name="T52" fmla="*/ 239 w 272"/>
                <a:gd name="T53" fmla="*/ 57 h 188"/>
                <a:gd name="T54" fmla="*/ 235 w 272"/>
                <a:gd name="T55" fmla="*/ 46 h 188"/>
                <a:gd name="T56" fmla="*/ 226 w 272"/>
                <a:gd name="T57" fmla="*/ 41 h 188"/>
                <a:gd name="T58" fmla="*/ 16 w 272"/>
                <a:gd name="T59" fmla="*/ 41 h 188"/>
                <a:gd name="T60" fmla="*/ 4 w 272"/>
                <a:gd name="T61" fmla="*/ 35 h 188"/>
                <a:gd name="T62" fmla="*/ 0 w 272"/>
                <a:gd name="T63" fmla="*/ 20 h 188"/>
                <a:gd name="T64" fmla="*/ 4 w 272"/>
                <a:gd name="T65" fmla="*/ 6 h 188"/>
                <a:gd name="T66" fmla="*/ 16 w 272"/>
                <a:gd name="T67" fmla="*/ 0 h 188"/>
                <a:gd name="T68" fmla="*/ 225 w 272"/>
                <a:gd name="T69" fmla="*/ 0 h 188"/>
                <a:gd name="T70" fmla="*/ 243 w 272"/>
                <a:gd name="T71" fmla="*/ 4 h 188"/>
                <a:gd name="T72" fmla="*/ 258 w 272"/>
                <a:gd name="T73" fmla="*/ 16 h 188"/>
                <a:gd name="T74" fmla="*/ 268 w 272"/>
                <a:gd name="T75" fmla="*/ 35 h 188"/>
                <a:gd name="T76" fmla="*/ 272 w 272"/>
                <a:gd name="T77" fmla="*/ 57 h 188"/>
                <a:gd name="T78" fmla="*/ 268 w 272"/>
                <a:gd name="T79" fmla="*/ 80 h 188"/>
                <a:gd name="T80" fmla="*/ 258 w 272"/>
                <a:gd name="T81" fmla="*/ 98 h 188"/>
                <a:gd name="T82" fmla="*/ 243 w 272"/>
                <a:gd name="T83" fmla="*/ 110 h 188"/>
                <a:gd name="T84" fmla="*/ 225 w 272"/>
                <a:gd name="T85" fmla="*/ 115 h 188"/>
                <a:gd name="T86" fmla="*/ 223 w 272"/>
                <a:gd name="T87" fmla="*/ 115 h 188"/>
                <a:gd name="T88" fmla="*/ 243 w 272"/>
                <a:gd name="T89" fmla="*/ 130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72" h="188">
                  <a:moveTo>
                    <a:pt x="243" y="130"/>
                  </a:moveTo>
                  <a:cubicBezTo>
                    <a:pt x="249" y="136"/>
                    <a:pt x="256" y="142"/>
                    <a:pt x="262" y="149"/>
                  </a:cubicBezTo>
                  <a:cubicBezTo>
                    <a:pt x="265" y="151"/>
                    <a:pt x="267" y="154"/>
                    <a:pt x="269" y="157"/>
                  </a:cubicBezTo>
                  <a:cubicBezTo>
                    <a:pt x="271" y="160"/>
                    <a:pt x="272" y="163"/>
                    <a:pt x="272" y="167"/>
                  </a:cubicBezTo>
                  <a:cubicBezTo>
                    <a:pt x="272" y="173"/>
                    <a:pt x="270" y="178"/>
                    <a:pt x="267" y="182"/>
                  </a:cubicBezTo>
                  <a:cubicBezTo>
                    <a:pt x="264" y="186"/>
                    <a:pt x="260" y="188"/>
                    <a:pt x="255" y="188"/>
                  </a:cubicBezTo>
                  <a:cubicBezTo>
                    <a:pt x="251" y="188"/>
                    <a:pt x="247" y="186"/>
                    <a:pt x="243" y="182"/>
                  </a:cubicBezTo>
                  <a:cubicBezTo>
                    <a:pt x="234" y="173"/>
                    <a:pt x="224" y="165"/>
                    <a:pt x="214" y="157"/>
                  </a:cubicBezTo>
                  <a:cubicBezTo>
                    <a:pt x="204" y="149"/>
                    <a:pt x="194" y="142"/>
                    <a:pt x="183" y="135"/>
                  </a:cubicBezTo>
                  <a:cubicBezTo>
                    <a:pt x="172" y="129"/>
                    <a:pt x="161" y="124"/>
                    <a:pt x="149" y="120"/>
                  </a:cubicBezTo>
                  <a:cubicBezTo>
                    <a:pt x="138" y="116"/>
                    <a:pt x="126" y="115"/>
                    <a:pt x="113" y="115"/>
                  </a:cubicBezTo>
                  <a:cubicBezTo>
                    <a:pt x="44" y="115"/>
                    <a:pt x="44" y="115"/>
                    <a:pt x="44" y="115"/>
                  </a:cubicBezTo>
                  <a:cubicBezTo>
                    <a:pt x="41" y="115"/>
                    <a:pt x="38" y="117"/>
                    <a:pt x="36" y="120"/>
                  </a:cubicBezTo>
                  <a:cubicBezTo>
                    <a:pt x="34" y="123"/>
                    <a:pt x="33" y="126"/>
                    <a:pt x="33" y="130"/>
                  </a:cubicBezTo>
                  <a:cubicBezTo>
                    <a:pt x="33" y="167"/>
                    <a:pt x="33" y="167"/>
                    <a:pt x="33" y="167"/>
                  </a:cubicBezTo>
                  <a:cubicBezTo>
                    <a:pt x="33" y="173"/>
                    <a:pt x="31" y="178"/>
                    <a:pt x="28" y="182"/>
                  </a:cubicBezTo>
                  <a:cubicBezTo>
                    <a:pt x="25" y="186"/>
                    <a:pt x="21" y="188"/>
                    <a:pt x="16" y="188"/>
                  </a:cubicBezTo>
                  <a:cubicBezTo>
                    <a:pt x="12" y="188"/>
                    <a:pt x="8" y="186"/>
                    <a:pt x="4" y="182"/>
                  </a:cubicBezTo>
                  <a:cubicBezTo>
                    <a:pt x="1" y="178"/>
                    <a:pt x="0" y="173"/>
                    <a:pt x="0" y="167"/>
                  </a:cubicBezTo>
                  <a:cubicBezTo>
                    <a:pt x="0" y="126"/>
                    <a:pt x="0" y="126"/>
                    <a:pt x="0" y="126"/>
                  </a:cubicBezTo>
                  <a:cubicBezTo>
                    <a:pt x="0" y="119"/>
                    <a:pt x="1" y="112"/>
                    <a:pt x="3" y="105"/>
                  </a:cubicBezTo>
                  <a:cubicBezTo>
                    <a:pt x="5" y="99"/>
                    <a:pt x="8" y="93"/>
                    <a:pt x="12" y="88"/>
                  </a:cubicBezTo>
                  <a:cubicBezTo>
                    <a:pt x="16" y="84"/>
                    <a:pt x="20" y="80"/>
                    <a:pt x="25" y="77"/>
                  </a:cubicBezTo>
                  <a:cubicBezTo>
                    <a:pt x="30" y="74"/>
                    <a:pt x="36" y="73"/>
                    <a:pt x="42" y="73"/>
                  </a:cubicBezTo>
                  <a:cubicBezTo>
                    <a:pt x="226" y="73"/>
                    <a:pt x="226" y="73"/>
                    <a:pt x="226" y="73"/>
                  </a:cubicBezTo>
                  <a:cubicBezTo>
                    <a:pt x="230" y="73"/>
                    <a:pt x="233" y="72"/>
                    <a:pt x="235" y="69"/>
                  </a:cubicBezTo>
                  <a:cubicBezTo>
                    <a:pt x="238" y="65"/>
                    <a:pt x="239" y="62"/>
                    <a:pt x="239" y="57"/>
                  </a:cubicBezTo>
                  <a:cubicBezTo>
                    <a:pt x="239" y="53"/>
                    <a:pt x="238" y="49"/>
                    <a:pt x="235" y="46"/>
                  </a:cubicBezTo>
                  <a:cubicBezTo>
                    <a:pt x="233" y="43"/>
                    <a:pt x="230" y="41"/>
                    <a:pt x="226" y="41"/>
                  </a:cubicBezTo>
                  <a:cubicBezTo>
                    <a:pt x="16" y="41"/>
                    <a:pt x="16" y="41"/>
                    <a:pt x="16" y="41"/>
                  </a:cubicBezTo>
                  <a:cubicBezTo>
                    <a:pt x="12" y="41"/>
                    <a:pt x="8" y="39"/>
                    <a:pt x="4" y="35"/>
                  </a:cubicBezTo>
                  <a:cubicBezTo>
                    <a:pt x="1" y="31"/>
                    <a:pt x="0" y="26"/>
                    <a:pt x="0" y="20"/>
                  </a:cubicBezTo>
                  <a:cubicBezTo>
                    <a:pt x="0" y="15"/>
                    <a:pt x="1" y="10"/>
                    <a:pt x="4" y="6"/>
                  </a:cubicBezTo>
                  <a:cubicBezTo>
                    <a:pt x="8" y="2"/>
                    <a:pt x="12" y="0"/>
                    <a:pt x="16" y="0"/>
                  </a:cubicBezTo>
                  <a:cubicBezTo>
                    <a:pt x="225" y="0"/>
                    <a:pt x="225" y="0"/>
                    <a:pt x="225" y="0"/>
                  </a:cubicBezTo>
                  <a:cubicBezTo>
                    <a:pt x="231" y="0"/>
                    <a:pt x="237" y="1"/>
                    <a:pt x="243" y="4"/>
                  </a:cubicBezTo>
                  <a:cubicBezTo>
                    <a:pt x="249" y="7"/>
                    <a:pt x="254" y="11"/>
                    <a:pt x="258" y="16"/>
                  </a:cubicBezTo>
                  <a:cubicBezTo>
                    <a:pt x="262" y="22"/>
                    <a:pt x="266" y="28"/>
                    <a:pt x="268" y="35"/>
                  </a:cubicBezTo>
                  <a:cubicBezTo>
                    <a:pt x="271" y="42"/>
                    <a:pt x="272" y="49"/>
                    <a:pt x="272" y="57"/>
                  </a:cubicBezTo>
                  <a:cubicBezTo>
                    <a:pt x="272" y="65"/>
                    <a:pt x="271" y="73"/>
                    <a:pt x="268" y="80"/>
                  </a:cubicBezTo>
                  <a:cubicBezTo>
                    <a:pt x="266" y="86"/>
                    <a:pt x="262" y="92"/>
                    <a:pt x="258" y="98"/>
                  </a:cubicBezTo>
                  <a:cubicBezTo>
                    <a:pt x="254" y="103"/>
                    <a:pt x="249" y="107"/>
                    <a:pt x="243" y="110"/>
                  </a:cubicBezTo>
                  <a:cubicBezTo>
                    <a:pt x="237" y="113"/>
                    <a:pt x="231" y="115"/>
                    <a:pt x="225" y="115"/>
                  </a:cubicBezTo>
                  <a:cubicBezTo>
                    <a:pt x="223" y="115"/>
                    <a:pt x="223" y="115"/>
                    <a:pt x="223" y="115"/>
                  </a:cubicBezTo>
                  <a:cubicBezTo>
                    <a:pt x="230" y="119"/>
                    <a:pt x="236" y="125"/>
                    <a:pt x="243" y="13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0" name="Freeform 7">
              <a:extLst>
                <a:ext uri="{FF2B5EF4-FFF2-40B4-BE49-F238E27FC236}">
                  <a16:creationId xmlns:a16="http://schemas.microsoft.com/office/drawing/2014/main" id="{579BADD1-6556-AE79-B42C-11BCF62299B0}"/>
                </a:ext>
              </a:extLst>
            </p:cNvPr>
            <p:cNvSpPr>
              <a:spLocks noEditPoints="1"/>
            </p:cNvSpPr>
            <p:nvPr/>
          </p:nvSpPr>
          <p:spPr bwMode="auto">
            <a:xfrm>
              <a:off x="3513931" y="1590621"/>
              <a:ext cx="1065213" cy="711200"/>
            </a:xfrm>
            <a:custGeom>
              <a:avLst/>
              <a:gdLst>
                <a:gd name="T0" fmla="*/ 283 w 283"/>
                <a:gd name="T1" fmla="*/ 94 h 188"/>
                <a:gd name="T2" fmla="*/ 279 w 283"/>
                <a:gd name="T3" fmla="*/ 127 h 188"/>
                <a:gd name="T4" fmla="*/ 266 w 283"/>
                <a:gd name="T5" fmla="*/ 157 h 188"/>
                <a:gd name="T6" fmla="*/ 246 w 283"/>
                <a:gd name="T7" fmla="*/ 179 h 188"/>
                <a:gd name="T8" fmla="*/ 219 w 283"/>
                <a:gd name="T9" fmla="*/ 188 h 188"/>
                <a:gd name="T10" fmla="*/ 60 w 283"/>
                <a:gd name="T11" fmla="*/ 188 h 188"/>
                <a:gd name="T12" fmla="*/ 35 w 283"/>
                <a:gd name="T13" fmla="*/ 178 h 188"/>
                <a:gd name="T14" fmla="*/ 16 w 283"/>
                <a:gd name="T15" fmla="*/ 156 h 188"/>
                <a:gd name="T16" fmla="*/ 4 w 283"/>
                <a:gd name="T17" fmla="*/ 126 h 188"/>
                <a:gd name="T18" fmla="*/ 0 w 283"/>
                <a:gd name="T19" fmla="*/ 94 h 188"/>
                <a:gd name="T20" fmla="*/ 4 w 283"/>
                <a:gd name="T21" fmla="*/ 61 h 188"/>
                <a:gd name="T22" fmla="*/ 17 w 283"/>
                <a:gd name="T23" fmla="*/ 30 h 188"/>
                <a:gd name="T24" fmla="*/ 37 w 283"/>
                <a:gd name="T25" fmla="*/ 8 h 188"/>
                <a:gd name="T26" fmla="*/ 64 w 283"/>
                <a:gd name="T27" fmla="*/ 0 h 188"/>
                <a:gd name="T28" fmla="*/ 223 w 283"/>
                <a:gd name="T29" fmla="*/ 0 h 188"/>
                <a:gd name="T30" fmla="*/ 248 w 283"/>
                <a:gd name="T31" fmla="*/ 9 h 188"/>
                <a:gd name="T32" fmla="*/ 267 w 283"/>
                <a:gd name="T33" fmla="*/ 32 h 188"/>
                <a:gd name="T34" fmla="*/ 279 w 283"/>
                <a:gd name="T35" fmla="*/ 61 h 188"/>
                <a:gd name="T36" fmla="*/ 283 w 283"/>
                <a:gd name="T37" fmla="*/ 94 h 188"/>
                <a:gd name="T38" fmla="*/ 231 w 283"/>
                <a:gd name="T39" fmla="*/ 141 h 188"/>
                <a:gd name="T40" fmla="*/ 243 w 283"/>
                <a:gd name="T41" fmla="*/ 128 h 188"/>
                <a:gd name="T42" fmla="*/ 249 w 283"/>
                <a:gd name="T43" fmla="*/ 111 h 188"/>
                <a:gd name="T44" fmla="*/ 251 w 283"/>
                <a:gd name="T45" fmla="*/ 94 h 188"/>
                <a:gd name="T46" fmla="*/ 249 w 283"/>
                <a:gd name="T47" fmla="*/ 77 h 188"/>
                <a:gd name="T48" fmla="*/ 243 w 283"/>
                <a:gd name="T49" fmla="*/ 60 h 188"/>
                <a:gd name="T50" fmla="*/ 231 w 283"/>
                <a:gd name="T51" fmla="*/ 46 h 188"/>
                <a:gd name="T52" fmla="*/ 212 w 283"/>
                <a:gd name="T53" fmla="*/ 41 h 188"/>
                <a:gd name="T54" fmla="*/ 71 w 283"/>
                <a:gd name="T55" fmla="*/ 41 h 188"/>
                <a:gd name="T56" fmla="*/ 51 w 283"/>
                <a:gd name="T57" fmla="*/ 46 h 188"/>
                <a:gd name="T58" fmla="*/ 40 w 283"/>
                <a:gd name="T59" fmla="*/ 60 h 188"/>
                <a:gd name="T60" fmla="*/ 34 w 283"/>
                <a:gd name="T61" fmla="*/ 77 h 188"/>
                <a:gd name="T62" fmla="*/ 32 w 283"/>
                <a:gd name="T63" fmla="*/ 94 h 188"/>
                <a:gd name="T64" fmla="*/ 34 w 283"/>
                <a:gd name="T65" fmla="*/ 111 h 188"/>
                <a:gd name="T66" fmla="*/ 40 w 283"/>
                <a:gd name="T67" fmla="*/ 128 h 188"/>
                <a:gd name="T68" fmla="*/ 51 w 283"/>
                <a:gd name="T69" fmla="*/ 141 h 188"/>
                <a:gd name="T70" fmla="*/ 71 w 283"/>
                <a:gd name="T71" fmla="*/ 146 h 188"/>
                <a:gd name="T72" fmla="*/ 212 w 283"/>
                <a:gd name="T73" fmla="*/ 146 h 188"/>
                <a:gd name="T74" fmla="*/ 231 w 283"/>
                <a:gd name="T75" fmla="*/ 141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3" h="188">
                  <a:moveTo>
                    <a:pt x="283" y="94"/>
                  </a:moveTo>
                  <a:cubicBezTo>
                    <a:pt x="283" y="105"/>
                    <a:pt x="282" y="116"/>
                    <a:pt x="279" y="127"/>
                  </a:cubicBezTo>
                  <a:cubicBezTo>
                    <a:pt x="276" y="138"/>
                    <a:pt x="272" y="148"/>
                    <a:pt x="266" y="157"/>
                  </a:cubicBezTo>
                  <a:cubicBezTo>
                    <a:pt x="260" y="166"/>
                    <a:pt x="254" y="174"/>
                    <a:pt x="246" y="179"/>
                  </a:cubicBezTo>
                  <a:cubicBezTo>
                    <a:pt x="238" y="185"/>
                    <a:pt x="229" y="188"/>
                    <a:pt x="219" y="188"/>
                  </a:cubicBezTo>
                  <a:cubicBezTo>
                    <a:pt x="60" y="188"/>
                    <a:pt x="60" y="188"/>
                    <a:pt x="60" y="188"/>
                  </a:cubicBezTo>
                  <a:cubicBezTo>
                    <a:pt x="51" y="187"/>
                    <a:pt x="42" y="184"/>
                    <a:pt x="35" y="178"/>
                  </a:cubicBezTo>
                  <a:cubicBezTo>
                    <a:pt x="28" y="172"/>
                    <a:pt x="21" y="165"/>
                    <a:pt x="16" y="156"/>
                  </a:cubicBezTo>
                  <a:cubicBezTo>
                    <a:pt x="11" y="147"/>
                    <a:pt x="7" y="137"/>
                    <a:pt x="4" y="126"/>
                  </a:cubicBezTo>
                  <a:cubicBezTo>
                    <a:pt x="1" y="115"/>
                    <a:pt x="0" y="104"/>
                    <a:pt x="0" y="94"/>
                  </a:cubicBezTo>
                  <a:cubicBezTo>
                    <a:pt x="0" y="83"/>
                    <a:pt x="1" y="72"/>
                    <a:pt x="4" y="61"/>
                  </a:cubicBezTo>
                  <a:cubicBezTo>
                    <a:pt x="7" y="50"/>
                    <a:pt x="11" y="40"/>
                    <a:pt x="17" y="30"/>
                  </a:cubicBezTo>
                  <a:cubicBezTo>
                    <a:pt x="22" y="21"/>
                    <a:pt x="29" y="14"/>
                    <a:pt x="37" y="8"/>
                  </a:cubicBezTo>
                  <a:cubicBezTo>
                    <a:pt x="45" y="2"/>
                    <a:pt x="54" y="0"/>
                    <a:pt x="64" y="0"/>
                  </a:cubicBezTo>
                  <a:cubicBezTo>
                    <a:pt x="223" y="0"/>
                    <a:pt x="223" y="0"/>
                    <a:pt x="223" y="0"/>
                  </a:cubicBezTo>
                  <a:cubicBezTo>
                    <a:pt x="232" y="0"/>
                    <a:pt x="241" y="3"/>
                    <a:pt x="248" y="9"/>
                  </a:cubicBezTo>
                  <a:cubicBezTo>
                    <a:pt x="255" y="15"/>
                    <a:pt x="262" y="23"/>
                    <a:pt x="267" y="32"/>
                  </a:cubicBezTo>
                  <a:cubicBezTo>
                    <a:pt x="272" y="41"/>
                    <a:pt x="276" y="50"/>
                    <a:pt x="279" y="61"/>
                  </a:cubicBezTo>
                  <a:cubicBezTo>
                    <a:pt x="282" y="72"/>
                    <a:pt x="283" y="83"/>
                    <a:pt x="283" y="94"/>
                  </a:cubicBezTo>
                  <a:close/>
                  <a:moveTo>
                    <a:pt x="231" y="141"/>
                  </a:moveTo>
                  <a:cubicBezTo>
                    <a:pt x="236" y="137"/>
                    <a:pt x="240" y="133"/>
                    <a:pt x="243" y="128"/>
                  </a:cubicBezTo>
                  <a:cubicBezTo>
                    <a:pt x="246" y="123"/>
                    <a:pt x="248" y="117"/>
                    <a:pt x="249" y="111"/>
                  </a:cubicBezTo>
                  <a:cubicBezTo>
                    <a:pt x="250" y="105"/>
                    <a:pt x="251" y="99"/>
                    <a:pt x="251" y="94"/>
                  </a:cubicBezTo>
                  <a:cubicBezTo>
                    <a:pt x="251" y="89"/>
                    <a:pt x="250" y="83"/>
                    <a:pt x="249" y="77"/>
                  </a:cubicBezTo>
                  <a:cubicBezTo>
                    <a:pt x="248" y="71"/>
                    <a:pt x="246" y="65"/>
                    <a:pt x="243" y="60"/>
                  </a:cubicBezTo>
                  <a:cubicBezTo>
                    <a:pt x="240" y="54"/>
                    <a:pt x="236" y="50"/>
                    <a:pt x="231" y="46"/>
                  </a:cubicBezTo>
                  <a:cubicBezTo>
                    <a:pt x="226" y="43"/>
                    <a:pt x="220" y="41"/>
                    <a:pt x="212" y="41"/>
                  </a:cubicBezTo>
                  <a:cubicBezTo>
                    <a:pt x="71" y="41"/>
                    <a:pt x="71" y="41"/>
                    <a:pt x="71" y="41"/>
                  </a:cubicBezTo>
                  <a:cubicBezTo>
                    <a:pt x="63" y="41"/>
                    <a:pt x="56" y="43"/>
                    <a:pt x="51" y="46"/>
                  </a:cubicBezTo>
                  <a:cubicBezTo>
                    <a:pt x="46" y="50"/>
                    <a:pt x="43" y="54"/>
                    <a:pt x="40" y="60"/>
                  </a:cubicBezTo>
                  <a:cubicBezTo>
                    <a:pt x="37" y="65"/>
                    <a:pt x="35" y="71"/>
                    <a:pt x="34" y="77"/>
                  </a:cubicBezTo>
                  <a:cubicBezTo>
                    <a:pt x="33" y="83"/>
                    <a:pt x="32" y="89"/>
                    <a:pt x="32" y="94"/>
                  </a:cubicBezTo>
                  <a:cubicBezTo>
                    <a:pt x="32" y="99"/>
                    <a:pt x="33" y="105"/>
                    <a:pt x="34" y="111"/>
                  </a:cubicBezTo>
                  <a:cubicBezTo>
                    <a:pt x="35" y="117"/>
                    <a:pt x="37" y="123"/>
                    <a:pt x="40" y="128"/>
                  </a:cubicBezTo>
                  <a:cubicBezTo>
                    <a:pt x="43" y="133"/>
                    <a:pt x="46" y="137"/>
                    <a:pt x="51" y="141"/>
                  </a:cubicBezTo>
                  <a:cubicBezTo>
                    <a:pt x="56" y="145"/>
                    <a:pt x="63" y="146"/>
                    <a:pt x="71" y="146"/>
                  </a:cubicBezTo>
                  <a:cubicBezTo>
                    <a:pt x="212" y="146"/>
                    <a:pt x="212" y="146"/>
                    <a:pt x="212" y="146"/>
                  </a:cubicBezTo>
                  <a:cubicBezTo>
                    <a:pt x="220" y="146"/>
                    <a:pt x="226" y="145"/>
                    <a:pt x="231" y="141"/>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1" name="Freeform 8">
              <a:extLst>
                <a:ext uri="{FF2B5EF4-FFF2-40B4-BE49-F238E27FC236}">
                  <a16:creationId xmlns:a16="http://schemas.microsoft.com/office/drawing/2014/main" id="{91EC696E-B680-7340-5D42-9B30A9FC73EE}"/>
                </a:ext>
              </a:extLst>
            </p:cNvPr>
            <p:cNvSpPr>
              <a:spLocks/>
            </p:cNvSpPr>
            <p:nvPr/>
          </p:nvSpPr>
          <p:spPr bwMode="auto">
            <a:xfrm>
              <a:off x="4639469" y="1590621"/>
              <a:ext cx="1058863" cy="711200"/>
            </a:xfrm>
            <a:custGeom>
              <a:avLst/>
              <a:gdLst>
                <a:gd name="T0" fmla="*/ 34 w 281"/>
                <a:gd name="T1" fmla="*/ 115 h 188"/>
                <a:gd name="T2" fmla="*/ 36 w 281"/>
                <a:gd name="T3" fmla="*/ 127 h 188"/>
                <a:gd name="T4" fmla="*/ 44 w 281"/>
                <a:gd name="T5" fmla="*/ 137 h 188"/>
                <a:gd name="T6" fmla="*/ 55 w 281"/>
                <a:gd name="T7" fmla="*/ 144 h 188"/>
                <a:gd name="T8" fmla="*/ 69 w 281"/>
                <a:gd name="T9" fmla="*/ 146 h 188"/>
                <a:gd name="T10" fmla="*/ 209 w 281"/>
                <a:gd name="T11" fmla="*/ 146 h 188"/>
                <a:gd name="T12" fmla="*/ 228 w 281"/>
                <a:gd name="T13" fmla="*/ 142 h 188"/>
                <a:gd name="T14" fmla="*/ 240 w 281"/>
                <a:gd name="T15" fmla="*/ 130 h 188"/>
                <a:gd name="T16" fmla="*/ 246 w 281"/>
                <a:gd name="T17" fmla="*/ 114 h 188"/>
                <a:gd name="T18" fmla="*/ 248 w 281"/>
                <a:gd name="T19" fmla="*/ 97 h 188"/>
                <a:gd name="T20" fmla="*/ 248 w 281"/>
                <a:gd name="T21" fmla="*/ 20 h 188"/>
                <a:gd name="T22" fmla="*/ 253 w 281"/>
                <a:gd name="T23" fmla="*/ 6 h 188"/>
                <a:gd name="T24" fmla="*/ 265 w 281"/>
                <a:gd name="T25" fmla="*/ 0 h 188"/>
                <a:gd name="T26" fmla="*/ 276 w 281"/>
                <a:gd name="T27" fmla="*/ 6 h 188"/>
                <a:gd name="T28" fmla="*/ 281 w 281"/>
                <a:gd name="T29" fmla="*/ 20 h 188"/>
                <a:gd name="T30" fmla="*/ 281 w 281"/>
                <a:gd name="T31" fmla="*/ 94 h 188"/>
                <a:gd name="T32" fmla="*/ 277 w 281"/>
                <a:gd name="T33" fmla="*/ 127 h 188"/>
                <a:gd name="T34" fmla="*/ 264 w 281"/>
                <a:gd name="T35" fmla="*/ 157 h 188"/>
                <a:gd name="T36" fmla="*/ 243 w 281"/>
                <a:gd name="T37" fmla="*/ 179 h 188"/>
                <a:gd name="T38" fmla="*/ 216 w 281"/>
                <a:gd name="T39" fmla="*/ 188 h 188"/>
                <a:gd name="T40" fmla="*/ 59 w 281"/>
                <a:gd name="T41" fmla="*/ 188 h 188"/>
                <a:gd name="T42" fmla="*/ 36 w 281"/>
                <a:gd name="T43" fmla="*/ 182 h 188"/>
                <a:gd name="T44" fmla="*/ 18 w 281"/>
                <a:gd name="T45" fmla="*/ 166 h 188"/>
                <a:gd name="T46" fmla="*/ 5 w 281"/>
                <a:gd name="T47" fmla="*/ 142 h 188"/>
                <a:gd name="T48" fmla="*/ 0 w 281"/>
                <a:gd name="T49" fmla="*/ 115 h 188"/>
                <a:gd name="T50" fmla="*/ 5 w 281"/>
                <a:gd name="T51" fmla="*/ 101 h 188"/>
                <a:gd name="T52" fmla="*/ 17 w 281"/>
                <a:gd name="T53" fmla="*/ 95 h 188"/>
                <a:gd name="T54" fmla="*/ 29 w 281"/>
                <a:gd name="T55" fmla="*/ 101 h 188"/>
                <a:gd name="T56" fmla="*/ 34 w 281"/>
                <a:gd name="T57" fmla="*/ 115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1" h="188">
                  <a:moveTo>
                    <a:pt x="34" y="115"/>
                  </a:moveTo>
                  <a:cubicBezTo>
                    <a:pt x="34" y="119"/>
                    <a:pt x="34" y="123"/>
                    <a:pt x="36" y="127"/>
                  </a:cubicBezTo>
                  <a:cubicBezTo>
                    <a:pt x="38" y="130"/>
                    <a:pt x="41" y="134"/>
                    <a:pt x="44" y="137"/>
                  </a:cubicBezTo>
                  <a:cubicBezTo>
                    <a:pt x="47" y="140"/>
                    <a:pt x="51" y="142"/>
                    <a:pt x="55" y="144"/>
                  </a:cubicBezTo>
                  <a:cubicBezTo>
                    <a:pt x="59" y="146"/>
                    <a:pt x="64" y="146"/>
                    <a:pt x="69" y="146"/>
                  </a:cubicBezTo>
                  <a:cubicBezTo>
                    <a:pt x="209" y="146"/>
                    <a:pt x="209" y="146"/>
                    <a:pt x="209" y="146"/>
                  </a:cubicBezTo>
                  <a:cubicBezTo>
                    <a:pt x="217" y="146"/>
                    <a:pt x="223" y="145"/>
                    <a:pt x="228" y="142"/>
                  </a:cubicBezTo>
                  <a:cubicBezTo>
                    <a:pt x="233" y="139"/>
                    <a:pt x="237" y="135"/>
                    <a:pt x="240" y="130"/>
                  </a:cubicBezTo>
                  <a:cubicBezTo>
                    <a:pt x="243" y="125"/>
                    <a:pt x="245" y="119"/>
                    <a:pt x="246" y="114"/>
                  </a:cubicBezTo>
                  <a:cubicBezTo>
                    <a:pt x="247" y="108"/>
                    <a:pt x="248" y="102"/>
                    <a:pt x="248" y="97"/>
                  </a:cubicBezTo>
                  <a:cubicBezTo>
                    <a:pt x="248" y="20"/>
                    <a:pt x="248" y="20"/>
                    <a:pt x="248" y="20"/>
                  </a:cubicBezTo>
                  <a:cubicBezTo>
                    <a:pt x="248" y="15"/>
                    <a:pt x="250" y="10"/>
                    <a:pt x="253" y="6"/>
                  </a:cubicBezTo>
                  <a:cubicBezTo>
                    <a:pt x="256" y="2"/>
                    <a:pt x="260" y="0"/>
                    <a:pt x="265" y="0"/>
                  </a:cubicBezTo>
                  <a:cubicBezTo>
                    <a:pt x="269" y="0"/>
                    <a:pt x="273" y="2"/>
                    <a:pt x="276" y="6"/>
                  </a:cubicBezTo>
                  <a:cubicBezTo>
                    <a:pt x="280" y="10"/>
                    <a:pt x="281" y="15"/>
                    <a:pt x="281" y="20"/>
                  </a:cubicBezTo>
                  <a:cubicBezTo>
                    <a:pt x="281" y="94"/>
                    <a:pt x="281" y="94"/>
                    <a:pt x="281" y="94"/>
                  </a:cubicBezTo>
                  <a:cubicBezTo>
                    <a:pt x="281" y="105"/>
                    <a:pt x="280" y="116"/>
                    <a:pt x="277" y="127"/>
                  </a:cubicBezTo>
                  <a:cubicBezTo>
                    <a:pt x="274" y="138"/>
                    <a:pt x="269" y="148"/>
                    <a:pt x="264" y="157"/>
                  </a:cubicBezTo>
                  <a:cubicBezTo>
                    <a:pt x="258" y="166"/>
                    <a:pt x="251" y="174"/>
                    <a:pt x="243" y="179"/>
                  </a:cubicBezTo>
                  <a:cubicBezTo>
                    <a:pt x="235" y="185"/>
                    <a:pt x="226" y="188"/>
                    <a:pt x="216" y="188"/>
                  </a:cubicBezTo>
                  <a:cubicBezTo>
                    <a:pt x="59" y="188"/>
                    <a:pt x="59" y="188"/>
                    <a:pt x="59" y="188"/>
                  </a:cubicBezTo>
                  <a:cubicBezTo>
                    <a:pt x="51" y="188"/>
                    <a:pt x="43" y="186"/>
                    <a:pt x="36" y="182"/>
                  </a:cubicBezTo>
                  <a:cubicBezTo>
                    <a:pt x="29" y="178"/>
                    <a:pt x="23" y="172"/>
                    <a:pt x="18" y="166"/>
                  </a:cubicBezTo>
                  <a:cubicBezTo>
                    <a:pt x="12" y="159"/>
                    <a:pt x="8" y="151"/>
                    <a:pt x="5" y="142"/>
                  </a:cubicBezTo>
                  <a:cubicBezTo>
                    <a:pt x="2" y="134"/>
                    <a:pt x="0" y="125"/>
                    <a:pt x="0" y="115"/>
                  </a:cubicBezTo>
                  <a:cubicBezTo>
                    <a:pt x="0" y="110"/>
                    <a:pt x="2" y="105"/>
                    <a:pt x="5" y="101"/>
                  </a:cubicBezTo>
                  <a:cubicBezTo>
                    <a:pt x="9" y="97"/>
                    <a:pt x="12" y="95"/>
                    <a:pt x="17" y="95"/>
                  </a:cubicBezTo>
                  <a:cubicBezTo>
                    <a:pt x="21" y="95"/>
                    <a:pt x="25" y="97"/>
                    <a:pt x="29" y="101"/>
                  </a:cubicBezTo>
                  <a:cubicBezTo>
                    <a:pt x="32" y="105"/>
                    <a:pt x="34" y="110"/>
                    <a:pt x="34" y="11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2" name="Freeform 9">
              <a:extLst>
                <a:ext uri="{FF2B5EF4-FFF2-40B4-BE49-F238E27FC236}">
                  <a16:creationId xmlns:a16="http://schemas.microsoft.com/office/drawing/2014/main" id="{3CD23BC9-F76C-775D-7818-BE9777994A0D}"/>
                </a:ext>
              </a:extLst>
            </p:cNvPr>
            <p:cNvSpPr>
              <a:spLocks noEditPoints="1"/>
            </p:cNvSpPr>
            <p:nvPr/>
          </p:nvSpPr>
          <p:spPr bwMode="auto">
            <a:xfrm>
              <a:off x="5758656" y="1590621"/>
              <a:ext cx="1058863" cy="711200"/>
            </a:xfrm>
            <a:custGeom>
              <a:avLst/>
              <a:gdLst>
                <a:gd name="T0" fmla="*/ 0 w 281"/>
                <a:gd name="T1" fmla="*/ 20 h 188"/>
                <a:gd name="T2" fmla="*/ 5 w 281"/>
                <a:gd name="T3" fmla="*/ 6 h 188"/>
                <a:gd name="T4" fmla="*/ 17 w 281"/>
                <a:gd name="T5" fmla="*/ 0 h 188"/>
                <a:gd name="T6" fmla="*/ 264 w 281"/>
                <a:gd name="T7" fmla="*/ 0 h 188"/>
                <a:gd name="T8" fmla="*/ 276 w 281"/>
                <a:gd name="T9" fmla="*/ 6 h 188"/>
                <a:gd name="T10" fmla="*/ 281 w 281"/>
                <a:gd name="T11" fmla="*/ 20 h 188"/>
                <a:gd name="T12" fmla="*/ 276 w 281"/>
                <a:gd name="T13" fmla="*/ 35 h 188"/>
                <a:gd name="T14" fmla="*/ 264 w 281"/>
                <a:gd name="T15" fmla="*/ 41 h 188"/>
                <a:gd name="T16" fmla="*/ 17 w 281"/>
                <a:gd name="T17" fmla="*/ 41 h 188"/>
                <a:gd name="T18" fmla="*/ 5 w 281"/>
                <a:gd name="T19" fmla="*/ 35 h 188"/>
                <a:gd name="T20" fmla="*/ 0 w 281"/>
                <a:gd name="T21" fmla="*/ 20 h 188"/>
                <a:gd name="T22" fmla="*/ 43 w 281"/>
                <a:gd name="T23" fmla="*/ 188 h 188"/>
                <a:gd name="T24" fmla="*/ 28 w 281"/>
                <a:gd name="T25" fmla="*/ 184 h 188"/>
                <a:gd name="T26" fmla="*/ 14 w 281"/>
                <a:gd name="T27" fmla="*/ 172 h 188"/>
                <a:gd name="T28" fmla="*/ 4 w 281"/>
                <a:gd name="T29" fmla="*/ 155 h 188"/>
                <a:gd name="T30" fmla="*/ 0 w 281"/>
                <a:gd name="T31" fmla="*/ 131 h 188"/>
                <a:gd name="T32" fmla="*/ 0 w 281"/>
                <a:gd name="T33" fmla="*/ 92 h 188"/>
                <a:gd name="T34" fmla="*/ 6 w 281"/>
                <a:gd name="T35" fmla="*/ 77 h 188"/>
                <a:gd name="T36" fmla="*/ 23 w 281"/>
                <a:gd name="T37" fmla="*/ 73 h 188"/>
                <a:gd name="T38" fmla="*/ 256 w 281"/>
                <a:gd name="T39" fmla="*/ 73 h 188"/>
                <a:gd name="T40" fmla="*/ 268 w 281"/>
                <a:gd name="T41" fmla="*/ 79 h 188"/>
                <a:gd name="T42" fmla="*/ 273 w 281"/>
                <a:gd name="T43" fmla="*/ 94 h 188"/>
                <a:gd name="T44" fmla="*/ 268 w 281"/>
                <a:gd name="T45" fmla="*/ 108 h 188"/>
                <a:gd name="T46" fmla="*/ 256 w 281"/>
                <a:gd name="T47" fmla="*/ 115 h 188"/>
                <a:gd name="T48" fmla="*/ 34 w 281"/>
                <a:gd name="T49" fmla="*/ 115 h 188"/>
                <a:gd name="T50" fmla="*/ 34 w 281"/>
                <a:gd name="T51" fmla="*/ 136 h 188"/>
                <a:gd name="T52" fmla="*/ 37 w 281"/>
                <a:gd name="T53" fmla="*/ 143 h 188"/>
                <a:gd name="T54" fmla="*/ 45 w 281"/>
                <a:gd name="T55" fmla="*/ 146 h 188"/>
                <a:gd name="T56" fmla="*/ 264 w 281"/>
                <a:gd name="T57" fmla="*/ 146 h 188"/>
                <a:gd name="T58" fmla="*/ 276 w 281"/>
                <a:gd name="T59" fmla="*/ 153 h 188"/>
                <a:gd name="T60" fmla="*/ 281 w 281"/>
                <a:gd name="T61" fmla="*/ 167 h 188"/>
                <a:gd name="T62" fmla="*/ 276 w 281"/>
                <a:gd name="T63" fmla="*/ 182 h 188"/>
                <a:gd name="T64" fmla="*/ 264 w 281"/>
                <a:gd name="T65" fmla="*/ 188 h 188"/>
                <a:gd name="T66" fmla="*/ 43 w 281"/>
                <a:gd name="T67" fmla="*/ 18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1" h="188">
                  <a:moveTo>
                    <a:pt x="0" y="20"/>
                  </a:moveTo>
                  <a:cubicBezTo>
                    <a:pt x="0" y="15"/>
                    <a:pt x="2" y="10"/>
                    <a:pt x="5" y="6"/>
                  </a:cubicBezTo>
                  <a:cubicBezTo>
                    <a:pt x="8" y="2"/>
                    <a:pt x="12" y="0"/>
                    <a:pt x="17" y="0"/>
                  </a:cubicBezTo>
                  <a:cubicBezTo>
                    <a:pt x="264" y="0"/>
                    <a:pt x="264" y="0"/>
                    <a:pt x="264" y="0"/>
                  </a:cubicBezTo>
                  <a:cubicBezTo>
                    <a:pt x="268" y="0"/>
                    <a:pt x="272" y="2"/>
                    <a:pt x="276" y="6"/>
                  </a:cubicBezTo>
                  <a:cubicBezTo>
                    <a:pt x="279" y="10"/>
                    <a:pt x="281" y="15"/>
                    <a:pt x="281" y="20"/>
                  </a:cubicBezTo>
                  <a:cubicBezTo>
                    <a:pt x="281" y="26"/>
                    <a:pt x="279" y="31"/>
                    <a:pt x="276" y="35"/>
                  </a:cubicBezTo>
                  <a:cubicBezTo>
                    <a:pt x="272" y="39"/>
                    <a:pt x="268" y="41"/>
                    <a:pt x="264" y="41"/>
                  </a:cubicBezTo>
                  <a:cubicBezTo>
                    <a:pt x="17" y="41"/>
                    <a:pt x="17" y="41"/>
                    <a:pt x="17" y="41"/>
                  </a:cubicBezTo>
                  <a:cubicBezTo>
                    <a:pt x="12" y="41"/>
                    <a:pt x="8" y="39"/>
                    <a:pt x="5" y="35"/>
                  </a:cubicBezTo>
                  <a:cubicBezTo>
                    <a:pt x="2" y="31"/>
                    <a:pt x="0" y="26"/>
                    <a:pt x="0" y="20"/>
                  </a:cubicBezTo>
                  <a:close/>
                  <a:moveTo>
                    <a:pt x="43" y="188"/>
                  </a:moveTo>
                  <a:cubicBezTo>
                    <a:pt x="38" y="188"/>
                    <a:pt x="33" y="187"/>
                    <a:pt x="28" y="184"/>
                  </a:cubicBezTo>
                  <a:cubicBezTo>
                    <a:pt x="22" y="181"/>
                    <a:pt x="18" y="177"/>
                    <a:pt x="14" y="172"/>
                  </a:cubicBezTo>
                  <a:cubicBezTo>
                    <a:pt x="10" y="168"/>
                    <a:pt x="7" y="162"/>
                    <a:pt x="4" y="155"/>
                  </a:cubicBezTo>
                  <a:cubicBezTo>
                    <a:pt x="2" y="148"/>
                    <a:pt x="0" y="140"/>
                    <a:pt x="0" y="131"/>
                  </a:cubicBezTo>
                  <a:cubicBezTo>
                    <a:pt x="0" y="92"/>
                    <a:pt x="0" y="92"/>
                    <a:pt x="0" y="92"/>
                  </a:cubicBezTo>
                  <a:cubicBezTo>
                    <a:pt x="0" y="85"/>
                    <a:pt x="2" y="80"/>
                    <a:pt x="6" y="77"/>
                  </a:cubicBezTo>
                  <a:cubicBezTo>
                    <a:pt x="9" y="74"/>
                    <a:pt x="15" y="73"/>
                    <a:pt x="23" y="73"/>
                  </a:cubicBezTo>
                  <a:cubicBezTo>
                    <a:pt x="256" y="73"/>
                    <a:pt x="256" y="73"/>
                    <a:pt x="256" y="73"/>
                  </a:cubicBezTo>
                  <a:cubicBezTo>
                    <a:pt x="261" y="73"/>
                    <a:pt x="265" y="75"/>
                    <a:pt x="268" y="79"/>
                  </a:cubicBezTo>
                  <a:cubicBezTo>
                    <a:pt x="271" y="83"/>
                    <a:pt x="273" y="88"/>
                    <a:pt x="273" y="94"/>
                  </a:cubicBezTo>
                  <a:cubicBezTo>
                    <a:pt x="273" y="100"/>
                    <a:pt x="271" y="104"/>
                    <a:pt x="268" y="108"/>
                  </a:cubicBezTo>
                  <a:cubicBezTo>
                    <a:pt x="265" y="113"/>
                    <a:pt x="261" y="115"/>
                    <a:pt x="256" y="115"/>
                  </a:cubicBezTo>
                  <a:cubicBezTo>
                    <a:pt x="34" y="115"/>
                    <a:pt x="34" y="115"/>
                    <a:pt x="34" y="115"/>
                  </a:cubicBezTo>
                  <a:cubicBezTo>
                    <a:pt x="34" y="136"/>
                    <a:pt x="34" y="136"/>
                    <a:pt x="34" y="136"/>
                  </a:cubicBezTo>
                  <a:cubicBezTo>
                    <a:pt x="34" y="139"/>
                    <a:pt x="35" y="141"/>
                    <a:pt x="37" y="143"/>
                  </a:cubicBezTo>
                  <a:cubicBezTo>
                    <a:pt x="39" y="145"/>
                    <a:pt x="41" y="146"/>
                    <a:pt x="45" y="146"/>
                  </a:cubicBezTo>
                  <a:cubicBezTo>
                    <a:pt x="264" y="146"/>
                    <a:pt x="264" y="146"/>
                    <a:pt x="264" y="146"/>
                  </a:cubicBezTo>
                  <a:cubicBezTo>
                    <a:pt x="268" y="146"/>
                    <a:pt x="272" y="148"/>
                    <a:pt x="276" y="153"/>
                  </a:cubicBezTo>
                  <a:cubicBezTo>
                    <a:pt x="279" y="157"/>
                    <a:pt x="281" y="161"/>
                    <a:pt x="281" y="167"/>
                  </a:cubicBezTo>
                  <a:cubicBezTo>
                    <a:pt x="281" y="173"/>
                    <a:pt x="279" y="178"/>
                    <a:pt x="276" y="182"/>
                  </a:cubicBezTo>
                  <a:cubicBezTo>
                    <a:pt x="272" y="186"/>
                    <a:pt x="268" y="188"/>
                    <a:pt x="264" y="188"/>
                  </a:cubicBezTo>
                  <a:lnTo>
                    <a:pt x="43" y="188"/>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3" name="Freeform 10">
              <a:extLst>
                <a:ext uri="{FF2B5EF4-FFF2-40B4-BE49-F238E27FC236}">
                  <a16:creationId xmlns:a16="http://schemas.microsoft.com/office/drawing/2014/main" id="{B48B9119-BED9-127A-0180-9F318CC92C0B}"/>
                </a:ext>
              </a:extLst>
            </p:cNvPr>
            <p:cNvSpPr>
              <a:spLocks/>
            </p:cNvSpPr>
            <p:nvPr/>
          </p:nvSpPr>
          <p:spPr bwMode="auto">
            <a:xfrm>
              <a:off x="6877844" y="1590621"/>
              <a:ext cx="1066800" cy="711200"/>
            </a:xfrm>
            <a:custGeom>
              <a:avLst/>
              <a:gdLst>
                <a:gd name="T0" fmla="*/ 0 w 283"/>
                <a:gd name="T1" fmla="*/ 94 h 188"/>
                <a:gd name="T2" fmla="*/ 4 w 283"/>
                <a:gd name="T3" fmla="*/ 61 h 188"/>
                <a:gd name="T4" fmla="*/ 17 w 283"/>
                <a:gd name="T5" fmla="*/ 30 h 188"/>
                <a:gd name="T6" fmla="*/ 37 w 283"/>
                <a:gd name="T7" fmla="*/ 8 h 188"/>
                <a:gd name="T8" fmla="*/ 64 w 283"/>
                <a:gd name="T9" fmla="*/ 0 h 188"/>
                <a:gd name="T10" fmla="*/ 267 w 283"/>
                <a:gd name="T11" fmla="*/ 0 h 188"/>
                <a:gd name="T12" fmla="*/ 278 w 283"/>
                <a:gd name="T13" fmla="*/ 6 h 188"/>
                <a:gd name="T14" fmla="*/ 283 w 283"/>
                <a:gd name="T15" fmla="*/ 20 h 188"/>
                <a:gd name="T16" fmla="*/ 278 w 283"/>
                <a:gd name="T17" fmla="*/ 35 h 188"/>
                <a:gd name="T18" fmla="*/ 267 w 283"/>
                <a:gd name="T19" fmla="*/ 41 h 188"/>
                <a:gd name="T20" fmla="*/ 71 w 283"/>
                <a:gd name="T21" fmla="*/ 41 h 188"/>
                <a:gd name="T22" fmla="*/ 51 w 283"/>
                <a:gd name="T23" fmla="*/ 46 h 188"/>
                <a:gd name="T24" fmla="*/ 39 w 283"/>
                <a:gd name="T25" fmla="*/ 60 h 188"/>
                <a:gd name="T26" fmla="*/ 33 w 283"/>
                <a:gd name="T27" fmla="*/ 77 h 188"/>
                <a:gd name="T28" fmla="*/ 32 w 283"/>
                <a:gd name="T29" fmla="*/ 94 h 188"/>
                <a:gd name="T30" fmla="*/ 33 w 283"/>
                <a:gd name="T31" fmla="*/ 111 h 188"/>
                <a:gd name="T32" fmla="*/ 39 w 283"/>
                <a:gd name="T33" fmla="*/ 128 h 188"/>
                <a:gd name="T34" fmla="*/ 51 w 283"/>
                <a:gd name="T35" fmla="*/ 141 h 188"/>
                <a:gd name="T36" fmla="*/ 71 w 283"/>
                <a:gd name="T37" fmla="*/ 146 h 188"/>
                <a:gd name="T38" fmla="*/ 267 w 283"/>
                <a:gd name="T39" fmla="*/ 146 h 188"/>
                <a:gd name="T40" fmla="*/ 278 w 283"/>
                <a:gd name="T41" fmla="*/ 153 h 188"/>
                <a:gd name="T42" fmla="*/ 283 w 283"/>
                <a:gd name="T43" fmla="*/ 167 h 188"/>
                <a:gd name="T44" fmla="*/ 278 w 283"/>
                <a:gd name="T45" fmla="*/ 182 h 188"/>
                <a:gd name="T46" fmla="*/ 267 w 283"/>
                <a:gd name="T47" fmla="*/ 188 h 188"/>
                <a:gd name="T48" fmla="*/ 60 w 283"/>
                <a:gd name="T49" fmla="*/ 188 h 188"/>
                <a:gd name="T50" fmla="*/ 35 w 283"/>
                <a:gd name="T51" fmla="*/ 179 h 188"/>
                <a:gd name="T52" fmla="*/ 16 w 283"/>
                <a:gd name="T53" fmla="*/ 157 h 188"/>
                <a:gd name="T54" fmla="*/ 4 w 283"/>
                <a:gd name="T55" fmla="*/ 127 h 188"/>
                <a:gd name="T56" fmla="*/ 0 w 283"/>
                <a:gd name="T57" fmla="*/ 94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83" h="188">
                  <a:moveTo>
                    <a:pt x="0" y="94"/>
                  </a:moveTo>
                  <a:cubicBezTo>
                    <a:pt x="0" y="83"/>
                    <a:pt x="1" y="72"/>
                    <a:pt x="4" y="61"/>
                  </a:cubicBezTo>
                  <a:cubicBezTo>
                    <a:pt x="7" y="50"/>
                    <a:pt x="11" y="40"/>
                    <a:pt x="17" y="30"/>
                  </a:cubicBezTo>
                  <a:cubicBezTo>
                    <a:pt x="22" y="21"/>
                    <a:pt x="29" y="14"/>
                    <a:pt x="37" y="8"/>
                  </a:cubicBezTo>
                  <a:cubicBezTo>
                    <a:pt x="45" y="2"/>
                    <a:pt x="54" y="0"/>
                    <a:pt x="64" y="0"/>
                  </a:cubicBezTo>
                  <a:cubicBezTo>
                    <a:pt x="267" y="0"/>
                    <a:pt x="267" y="0"/>
                    <a:pt x="267" y="0"/>
                  </a:cubicBezTo>
                  <a:cubicBezTo>
                    <a:pt x="271" y="0"/>
                    <a:pt x="275" y="2"/>
                    <a:pt x="278" y="6"/>
                  </a:cubicBezTo>
                  <a:cubicBezTo>
                    <a:pt x="282" y="10"/>
                    <a:pt x="283" y="15"/>
                    <a:pt x="283" y="20"/>
                  </a:cubicBezTo>
                  <a:cubicBezTo>
                    <a:pt x="283" y="26"/>
                    <a:pt x="282" y="31"/>
                    <a:pt x="278" y="35"/>
                  </a:cubicBezTo>
                  <a:cubicBezTo>
                    <a:pt x="275" y="39"/>
                    <a:pt x="271" y="41"/>
                    <a:pt x="267" y="41"/>
                  </a:cubicBezTo>
                  <a:cubicBezTo>
                    <a:pt x="71" y="41"/>
                    <a:pt x="71" y="41"/>
                    <a:pt x="71" y="41"/>
                  </a:cubicBezTo>
                  <a:cubicBezTo>
                    <a:pt x="63" y="41"/>
                    <a:pt x="56" y="43"/>
                    <a:pt x="51" y="46"/>
                  </a:cubicBezTo>
                  <a:cubicBezTo>
                    <a:pt x="46" y="50"/>
                    <a:pt x="42" y="54"/>
                    <a:pt x="39" y="60"/>
                  </a:cubicBezTo>
                  <a:cubicBezTo>
                    <a:pt x="36" y="65"/>
                    <a:pt x="35" y="71"/>
                    <a:pt x="33" y="77"/>
                  </a:cubicBezTo>
                  <a:cubicBezTo>
                    <a:pt x="32" y="83"/>
                    <a:pt x="32" y="89"/>
                    <a:pt x="32" y="94"/>
                  </a:cubicBezTo>
                  <a:cubicBezTo>
                    <a:pt x="32" y="99"/>
                    <a:pt x="32" y="105"/>
                    <a:pt x="33" y="111"/>
                  </a:cubicBezTo>
                  <a:cubicBezTo>
                    <a:pt x="35" y="117"/>
                    <a:pt x="36" y="123"/>
                    <a:pt x="39" y="128"/>
                  </a:cubicBezTo>
                  <a:cubicBezTo>
                    <a:pt x="42" y="133"/>
                    <a:pt x="46" y="137"/>
                    <a:pt x="51" y="141"/>
                  </a:cubicBezTo>
                  <a:cubicBezTo>
                    <a:pt x="56" y="145"/>
                    <a:pt x="63" y="146"/>
                    <a:pt x="71" y="146"/>
                  </a:cubicBezTo>
                  <a:cubicBezTo>
                    <a:pt x="267" y="146"/>
                    <a:pt x="267" y="146"/>
                    <a:pt x="267" y="146"/>
                  </a:cubicBezTo>
                  <a:cubicBezTo>
                    <a:pt x="271" y="146"/>
                    <a:pt x="275" y="148"/>
                    <a:pt x="278" y="153"/>
                  </a:cubicBezTo>
                  <a:cubicBezTo>
                    <a:pt x="282" y="157"/>
                    <a:pt x="283" y="161"/>
                    <a:pt x="283" y="167"/>
                  </a:cubicBezTo>
                  <a:cubicBezTo>
                    <a:pt x="283" y="173"/>
                    <a:pt x="282" y="178"/>
                    <a:pt x="278" y="182"/>
                  </a:cubicBezTo>
                  <a:cubicBezTo>
                    <a:pt x="275" y="186"/>
                    <a:pt x="271" y="188"/>
                    <a:pt x="267" y="188"/>
                  </a:cubicBezTo>
                  <a:cubicBezTo>
                    <a:pt x="60" y="188"/>
                    <a:pt x="60" y="188"/>
                    <a:pt x="60" y="188"/>
                  </a:cubicBezTo>
                  <a:cubicBezTo>
                    <a:pt x="51" y="188"/>
                    <a:pt x="42" y="185"/>
                    <a:pt x="35" y="179"/>
                  </a:cubicBezTo>
                  <a:cubicBezTo>
                    <a:pt x="27" y="174"/>
                    <a:pt x="21" y="166"/>
                    <a:pt x="16" y="157"/>
                  </a:cubicBezTo>
                  <a:cubicBezTo>
                    <a:pt x="11" y="148"/>
                    <a:pt x="7" y="138"/>
                    <a:pt x="4" y="127"/>
                  </a:cubicBezTo>
                  <a:cubicBezTo>
                    <a:pt x="1" y="115"/>
                    <a:pt x="0" y="104"/>
                    <a:pt x="0" y="94"/>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4" name="Freeform 11">
              <a:extLst>
                <a:ext uri="{FF2B5EF4-FFF2-40B4-BE49-F238E27FC236}">
                  <a16:creationId xmlns:a16="http://schemas.microsoft.com/office/drawing/2014/main" id="{D64B26CC-A214-F559-C172-1810E45FF14A}"/>
                </a:ext>
              </a:extLst>
            </p:cNvPr>
            <p:cNvSpPr>
              <a:spLocks/>
            </p:cNvSpPr>
            <p:nvPr/>
          </p:nvSpPr>
          <p:spPr bwMode="auto">
            <a:xfrm>
              <a:off x="8003381" y="1590621"/>
              <a:ext cx="1028700" cy="711200"/>
            </a:xfrm>
            <a:custGeom>
              <a:avLst/>
              <a:gdLst>
                <a:gd name="T0" fmla="*/ 268 w 273"/>
                <a:gd name="T1" fmla="*/ 6 h 188"/>
                <a:gd name="T2" fmla="*/ 273 w 273"/>
                <a:gd name="T3" fmla="*/ 20 h 188"/>
                <a:gd name="T4" fmla="*/ 268 w 273"/>
                <a:gd name="T5" fmla="*/ 35 h 188"/>
                <a:gd name="T6" fmla="*/ 256 w 273"/>
                <a:gd name="T7" fmla="*/ 41 h 188"/>
                <a:gd name="T8" fmla="*/ 153 w 273"/>
                <a:gd name="T9" fmla="*/ 41 h 188"/>
                <a:gd name="T10" fmla="*/ 153 w 273"/>
                <a:gd name="T11" fmla="*/ 167 h 188"/>
                <a:gd name="T12" fmla="*/ 148 w 273"/>
                <a:gd name="T13" fmla="*/ 182 h 188"/>
                <a:gd name="T14" fmla="*/ 137 w 273"/>
                <a:gd name="T15" fmla="*/ 188 h 188"/>
                <a:gd name="T16" fmla="*/ 125 w 273"/>
                <a:gd name="T17" fmla="*/ 182 h 188"/>
                <a:gd name="T18" fmla="*/ 120 w 273"/>
                <a:gd name="T19" fmla="*/ 167 h 188"/>
                <a:gd name="T20" fmla="*/ 120 w 273"/>
                <a:gd name="T21" fmla="*/ 41 h 188"/>
                <a:gd name="T22" fmla="*/ 16 w 273"/>
                <a:gd name="T23" fmla="*/ 41 h 188"/>
                <a:gd name="T24" fmla="*/ 5 w 273"/>
                <a:gd name="T25" fmla="*/ 34 h 188"/>
                <a:gd name="T26" fmla="*/ 0 w 273"/>
                <a:gd name="T27" fmla="*/ 20 h 188"/>
                <a:gd name="T28" fmla="*/ 5 w 273"/>
                <a:gd name="T29" fmla="*/ 6 h 188"/>
                <a:gd name="T30" fmla="*/ 17 w 273"/>
                <a:gd name="T31" fmla="*/ 0 h 188"/>
                <a:gd name="T32" fmla="*/ 256 w 273"/>
                <a:gd name="T33" fmla="*/ 0 h 188"/>
                <a:gd name="T34" fmla="*/ 268 w 273"/>
                <a:gd name="T35" fmla="*/ 6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188">
                  <a:moveTo>
                    <a:pt x="268" y="6"/>
                  </a:moveTo>
                  <a:cubicBezTo>
                    <a:pt x="271" y="10"/>
                    <a:pt x="273" y="15"/>
                    <a:pt x="273" y="20"/>
                  </a:cubicBezTo>
                  <a:cubicBezTo>
                    <a:pt x="273" y="26"/>
                    <a:pt x="271" y="31"/>
                    <a:pt x="268" y="35"/>
                  </a:cubicBezTo>
                  <a:cubicBezTo>
                    <a:pt x="265" y="39"/>
                    <a:pt x="261" y="41"/>
                    <a:pt x="256" y="41"/>
                  </a:cubicBezTo>
                  <a:cubicBezTo>
                    <a:pt x="153" y="41"/>
                    <a:pt x="153" y="41"/>
                    <a:pt x="153" y="41"/>
                  </a:cubicBezTo>
                  <a:cubicBezTo>
                    <a:pt x="153" y="167"/>
                    <a:pt x="153" y="167"/>
                    <a:pt x="153" y="167"/>
                  </a:cubicBezTo>
                  <a:cubicBezTo>
                    <a:pt x="153" y="173"/>
                    <a:pt x="152" y="178"/>
                    <a:pt x="148" y="182"/>
                  </a:cubicBezTo>
                  <a:cubicBezTo>
                    <a:pt x="145" y="186"/>
                    <a:pt x="141" y="188"/>
                    <a:pt x="137" y="188"/>
                  </a:cubicBezTo>
                  <a:cubicBezTo>
                    <a:pt x="132" y="188"/>
                    <a:pt x="128" y="186"/>
                    <a:pt x="125" y="182"/>
                  </a:cubicBezTo>
                  <a:cubicBezTo>
                    <a:pt x="122" y="178"/>
                    <a:pt x="120" y="173"/>
                    <a:pt x="120" y="167"/>
                  </a:cubicBezTo>
                  <a:cubicBezTo>
                    <a:pt x="120" y="41"/>
                    <a:pt x="120" y="41"/>
                    <a:pt x="120" y="41"/>
                  </a:cubicBezTo>
                  <a:cubicBezTo>
                    <a:pt x="16" y="41"/>
                    <a:pt x="16" y="41"/>
                    <a:pt x="16" y="41"/>
                  </a:cubicBezTo>
                  <a:cubicBezTo>
                    <a:pt x="11" y="41"/>
                    <a:pt x="8" y="38"/>
                    <a:pt x="5" y="34"/>
                  </a:cubicBezTo>
                  <a:cubicBezTo>
                    <a:pt x="2" y="30"/>
                    <a:pt x="0" y="26"/>
                    <a:pt x="0" y="20"/>
                  </a:cubicBezTo>
                  <a:cubicBezTo>
                    <a:pt x="0" y="15"/>
                    <a:pt x="2" y="10"/>
                    <a:pt x="5" y="6"/>
                  </a:cubicBezTo>
                  <a:cubicBezTo>
                    <a:pt x="8" y="2"/>
                    <a:pt x="12" y="0"/>
                    <a:pt x="17" y="0"/>
                  </a:cubicBezTo>
                  <a:cubicBezTo>
                    <a:pt x="256" y="0"/>
                    <a:pt x="256" y="0"/>
                    <a:pt x="256" y="0"/>
                  </a:cubicBezTo>
                  <a:cubicBezTo>
                    <a:pt x="261" y="0"/>
                    <a:pt x="265" y="2"/>
                    <a:pt x="268" y="6"/>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dirty="0">
                <a:ln>
                  <a:noFill/>
                </a:ln>
                <a:solidFill>
                  <a:prstClr val="black">
                    <a:hueOff val="0"/>
                    <a:satOff val="0"/>
                    <a:lumOff val="0"/>
                    <a:alphaOff val="0"/>
                  </a:prstClr>
                </a:solidFill>
                <a:effectLst/>
                <a:uLnTx/>
                <a:uFillTx/>
                <a:latin typeface="Calibri"/>
                <a:cs typeface="Helvetica"/>
                <a:sym typeface="Arial"/>
              </a:endParaRPr>
            </a:p>
          </p:txBody>
        </p:sp>
        <p:sp>
          <p:nvSpPr>
            <p:cNvPr id="15" name="Freeform 12">
              <a:extLst>
                <a:ext uri="{FF2B5EF4-FFF2-40B4-BE49-F238E27FC236}">
                  <a16:creationId xmlns:a16="http://schemas.microsoft.com/office/drawing/2014/main" id="{19A3EDD1-4053-36AA-F28D-3729C3F9B110}"/>
                </a:ext>
              </a:extLst>
            </p:cNvPr>
            <p:cNvSpPr>
              <a:spLocks/>
            </p:cNvSpPr>
            <p:nvPr/>
          </p:nvSpPr>
          <p:spPr bwMode="auto">
            <a:xfrm>
              <a:off x="9454356" y="1322334"/>
              <a:ext cx="1397000" cy="1050925"/>
            </a:xfrm>
            <a:custGeom>
              <a:avLst/>
              <a:gdLst>
                <a:gd name="T0" fmla="*/ 362 w 371"/>
                <a:gd name="T1" fmla="*/ 55 h 278"/>
                <a:gd name="T2" fmla="*/ 319 w 371"/>
                <a:gd name="T3" fmla="*/ 104 h 278"/>
                <a:gd name="T4" fmla="*/ 282 w 371"/>
                <a:gd name="T5" fmla="*/ 139 h 278"/>
                <a:gd name="T6" fmla="*/ 319 w 371"/>
                <a:gd name="T7" fmla="*/ 174 h 278"/>
                <a:gd name="T8" fmla="*/ 362 w 371"/>
                <a:gd name="T9" fmla="*/ 223 h 278"/>
                <a:gd name="T10" fmla="*/ 369 w 371"/>
                <a:gd name="T11" fmla="*/ 234 h 278"/>
                <a:gd name="T12" fmla="*/ 371 w 371"/>
                <a:gd name="T13" fmla="*/ 248 h 278"/>
                <a:gd name="T14" fmla="*/ 365 w 371"/>
                <a:gd name="T15" fmla="*/ 269 h 278"/>
                <a:gd name="T16" fmla="*/ 349 w 371"/>
                <a:gd name="T17" fmla="*/ 278 h 278"/>
                <a:gd name="T18" fmla="*/ 333 w 371"/>
                <a:gd name="T19" fmla="*/ 269 h 278"/>
                <a:gd name="T20" fmla="*/ 284 w 371"/>
                <a:gd name="T21" fmla="*/ 213 h 278"/>
                <a:gd name="T22" fmla="*/ 248 w 371"/>
                <a:gd name="T23" fmla="*/ 184 h 278"/>
                <a:gd name="T24" fmla="*/ 217 w 371"/>
                <a:gd name="T25" fmla="*/ 172 h 278"/>
                <a:gd name="T26" fmla="*/ 185 w 371"/>
                <a:gd name="T27" fmla="*/ 170 h 278"/>
                <a:gd name="T28" fmla="*/ 175 w 371"/>
                <a:gd name="T29" fmla="*/ 170 h 278"/>
                <a:gd name="T30" fmla="*/ 147 w 371"/>
                <a:gd name="T31" fmla="*/ 173 h 278"/>
                <a:gd name="T32" fmla="*/ 119 w 371"/>
                <a:gd name="T33" fmla="*/ 186 h 278"/>
                <a:gd name="T34" fmla="*/ 85 w 371"/>
                <a:gd name="T35" fmla="*/ 216 h 278"/>
                <a:gd name="T36" fmla="*/ 38 w 371"/>
                <a:gd name="T37" fmla="*/ 269 h 278"/>
                <a:gd name="T38" fmla="*/ 30 w 371"/>
                <a:gd name="T39" fmla="*/ 276 h 278"/>
                <a:gd name="T40" fmla="*/ 22 w 371"/>
                <a:gd name="T41" fmla="*/ 278 h 278"/>
                <a:gd name="T42" fmla="*/ 6 w 371"/>
                <a:gd name="T43" fmla="*/ 269 h 278"/>
                <a:gd name="T44" fmla="*/ 0 w 371"/>
                <a:gd name="T45" fmla="*/ 248 h 278"/>
                <a:gd name="T46" fmla="*/ 2 w 371"/>
                <a:gd name="T47" fmla="*/ 234 h 278"/>
                <a:gd name="T48" fmla="*/ 9 w 371"/>
                <a:gd name="T49" fmla="*/ 223 h 278"/>
                <a:gd name="T50" fmla="*/ 52 w 371"/>
                <a:gd name="T51" fmla="*/ 174 h 278"/>
                <a:gd name="T52" fmla="*/ 90 w 371"/>
                <a:gd name="T53" fmla="*/ 140 h 278"/>
                <a:gd name="T54" fmla="*/ 52 w 371"/>
                <a:gd name="T55" fmla="*/ 105 h 278"/>
                <a:gd name="T56" fmla="*/ 9 w 371"/>
                <a:gd name="T57" fmla="*/ 55 h 278"/>
                <a:gd name="T58" fmla="*/ 2 w 371"/>
                <a:gd name="T59" fmla="*/ 44 h 278"/>
                <a:gd name="T60" fmla="*/ 0 w 371"/>
                <a:gd name="T61" fmla="*/ 31 h 278"/>
                <a:gd name="T62" fmla="*/ 6 w 371"/>
                <a:gd name="T63" fmla="*/ 9 h 278"/>
                <a:gd name="T64" fmla="*/ 22 w 371"/>
                <a:gd name="T65" fmla="*/ 0 h 278"/>
                <a:gd name="T66" fmla="*/ 30 w 371"/>
                <a:gd name="T67" fmla="*/ 3 h 278"/>
                <a:gd name="T68" fmla="*/ 38 w 371"/>
                <a:gd name="T69" fmla="*/ 9 h 278"/>
                <a:gd name="T70" fmla="*/ 85 w 371"/>
                <a:gd name="T71" fmla="*/ 63 h 278"/>
                <a:gd name="T72" fmla="*/ 120 w 371"/>
                <a:gd name="T73" fmla="*/ 93 h 278"/>
                <a:gd name="T74" fmla="*/ 149 w 371"/>
                <a:gd name="T75" fmla="*/ 106 h 278"/>
                <a:gd name="T76" fmla="*/ 179 w 371"/>
                <a:gd name="T77" fmla="*/ 109 h 278"/>
                <a:gd name="T78" fmla="*/ 186 w 371"/>
                <a:gd name="T79" fmla="*/ 109 h 278"/>
                <a:gd name="T80" fmla="*/ 218 w 371"/>
                <a:gd name="T81" fmla="*/ 107 h 278"/>
                <a:gd name="T82" fmla="*/ 247 w 371"/>
                <a:gd name="T83" fmla="*/ 95 h 278"/>
                <a:gd name="T84" fmla="*/ 283 w 371"/>
                <a:gd name="T85" fmla="*/ 65 h 278"/>
                <a:gd name="T86" fmla="*/ 333 w 371"/>
                <a:gd name="T87" fmla="*/ 9 h 278"/>
                <a:gd name="T88" fmla="*/ 349 w 371"/>
                <a:gd name="T89" fmla="*/ 0 h 278"/>
                <a:gd name="T90" fmla="*/ 365 w 371"/>
                <a:gd name="T91" fmla="*/ 9 h 278"/>
                <a:gd name="T92" fmla="*/ 371 w 371"/>
                <a:gd name="T93" fmla="*/ 31 h 278"/>
                <a:gd name="T94" fmla="*/ 369 w 371"/>
                <a:gd name="T95" fmla="*/ 44 h 278"/>
                <a:gd name="T96" fmla="*/ 362 w 371"/>
                <a:gd name="T97" fmla="*/ 55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1" h="278">
                  <a:moveTo>
                    <a:pt x="362" y="55"/>
                  </a:moveTo>
                  <a:cubicBezTo>
                    <a:pt x="347" y="74"/>
                    <a:pt x="332" y="91"/>
                    <a:pt x="319" y="104"/>
                  </a:cubicBezTo>
                  <a:cubicBezTo>
                    <a:pt x="306" y="118"/>
                    <a:pt x="293" y="130"/>
                    <a:pt x="282" y="139"/>
                  </a:cubicBezTo>
                  <a:cubicBezTo>
                    <a:pt x="293" y="148"/>
                    <a:pt x="306" y="160"/>
                    <a:pt x="319" y="174"/>
                  </a:cubicBezTo>
                  <a:cubicBezTo>
                    <a:pt x="331" y="188"/>
                    <a:pt x="346" y="204"/>
                    <a:pt x="362" y="223"/>
                  </a:cubicBezTo>
                  <a:cubicBezTo>
                    <a:pt x="365" y="226"/>
                    <a:pt x="367" y="230"/>
                    <a:pt x="369" y="234"/>
                  </a:cubicBezTo>
                  <a:cubicBezTo>
                    <a:pt x="370" y="238"/>
                    <a:pt x="371" y="243"/>
                    <a:pt x="371" y="248"/>
                  </a:cubicBezTo>
                  <a:cubicBezTo>
                    <a:pt x="371" y="256"/>
                    <a:pt x="369" y="263"/>
                    <a:pt x="365" y="269"/>
                  </a:cubicBezTo>
                  <a:cubicBezTo>
                    <a:pt x="360" y="275"/>
                    <a:pt x="355" y="278"/>
                    <a:pt x="349" y="278"/>
                  </a:cubicBezTo>
                  <a:cubicBezTo>
                    <a:pt x="344" y="278"/>
                    <a:pt x="339" y="275"/>
                    <a:pt x="333" y="269"/>
                  </a:cubicBezTo>
                  <a:cubicBezTo>
                    <a:pt x="314" y="245"/>
                    <a:pt x="297" y="227"/>
                    <a:pt x="284" y="213"/>
                  </a:cubicBezTo>
                  <a:cubicBezTo>
                    <a:pt x="270" y="200"/>
                    <a:pt x="258" y="190"/>
                    <a:pt x="248" y="184"/>
                  </a:cubicBezTo>
                  <a:cubicBezTo>
                    <a:pt x="237" y="177"/>
                    <a:pt x="227" y="173"/>
                    <a:pt x="217" y="172"/>
                  </a:cubicBezTo>
                  <a:cubicBezTo>
                    <a:pt x="208" y="170"/>
                    <a:pt x="197" y="170"/>
                    <a:pt x="185" y="170"/>
                  </a:cubicBezTo>
                  <a:cubicBezTo>
                    <a:pt x="175" y="170"/>
                    <a:pt x="175" y="170"/>
                    <a:pt x="175" y="170"/>
                  </a:cubicBezTo>
                  <a:cubicBezTo>
                    <a:pt x="165" y="170"/>
                    <a:pt x="155" y="171"/>
                    <a:pt x="147" y="173"/>
                  </a:cubicBezTo>
                  <a:cubicBezTo>
                    <a:pt x="138" y="175"/>
                    <a:pt x="129" y="180"/>
                    <a:pt x="119" y="186"/>
                  </a:cubicBezTo>
                  <a:cubicBezTo>
                    <a:pt x="109" y="193"/>
                    <a:pt x="97" y="203"/>
                    <a:pt x="85" y="216"/>
                  </a:cubicBezTo>
                  <a:cubicBezTo>
                    <a:pt x="72" y="229"/>
                    <a:pt x="56" y="247"/>
                    <a:pt x="38" y="269"/>
                  </a:cubicBezTo>
                  <a:cubicBezTo>
                    <a:pt x="35" y="272"/>
                    <a:pt x="33" y="274"/>
                    <a:pt x="30" y="276"/>
                  </a:cubicBezTo>
                  <a:cubicBezTo>
                    <a:pt x="28" y="277"/>
                    <a:pt x="25" y="278"/>
                    <a:pt x="22" y="278"/>
                  </a:cubicBezTo>
                  <a:cubicBezTo>
                    <a:pt x="16" y="278"/>
                    <a:pt x="11" y="275"/>
                    <a:pt x="6" y="269"/>
                  </a:cubicBezTo>
                  <a:cubicBezTo>
                    <a:pt x="2" y="263"/>
                    <a:pt x="0" y="256"/>
                    <a:pt x="0" y="248"/>
                  </a:cubicBezTo>
                  <a:cubicBezTo>
                    <a:pt x="0" y="243"/>
                    <a:pt x="1" y="238"/>
                    <a:pt x="2" y="234"/>
                  </a:cubicBezTo>
                  <a:cubicBezTo>
                    <a:pt x="4" y="230"/>
                    <a:pt x="6" y="226"/>
                    <a:pt x="9" y="223"/>
                  </a:cubicBezTo>
                  <a:cubicBezTo>
                    <a:pt x="24" y="204"/>
                    <a:pt x="39" y="188"/>
                    <a:pt x="52" y="174"/>
                  </a:cubicBezTo>
                  <a:cubicBezTo>
                    <a:pt x="65" y="161"/>
                    <a:pt x="78" y="149"/>
                    <a:pt x="90" y="140"/>
                  </a:cubicBezTo>
                  <a:cubicBezTo>
                    <a:pt x="78" y="130"/>
                    <a:pt x="65" y="119"/>
                    <a:pt x="52" y="105"/>
                  </a:cubicBezTo>
                  <a:cubicBezTo>
                    <a:pt x="39" y="91"/>
                    <a:pt x="25" y="74"/>
                    <a:pt x="9" y="55"/>
                  </a:cubicBezTo>
                  <a:cubicBezTo>
                    <a:pt x="6" y="52"/>
                    <a:pt x="4" y="48"/>
                    <a:pt x="2" y="44"/>
                  </a:cubicBezTo>
                  <a:cubicBezTo>
                    <a:pt x="1" y="40"/>
                    <a:pt x="0" y="35"/>
                    <a:pt x="0" y="31"/>
                  </a:cubicBezTo>
                  <a:cubicBezTo>
                    <a:pt x="0" y="22"/>
                    <a:pt x="2" y="15"/>
                    <a:pt x="6" y="9"/>
                  </a:cubicBezTo>
                  <a:cubicBezTo>
                    <a:pt x="11" y="3"/>
                    <a:pt x="16" y="0"/>
                    <a:pt x="22" y="0"/>
                  </a:cubicBezTo>
                  <a:cubicBezTo>
                    <a:pt x="25" y="0"/>
                    <a:pt x="28" y="1"/>
                    <a:pt x="30" y="3"/>
                  </a:cubicBezTo>
                  <a:cubicBezTo>
                    <a:pt x="33" y="4"/>
                    <a:pt x="35" y="6"/>
                    <a:pt x="38" y="9"/>
                  </a:cubicBezTo>
                  <a:cubicBezTo>
                    <a:pt x="57" y="32"/>
                    <a:pt x="72" y="50"/>
                    <a:pt x="85" y="63"/>
                  </a:cubicBezTo>
                  <a:cubicBezTo>
                    <a:pt x="98" y="76"/>
                    <a:pt x="110" y="86"/>
                    <a:pt x="120" y="93"/>
                  </a:cubicBezTo>
                  <a:cubicBezTo>
                    <a:pt x="131" y="99"/>
                    <a:pt x="140" y="104"/>
                    <a:pt x="149" y="106"/>
                  </a:cubicBezTo>
                  <a:cubicBezTo>
                    <a:pt x="158" y="108"/>
                    <a:pt x="168" y="109"/>
                    <a:pt x="179" y="109"/>
                  </a:cubicBezTo>
                  <a:cubicBezTo>
                    <a:pt x="186" y="109"/>
                    <a:pt x="186" y="109"/>
                    <a:pt x="186" y="109"/>
                  </a:cubicBezTo>
                  <a:cubicBezTo>
                    <a:pt x="198" y="109"/>
                    <a:pt x="209" y="108"/>
                    <a:pt x="218" y="107"/>
                  </a:cubicBezTo>
                  <a:cubicBezTo>
                    <a:pt x="227" y="105"/>
                    <a:pt x="237" y="101"/>
                    <a:pt x="247" y="95"/>
                  </a:cubicBezTo>
                  <a:cubicBezTo>
                    <a:pt x="258" y="89"/>
                    <a:pt x="270" y="79"/>
                    <a:pt x="283" y="65"/>
                  </a:cubicBezTo>
                  <a:cubicBezTo>
                    <a:pt x="297" y="52"/>
                    <a:pt x="313" y="33"/>
                    <a:pt x="333" y="9"/>
                  </a:cubicBezTo>
                  <a:cubicBezTo>
                    <a:pt x="339" y="3"/>
                    <a:pt x="344" y="0"/>
                    <a:pt x="349" y="0"/>
                  </a:cubicBezTo>
                  <a:cubicBezTo>
                    <a:pt x="355" y="0"/>
                    <a:pt x="360" y="3"/>
                    <a:pt x="365" y="9"/>
                  </a:cubicBezTo>
                  <a:cubicBezTo>
                    <a:pt x="369" y="15"/>
                    <a:pt x="371" y="22"/>
                    <a:pt x="371" y="31"/>
                  </a:cubicBezTo>
                  <a:cubicBezTo>
                    <a:pt x="371" y="35"/>
                    <a:pt x="370" y="40"/>
                    <a:pt x="369" y="44"/>
                  </a:cubicBezTo>
                  <a:cubicBezTo>
                    <a:pt x="367" y="48"/>
                    <a:pt x="365" y="52"/>
                    <a:pt x="362" y="5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grpSp>
      <p:pic>
        <p:nvPicPr>
          <p:cNvPr id="33" name="Picture 32">
            <a:extLst>
              <a:ext uri="{FF2B5EF4-FFF2-40B4-BE49-F238E27FC236}">
                <a16:creationId xmlns:a16="http://schemas.microsoft.com/office/drawing/2014/main" id="{9F6B0631-F33B-E97D-8031-A421122BA4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94140" y="4393581"/>
            <a:ext cx="1591292" cy="503574"/>
          </a:xfrm>
          <a:prstGeom prst="rect">
            <a:avLst/>
          </a:prstGeom>
        </p:spPr>
      </p:pic>
      <p:sp>
        <p:nvSpPr>
          <p:cNvPr id="18" name="Rectangle 17">
            <a:extLst>
              <a:ext uri="{FF2B5EF4-FFF2-40B4-BE49-F238E27FC236}">
                <a16:creationId xmlns:a16="http://schemas.microsoft.com/office/drawing/2014/main" id="{995A22C2-CD06-AC8F-2FCE-3676C2D5CFD4}"/>
              </a:ext>
            </a:extLst>
          </p:cNvPr>
          <p:cNvSpPr/>
          <p:nvPr/>
        </p:nvSpPr>
        <p:spPr>
          <a:xfrm>
            <a:off x="4020312" y="2700539"/>
            <a:ext cx="1116000" cy="10800"/>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19" name="Picture 18">
            <a:extLst>
              <a:ext uri="{FF2B5EF4-FFF2-40B4-BE49-F238E27FC236}">
                <a16:creationId xmlns:a16="http://schemas.microsoft.com/office/drawing/2014/main" id="{FDEA6E7B-59D6-C21A-6341-5338EA8E9625}"/>
              </a:ext>
            </a:extLst>
          </p:cNvPr>
          <p:cNvPicPr>
            <a:picLocks noChangeAspect="1"/>
          </p:cNvPicPr>
          <p:nvPr/>
        </p:nvPicPr>
        <p:blipFill rotWithShape="1">
          <a:blip r:embed="rId5">
            <a:extLst>
              <a:ext uri="{28A0092B-C50C-407E-A947-70E740481C1C}">
                <a14:useLocalDpi xmlns:a14="http://schemas.microsoft.com/office/drawing/2010/main" val="0"/>
              </a:ext>
            </a:extLst>
          </a:blip>
          <a:srcRect l="1096" r="11159"/>
          <a:stretch/>
        </p:blipFill>
        <p:spPr>
          <a:xfrm>
            <a:off x="3363678" y="813285"/>
            <a:ext cx="2416644" cy="737840"/>
          </a:xfrm>
          <a:prstGeom prst="rect">
            <a:avLst/>
          </a:prstGeom>
        </p:spPr>
      </p:pic>
      <p:sp>
        <p:nvSpPr>
          <p:cNvPr id="23" name="Rectangle 22">
            <a:extLst>
              <a:ext uri="{FF2B5EF4-FFF2-40B4-BE49-F238E27FC236}">
                <a16:creationId xmlns:a16="http://schemas.microsoft.com/office/drawing/2014/main" id="{DF72EF97-7E02-1873-D4B6-38BDB43B2BF8}"/>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Tree>
    <p:extLst>
      <p:ext uri="{BB962C8B-B14F-4D97-AF65-F5344CB8AC3E}">
        <p14:creationId xmlns:p14="http://schemas.microsoft.com/office/powerpoint/2010/main" val="2998714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48"/>
          <p:cNvSpPr txBox="1">
            <a:spLocks noGrp="1"/>
          </p:cNvSpPr>
          <p:nvPr>
            <p:ph type="body" idx="1"/>
          </p:nvPr>
        </p:nvSpPr>
        <p:spPr>
          <a:xfrm>
            <a:off x="4717976" y="2522322"/>
            <a:ext cx="2775644" cy="833775"/>
          </a:xfrm>
          <a:prstGeom prst="rect">
            <a:avLst/>
          </a:prstGeom>
        </p:spPr>
        <p:txBody>
          <a:bodyPr spcFirstLastPara="1" wrap="square" lIns="91425" tIns="91425" rIns="91425" bIns="91425" anchor="t" anchorCtr="0">
            <a:noAutofit/>
          </a:bodyPr>
          <a:lstStyle/>
          <a:p>
            <a:r>
              <a:rPr lang="en-ZA" sz="1800" dirty="0"/>
              <a:t>How to download assets</a:t>
            </a:r>
          </a:p>
        </p:txBody>
      </p:sp>
      <p:pic>
        <p:nvPicPr>
          <p:cNvPr id="12" name="Picture 11">
            <a:extLst>
              <a:ext uri="{FF2B5EF4-FFF2-40B4-BE49-F238E27FC236}">
                <a16:creationId xmlns:a16="http://schemas.microsoft.com/office/drawing/2014/main" id="{3A1AD48A-4A07-FD20-0A47-13D1DAA78E80}"/>
              </a:ext>
            </a:extLst>
          </p:cNvPr>
          <p:cNvPicPr preferRelativeResize="0"/>
          <p:nvPr/>
        </p:nvPicPr>
        <p:blipFill>
          <a:blip r:embed="rId3"/>
          <a:srcRect l="1297" r="1297"/>
          <a:stretch/>
        </p:blipFill>
        <p:spPr>
          <a:xfrm>
            <a:off x="0" y="0"/>
            <a:ext cx="4292550" cy="5143500"/>
          </a:xfrm>
          <a:custGeom>
            <a:avLst/>
            <a:gdLst>
              <a:gd name="connsiteX0" fmla="*/ 0 w 4292550"/>
              <a:gd name="connsiteY0" fmla="*/ 0 h 5143500"/>
              <a:gd name="connsiteX1" fmla="*/ 2880633 w 4292550"/>
              <a:gd name="connsiteY1" fmla="*/ 0 h 5143500"/>
              <a:gd name="connsiteX2" fmla="*/ 3058827 w 4292550"/>
              <a:gd name="connsiteY2" fmla="*/ 102265 h 5143500"/>
              <a:gd name="connsiteX3" fmla="*/ 4292550 w 4292550"/>
              <a:gd name="connsiteY3" fmla="*/ 2571750 h 5143500"/>
              <a:gd name="connsiteX4" fmla="*/ 3058827 w 4292550"/>
              <a:gd name="connsiteY4" fmla="*/ 5041235 h 5143500"/>
              <a:gd name="connsiteX5" fmla="*/ 2880633 w 4292550"/>
              <a:gd name="connsiteY5" fmla="*/ 5143500 h 5143500"/>
              <a:gd name="connsiteX6" fmla="*/ 0 w 429255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2550" h="5143500">
                <a:moveTo>
                  <a:pt x="0" y="0"/>
                </a:moveTo>
                <a:lnTo>
                  <a:pt x="2880633" y="0"/>
                </a:lnTo>
                <a:lnTo>
                  <a:pt x="3058827" y="102265"/>
                </a:lnTo>
                <a:cubicBezTo>
                  <a:pt x="3793688" y="577846"/>
                  <a:pt x="4292550" y="1505394"/>
                  <a:pt x="4292550" y="2571750"/>
                </a:cubicBezTo>
                <a:cubicBezTo>
                  <a:pt x="4292550" y="3638107"/>
                  <a:pt x="3793688" y="4565655"/>
                  <a:pt x="3058827" y="5041235"/>
                </a:cubicBezTo>
                <a:lnTo>
                  <a:pt x="2880633" y="5143500"/>
                </a:lnTo>
                <a:lnTo>
                  <a:pt x="0" y="5143500"/>
                </a:lnTo>
                <a:close/>
              </a:path>
            </a:pathLst>
          </a:custGeom>
          <a:noFill/>
          <a:ln>
            <a:noFill/>
          </a:ln>
        </p:spPr>
      </p:pic>
      <p:pic>
        <p:nvPicPr>
          <p:cNvPr id="5" name="Picture 4">
            <a:extLst>
              <a:ext uri="{FF2B5EF4-FFF2-40B4-BE49-F238E27FC236}">
                <a16:creationId xmlns:a16="http://schemas.microsoft.com/office/drawing/2014/main" id="{4ED2B90A-516E-5023-32E4-F0299B918A49}"/>
              </a:ext>
            </a:extLst>
          </p:cNvPr>
          <p:cNvPicPr>
            <a:picLocks noChangeAspect="1"/>
          </p:cNvPicPr>
          <p:nvPr/>
        </p:nvPicPr>
        <p:blipFill rotWithShape="1">
          <a:blip r:embed="rId4">
            <a:extLst>
              <a:ext uri="{28A0092B-C50C-407E-A947-70E740481C1C}">
                <a14:useLocalDpi xmlns:a14="http://schemas.microsoft.com/office/drawing/2010/main" val="0"/>
              </a:ext>
            </a:extLst>
          </a:blip>
          <a:srcRect l="1096" r="11159"/>
          <a:stretch/>
        </p:blipFill>
        <p:spPr>
          <a:xfrm>
            <a:off x="7610993" y="264535"/>
            <a:ext cx="1210232" cy="369503"/>
          </a:xfrm>
          <a:prstGeom prst="rect">
            <a:avLst/>
          </a:prstGeom>
        </p:spPr>
      </p:pic>
      <p:grpSp>
        <p:nvGrpSpPr>
          <p:cNvPr id="19" name="Group 18">
            <a:extLst>
              <a:ext uri="{FF2B5EF4-FFF2-40B4-BE49-F238E27FC236}">
                <a16:creationId xmlns:a16="http://schemas.microsoft.com/office/drawing/2014/main" id="{05E8D78C-D33E-9266-6A7D-A47DCD198F42}"/>
              </a:ext>
            </a:extLst>
          </p:cNvPr>
          <p:cNvGrpSpPr/>
          <p:nvPr/>
        </p:nvGrpSpPr>
        <p:grpSpPr>
          <a:xfrm>
            <a:off x="4805758" y="2217036"/>
            <a:ext cx="3460828" cy="279365"/>
            <a:chOff x="4805758" y="2217036"/>
            <a:chExt cx="3460828" cy="279365"/>
          </a:xfrm>
        </p:grpSpPr>
        <p:sp>
          <p:nvSpPr>
            <p:cNvPr id="20" name="Freeform 84">
              <a:extLst>
                <a:ext uri="{FF2B5EF4-FFF2-40B4-BE49-F238E27FC236}">
                  <a16:creationId xmlns:a16="http://schemas.microsoft.com/office/drawing/2014/main" id="{7D4802D7-4D98-35E4-F4C8-C05F571AA3A1}"/>
                </a:ext>
              </a:extLst>
            </p:cNvPr>
            <p:cNvSpPr>
              <a:spLocks/>
            </p:cNvSpPr>
            <p:nvPr/>
          </p:nvSpPr>
          <p:spPr bwMode="auto">
            <a:xfrm>
              <a:off x="7836724" y="2217036"/>
              <a:ext cx="429862" cy="276567"/>
            </a:xfrm>
            <a:custGeom>
              <a:avLst/>
              <a:gdLst>
                <a:gd name="T0" fmla="*/ 442 w 450"/>
                <a:gd name="T1" fmla="*/ 236 h 291"/>
                <a:gd name="T2" fmla="*/ 450 w 450"/>
                <a:gd name="T3" fmla="*/ 259 h 291"/>
                <a:gd name="T4" fmla="*/ 442 w 450"/>
                <a:gd name="T5" fmla="*/ 281 h 291"/>
                <a:gd name="T6" fmla="*/ 422 w 450"/>
                <a:gd name="T7" fmla="*/ 291 h 291"/>
                <a:gd name="T8" fmla="*/ 28 w 450"/>
                <a:gd name="T9" fmla="*/ 291 h 291"/>
                <a:gd name="T10" fmla="*/ 9 w 450"/>
                <a:gd name="T11" fmla="*/ 281 h 291"/>
                <a:gd name="T12" fmla="*/ 0 w 450"/>
                <a:gd name="T13" fmla="*/ 259 h 291"/>
                <a:gd name="T14" fmla="*/ 0 w 450"/>
                <a:gd name="T15" fmla="*/ 195 h 291"/>
                <a:gd name="T16" fmla="*/ 6 w 450"/>
                <a:gd name="T17" fmla="*/ 163 h 291"/>
                <a:gd name="T18" fmla="*/ 20 w 450"/>
                <a:gd name="T19" fmla="*/ 137 h 291"/>
                <a:gd name="T20" fmla="*/ 42 w 450"/>
                <a:gd name="T21" fmla="*/ 120 h 291"/>
                <a:gd name="T22" fmla="*/ 69 w 450"/>
                <a:gd name="T23" fmla="*/ 113 h 291"/>
                <a:gd name="T24" fmla="*/ 374 w 450"/>
                <a:gd name="T25" fmla="*/ 113 h 291"/>
                <a:gd name="T26" fmla="*/ 390 w 450"/>
                <a:gd name="T27" fmla="*/ 106 h 291"/>
                <a:gd name="T28" fmla="*/ 396 w 450"/>
                <a:gd name="T29" fmla="*/ 89 h 291"/>
                <a:gd name="T30" fmla="*/ 390 w 450"/>
                <a:gd name="T31" fmla="*/ 71 h 291"/>
                <a:gd name="T32" fmla="*/ 374 w 450"/>
                <a:gd name="T33" fmla="*/ 64 h 291"/>
                <a:gd name="T34" fmla="*/ 28 w 450"/>
                <a:gd name="T35" fmla="*/ 64 h 291"/>
                <a:gd name="T36" fmla="*/ 9 w 450"/>
                <a:gd name="T37" fmla="*/ 55 h 291"/>
                <a:gd name="T38" fmla="*/ 0 w 450"/>
                <a:gd name="T39" fmla="*/ 32 h 291"/>
                <a:gd name="T40" fmla="*/ 9 w 450"/>
                <a:gd name="T41" fmla="*/ 9 h 291"/>
                <a:gd name="T42" fmla="*/ 28 w 450"/>
                <a:gd name="T43" fmla="*/ 0 h 291"/>
                <a:gd name="T44" fmla="*/ 372 w 450"/>
                <a:gd name="T45" fmla="*/ 0 h 291"/>
                <a:gd name="T46" fmla="*/ 402 w 450"/>
                <a:gd name="T47" fmla="*/ 7 h 291"/>
                <a:gd name="T48" fmla="*/ 427 w 450"/>
                <a:gd name="T49" fmla="*/ 26 h 291"/>
                <a:gd name="T50" fmla="*/ 444 w 450"/>
                <a:gd name="T51" fmla="*/ 54 h 291"/>
                <a:gd name="T52" fmla="*/ 450 w 450"/>
                <a:gd name="T53" fmla="*/ 89 h 291"/>
                <a:gd name="T54" fmla="*/ 444 w 450"/>
                <a:gd name="T55" fmla="*/ 123 h 291"/>
                <a:gd name="T56" fmla="*/ 427 w 450"/>
                <a:gd name="T57" fmla="*/ 151 h 291"/>
                <a:gd name="T58" fmla="*/ 402 w 450"/>
                <a:gd name="T59" fmla="*/ 170 h 291"/>
                <a:gd name="T60" fmla="*/ 372 w 450"/>
                <a:gd name="T61" fmla="*/ 177 h 291"/>
                <a:gd name="T62" fmla="*/ 73 w 450"/>
                <a:gd name="T63" fmla="*/ 177 h 291"/>
                <a:gd name="T64" fmla="*/ 60 w 450"/>
                <a:gd name="T65" fmla="*/ 185 h 291"/>
                <a:gd name="T66" fmla="*/ 55 w 450"/>
                <a:gd name="T67" fmla="*/ 202 h 291"/>
                <a:gd name="T68" fmla="*/ 55 w 450"/>
                <a:gd name="T69" fmla="*/ 227 h 291"/>
                <a:gd name="T70" fmla="*/ 422 w 450"/>
                <a:gd name="T71" fmla="*/ 227 h 291"/>
                <a:gd name="T72" fmla="*/ 442 w 450"/>
                <a:gd name="T73" fmla="*/ 236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50" h="291">
                  <a:moveTo>
                    <a:pt x="442" y="236"/>
                  </a:moveTo>
                  <a:cubicBezTo>
                    <a:pt x="447" y="242"/>
                    <a:pt x="450" y="250"/>
                    <a:pt x="450" y="259"/>
                  </a:cubicBezTo>
                  <a:cubicBezTo>
                    <a:pt x="450" y="267"/>
                    <a:pt x="447" y="275"/>
                    <a:pt x="442" y="281"/>
                  </a:cubicBezTo>
                  <a:cubicBezTo>
                    <a:pt x="436" y="287"/>
                    <a:pt x="430" y="291"/>
                    <a:pt x="422" y="291"/>
                  </a:cubicBezTo>
                  <a:cubicBezTo>
                    <a:pt x="28" y="291"/>
                    <a:pt x="28" y="291"/>
                    <a:pt x="28" y="291"/>
                  </a:cubicBezTo>
                  <a:cubicBezTo>
                    <a:pt x="20" y="291"/>
                    <a:pt x="14" y="287"/>
                    <a:pt x="9" y="281"/>
                  </a:cubicBezTo>
                  <a:cubicBezTo>
                    <a:pt x="3" y="275"/>
                    <a:pt x="0" y="267"/>
                    <a:pt x="0" y="259"/>
                  </a:cubicBezTo>
                  <a:cubicBezTo>
                    <a:pt x="0" y="195"/>
                    <a:pt x="0" y="195"/>
                    <a:pt x="0" y="195"/>
                  </a:cubicBezTo>
                  <a:cubicBezTo>
                    <a:pt x="0" y="183"/>
                    <a:pt x="2" y="173"/>
                    <a:pt x="6" y="163"/>
                  </a:cubicBezTo>
                  <a:cubicBezTo>
                    <a:pt x="9" y="153"/>
                    <a:pt x="14" y="144"/>
                    <a:pt x="20" y="137"/>
                  </a:cubicBezTo>
                  <a:cubicBezTo>
                    <a:pt x="27" y="130"/>
                    <a:pt x="34" y="124"/>
                    <a:pt x="42" y="120"/>
                  </a:cubicBezTo>
                  <a:cubicBezTo>
                    <a:pt x="50" y="115"/>
                    <a:pt x="59" y="113"/>
                    <a:pt x="69" y="113"/>
                  </a:cubicBezTo>
                  <a:cubicBezTo>
                    <a:pt x="374" y="113"/>
                    <a:pt x="374" y="113"/>
                    <a:pt x="374" y="113"/>
                  </a:cubicBezTo>
                  <a:cubicBezTo>
                    <a:pt x="380" y="113"/>
                    <a:pt x="385" y="111"/>
                    <a:pt x="390" y="106"/>
                  </a:cubicBezTo>
                  <a:cubicBezTo>
                    <a:pt x="394" y="102"/>
                    <a:pt x="396" y="96"/>
                    <a:pt x="396" y="89"/>
                  </a:cubicBezTo>
                  <a:cubicBezTo>
                    <a:pt x="396" y="82"/>
                    <a:pt x="394" y="76"/>
                    <a:pt x="390" y="71"/>
                  </a:cubicBezTo>
                  <a:cubicBezTo>
                    <a:pt x="385" y="66"/>
                    <a:pt x="380" y="64"/>
                    <a:pt x="374" y="64"/>
                  </a:cubicBezTo>
                  <a:cubicBezTo>
                    <a:pt x="28" y="64"/>
                    <a:pt x="28" y="64"/>
                    <a:pt x="28" y="64"/>
                  </a:cubicBezTo>
                  <a:cubicBezTo>
                    <a:pt x="20" y="64"/>
                    <a:pt x="14" y="61"/>
                    <a:pt x="9" y="55"/>
                  </a:cubicBezTo>
                  <a:cubicBezTo>
                    <a:pt x="3" y="48"/>
                    <a:pt x="0" y="41"/>
                    <a:pt x="0" y="32"/>
                  </a:cubicBezTo>
                  <a:cubicBezTo>
                    <a:pt x="0" y="23"/>
                    <a:pt x="3" y="15"/>
                    <a:pt x="9" y="9"/>
                  </a:cubicBezTo>
                  <a:cubicBezTo>
                    <a:pt x="14" y="3"/>
                    <a:pt x="20" y="0"/>
                    <a:pt x="28" y="0"/>
                  </a:cubicBezTo>
                  <a:cubicBezTo>
                    <a:pt x="372" y="0"/>
                    <a:pt x="372" y="0"/>
                    <a:pt x="372" y="0"/>
                  </a:cubicBezTo>
                  <a:cubicBezTo>
                    <a:pt x="383" y="0"/>
                    <a:pt x="393" y="2"/>
                    <a:pt x="402" y="7"/>
                  </a:cubicBezTo>
                  <a:cubicBezTo>
                    <a:pt x="412" y="12"/>
                    <a:pt x="420" y="18"/>
                    <a:pt x="427" y="26"/>
                  </a:cubicBezTo>
                  <a:cubicBezTo>
                    <a:pt x="434" y="34"/>
                    <a:pt x="440" y="43"/>
                    <a:pt x="444" y="54"/>
                  </a:cubicBezTo>
                  <a:cubicBezTo>
                    <a:pt x="448" y="65"/>
                    <a:pt x="450" y="76"/>
                    <a:pt x="450" y="89"/>
                  </a:cubicBezTo>
                  <a:cubicBezTo>
                    <a:pt x="450" y="101"/>
                    <a:pt x="448" y="113"/>
                    <a:pt x="444" y="123"/>
                  </a:cubicBezTo>
                  <a:cubicBezTo>
                    <a:pt x="440" y="134"/>
                    <a:pt x="434" y="143"/>
                    <a:pt x="427" y="151"/>
                  </a:cubicBezTo>
                  <a:cubicBezTo>
                    <a:pt x="420" y="159"/>
                    <a:pt x="412" y="166"/>
                    <a:pt x="402" y="170"/>
                  </a:cubicBezTo>
                  <a:cubicBezTo>
                    <a:pt x="393" y="175"/>
                    <a:pt x="383" y="177"/>
                    <a:pt x="372" y="177"/>
                  </a:cubicBezTo>
                  <a:cubicBezTo>
                    <a:pt x="73" y="177"/>
                    <a:pt x="73" y="177"/>
                    <a:pt x="73" y="177"/>
                  </a:cubicBezTo>
                  <a:cubicBezTo>
                    <a:pt x="68" y="178"/>
                    <a:pt x="64" y="181"/>
                    <a:pt x="60" y="185"/>
                  </a:cubicBezTo>
                  <a:cubicBezTo>
                    <a:pt x="57" y="190"/>
                    <a:pt x="55" y="195"/>
                    <a:pt x="55" y="202"/>
                  </a:cubicBezTo>
                  <a:cubicBezTo>
                    <a:pt x="55" y="227"/>
                    <a:pt x="55" y="227"/>
                    <a:pt x="55" y="227"/>
                  </a:cubicBezTo>
                  <a:cubicBezTo>
                    <a:pt x="422" y="227"/>
                    <a:pt x="422" y="227"/>
                    <a:pt x="422" y="227"/>
                  </a:cubicBezTo>
                  <a:cubicBezTo>
                    <a:pt x="430" y="227"/>
                    <a:pt x="436" y="230"/>
                    <a:pt x="442" y="236"/>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dirty="0">
                <a:solidFill>
                  <a:prstClr val="black">
                    <a:hueOff val="0"/>
                    <a:satOff val="0"/>
                    <a:lumOff val="0"/>
                    <a:alphaOff val="0"/>
                  </a:prstClr>
                </a:solidFill>
                <a:latin typeface="Calibri"/>
                <a:ea typeface="+mn-ea"/>
                <a:cs typeface="+mn-cs"/>
              </a:endParaRPr>
            </a:p>
          </p:txBody>
        </p:sp>
        <p:grpSp>
          <p:nvGrpSpPr>
            <p:cNvPr id="22" name="Group 21">
              <a:extLst>
                <a:ext uri="{FF2B5EF4-FFF2-40B4-BE49-F238E27FC236}">
                  <a16:creationId xmlns:a16="http://schemas.microsoft.com/office/drawing/2014/main" id="{FE35EFBE-F602-1350-F258-1FA27A9D5C89}"/>
                </a:ext>
              </a:extLst>
            </p:cNvPr>
            <p:cNvGrpSpPr>
              <a:grpSpLocks noChangeAspect="1"/>
            </p:cNvGrpSpPr>
            <p:nvPr/>
          </p:nvGrpSpPr>
          <p:grpSpPr>
            <a:xfrm>
              <a:off x="4805758" y="2217036"/>
              <a:ext cx="2872639" cy="279365"/>
              <a:chOff x="4805757" y="2182851"/>
              <a:chExt cx="2951891" cy="287073"/>
            </a:xfrm>
          </p:grpSpPr>
          <p:sp>
            <p:nvSpPr>
              <p:cNvPr id="23" name="Freeform 76">
                <a:extLst>
                  <a:ext uri="{FF2B5EF4-FFF2-40B4-BE49-F238E27FC236}">
                    <a16:creationId xmlns:a16="http://schemas.microsoft.com/office/drawing/2014/main" id="{321C96CB-DE9A-8960-DBD2-B23D441F4C96}"/>
                  </a:ext>
                </a:extLst>
              </p:cNvPr>
              <p:cNvSpPr>
                <a:spLocks/>
              </p:cNvSpPr>
              <p:nvPr/>
            </p:nvSpPr>
            <p:spPr bwMode="auto">
              <a:xfrm>
                <a:off x="4805757" y="2182851"/>
                <a:ext cx="464891" cy="287073"/>
              </a:xfrm>
              <a:custGeom>
                <a:avLst/>
                <a:gdLst>
                  <a:gd name="T0" fmla="*/ 47 w 474"/>
                  <a:gd name="T1" fmla="*/ 173 h 294"/>
                  <a:gd name="T2" fmla="*/ 23 w 474"/>
                  <a:gd name="T3" fmla="*/ 153 h 294"/>
                  <a:gd name="T4" fmla="*/ 6 w 474"/>
                  <a:gd name="T5" fmla="*/ 125 h 294"/>
                  <a:gd name="T6" fmla="*/ 0 w 474"/>
                  <a:gd name="T7" fmla="*/ 90 h 294"/>
                  <a:gd name="T8" fmla="*/ 6 w 474"/>
                  <a:gd name="T9" fmla="*/ 55 h 294"/>
                  <a:gd name="T10" fmla="*/ 23 w 474"/>
                  <a:gd name="T11" fmla="*/ 27 h 294"/>
                  <a:gd name="T12" fmla="*/ 47 w 474"/>
                  <a:gd name="T13" fmla="*/ 8 h 294"/>
                  <a:gd name="T14" fmla="*/ 77 w 474"/>
                  <a:gd name="T15" fmla="*/ 0 h 294"/>
                  <a:gd name="T16" fmla="*/ 429 w 474"/>
                  <a:gd name="T17" fmla="*/ 0 h 294"/>
                  <a:gd name="T18" fmla="*/ 449 w 474"/>
                  <a:gd name="T19" fmla="*/ 10 h 294"/>
                  <a:gd name="T20" fmla="*/ 457 w 474"/>
                  <a:gd name="T21" fmla="*/ 33 h 294"/>
                  <a:gd name="T22" fmla="*/ 449 w 474"/>
                  <a:gd name="T23" fmla="*/ 56 h 294"/>
                  <a:gd name="T24" fmla="*/ 429 w 474"/>
                  <a:gd name="T25" fmla="*/ 65 h 294"/>
                  <a:gd name="T26" fmla="*/ 76 w 474"/>
                  <a:gd name="T27" fmla="*/ 65 h 294"/>
                  <a:gd name="T28" fmla="*/ 61 w 474"/>
                  <a:gd name="T29" fmla="*/ 72 h 294"/>
                  <a:gd name="T30" fmla="*/ 54 w 474"/>
                  <a:gd name="T31" fmla="*/ 90 h 294"/>
                  <a:gd name="T32" fmla="*/ 61 w 474"/>
                  <a:gd name="T33" fmla="*/ 108 h 294"/>
                  <a:gd name="T34" fmla="*/ 76 w 474"/>
                  <a:gd name="T35" fmla="*/ 115 h 294"/>
                  <a:gd name="T36" fmla="*/ 397 w 474"/>
                  <a:gd name="T37" fmla="*/ 115 h 294"/>
                  <a:gd name="T38" fmla="*/ 427 w 474"/>
                  <a:gd name="T39" fmla="*/ 122 h 294"/>
                  <a:gd name="T40" fmla="*/ 452 w 474"/>
                  <a:gd name="T41" fmla="*/ 141 h 294"/>
                  <a:gd name="T42" fmla="*/ 468 w 474"/>
                  <a:gd name="T43" fmla="*/ 170 h 294"/>
                  <a:gd name="T44" fmla="*/ 474 w 474"/>
                  <a:gd name="T45" fmla="*/ 205 h 294"/>
                  <a:gd name="T46" fmla="*/ 468 w 474"/>
                  <a:gd name="T47" fmla="*/ 240 h 294"/>
                  <a:gd name="T48" fmla="*/ 452 w 474"/>
                  <a:gd name="T49" fmla="*/ 268 h 294"/>
                  <a:gd name="T50" fmla="*/ 427 w 474"/>
                  <a:gd name="T51" fmla="*/ 287 h 294"/>
                  <a:gd name="T52" fmla="*/ 397 w 474"/>
                  <a:gd name="T53" fmla="*/ 294 h 294"/>
                  <a:gd name="T54" fmla="*/ 45 w 474"/>
                  <a:gd name="T55" fmla="*/ 294 h 294"/>
                  <a:gd name="T56" fmla="*/ 25 w 474"/>
                  <a:gd name="T57" fmla="*/ 285 h 294"/>
                  <a:gd name="T58" fmla="*/ 17 w 474"/>
                  <a:gd name="T59" fmla="*/ 262 h 294"/>
                  <a:gd name="T60" fmla="*/ 25 w 474"/>
                  <a:gd name="T61" fmla="*/ 239 h 294"/>
                  <a:gd name="T62" fmla="*/ 45 w 474"/>
                  <a:gd name="T63" fmla="*/ 229 h 294"/>
                  <a:gd name="T64" fmla="*/ 399 w 474"/>
                  <a:gd name="T65" fmla="*/ 229 h 294"/>
                  <a:gd name="T66" fmla="*/ 414 w 474"/>
                  <a:gd name="T67" fmla="*/ 222 h 294"/>
                  <a:gd name="T68" fmla="*/ 421 w 474"/>
                  <a:gd name="T69" fmla="*/ 205 h 294"/>
                  <a:gd name="T70" fmla="*/ 414 w 474"/>
                  <a:gd name="T71" fmla="*/ 187 h 294"/>
                  <a:gd name="T72" fmla="*/ 399 w 474"/>
                  <a:gd name="T73" fmla="*/ 180 h 294"/>
                  <a:gd name="T74" fmla="*/ 77 w 474"/>
                  <a:gd name="T75" fmla="*/ 180 h 294"/>
                  <a:gd name="T76" fmla="*/ 47 w 474"/>
                  <a:gd name="T77" fmla="*/ 17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4" h="294">
                    <a:moveTo>
                      <a:pt x="47" y="173"/>
                    </a:moveTo>
                    <a:cubicBezTo>
                      <a:pt x="38" y="168"/>
                      <a:pt x="30" y="161"/>
                      <a:pt x="23" y="153"/>
                    </a:cubicBezTo>
                    <a:cubicBezTo>
                      <a:pt x="16" y="145"/>
                      <a:pt x="10" y="136"/>
                      <a:pt x="6" y="125"/>
                    </a:cubicBezTo>
                    <a:cubicBezTo>
                      <a:pt x="2" y="114"/>
                      <a:pt x="0" y="103"/>
                      <a:pt x="0" y="90"/>
                    </a:cubicBezTo>
                    <a:cubicBezTo>
                      <a:pt x="0" y="77"/>
                      <a:pt x="2" y="66"/>
                      <a:pt x="6" y="55"/>
                    </a:cubicBezTo>
                    <a:cubicBezTo>
                      <a:pt x="10" y="44"/>
                      <a:pt x="16" y="35"/>
                      <a:pt x="23" y="27"/>
                    </a:cubicBezTo>
                    <a:cubicBezTo>
                      <a:pt x="30" y="19"/>
                      <a:pt x="38" y="12"/>
                      <a:pt x="47" y="8"/>
                    </a:cubicBezTo>
                    <a:cubicBezTo>
                      <a:pt x="56" y="3"/>
                      <a:pt x="66" y="0"/>
                      <a:pt x="77" y="0"/>
                    </a:cubicBezTo>
                    <a:cubicBezTo>
                      <a:pt x="429" y="0"/>
                      <a:pt x="429" y="0"/>
                      <a:pt x="429" y="0"/>
                    </a:cubicBezTo>
                    <a:cubicBezTo>
                      <a:pt x="437" y="0"/>
                      <a:pt x="444" y="4"/>
                      <a:pt x="449" y="10"/>
                    </a:cubicBezTo>
                    <a:cubicBezTo>
                      <a:pt x="454" y="16"/>
                      <a:pt x="457" y="24"/>
                      <a:pt x="457" y="33"/>
                    </a:cubicBezTo>
                    <a:cubicBezTo>
                      <a:pt x="457" y="42"/>
                      <a:pt x="454" y="49"/>
                      <a:pt x="449" y="56"/>
                    </a:cubicBezTo>
                    <a:cubicBezTo>
                      <a:pt x="444" y="62"/>
                      <a:pt x="437" y="65"/>
                      <a:pt x="429" y="65"/>
                    </a:cubicBezTo>
                    <a:cubicBezTo>
                      <a:pt x="76" y="65"/>
                      <a:pt x="76" y="65"/>
                      <a:pt x="76" y="65"/>
                    </a:cubicBezTo>
                    <a:cubicBezTo>
                      <a:pt x="70" y="65"/>
                      <a:pt x="65" y="67"/>
                      <a:pt x="61" y="72"/>
                    </a:cubicBezTo>
                    <a:cubicBezTo>
                      <a:pt x="56" y="77"/>
                      <a:pt x="54" y="83"/>
                      <a:pt x="54" y="90"/>
                    </a:cubicBezTo>
                    <a:cubicBezTo>
                      <a:pt x="54" y="97"/>
                      <a:pt x="56" y="103"/>
                      <a:pt x="61" y="108"/>
                    </a:cubicBezTo>
                    <a:cubicBezTo>
                      <a:pt x="65" y="112"/>
                      <a:pt x="70" y="115"/>
                      <a:pt x="76" y="115"/>
                    </a:cubicBezTo>
                    <a:cubicBezTo>
                      <a:pt x="397" y="115"/>
                      <a:pt x="397" y="115"/>
                      <a:pt x="397" y="115"/>
                    </a:cubicBezTo>
                    <a:cubicBezTo>
                      <a:pt x="408" y="115"/>
                      <a:pt x="418" y="117"/>
                      <a:pt x="427" y="122"/>
                    </a:cubicBezTo>
                    <a:cubicBezTo>
                      <a:pt x="437" y="127"/>
                      <a:pt x="445" y="133"/>
                      <a:pt x="452" y="141"/>
                    </a:cubicBezTo>
                    <a:cubicBezTo>
                      <a:pt x="459" y="149"/>
                      <a:pt x="464" y="159"/>
                      <a:pt x="468" y="170"/>
                    </a:cubicBezTo>
                    <a:cubicBezTo>
                      <a:pt x="472" y="181"/>
                      <a:pt x="474" y="193"/>
                      <a:pt x="474" y="205"/>
                    </a:cubicBezTo>
                    <a:cubicBezTo>
                      <a:pt x="474" y="218"/>
                      <a:pt x="472" y="229"/>
                      <a:pt x="468" y="240"/>
                    </a:cubicBezTo>
                    <a:cubicBezTo>
                      <a:pt x="464" y="251"/>
                      <a:pt x="459" y="260"/>
                      <a:pt x="452" y="268"/>
                    </a:cubicBezTo>
                    <a:cubicBezTo>
                      <a:pt x="445" y="277"/>
                      <a:pt x="437" y="283"/>
                      <a:pt x="427" y="287"/>
                    </a:cubicBezTo>
                    <a:cubicBezTo>
                      <a:pt x="418" y="292"/>
                      <a:pt x="408" y="294"/>
                      <a:pt x="397" y="294"/>
                    </a:cubicBezTo>
                    <a:cubicBezTo>
                      <a:pt x="45" y="294"/>
                      <a:pt x="45" y="294"/>
                      <a:pt x="45" y="294"/>
                    </a:cubicBezTo>
                    <a:cubicBezTo>
                      <a:pt x="37" y="294"/>
                      <a:pt x="31" y="291"/>
                      <a:pt x="25" y="285"/>
                    </a:cubicBezTo>
                    <a:cubicBezTo>
                      <a:pt x="20" y="278"/>
                      <a:pt x="17" y="271"/>
                      <a:pt x="17" y="262"/>
                    </a:cubicBezTo>
                    <a:cubicBezTo>
                      <a:pt x="17" y="253"/>
                      <a:pt x="20" y="245"/>
                      <a:pt x="25" y="239"/>
                    </a:cubicBezTo>
                    <a:cubicBezTo>
                      <a:pt x="31" y="233"/>
                      <a:pt x="37" y="229"/>
                      <a:pt x="45" y="229"/>
                    </a:cubicBezTo>
                    <a:cubicBezTo>
                      <a:pt x="399" y="229"/>
                      <a:pt x="399" y="229"/>
                      <a:pt x="399" y="229"/>
                    </a:cubicBezTo>
                    <a:cubicBezTo>
                      <a:pt x="405" y="229"/>
                      <a:pt x="410" y="227"/>
                      <a:pt x="414" y="222"/>
                    </a:cubicBezTo>
                    <a:cubicBezTo>
                      <a:pt x="418" y="218"/>
                      <a:pt x="421" y="212"/>
                      <a:pt x="421" y="205"/>
                    </a:cubicBezTo>
                    <a:cubicBezTo>
                      <a:pt x="421" y="198"/>
                      <a:pt x="418" y="192"/>
                      <a:pt x="414" y="187"/>
                    </a:cubicBezTo>
                    <a:cubicBezTo>
                      <a:pt x="410" y="182"/>
                      <a:pt x="405" y="180"/>
                      <a:pt x="399" y="180"/>
                    </a:cubicBezTo>
                    <a:cubicBezTo>
                      <a:pt x="77" y="180"/>
                      <a:pt x="77" y="180"/>
                      <a:pt x="77" y="180"/>
                    </a:cubicBezTo>
                    <a:cubicBezTo>
                      <a:pt x="66" y="180"/>
                      <a:pt x="56" y="177"/>
                      <a:pt x="47" y="17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4" name="Freeform 77">
                <a:extLst>
                  <a:ext uri="{FF2B5EF4-FFF2-40B4-BE49-F238E27FC236}">
                    <a16:creationId xmlns:a16="http://schemas.microsoft.com/office/drawing/2014/main" id="{BADA762B-041F-F2B5-67CE-663B674FAEC3}"/>
                  </a:ext>
                </a:extLst>
              </p:cNvPr>
              <p:cNvSpPr>
                <a:spLocks noEditPoints="1"/>
              </p:cNvSpPr>
              <p:nvPr/>
            </p:nvSpPr>
            <p:spPr bwMode="auto">
              <a:xfrm>
                <a:off x="5297119" y="2182851"/>
                <a:ext cx="458273" cy="287073"/>
              </a:xfrm>
              <a:custGeom>
                <a:avLst/>
                <a:gdLst>
                  <a:gd name="T0" fmla="*/ 0 w 467"/>
                  <a:gd name="T1" fmla="*/ 33 h 294"/>
                  <a:gd name="T2" fmla="*/ 8 w 467"/>
                  <a:gd name="T3" fmla="*/ 10 h 294"/>
                  <a:gd name="T4" fmla="*/ 28 w 467"/>
                  <a:gd name="T5" fmla="*/ 0 h 294"/>
                  <a:gd name="T6" fmla="*/ 439 w 467"/>
                  <a:gd name="T7" fmla="*/ 0 h 294"/>
                  <a:gd name="T8" fmla="*/ 459 w 467"/>
                  <a:gd name="T9" fmla="*/ 10 h 294"/>
                  <a:gd name="T10" fmla="*/ 467 w 467"/>
                  <a:gd name="T11" fmla="*/ 33 h 294"/>
                  <a:gd name="T12" fmla="*/ 459 w 467"/>
                  <a:gd name="T13" fmla="*/ 56 h 294"/>
                  <a:gd name="T14" fmla="*/ 439 w 467"/>
                  <a:gd name="T15" fmla="*/ 65 h 294"/>
                  <a:gd name="T16" fmla="*/ 28 w 467"/>
                  <a:gd name="T17" fmla="*/ 65 h 294"/>
                  <a:gd name="T18" fmla="*/ 8 w 467"/>
                  <a:gd name="T19" fmla="*/ 56 h 294"/>
                  <a:gd name="T20" fmla="*/ 0 w 467"/>
                  <a:gd name="T21" fmla="*/ 33 h 294"/>
                  <a:gd name="T22" fmla="*/ 71 w 467"/>
                  <a:gd name="T23" fmla="*/ 294 h 294"/>
                  <a:gd name="T24" fmla="*/ 45 w 467"/>
                  <a:gd name="T25" fmla="*/ 288 h 294"/>
                  <a:gd name="T26" fmla="*/ 23 w 467"/>
                  <a:gd name="T27" fmla="*/ 270 h 294"/>
                  <a:gd name="T28" fmla="*/ 7 w 467"/>
                  <a:gd name="T29" fmla="*/ 242 h 294"/>
                  <a:gd name="T30" fmla="*/ 0 w 467"/>
                  <a:gd name="T31" fmla="*/ 206 h 294"/>
                  <a:gd name="T32" fmla="*/ 0 w 467"/>
                  <a:gd name="T33" fmla="*/ 145 h 294"/>
                  <a:gd name="T34" fmla="*/ 9 w 467"/>
                  <a:gd name="T35" fmla="*/ 121 h 294"/>
                  <a:gd name="T36" fmla="*/ 37 w 467"/>
                  <a:gd name="T37" fmla="*/ 115 h 294"/>
                  <a:gd name="T38" fmla="*/ 427 w 467"/>
                  <a:gd name="T39" fmla="*/ 115 h 294"/>
                  <a:gd name="T40" fmla="*/ 446 w 467"/>
                  <a:gd name="T41" fmla="*/ 124 h 294"/>
                  <a:gd name="T42" fmla="*/ 454 w 467"/>
                  <a:gd name="T43" fmla="*/ 147 h 294"/>
                  <a:gd name="T44" fmla="*/ 446 w 467"/>
                  <a:gd name="T45" fmla="*/ 170 h 294"/>
                  <a:gd name="T46" fmla="*/ 427 w 467"/>
                  <a:gd name="T47" fmla="*/ 180 h 294"/>
                  <a:gd name="T48" fmla="*/ 56 w 467"/>
                  <a:gd name="T49" fmla="*/ 180 h 294"/>
                  <a:gd name="T50" fmla="*/ 56 w 467"/>
                  <a:gd name="T51" fmla="*/ 213 h 294"/>
                  <a:gd name="T52" fmla="*/ 61 w 467"/>
                  <a:gd name="T53" fmla="*/ 224 h 294"/>
                  <a:gd name="T54" fmla="*/ 74 w 467"/>
                  <a:gd name="T55" fmla="*/ 229 h 294"/>
                  <a:gd name="T56" fmla="*/ 439 w 467"/>
                  <a:gd name="T57" fmla="*/ 229 h 294"/>
                  <a:gd name="T58" fmla="*/ 459 w 467"/>
                  <a:gd name="T59" fmla="*/ 239 h 294"/>
                  <a:gd name="T60" fmla="*/ 467 w 467"/>
                  <a:gd name="T61" fmla="*/ 262 h 294"/>
                  <a:gd name="T62" fmla="*/ 459 w 467"/>
                  <a:gd name="T63" fmla="*/ 285 h 294"/>
                  <a:gd name="T64" fmla="*/ 439 w 467"/>
                  <a:gd name="T65" fmla="*/ 294 h 294"/>
                  <a:gd name="T66" fmla="*/ 71 w 467"/>
                  <a:gd name="T6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294">
                    <a:moveTo>
                      <a:pt x="0" y="33"/>
                    </a:moveTo>
                    <a:cubicBezTo>
                      <a:pt x="0" y="24"/>
                      <a:pt x="3" y="16"/>
                      <a:pt x="8" y="10"/>
                    </a:cubicBezTo>
                    <a:cubicBezTo>
                      <a:pt x="14" y="4"/>
                      <a:pt x="20" y="0"/>
                      <a:pt x="28" y="0"/>
                    </a:cubicBezTo>
                    <a:cubicBezTo>
                      <a:pt x="439" y="0"/>
                      <a:pt x="439" y="0"/>
                      <a:pt x="439" y="0"/>
                    </a:cubicBezTo>
                    <a:cubicBezTo>
                      <a:pt x="447" y="0"/>
                      <a:pt x="454" y="4"/>
                      <a:pt x="459" y="10"/>
                    </a:cubicBezTo>
                    <a:cubicBezTo>
                      <a:pt x="464" y="16"/>
                      <a:pt x="467" y="24"/>
                      <a:pt x="467" y="33"/>
                    </a:cubicBezTo>
                    <a:cubicBezTo>
                      <a:pt x="467" y="42"/>
                      <a:pt x="464" y="49"/>
                      <a:pt x="459" y="56"/>
                    </a:cubicBezTo>
                    <a:cubicBezTo>
                      <a:pt x="454" y="62"/>
                      <a:pt x="447" y="65"/>
                      <a:pt x="439" y="65"/>
                    </a:cubicBezTo>
                    <a:cubicBezTo>
                      <a:pt x="28" y="65"/>
                      <a:pt x="28" y="65"/>
                      <a:pt x="28" y="65"/>
                    </a:cubicBezTo>
                    <a:cubicBezTo>
                      <a:pt x="20" y="65"/>
                      <a:pt x="14" y="62"/>
                      <a:pt x="8" y="56"/>
                    </a:cubicBezTo>
                    <a:cubicBezTo>
                      <a:pt x="3" y="49"/>
                      <a:pt x="0" y="42"/>
                      <a:pt x="0" y="33"/>
                    </a:cubicBezTo>
                    <a:close/>
                    <a:moveTo>
                      <a:pt x="71" y="294"/>
                    </a:moveTo>
                    <a:cubicBezTo>
                      <a:pt x="62" y="294"/>
                      <a:pt x="54" y="292"/>
                      <a:pt x="45" y="288"/>
                    </a:cubicBezTo>
                    <a:cubicBezTo>
                      <a:pt x="37" y="283"/>
                      <a:pt x="29" y="277"/>
                      <a:pt x="23" y="270"/>
                    </a:cubicBezTo>
                    <a:cubicBezTo>
                      <a:pt x="16" y="262"/>
                      <a:pt x="11" y="253"/>
                      <a:pt x="7" y="242"/>
                    </a:cubicBezTo>
                    <a:cubicBezTo>
                      <a:pt x="2" y="231"/>
                      <a:pt x="0" y="219"/>
                      <a:pt x="0" y="206"/>
                    </a:cubicBezTo>
                    <a:cubicBezTo>
                      <a:pt x="0" y="145"/>
                      <a:pt x="0" y="145"/>
                      <a:pt x="0" y="145"/>
                    </a:cubicBezTo>
                    <a:cubicBezTo>
                      <a:pt x="0" y="133"/>
                      <a:pt x="3" y="125"/>
                      <a:pt x="9" y="121"/>
                    </a:cubicBezTo>
                    <a:cubicBezTo>
                      <a:pt x="15" y="117"/>
                      <a:pt x="25" y="115"/>
                      <a:pt x="37" y="115"/>
                    </a:cubicBezTo>
                    <a:cubicBezTo>
                      <a:pt x="427" y="115"/>
                      <a:pt x="427" y="115"/>
                      <a:pt x="427" y="115"/>
                    </a:cubicBezTo>
                    <a:cubicBezTo>
                      <a:pt x="434" y="115"/>
                      <a:pt x="441" y="118"/>
                      <a:pt x="446" y="124"/>
                    </a:cubicBezTo>
                    <a:cubicBezTo>
                      <a:pt x="452" y="131"/>
                      <a:pt x="454" y="138"/>
                      <a:pt x="454" y="147"/>
                    </a:cubicBezTo>
                    <a:cubicBezTo>
                      <a:pt x="454" y="156"/>
                      <a:pt x="452" y="164"/>
                      <a:pt x="446" y="170"/>
                    </a:cubicBezTo>
                    <a:cubicBezTo>
                      <a:pt x="441" y="176"/>
                      <a:pt x="434" y="180"/>
                      <a:pt x="427" y="180"/>
                    </a:cubicBezTo>
                    <a:cubicBezTo>
                      <a:pt x="56" y="180"/>
                      <a:pt x="56" y="180"/>
                      <a:pt x="56" y="180"/>
                    </a:cubicBezTo>
                    <a:cubicBezTo>
                      <a:pt x="56" y="213"/>
                      <a:pt x="56" y="213"/>
                      <a:pt x="56" y="213"/>
                    </a:cubicBezTo>
                    <a:cubicBezTo>
                      <a:pt x="56" y="217"/>
                      <a:pt x="58" y="221"/>
                      <a:pt x="61" y="224"/>
                    </a:cubicBezTo>
                    <a:cubicBezTo>
                      <a:pt x="64" y="228"/>
                      <a:pt x="68" y="229"/>
                      <a:pt x="74" y="229"/>
                    </a:cubicBezTo>
                    <a:cubicBezTo>
                      <a:pt x="439" y="229"/>
                      <a:pt x="439" y="229"/>
                      <a:pt x="439" y="229"/>
                    </a:cubicBezTo>
                    <a:cubicBezTo>
                      <a:pt x="447" y="229"/>
                      <a:pt x="454" y="233"/>
                      <a:pt x="459" y="239"/>
                    </a:cubicBezTo>
                    <a:cubicBezTo>
                      <a:pt x="464" y="245"/>
                      <a:pt x="467" y="253"/>
                      <a:pt x="467" y="262"/>
                    </a:cubicBezTo>
                    <a:cubicBezTo>
                      <a:pt x="467" y="271"/>
                      <a:pt x="464" y="278"/>
                      <a:pt x="459" y="285"/>
                    </a:cubicBezTo>
                    <a:cubicBezTo>
                      <a:pt x="454" y="291"/>
                      <a:pt x="447" y="294"/>
                      <a:pt x="439" y="294"/>
                    </a:cubicBezTo>
                    <a:lnTo>
                      <a:pt x="71" y="294"/>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5" name="Freeform 78">
                <a:extLst>
                  <a:ext uri="{FF2B5EF4-FFF2-40B4-BE49-F238E27FC236}">
                    <a16:creationId xmlns:a16="http://schemas.microsoft.com/office/drawing/2014/main" id="{0E21E066-E502-52BE-9D9F-0B1EC09AA9C9}"/>
                  </a:ext>
                </a:extLst>
              </p:cNvPr>
              <p:cNvSpPr>
                <a:spLocks/>
              </p:cNvSpPr>
              <p:nvPr/>
            </p:nvSpPr>
            <p:spPr bwMode="auto">
              <a:xfrm>
                <a:off x="5782275" y="2182851"/>
                <a:ext cx="464063" cy="287073"/>
              </a:xfrm>
              <a:custGeom>
                <a:avLst/>
                <a:gdLst>
                  <a:gd name="T0" fmla="*/ 0 w 473"/>
                  <a:gd name="T1" fmla="*/ 147 h 294"/>
                  <a:gd name="T2" fmla="*/ 7 w 473"/>
                  <a:gd name="T3" fmla="*/ 96 h 294"/>
                  <a:gd name="T4" fmla="*/ 28 w 473"/>
                  <a:gd name="T5" fmla="*/ 49 h 294"/>
                  <a:gd name="T6" fmla="*/ 62 w 473"/>
                  <a:gd name="T7" fmla="*/ 14 h 294"/>
                  <a:gd name="T8" fmla="*/ 107 w 473"/>
                  <a:gd name="T9" fmla="*/ 0 h 294"/>
                  <a:gd name="T10" fmla="*/ 445 w 473"/>
                  <a:gd name="T11" fmla="*/ 0 h 294"/>
                  <a:gd name="T12" fmla="*/ 465 w 473"/>
                  <a:gd name="T13" fmla="*/ 10 h 294"/>
                  <a:gd name="T14" fmla="*/ 473 w 473"/>
                  <a:gd name="T15" fmla="*/ 33 h 294"/>
                  <a:gd name="T16" fmla="*/ 465 w 473"/>
                  <a:gd name="T17" fmla="*/ 56 h 294"/>
                  <a:gd name="T18" fmla="*/ 445 w 473"/>
                  <a:gd name="T19" fmla="*/ 65 h 294"/>
                  <a:gd name="T20" fmla="*/ 119 w 473"/>
                  <a:gd name="T21" fmla="*/ 65 h 294"/>
                  <a:gd name="T22" fmla="*/ 86 w 473"/>
                  <a:gd name="T23" fmla="*/ 74 h 294"/>
                  <a:gd name="T24" fmla="*/ 66 w 473"/>
                  <a:gd name="T25" fmla="*/ 94 h 294"/>
                  <a:gd name="T26" fmla="*/ 56 w 473"/>
                  <a:gd name="T27" fmla="*/ 121 h 294"/>
                  <a:gd name="T28" fmla="*/ 54 w 473"/>
                  <a:gd name="T29" fmla="*/ 147 h 294"/>
                  <a:gd name="T30" fmla="*/ 56 w 473"/>
                  <a:gd name="T31" fmla="*/ 174 h 294"/>
                  <a:gd name="T32" fmla="*/ 66 w 473"/>
                  <a:gd name="T33" fmla="*/ 200 h 294"/>
                  <a:gd name="T34" fmla="*/ 86 w 473"/>
                  <a:gd name="T35" fmla="*/ 221 h 294"/>
                  <a:gd name="T36" fmla="*/ 119 w 473"/>
                  <a:gd name="T37" fmla="*/ 229 h 294"/>
                  <a:gd name="T38" fmla="*/ 445 w 473"/>
                  <a:gd name="T39" fmla="*/ 229 h 294"/>
                  <a:gd name="T40" fmla="*/ 465 w 473"/>
                  <a:gd name="T41" fmla="*/ 239 h 294"/>
                  <a:gd name="T42" fmla="*/ 473 w 473"/>
                  <a:gd name="T43" fmla="*/ 262 h 294"/>
                  <a:gd name="T44" fmla="*/ 465 w 473"/>
                  <a:gd name="T45" fmla="*/ 285 h 294"/>
                  <a:gd name="T46" fmla="*/ 445 w 473"/>
                  <a:gd name="T47" fmla="*/ 294 h 294"/>
                  <a:gd name="T48" fmla="*/ 101 w 473"/>
                  <a:gd name="T49" fmla="*/ 294 h 294"/>
                  <a:gd name="T50" fmla="*/ 58 w 473"/>
                  <a:gd name="T51" fmla="*/ 281 h 294"/>
                  <a:gd name="T52" fmla="*/ 27 w 473"/>
                  <a:gd name="T53" fmla="*/ 246 h 294"/>
                  <a:gd name="T54" fmla="*/ 7 w 473"/>
                  <a:gd name="T55" fmla="*/ 198 h 294"/>
                  <a:gd name="T56" fmla="*/ 0 w 473"/>
                  <a:gd name="T57" fmla="*/ 14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294">
                    <a:moveTo>
                      <a:pt x="0" y="147"/>
                    </a:moveTo>
                    <a:cubicBezTo>
                      <a:pt x="0" y="130"/>
                      <a:pt x="2" y="113"/>
                      <a:pt x="7" y="96"/>
                    </a:cubicBezTo>
                    <a:cubicBezTo>
                      <a:pt x="12" y="78"/>
                      <a:pt x="19" y="63"/>
                      <a:pt x="28" y="49"/>
                    </a:cubicBezTo>
                    <a:cubicBezTo>
                      <a:pt x="38" y="34"/>
                      <a:pt x="49" y="23"/>
                      <a:pt x="62" y="14"/>
                    </a:cubicBezTo>
                    <a:cubicBezTo>
                      <a:pt x="75" y="5"/>
                      <a:pt x="90" y="0"/>
                      <a:pt x="107" y="0"/>
                    </a:cubicBezTo>
                    <a:cubicBezTo>
                      <a:pt x="445" y="0"/>
                      <a:pt x="445" y="0"/>
                      <a:pt x="445" y="0"/>
                    </a:cubicBezTo>
                    <a:cubicBezTo>
                      <a:pt x="453" y="0"/>
                      <a:pt x="459" y="4"/>
                      <a:pt x="465" y="10"/>
                    </a:cubicBezTo>
                    <a:cubicBezTo>
                      <a:pt x="470" y="16"/>
                      <a:pt x="473" y="24"/>
                      <a:pt x="473" y="33"/>
                    </a:cubicBezTo>
                    <a:cubicBezTo>
                      <a:pt x="473" y="42"/>
                      <a:pt x="470" y="49"/>
                      <a:pt x="465" y="56"/>
                    </a:cubicBezTo>
                    <a:cubicBezTo>
                      <a:pt x="459" y="62"/>
                      <a:pt x="453" y="65"/>
                      <a:pt x="445" y="65"/>
                    </a:cubicBezTo>
                    <a:cubicBezTo>
                      <a:pt x="119" y="65"/>
                      <a:pt x="119" y="65"/>
                      <a:pt x="119" y="65"/>
                    </a:cubicBezTo>
                    <a:cubicBezTo>
                      <a:pt x="105" y="65"/>
                      <a:pt x="94" y="68"/>
                      <a:pt x="86" y="74"/>
                    </a:cubicBezTo>
                    <a:cubicBezTo>
                      <a:pt x="78" y="79"/>
                      <a:pt x="71" y="86"/>
                      <a:pt x="66" y="94"/>
                    </a:cubicBezTo>
                    <a:cubicBezTo>
                      <a:pt x="61" y="102"/>
                      <a:pt x="58" y="111"/>
                      <a:pt x="56" y="121"/>
                    </a:cubicBezTo>
                    <a:cubicBezTo>
                      <a:pt x="55" y="130"/>
                      <a:pt x="54" y="139"/>
                      <a:pt x="54" y="147"/>
                    </a:cubicBezTo>
                    <a:cubicBezTo>
                      <a:pt x="54" y="155"/>
                      <a:pt x="55" y="164"/>
                      <a:pt x="56" y="174"/>
                    </a:cubicBezTo>
                    <a:cubicBezTo>
                      <a:pt x="58" y="184"/>
                      <a:pt x="61" y="192"/>
                      <a:pt x="66" y="200"/>
                    </a:cubicBezTo>
                    <a:cubicBezTo>
                      <a:pt x="71" y="209"/>
                      <a:pt x="78" y="215"/>
                      <a:pt x="86" y="221"/>
                    </a:cubicBezTo>
                    <a:cubicBezTo>
                      <a:pt x="94" y="227"/>
                      <a:pt x="105" y="229"/>
                      <a:pt x="119" y="229"/>
                    </a:cubicBezTo>
                    <a:cubicBezTo>
                      <a:pt x="445" y="229"/>
                      <a:pt x="445" y="229"/>
                      <a:pt x="445" y="229"/>
                    </a:cubicBezTo>
                    <a:cubicBezTo>
                      <a:pt x="453" y="229"/>
                      <a:pt x="459" y="233"/>
                      <a:pt x="465" y="239"/>
                    </a:cubicBezTo>
                    <a:cubicBezTo>
                      <a:pt x="470" y="245"/>
                      <a:pt x="473" y="253"/>
                      <a:pt x="473" y="262"/>
                    </a:cubicBezTo>
                    <a:cubicBezTo>
                      <a:pt x="473" y="271"/>
                      <a:pt x="470" y="278"/>
                      <a:pt x="465" y="285"/>
                    </a:cubicBezTo>
                    <a:cubicBezTo>
                      <a:pt x="459" y="291"/>
                      <a:pt x="453" y="294"/>
                      <a:pt x="445" y="294"/>
                    </a:cubicBezTo>
                    <a:cubicBezTo>
                      <a:pt x="101" y="294"/>
                      <a:pt x="101" y="294"/>
                      <a:pt x="101" y="294"/>
                    </a:cubicBezTo>
                    <a:cubicBezTo>
                      <a:pt x="85" y="294"/>
                      <a:pt x="71" y="290"/>
                      <a:pt x="58" y="281"/>
                    </a:cubicBezTo>
                    <a:cubicBezTo>
                      <a:pt x="46" y="272"/>
                      <a:pt x="36" y="260"/>
                      <a:pt x="27" y="246"/>
                    </a:cubicBezTo>
                    <a:cubicBezTo>
                      <a:pt x="18" y="232"/>
                      <a:pt x="11" y="216"/>
                      <a:pt x="7" y="198"/>
                    </a:cubicBezTo>
                    <a:cubicBezTo>
                      <a:pt x="2" y="181"/>
                      <a:pt x="0" y="164"/>
                      <a:pt x="0" y="147"/>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6" name="Freeform 79">
                <a:extLst>
                  <a:ext uri="{FF2B5EF4-FFF2-40B4-BE49-F238E27FC236}">
                    <a16:creationId xmlns:a16="http://schemas.microsoft.com/office/drawing/2014/main" id="{749F789A-A9B6-01B1-5FC8-749DC9BF94C2}"/>
                  </a:ext>
                </a:extLst>
              </p:cNvPr>
              <p:cNvSpPr>
                <a:spLocks/>
              </p:cNvSpPr>
              <p:nvPr/>
            </p:nvSpPr>
            <p:spPr bwMode="auto">
              <a:xfrm>
                <a:off x="6271983" y="2182851"/>
                <a:ext cx="446279" cy="287073"/>
              </a:xfrm>
              <a:custGeom>
                <a:avLst/>
                <a:gdLst>
                  <a:gd name="T0" fmla="*/ 447 w 455"/>
                  <a:gd name="T1" fmla="*/ 10 h 294"/>
                  <a:gd name="T2" fmla="*/ 455 w 455"/>
                  <a:gd name="T3" fmla="*/ 33 h 294"/>
                  <a:gd name="T4" fmla="*/ 447 w 455"/>
                  <a:gd name="T5" fmla="*/ 56 h 294"/>
                  <a:gd name="T6" fmla="*/ 427 w 455"/>
                  <a:gd name="T7" fmla="*/ 65 h 294"/>
                  <a:gd name="T8" fmla="*/ 256 w 455"/>
                  <a:gd name="T9" fmla="*/ 65 h 294"/>
                  <a:gd name="T10" fmla="*/ 256 w 455"/>
                  <a:gd name="T11" fmla="*/ 262 h 294"/>
                  <a:gd name="T12" fmla="*/ 247 w 455"/>
                  <a:gd name="T13" fmla="*/ 285 h 294"/>
                  <a:gd name="T14" fmla="*/ 228 w 455"/>
                  <a:gd name="T15" fmla="*/ 294 h 294"/>
                  <a:gd name="T16" fmla="*/ 208 w 455"/>
                  <a:gd name="T17" fmla="*/ 285 h 294"/>
                  <a:gd name="T18" fmla="*/ 200 w 455"/>
                  <a:gd name="T19" fmla="*/ 262 h 294"/>
                  <a:gd name="T20" fmla="*/ 200 w 455"/>
                  <a:gd name="T21" fmla="*/ 65 h 294"/>
                  <a:gd name="T22" fmla="*/ 26 w 455"/>
                  <a:gd name="T23" fmla="*/ 65 h 294"/>
                  <a:gd name="T24" fmla="*/ 8 w 455"/>
                  <a:gd name="T25" fmla="*/ 55 h 294"/>
                  <a:gd name="T26" fmla="*/ 0 w 455"/>
                  <a:gd name="T27" fmla="*/ 33 h 294"/>
                  <a:gd name="T28" fmla="*/ 8 w 455"/>
                  <a:gd name="T29" fmla="*/ 10 h 294"/>
                  <a:gd name="T30" fmla="*/ 28 w 455"/>
                  <a:gd name="T31" fmla="*/ 0 h 294"/>
                  <a:gd name="T32" fmla="*/ 427 w 455"/>
                  <a:gd name="T33" fmla="*/ 0 h 294"/>
                  <a:gd name="T34" fmla="*/ 447 w 455"/>
                  <a:gd name="T35"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5" h="294">
                    <a:moveTo>
                      <a:pt x="447" y="10"/>
                    </a:moveTo>
                    <a:cubicBezTo>
                      <a:pt x="452" y="16"/>
                      <a:pt x="455" y="24"/>
                      <a:pt x="455" y="33"/>
                    </a:cubicBezTo>
                    <a:cubicBezTo>
                      <a:pt x="455" y="42"/>
                      <a:pt x="452" y="49"/>
                      <a:pt x="447" y="56"/>
                    </a:cubicBezTo>
                    <a:cubicBezTo>
                      <a:pt x="442" y="62"/>
                      <a:pt x="435" y="65"/>
                      <a:pt x="427" y="65"/>
                    </a:cubicBezTo>
                    <a:cubicBezTo>
                      <a:pt x="256" y="65"/>
                      <a:pt x="256" y="65"/>
                      <a:pt x="256" y="65"/>
                    </a:cubicBezTo>
                    <a:cubicBezTo>
                      <a:pt x="256" y="262"/>
                      <a:pt x="256" y="262"/>
                      <a:pt x="256" y="262"/>
                    </a:cubicBezTo>
                    <a:cubicBezTo>
                      <a:pt x="256" y="271"/>
                      <a:pt x="253" y="278"/>
                      <a:pt x="247" y="285"/>
                    </a:cubicBezTo>
                    <a:cubicBezTo>
                      <a:pt x="242" y="291"/>
                      <a:pt x="235" y="294"/>
                      <a:pt x="228" y="294"/>
                    </a:cubicBezTo>
                    <a:cubicBezTo>
                      <a:pt x="220" y="294"/>
                      <a:pt x="213" y="291"/>
                      <a:pt x="208" y="285"/>
                    </a:cubicBezTo>
                    <a:cubicBezTo>
                      <a:pt x="203" y="278"/>
                      <a:pt x="200" y="271"/>
                      <a:pt x="200" y="262"/>
                    </a:cubicBezTo>
                    <a:cubicBezTo>
                      <a:pt x="200" y="65"/>
                      <a:pt x="200" y="65"/>
                      <a:pt x="200" y="65"/>
                    </a:cubicBezTo>
                    <a:cubicBezTo>
                      <a:pt x="26" y="65"/>
                      <a:pt x="26" y="65"/>
                      <a:pt x="26" y="65"/>
                    </a:cubicBezTo>
                    <a:cubicBezTo>
                      <a:pt x="19" y="64"/>
                      <a:pt x="13" y="61"/>
                      <a:pt x="8" y="55"/>
                    </a:cubicBezTo>
                    <a:cubicBezTo>
                      <a:pt x="3" y="49"/>
                      <a:pt x="0" y="41"/>
                      <a:pt x="0" y="33"/>
                    </a:cubicBezTo>
                    <a:cubicBezTo>
                      <a:pt x="0" y="24"/>
                      <a:pt x="3" y="16"/>
                      <a:pt x="8" y="10"/>
                    </a:cubicBezTo>
                    <a:cubicBezTo>
                      <a:pt x="14" y="4"/>
                      <a:pt x="20" y="0"/>
                      <a:pt x="28" y="0"/>
                    </a:cubicBezTo>
                    <a:cubicBezTo>
                      <a:pt x="427" y="0"/>
                      <a:pt x="427" y="0"/>
                      <a:pt x="427" y="0"/>
                    </a:cubicBezTo>
                    <a:cubicBezTo>
                      <a:pt x="435" y="0"/>
                      <a:pt x="442" y="4"/>
                      <a:pt x="447"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7" name="Freeform 80">
                <a:extLst>
                  <a:ext uri="{FF2B5EF4-FFF2-40B4-BE49-F238E27FC236}">
                    <a16:creationId xmlns:a16="http://schemas.microsoft.com/office/drawing/2014/main" id="{6C9D97D2-A0AE-70FF-A321-F5322B14024F}"/>
                  </a:ext>
                </a:extLst>
              </p:cNvPr>
              <p:cNvSpPr>
                <a:spLocks/>
              </p:cNvSpPr>
              <p:nvPr/>
            </p:nvSpPr>
            <p:spPr bwMode="auto">
              <a:xfrm>
                <a:off x="6744732" y="2182851"/>
                <a:ext cx="55009" cy="287073"/>
              </a:xfrm>
              <a:custGeom>
                <a:avLst/>
                <a:gdLst>
                  <a:gd name="T0" fmla="*/ 47 w 56"/>
                  <a:gd name="T1" fmla="*/ 285 h 294"/>
                  <a:gd name="T2" fmla="*/ 28 w 56"/>
                  <a:gd name="T3" fmla="*/ 294 h 294"/>
                  <a:gd name="T4" fmla="*/ 8 w 56"/>
                  <a:gd name="T5" fmla="*/ 285 h 294"/>
                  <a:gd name="T6" fmla="*/ 0 w 56"/>
                  <a:gd name="T7" fmla="*/ 262 h 294"/>
                  <a:gd name="T8" fmla="*/ 0 w 56"/>
                  <a:gd name="T9" fmla="*/ 33 h 294"/>
                  <a:gd name="T10" fmla="*/ 8 w 56"/>
                  <a:gd name="T11" fmla="*/ 10 h 294"/>
                  <a:gd name="T12" fmla="*/ 28 w 56"/>
                  <a:gd name="T13" fmla="*/ 0 h 294"/>
                  <a:gd name="T14" fmla="*/ 47 w 56"/>
                  <a:gd name="T15" fmla="*/ 10 h 294"/>
                  <a:gd name="T16" fmla="*/ 56 w 56"/>
                  <a:gd name="T17" fmla="*/ 33 h 294"/>
                  <a:gd name="T18" fmla="*/ 56 w 56"/>
                  <a:gd name="T19" fmla="*/ 262 h 294"/>
                  <a:gd name="T20" fmla="*/ 47 w 56"/>
                  <a:gd name="T21" fmla="*/ 28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94">
                    <a:moveTo>
                      <a:pt x="47" y="285"/>
                    </a:moveTo>
                    <a:cubicBezTo>
                      <a:pt x="42" y="291"/>
                      <a:pt x="35" y="294"/>
                      <a:pt x="28" y="294"/>
                    </a:cubicBezTo>
                    <a:cubicBezTo>
                      <a:pt x="20" y="294"/>
                      <a:pt x="13" y="291"/>
                      <a:pt x="8" y="285"/>
                    </a:cubicBezTo>
                    <a:cubicBezTo>
                      <a:pt x="3" y="278"/>
                      <a:pt x="0" y="271"/>
                      <a:pt x="0" y="262"/>
                    </a:cubicBezTo>
                    <a:cubicBezTo>
                      <a:pt x="0" y="33"/>
                      <a:pt x="0" y="33"/>
                      <a:pt x="0" y="33"/>
                    </a:cubicBezTo>
                    <a:cubicBezTo>
                      <a:pt x="0" y="24"/>
                      <a:pt x="3" y="16"/>
                      <a:pt x="8" y="10"/>
                    </a:cubicBezTo>
                    <a:cubicBezTo>
                      <a:pt x="13" y="4"/>
                      <a:pt x="20" y="0"/>
                      <a:pt x="28" y="0"/>
                    </a:cubicBezTo>
                    <a:cubicBezTo>
                      <a:pt x="35" y="0"/>
                      <a:pt x="42" y="4"/>
                      <a:pt x="47" y="10"/>
                    </a:cubicBezTo>
                    <a:cubicBezTo>
                      <a:pt x="53" y="16"/>
                      <a:pt x="56" y="24"/>
                      <a:pt x="56" y="33"/>
                    </a:cubicBezTo>
                    <a:cubicBezTo>
                      <a:pt x="56" y="262"/>
                      <a:pt x="56" y="262"/>
                      <a:pt x="56" y="262"/>
                    </a:cubicBezTo>
                    <a:cubicBezTo>
                      <a:pt x="56" y="271"/>
                      <a:pt x="53" y="278"/>
                      <a:pt x="47" y="28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8" name="Freeform 81">
                <a:extLst>
                  <a:ext uri="{FF2B5EF4-FFF2-40B4-BE49-F238E27FC236}">
                    <a16:creationId xmlns:a16="http://schemas.microsoft.com/office/drawing/2014/main" id="{7837FE79-98BA-DF69-F5C7-7BB11BDF4DD0}"/>
                  </a:ext>
                </a:extLst>
              </p:cNvPr>
              <p:cNvSpPr>
                <a:spLocks noEditPoints="1"/>
              </p:cNvSpPr>
              <p:nvPr/>
            </p:nvSpPr>
            <p:spPr bwMode="auto">
              <a:xfrm>
                <a:off x="6825385" y="2182851"/>
                <a:ext cx="463237" cy="287073"/>
              </a:xfrm>
              <a:custGeom>
                <a:avLst/>
                <a:gdLst>
                  <a:gd name="T0" fmla="*/ 472 w 472"/>
                  <a:gd name="T1" fmla="*/ 147 h 294"/>
                  <a:gd name="T2" fmla="*/ 465 w 472"/>
                  <a:gd name="T3" fmla="*/ 199 h 294"/>
                  <a:gd name="T4" fmla="*/ 444 w 472"/>
                  <a:gd name="T5" fmla="*/ 246 h 294"/>
                  <a:gd name="T6" fmla="*/ 410 w 472"/>
                  <a:gd name="T7" fmla="*/ 281 h 294"/>
                  <a:gd name="T8" fmla="*/ 366 w 472"/>
                  <a:gd name="T9" fmla="*/ 294 h 294"/>
                  <a:gd name="T10" fmla="*/ 101 w 472"/>
                  <a:gd name="T11" fmla="*/ 294 h 294"/>
                  <a:gd name="T12" fmla="*/ 59 w 472"/>
                  <a:gd name="T13" fmla="*/ 279 h 294"/>
                  <a:gd name="T14" fmla="*/ 27 w 472"/>
                  <a:gd name="T15" fmla="*/ 244 h 294"/>
                  <a:gd name="T16" fmla="*/ 7 w 472"/>
                  <a:gd name="T17" fmla="*/ 198 h 294"/>
                  <a:gd name="T18" fmla="*/ 0 w 472"/>
                  <a:gd name="T19" fmla="*/ 147 h 294"/>
                  <a:gd name="T20" fmla="*/ 7 w 472"/>
                  <a:gd name="T21" fmla="*/ 96 h 294"/>
                  <a:gd name="T22" fmla="*/ 29 w 472"/>
                  <a:gd name="T23" fmla="*/ 49 h 294"/>
                  <a:gd name="T24" fmla="*/ 62 w 472"/>
                  <a:gd name="T25" fmla="*/ 14 h 294"/>
                  <a:gd name="T26" fmla="*/ 107 w 472"/>
                  <a:gd name="T27" fmla="*/ 0 h 294"/>
                  <a:gd name="T28" fmla="*/ 372 w 472"/>
                  <a:gd name="T29" fmla="*/ 0 h 294"/>
                  <a:gd name="T30" fmla="*/ 414 w 472"/>
                  <a:gd name="T31" fmla="*/ 16 h 294"/>
                  <a:gd name="T32" fmla="*/ 445 w 472"/>
                  <a:gd name="T33" fmla="*/ 50 h 294"/>
                  <a:gd name="T34" fmla="*/ 466 w 472"/>
                  <a:gd name="T35" fmla="*/ 97 h 294"/>
                  <a:gd name="T36" fmla="*/ 472 w 472"/>
                  <a:gd name="T37" fmla="*/ 147 h 294"/>
                  <a:gd name="T38" fmla="*/ 386 w 472"/>
                  <a:gd name="T39" fmla="*/ 221 h 294"/>
                  <a:gd name="T40" fmla="*/ 406 w 472"/>
                  <a:gd name="T41" fmla="*/ 200 h 294"/>
                  <a:gd name="T42" fmla="*/ 416 w 472"/>
                  <a:gd name="T43" fmla="*/ 174 h 294"/>
                  <a:gd name="T44" fmla="*/ 419 w 472"/>
                  <a:gd name="T45" fmla="*/ 147 h 294"/>
                  <a:gd name="T46" fmla="*/ 416 w 472"/>
                  <a:gd name="T47" fmla="*/ 121 h 294"/>
                  <a:gd name="T48" fmla="*/ 406 w 472"/>
                  <a:gd name="T49" fmla="*/ 94 h 294"/>
                  <a:gd name="T50" fmla="*/ 386 w 472"/>
                  <a:gd name="T51" fmla="*/ 74 h 294"/>
                  <a:gd name="T52" fmla="*/ 354 w 472"/>
                  <a:gd name="T53" fmla="*/ 65 h 294"/>
                  <a:gd name="T54" fmla="*/ 119 w 472"/>
                  <a:gd name="T55" fmla="*/ 65 h 294"/>
                  <a:gd name="T56" fmla="*/ 86 w 472"/>
                  <a:gd name="T57" fmla="*/ 74 h 294"/>
                  <a:gd name="T58" fmla="*/ 67 w 472"/>
                  <a:gd name="T59" fmla="*/ 94 h 294"/>
                  <a:gd name="T60" fmla="*/ 57 w 472"/>
                  <a:gd name="T61" fmla="*/ 121 h 294"/>
                  <a:gd name="T62" fmla="*/ 54 w 472"/>
                  <a:gd name="T63" fmla="*/ 147 h 294"/>
                  <a:gd name="T64" fmla="*/ 57 w 472"/>
                  <a:gd name="T65" fmla="*/ 174 h 294"/>
                  <a:gd name="T66" fmla="*/ 67 w 472"/>
                  <a:gd name="T67" fmla="*/ 200 h 294"/>
                  <a:gd name="T68" fmla="*/ 86 w 472"/>
                  <a:gd name="T69" fmla="*/ 221 h 294"/>
                  <a:gd name="T70" fmla="*/ 119 w 472"/>
                  <a:gd name="T71" fmla="*/ 229 h 294"/>
                  <a:gd name="T72" fmla="*/ 354 w 472"/>
                  <a:gd name="T73" fmla="*/ 229 h 294"/>
                  <a:gd name="T74" fmla="*/ 386 w 472"/>
                  <a:gd name="T75" fmla="*/ 2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2" h="294">
                    <a:moveTo>
                      <a:pt x="472" y="147"/>
                    </a:moveTo>
                    <a:cubicBezTo>
                      <a:pt x="472" y="164"/>
                      <a:pt x="470" y="182"/>
                      <a:pt x="465" y="199"/>
                    </a:cubicBezTo>
                    <a:cubicBezTo>
                      <a:pt x="460" y="216"/>
                      <a:pt x="453" y="232"/>
                      <a:pt x="444" y="246"/>
                    </a:cubicBezTo>
                    <a:cubicBezTo>
                      <a:pt x="435" y="260"/>
                      <a:pt x="424" y="272"/>
                      <a:pt x="410" y="281"/>
                    </a:cubicBezTo>
                    <a:cubicBezTo>
                      <a:pt x="397" y="290"/>
                      <a:pt x="382" y="294"/>
                      <a:pt x="366" y="294"/>
                    </a:cubicBezTo>
                    <a:cubicBezTo>
                      <a:pt x="101" y="294"/>
                      <a:pt x="101" y="294"/>
                      <a:pt x="101" y="294"/>
                    </a:cubicBezTo>
                    <a:cubicBezTo>
                      <a:pt x="85" y="293"/>
                      <a:pt x="71" y="288"/>
                      <a:pt x="59" y="279"/>
                    </a:cubicBezTo>
                    <a:cubicBezTo>
                      <a:pt x="46" y="270"/>
                      <a:pt x="36" y="258"/>
                      <a:pt x="27" y="244"/>
                    </a:cubicBezTo>
                    <a:cubicBezTo>
                      <a:pt x="19" y="230"/>
                      <a:pt x="12" y="215"/>
                      <a:pt x="7" y="198"/>
                    </a:cubicBezTo>
                    <a:cubicBezTo>
                      <a:pt x="3" y="181"/>
                      <a:pt x="0" y="164"/>
                      <a:pt x="0" y="147"/>
                    </a:cubicBezTo>
                    <a:cubicBezTo>
                      <a:pt x="0" y="130"/>
                      <a:pt x="3" y="113"/>
                      <a:pt x="7" y="96"/>
                    </a:cubicBezTo>
                    <a:cubicBezTo>
                      <a:pt x="12" y="78"/>
                      <a:pt x="19" y="63"/>
                      <a:pt x="29" y="49"/>
                    </a:cubicBezTo>
                    <a:cubicBezTo>
                      <a:pt x="38" y="34"/>
                      <a:pt x="49" y="23"/>
                      <a:pt x="62" y="14"/>
                    </a:cubicBezTo>
                    <a:cubicBezTo>
                      <a:pt x="75" y="5"/>
                      <a:pt x="90" y="0"/>
                      <a:pt x="107" y="0"/>
                    </a:cubicBezTo>
                    <a:cubicBezTo>
                      <a:pt x="372" y="0"/>
                      <a:pt x="372" y="0"/>
                      <a:pt x="372" y="0"/>
                    </a:cubicBezTo>
                    <a:cubicBezTo>
                      <a:pt x="387" y="1"/>
                      <a:pt x="401" y="6"/>
                      <a:pt x="414" y="16"/>
                    </a:cubicBezTo>
                    <a:cubicBezTo>
                      <a:pt x="426" y="25"/>
                      <a:pt x="437" y="36"/>
                      <a:pt x="445" y="50"/>
                    </a:cubicBezTo>
                    <a:cubicBezTo>
                      <a:pt x="454" y="64"/>
                      <a:pt x="461" y="80"/>
                      <a:pt x="466" y="97"/>
                    </a:cubicBezTo>
                    <a:cubicBezTo>
                      <a:pt x="470" y="114"/>
                      <a:pt x="472" y="131"/>
                      <a:pt x="472" y="147"/>
                    </a:cubicBezTo>
                    <a:close/>
                    <a:moveTo>
                      <a:pt x="386" y="221"/>
                    </a:moveTo>
                    <a:cubicBezTo>
                      <a:pt x="395" y="215"/>
                      <a:pt x="401" y="209"/>
                      <a:pt x="406" y="200"/>
                    </a:cubicBezTo>
                    <a:cubicBezTo>
                      <a:pt x="411" y="192"/>
                      <a:pt x="414" y="184"/>
                      <a:pt x="416" y="174"/>
                    </a:cubicBezTo>
                    <a:cubicBezTo>
                      <a:pt x="418" y="164"/>
                      <a:pt x="419" y="155"/>
                      <a:pt x="419" y="147"/>
                    </a:cubicBezTo>
                    <a:cubicBezTo>
                      <a:pt x="419" y="139"/>
                      <a:pt x="418" y="130"/>
                      <a:pt x="416" y="121"/>
                    </a:cubicBezTo>
                    <a:cubicBezTo>
                      <a:pt x="414" y="111"/>
                      <a:pt x="411" y="102"/>
                      <a:pt x="406" y="94"/>
                    </a:cubicBezTo>
                    <a:cubicBezTo>
                      <a:pt x="401" y="86"/>
                      <a:pt x="395" y="79"/>
                      <a:pt x="386" y="74"/>
                    </a:cubicBezTo>
                    <a:cubicBezTo>
                      <a:pt x="378" y="68"/>
                      <a:pt x="367" y="65"/>
                      <a:pt x="354" y="65"/>
                    </a:cubicBezTo>
                    <a:cubicBezTo>
                      <a:pt x="119" y="65"/>
                      <a:pt x="119" y="65"/>
                      <a:pt x="119" y="65"/>
                    </a:cubicBezTo>
                    <a:cubicBezTo>
                      <a:pt x="106" y="65"/>
                      <a:pt x="95" y="68"/>
                      <a:pt x="86" y="74"/>
                    </a:cubicBezTo>
                    <a:cubicBezTo>
                      <a:pt x="78" y="79"/>
                      <a:pt x="71" y="86"/>
                      <a:pt x="67" y="94"/>
                    </a:cubicBezTo>
                    <a:cubicBezTo>
                      <a:pt x="62" y="102"/>
                      <a:pt x="59" y="111"/>
                      <a:pt x="57" y="121"/>
                    </a:cubicBezTo>
                    <a:cubicBezTo>
                      <a:pt x="55" y="130"/>
                      <a:pt x="54" y="139"/>
                      <a:pt x="54" y="147"/>
                    </a:cubicBezTo>
                    <a:cubicBezTo>
                      <a:pt x="54" y="155"/>
                      <a:pt x="55" y="164"/>
                      <a:pt x="57" y="174"/>
                    </a:cubicBezTo>
                    <a:cubicBezTo>
                      <a:pt x="59" y="184"/>
                      <a:pt x="62" y="192"/>
                      <a:pt x="67" y="200"/>
                    </a:cubicBezTo>
                    <a:cubicBezTo>
                      <a:pt x="71" y="209"/>
                      <a:pt x="78" y="215"/>
                      <a:pt x="86" y="221"/>
                    </a:cubicBezTo>
                    <a:cubicBezTo>
                      <a:pt x="95" y="227"/>
                      <a:pt x="106" y="229"/>
                      <a:pt x="119" y="229"/>
                    </a:cubicBezTo>
                    <a:cubicBezTo>
                      <a:pt x="354" y="229"/>
                      <a:pt x="354" y="229"/>
                      <a:pt x="354" y="229"/>
                    </a:cubicBezTo>
                    <a:cubicBezTo>
                      <a:pt x="367" y="229"/>
                      <a:pt x="378" y="227"/>
                      <a:pt x="386" y="221"/>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9" name="Freeform 82">
                <a:extLst>
                  <a:ext uri="{FF2B5EF4-FFF2-40B4-BE49-F238E27FC236}">
                    <a16:creationId xmlns:a16="http://schemas.microsoft.com/office/drawing/2014/main" id="{7CEA01BD-1F27-7EA4-10E1-CFAAC62DB88F}"/>
                  </a:ext>
                </a:extLst>
              </p:cNvPr>
              <p:cNvSpPr>
                <a:spLocks/>
              </p:cNvSpPr>
              <p:nvPr/>
            </p:nvSpPr>
            <p:spPr bwMode="auto">
              <a:xfrm>
                <a:off x="7315092" y="2182851"/>
                <a:ext cx="442556" cy="287073"/>
              </a:xfrm>
              <a:custGeom>
                <a:avLst/>
                <a:gdLst>
                  <a:gd name="T0" fmla="*/ 403 w 451"/>
                  <a:gd name="T1" fmla="*/ 10 h 294"/>
                  <a:gd name="T2" fmla="*/ 423 w 451"/>
                  <a:gd name="T3" fmla="*/ 0 h 294"/>
                  <a:gd name="T4" fmla="*/ 443 w 451"/>
                  <a:gd name="T5" fmla="*/ 10 h 294"/>
                  <a:gd name="T6" fmla="*/ 451 w 451"/>
                  <a:gd name="T7" fmla="*/ 33 h 294"/>
                  <a:gd name="T8" fmla="*/ 451 w 451"/>
                  <a:gd name="T9" fmla="*/ 229 h 294"/>
                  <a:gd name="T10" fmla="*/ 435 w 451"/>
                  <a:gd name="T11" fmla="*/ 275 h 294"/>
                  <a:gd name="T12" fmla="*/ 395 w 451"/>
                  <a:gd name="T13" fmla="*/ 294 h 294"/>
                  <a:gd name="T14" fmla="*/ 379 w 451"/>
                  <a:gd name="T15" fmla="*/ 291 h 294"/>
                  <a:gd name="T16" fmla="*/ 365 w 451"/>
                  <a:gd name="T17" fmla="*/ 284 h 294"/>
                  <a:gd name="T18" fmla="*/ 99 w 451"/>
                  <a:gd name="T19" fmla="*/ 95 h 294"/>
                  <a:gd name="T20" fmla="*/ 81 w 451"/>
                  <a:gd name="T21" fmla="*/ 84 h 294"/>
                  <a:gd name="T22" fmla="*/ 69 w 451"/>
                  <a:gd name="T23" fmla="*/ 79 h 294"/>
                  <a:gd name="T24" fmla="*/ 58 w 451"/>
                  <a:gd name="T25" fmla="*/ 92 h 294"/>
                  <a:gd name="T26" fmla="*/ 56 w 451"/>
                  <a:gd name="T27" fmla="*/ 129 h 294"/>
                  <a:gd name="T28" fmla="*/ 56 w 451"/>
                  <a:gd name="T29" fmla="*/ 262 h 294"/>
                  <a:gd name="T30" fmla="*/ 48 w 451"/>
                  <a:gd name="T31" fmla="*/ 285 h 294"/>
                  <a:gd name="T32" fmla="*/ 28 w 451"/>
                  <a:gd name="T33" fmla="*/ 294 h 294"/>
                  <a:gd name="T34" fmla="*/ 8 w 451"/>
                  <a:gd name="T35" fmla="*/ 285 h 294"/>
                  <a:gd name="T36" fmla="*/ 0 w 451"/>
                  <a:gd name="T37" fmla="*/ 262 h 294"/>
                  <a:gd name="T38" fmla="*/ 0 w 451"/>
                  <a:gd name="T39" fmla="*/ 66 h 294"/>
                  <a:gd name="T40" fmla="*/ 16 w 451"/>
                  <a:gd name="T41" fmla="*/ 19 h 294"/>
                  <a:gd name="T42" fmla="*/ 56 w 451"/>
                  <a:gd name="T43" fmla="*/ 0 h 294"/>
                  <a:gd name="T44" fmla="*/ 72 w 451"/>
                  <a:gd name="T45" fmla="*/ 3 h 294"/>
                  <a:gd name="T46" fmla="*/ 86 w 451"/>
                  <a:gd name="T47" fmla="*/ 11 h 294"/>
                  <a:gd name="T48" fmla="*/ 352 w 451"/>
                  <a:gd name="T49" fmla="*/ 199 h 294"/>
                  <a:gd name="T50" fmla="*/ 370 w 451"/>
                  <a:gd name="T51" fmla="*/ 211 h 294"/>
                  <a:gd name="T52" fmla="*/ 382 w 451"/>
                  <a:gd name="T53" fmla="*/ 215 h 294"/>
                  <a:gd name="T54" fmla="*/ 393 w 451"/>
                  <a:gd name="T55" fmla="*/ 202 h 294"/>
                  <a:gd name="T56" fmla="*/ 395 w 451"/>
                  <a:gd name="T57" fmla="*/ 165 h 294"/>
                  <a:gd name="T58" fmla="*/ 395 w 451"/>
                  <a:gd name="T59" fmla="*/ 33 h 294"/>
                  <a:gd name="T60" fmla="*/ 403 w 451"/>
                  <a:gd name="T61"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1" h="294">
                    <a:moveTo>
                      <a:pt x="403" y="10"/>
                    </a:moveTo>
                    <a:cubicBezTo>
                      <a:pt x="409" y="4"/>
                      <a:pt x="415" y="0"/>
                      <a:pt x="423" y="0"/>
                    </a:cubicBezTo>
                    <a:cubicBezTo>
                      <a:pt x="431" y="0"/>
                      <a:pt x="437" y="4"/>
                      <a:pt x="443" y="10"/>
                    </a:cubicBezTo>
                    <a:cubicBezTo>
                      <a:pt x="448" y="16"/>
                      <a:pt x="451" y="24"/>
                      <a:pt x="451" y="33"/>
                    </a:cubicBezTo>
                    <a:cubicBezTo>
                      <a:pt x="451" y="229"/>
                      <a:pt x="451" y="229"/>
                      <a:pt x="451" y="229"/>
                    </a:cubicBezTo>
                    <a:cubicBezTo>
                      <a:pt x="451" y="247"/>
                      <a:pt x="446" y="263"/>
                      <a:pt x="435" y="275"/>
                    </a:cubicBezTo>
                    <a:cubicBezTo>
                      <a:pt x="424" y="288"/>
                      <a:pt x="411" y="294"/>
                      <a:pt x="395" y="294"/>
                    </a:cubicBezTo>
                    <a:cubicBezTo>
                      <a:pt x="390" y="294"/>
                      <a:pt x="384" y="293"/>
                      <a:pt x="379" y="291"/>
                    </a:cubicBezTo>
                    <a:cubicBezTo>
                      <a:pt x="374" y="290"/>
                      <a:pt x="369" y="287"/>
                      <a:pt x="365" y="284"/>
                    </a:cubicBezTo>
                    <a:cubicBezTo>
                      <a:pt x="99" y="95"/>
                      <a:pt x="99" y="95"/>
                      <a:pt x="99" y="95"/>
                    </a:cubicBezTo>
                    <a:cubicBezTo>
                      <a:pt x="92" y="90"/>
                      <a:pt x="86" y="87"/>
                      <a:pt x="81" y="84"/>
                    </a:cubicBezTo>
                    <a:cubicBezTo>
                      <a:pt x="76" y="81"/>
                      <a:pt x="72" y="79"/>
                      <a:pt x="69" y="79"/>
                    </a:cubicBezTo>
                    <a:cubicBezTo>
                      <a:pt x="63" y="79"/>
                      <a:pt x="60" y="84"/>
                      <a:pt x="58" y="92"/>
                    </a:cubicBezTo>
                    <a:cubicBezTo>
                      <a:pt x="57" y="101"/>
                      <a:pt x="56" y="113"/>
                      <a:pt x="56" y="129"/>
                    </a:cubicBezTo>
                    <a:cubicBezTo>
                      <a:pt x="56" y="262"/>
                      <a:pt x="56" y="262"/>
                      <a:pt x="56" y="262"/>
                    </a:cubicBezTo>
                    <a:cubicBezTo>
                      <a:pt x="56" y="271"/>
                      <a:pt x="53" y="278"/>
                      <a:pt x="48" y="285"/>
                    </a:cubicBezTo>
                    <a:cubicBezTo>
                      <a:pt x="42" y="291"/>
                      <a:pt x="36" y="294"/>
                      <a:pt x="28" y="294"/>
                    </a:cubicBezTo>
                    <a:cubicBezTo>
                      <a:pt x="20" y="294"/>
                      <a:pt x="14" y="291"/>
                      <a:pt x="8" y="285"/>
                    </a:cubicBezTo>
                    <a:cubicBezTo>
                      <a:pt x="3" y="278"/>
                      <a:pt x="0" y="271"/>
                      <a:pt x="0" y="262"/>
                    </a:cubicBezTo>
                    <a:cubicBezTo>
                      <a:pt x="0" y="66"/>
                      <a:pt x="0" y="66"/>
                      <a:pt x="0" y="66"/>
                    </a:cubicBezTo>
                    <a:cubicBezTo>
                      <a:pt x="0" y="47"/>
                      <a:pt x="5" y="32"/>
                      <a:pt x="16" y="19"/>
                    </a:cubicBezTo>
                    <a:cubicBezTo>
                      <a:pt x="27" y="7"/>
                      <a:pt x="40" y="0"/>
                      <a:pt x="56" y="0"/>
                    </a:cubicBezTo>
                    <a:cubicBezTo>
                      <a:pt x="61" y="0"/>
                      <a:pt x="67" y="1"/>
                      <a:pt x="72" y="3"/>
                    </a:cubicBezTo>
                    <a:cubicBezTo>
                      <a:pt x="77" y="5"/>
                      <a:pt x="82" y="7"/>
                      <a:pt x="86" y="11"/>
                    </a:cubicBezTo>
                    <a:cubicBezTo>
                      <a:pt x="352" y="199"/>
                      <a:pt x="352" y="199"/>
                      <a:pt x="352" y="199"/>
                    </a:cubicBezTo>
                    <a:cubicBezTo>
                      <a:pt x="359" y="204"/>
                      <a:pt x="365" y="208"/>
                      <a:pt x="370" y="211"/>
                    </a:cubicBezTo>
                    <a:cubicBezTo>
                      <a:pt x="375" y="214"/>
                      <a:pt x="379" y="215"/>
                      <a:pt x="382" y="215"/>
                    </a:cubicBezTo>
                    <a:cubicBezTo>
                      <a:pt x="388" y="215"/>
                      <a:pt x="391" y="211"/>
                      <a:pt x="393" y="202"/>
                    </a:cubicBezTo>
                    <a:cubicBezTo>
                      <a:pt x="394" y="194"/>
                      <a:pt x="395" y="182"/>
                      <a:pt x="395" y="165"/>
                    </a:cubicBezTo>
                    <a:cubicBezTo>
                      <a:pt x="395" y="33"/>
                      <a:pt x="395" y="33"/>
                      <a:pt x="395" y="33"/>
                    </a:cubicBezTo>
                    <a:cubicBezTo>
                      <a:pt x="395" y="24"/>
                      <a:pt x="398" y="16"/>
                      <a:pt x="403"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grpSp>
      </p:grpSp>
    </p:spTree>
    <p:extLst>
      <p:ext uri="{BB962C8B-B14F-4D97-AF65-F5344CB8AC3E}">
        <p14:creationId xmlns:p14="http://schemas.microsoft.com/office/powerpoint/2010/main" val="227755067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E21972-2CAE-0E1B-70C1-B4F16E36769F}"/>
              </a:ext>
            </a:extLst>
          </p:cNvPr>
          <p:cNvSpPr>
            <a:spLocks noGrp="1"/>
          </p:cNvSpPr>
          <p:nvPr>
            <p:ph type="title"/>
          </p:nvPr>
        </p:nvSpPr>
        <p:spPr/>
        <p:txBody>
          <a:bodyPr/>
          <a:lstStyle/>
          <a:p>
            <a:r>
              <a:rPr lang="en-ZA" dirty="0"/>
              <a:t>How to download Assets</a:t>
            </a:r>
            <a:br>
              <a:rPr lang="en-ZA" dirty="0"/>
            </a:br>
            <a:endParaRPr lang="en-ZA" dirty="0"/>
          </a:p>
        </p:txBody>
      </p:sp>
      <p:sp>
        <p:nvSpPr>
          <p:cNvPr id="3" name="Content Placeholder 2">
            <a:extLst>
              <a:ext uri="{FF2B5EF4-FFF2-40B4-BE49-F238E27FC236}">
                <a16:creationId xmlns:a16="http://schemas.microsoft.com/office/drawing/2014/main" id="{19D39F14-F8C7-2D31-C0D7-250D317759F3}"/>
              </a:ext>
            </a:extLst>
          </p:cNvPr>
          <p:cNvSpPr>
            <a:spLocks noGrp="1"/>
          </p:cNvSpPr>
          <p:nvPr>
            <p:ph type="body" idx="1"/>
          </p:nvPr>
        </p:nvSpPr>
        <p:spPr>
          <a:xfrm>
            <a:off x="378844" y="1946589"/>
            <a:ext cx="3186900" cy="1883223"/>
          </a:xfrm>
        </p:spPr>
        <p:txBody>
          <a:bodyPr>
            <a:normAutofit/>
          </a:bodyPr>
          <a:lstStyle/>
          <a:p>
            <a:pPr marL="285750" indent="-285750">
              <a:lnSpc>
                <a:spcPct val="95000"/>
              </a:lnSpc>
              <a:spcBef>
                <a:spcPts val="400"/>
              </a:spcBef>
              <a:spcAft>
                <a:spcPts val="200"/>
              </a:spcAft>
              <a:buClr>
                <a:srgbClr val="E9B398"/>
              </a:buClr>
              <a:buFont typeface="Arial" panose="020B0604020202020204" pitchFamily="34" charset="0"/>
              <a:buChar char="•"/>
            </a:pPr>
            <a:r>
              <a:rPr lang="en-ZA" sz="1400" spc="-20" dirty="0"/>
              <a:t>Downloading in </a:t>
            </a:r>
            <a:r>
              <a:rPr lang="en-ZA" sz="1400" spc="-20" dirty="0" err="1"/>
              <a:t>Bynder</a:t>
            </a:r>
            <a:r>
              <a:rPr lang="en-ZA" sz="1400" spc="-20" dirty="0"/>
              <a:t> is governed by permissions granted to each user </a:t>
            </a:r>
          </a:p>
          <a:p>
            <a:pPr marL="285750" indent="-285750">
              <a:lnSpc>
                <a:spcPct val="95000"/>
              </a:lnSpc>
              <a:spcBef>
                <a:spcPts val="400"/>
              </a:spcBef>
              <a:spcAft>
                <a:spcPts val="200"/>
              </a:spcAft>
              <a:buClr>
                <a:srgbClr val="E9B398"/>
              </a:buClr>
              <a:buFont typeface="Arial" panose="020B0604020202020204" pitchFamily="34" charset="0"/>
              <a:buChar char="•"/>
            </a:pPr>
            <a:r>
              <a:rPr lang="en-ZA" sz="1400" spc="-20" dirty="0"/>
              <a:t>Bynder allows approved users to download the original asset file and the available derivatives</a:t>
            </a:r>
          </a:p>
          <a:p>
            <a:endParaRPr lang="en-ZA" dirty="0"/>
          </a:p>
        </p:txBody>
      </p:sp>
      <p:sp>
        <p:nvSpPr>
          <p:cNvPr id="32" name="Rectangle 31">
            <a:extLst>
              <a:ext uri="{FF2B5EF4-FFF2-40B4-BE49-F238E27FC236}">
                <a16:creationId xmlns:a16="http://schemas.microsoft.com/office/drawing/2014/main" id="{42D44FB4-BCA0-708D-3722-B4CB10664D15}"/>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39" name="Picture 3">
            <a:extLst>
              <a:ext uri="{FF2B5EF4-FFF2-40B4-BE49-F238E27FC236}">
                <a16:creationId xmlns:a16="http://schemas.microsoft.com/office/drawing/2014/main" id="{2CE70656-0F05-6E4C-BEA0-DCF99F511550}"/>
              </a:ext>
            </a:extLst>
          </p:cNvPr>
          <p:cNvPicPr>
            <a:picLocks noChangeAspect="1"/>
          </p:cNvPicPr>
          <p:nvPr/>
        </p:nvPicPr>
        <p:blipFill>
          <a:blip r:embed="rId3"/>
          <a:srcRect/>
          <a:stretch>
            <a:fillRect/>
          </a:stretch>
        </p:blipFill>
        <p:spPr>
          <a:xfrm>
            <a:off x="3565744" y="1059832"/>
            <a:ext cx="5323260" cy="3256061"/>
          </a:xfrm>
          <a:prstGeom prst="rect">
            <a:avLst/>
          </a:prstGeom>
        </p:spPr>
      </p:pic>
      <p:pic>
        <p:nvPicPr>
          <p:cNvPr id="40" name="Picture 39" descr="Graphical user interface, application, website&#10;&#10;Description automatically generated">
            <a:extLst>
              <a:ext uri="{FF2B5EF4-FFF2-40B4-BE49-F238E27FC236}">
                <a16:creationId xmlns:a16="http://schemas.microsoft.com/office/drawing/2014/main" id="{E359C974-AE7B-6B4A-A787-600A2CD10878}"/>
              </a:ext>
            </a:extLst>
          </p:cNvPr>
          <p:cNvPicPr>
            <a:picLocks noChangeAspect="1"/>
          </p:cNvPicPr>
          <p:nvPr/>
        </p:nvPicPr>
        <p:blipFill rotWithShape="1">
          <a:blip r:embed="rId4"/>
          <a:srcRect r="44676"/>
          <a:stretch/>
        </p:blipFill>
        <p:spPr>
          <a:xfrm>
            <a:off x="4111939" y="1146009"/>
            <a:ext cx="2889482" cy="2713312"/>
          </a:xfrm>
          <a:prstGeom prst="rect">
            <a:avLst/>
          </a:prstGeom>
        </p:spPr>
      </p:pic>
      <p:pic>
        <p:nvPicPr>
          <p:cNvPr id="41" name="Picture 40" descr="Graphical user interface, application, website&#10;&#10;Description automatically generated">
            <a:extLst>
              <a:ext uri="{FF2B5EF4-FFF2-40B4-BE49-F238E27FC236}">
                <a16:creationId xmlns:a16="http://schemas.microsoft.com/office/drawing/2014/main" id="{AA12FEEE-666C-2D41-93C6-45836002612E}"/>
              </a:ext>
            </a:extLst>
          </p:cNvPr>
          <p:cNvPicPr>
            <a:picLocks noChangeAspect="1"/>
          </p:cNvPicPr>
          <p:nvPr/>
        </p:nvPicPr>
        <p:blipFill rotWithShape="1">
          <a:blip r:embed="rId4"/>
          <a:srcRect l="66612" r="213"/>
          <a:stretch/>
        </p:blipFill>
        <p:spPr>
          <a:xfrm>
            <a:off x="6651729" y="1151110"/>
            <a:ext cx="1732640" cy="2713312"/>
          </a:xfrm>
          <a:prstGeom prst="rect">
            <a:avLst/>
          </a:prstGeom>
        </p:spPr>
      </p:pic>
      <p:sp>
        <p:nvSpPr>
          <p:cNvPr id="45" name="Oval 44">
            <a:extLst>
              <a:ext uri="{FF2B5EF4-FFF2-40B4-BE49-F238E27FC236}">
                <a16:creationId xmlns:a16="http://schemas.microsoft.com/office/drawing/2014/main" id="{6B7B02FF-CF24-4640-BB51-39C91227F4F1}"/>
              </a:ext>
            </a:extLst>
          </p:cNvPr>
          <p:cNvSpPr/>
          <p:nvPr/>
        </p:nvSpPr>
        <p:spPr>
          <a:xfrm>
            <a:off x="6587484" y="2321872"/>
            <a:ext cx="1796885" cy="731983"/>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8603529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AE620DD-7148-4445-B0F1-75CD4996F20B}"/>
              </a:ext>
            </a:extLst>
          </p:cNvPr>
          <p:cNvSpPr>
            <a:spLocks noGrp="1"/>
          </p:cNvSpPr>
          <p:nvPr>
            <p:ph type="title"/>
          </p:nvPr>
        </p:nvSpPr>
        <p:spPr>
          <a:xfrm>
            <a:off x="167267" y="215571"/>
            <a:ext cx="4936272" cy="941400"/>
          </a:xfrm>
        </p:spPr>
        <p:txBody>
          <a:bodyPr/>
          <a:lstStyle/>
          <a:p>
            <a:r>
              <a:rPr lang="en-ZA" dirty="0"/>
              <a:t>How to download original asset files</a:t>
            </a:r>
            <a:br>
              <a:rPr lang="en-ZA" dirty="0"/>
            </a:br>
            <a:endParaRPr lang="en-ZA" dirty="0"/>
          </a:p>
        </p:txBody>
      </p:sp>
      <p:sp>
        <p:nvSpPr>
          <p:cNvPr id="6" name="Content Placeholder 2">
            <a:extLst>
              <a:ext uri="{FF2B5EF4-FFF2-40B4-BE49-F238E27FC236}">
                <a16:creationId xmlns:a16="http://schemas.microsoft.com/office/drawing/2014/main" id="{E8840764-70C2-D649-AEE3-BD75467A395D}"/>
              </a:ext>
            </a:extLst>
          </p:cNvPr>
          <p:cNvSpPr txBox="1">
            <a:spLocks/>
          </p:cNvSpPr>
          <p:nvPr/>
        </p:nvSpPr>
        <p:spPr>
          <a:xfrm>
            <a:off x="300918" y="1915651"/>
            <a:ext cx="3370970" cy="1565585"/>
          </a:xfrm>
          <a:prstGeom prst="rect">
            <a:avLst/>
          </a:prstGeom>
        </p:spPr>
        <p:txBody>
          <a:bodyPr vert="horz" lIns="91440" tIns="45720" rIns="91440" bIns="45720" rtlCol="0">
            <a:no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95000"/>
              </a:lnSpc>
              <a:spcBef>
                <a:spcPts val="400"/>
              </a:spcBef>
              <a:spcAft>
                <a:spcPts val="200"/>
              </a:spcAft>
              <a:buClr>
                <a:srgbClr val="E9B398"/>
              </a:buClr>
              <a:buFont typeface="Arial" panose="020B0604020202020204" pitchFamily="34" charset="0"/>
              <a:buChar char="•"/>
            </a:pPr>
            <a:r>
              <a:rPr lang="en-GB" sz="1400" spc="-20" dirty="0"/>
              <a:t>When downloading from the asset detail view, click the download button in the right sidebar</a:t>
            </a:r>
          </a:p>
          <a:p>
            <a:pPr marL="285750" indent="-285750">
              <a:lnSpc>
                <a:spcPct val="95000"/>
              </a:lnSpc>
              <a:spcBef>
                <a:spcPts val="400"/>
              </a:spcBef>
              <a:spcAft>
                <a:spcPts val="200"/>
              </a:spcAft>
              <a:buClr>
                <a:srgbClr val="E9B398"/>
              </a:buClr>
              <a:buFont typeface="Arial" panose="020B0604020202020204" pitchFamily="34" charset="0"/>
              <a:buChar char="•"/>
            </a:pPr>
            <a:r>
              <a:rPr lang="en-ZA" sz="1400" spc="-20" dirty="0"/>
              <a:t>Click “Download all files” to download the original asset files</a:t>
            </a:r>
          </a:p>
        </p:txBody>
      </p:sp>
      <p:grpSp>
        <p:nvGrpSpPr>
          <p:cNvPr id="18" name="Group 17">
            <a:extLst>
              <a:ext uri="{FF2B5EF4-FFF2-40B4-BE49-F238E27FC236}">
                <a16:creationId xmlns:a16="http://schemas.microsoft.com/office/drawing/2014/main" id="{43162D2F-79A3-1445-A9D8-C2CB5DBC298A}"/>
              </a:ext>
            </a:extLst>
          </p:cNvPr>
          <p:cNvGrpSpPr/>
          <p:nvPr/>
        </p:nvGrpSpPr>
        <p:grpSpPr>
          <a:xfrm>
            <a:off x="3671888" y="956930"/>
            <a:ext cx="5304845" cy="3282986"/>
            <a:chOff x="4051490" y="1121385"/>
            <a:chExt cx="5040238" cy="3082946"/>
          </a:xfrm>
        </p:grpSpPr>
        <p:pic>
          <p:nvPicPr>
            <p:cNvPr id="19" name="Picture 3">
              <a:extLst>
                <a:ext uri="{FF2B5EF4-FFF2-40B4-BE49-F238E27FC236}">
                  <a16:creationId xmlns:a16="http://schemas.microsoft.com/office/drawing/2014/main" id="{B069681D-C19D-754D-B25C-DA21F62B83A1}"/>
                </a:ext>
              </a:extLst>
            </p:cNvPr>
            <p:cNvPicPr>
              <a:picLocks noChangeAspect="1"/>
            </p:cNvPicPr>
            <p:nvPr/>
          </p:nvPicPr>
          <p:blipFill>
            <a:blip r:embed="rId3"/>
            <a:srcRect/>
            <a:stretch>
              <a:fillRect/>
            </a:stretch>
          </p:blipFill>
          <p:spPr>
            <a:xfrm>
              <a:off x="4051490" y="1121385"/>
              <a:ext cx="5040238" cy="3082946"/>
            </a:xfrm>
            <a:prstGeom prst="rect">
              <a:avLst/>
            </a:prstGeom>
          </p:spPr>
        </p:pic>
        <p:pic>
          <p:nvPicPr>
            <p:cNvPr id="20" name="Picture 19" descr="Graphical user interface, application, website&#10;&#10;Description automatically generated">
              <a:extLst>
                <a:ext uri="{FF2B5EF4-FFF2-40B4-BE49-F238E27FC236}">
                  <a16:creationId xmlns:a16="http://schemas.microsoft.com/office/drawing/2014/main" id="{2A488C5E-FC25-1243-A37A-0C16EE3E3E1F}"/>
                </a:ext>
              </a:extLst>
            </p:cNvPr>
            <p:cNvPicPr>
              <a:picLocks noChangeAspect="1"/>
            </p:cNvPicPr>
            <p:nvPr/>
          </p:nvPicPr>
          <p:blipFill rotWithShape="1">
            <a:blip r:embed="rId4"/>
            <a:srcRect r="2449"/>
            <a:stretch/>
          </p:blipFill>
          <p:spPr>
            <a:xfrm>
              <a:off x="4531882" y="1251134"/>
              <a:ext cx="4079453" cy="2593458"/>
            </a:xfrm>
            <a:prstGeom prst="rect">
              <a:avLst/>
            </a:prstGeom>
          </p:spPr>
        </p:pic>
      </p:grpSp>
      <p:pic>
        <p:nvPicPr>
          <p:cNvPr id="3" name="Picture 2">
            <a:extLst>
              <a:ext uri="{FF2B5EF4-FFF2-40B4-BE49-F238E27FC236}">
                <a16:creationId xmlns:a16="http://schemas.microsoft.com/office/drawing/2014/main" id="{ED5505E9-23EC-BC4A-8138-D55E21AC2156}"/>
              </a:ext>
            </a:extLst>
          </p:cNvPr>
          <p:cNvPicPr>
            <a:picLocks noChangeAspect="1"/>
          </p:cNvPicPr>
          <p:nvPr/>
        </p:nvPicPr>
        <p:blipFill rotWithShape="1">
          <a:blip r:embed="rId5"/>
          <a:srcRect t="7676" b="6906"/>
          <a:stretch/>
        </p:blipFill>
        <p:spPr>
          <a:xfrm>
            <a:off x="4152188" y="1118441"/>
            <a:ext cx="4344152" cy="2761736"/>
          </a:xfrm>
          <a:prstGeom prst="rect">
            <a:avLst/>
          </a:prstGeom>
        </p:spPr>
      </p:pic>
    </p:spTree>
    <p:extLst>
      <p:ext uri="{BB962C8B-B14F-4D97-AF65-F5344CB8AC3E}">
        <p14:creationId xmlns:p14="http://schemas.microsoft.com/office/powerpoint/2010/main" val="35885890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48"/>
          <p:cNvSpPr txBox="1">
            <a:spLocks noGrp="1"/>
          </p:cNvSpPr>
          <p:nvPr>
            <p:ph type="body" idx="1"/>
          </p:nvPr>
        </p:nvSpPr>
        <p:spPr>
          <a:xfrm>
            <a:off x="4717975" y="2522322"/>
            <a:ext cx="3348073" cy="833775"/>
          </a:xfrm>
          <a:prstGeom prst="rect">
            <a:avLst/>
          </a:prstGeom>
        </p:spPr>
        <p:txBody>
          <a:bodyPr spcFirstLastPara="1" wrap="square" lIns="91425" tIns="91425" rIns="91425" bIns="91425" anchor="t" anchorCtr="0">
            <a:noAutofit/>
          </a:bodyPr>
          <a:lstStyle/>
          <a:p>
            <a:r>
              <a:rPr lang="en-GB" sz="1800" dirty="0"/>
              <a:t>Uploading Assets</a:t>
            </a:r>
            <a:endParaRPr lang="en-ZA" sz="1800" dirty="0"/>
          </a:p>
        </p:txBody>
      </p:sp>
      <p:pic>
        <p:nvPicPr>
          <p:cNvPr id="12" name="Picture 11">
            <a:extLst>
              <a:ext uri="{FF2B5EF4-FFF2-40B4-BE49-F238E27FC236}">
                <a16:creationId xmlns:a16="http://schemas.microsoft.com/office/drawing/2014/main" id="{3A1AD48A-4A07-FD20-0A47-13D1DAA78E80}"/>
              </a:ext>
            </a:extLst>
          </p:cNvPr>
          <p:cNvPicPr preferRelativeResize="0"/>
          <p:nvPr/>
        </p:nvPicPr>
        <p:blipFill rotWithShape="1">
          <a:blip r:embed="rId3"/>
          <a:srcRect l="28752" r="24444"/>
          <a:stretch/>
        </p:blipFill>
        <p:spPr>
          <a:xfrm>
            <a:off x="0" y="0"/>
            <a:ext cx="4292550" cy="5143500"/>
          </a:xfrm>
          <a:custGeom>
            <a:avLst/>
            <a:gdLst>
              <a:gd name="connsiteX0" fmla="*/ 0 w 4292550"/>
              <a:gd name="connsiteY0" fmla="*/ 0 h 5143500"/>
              <a:gd name="connsiteX1" fmla="*/ 2880633 w 4292550"/>
              <a:gd name="connsiteY1" fmla="*/ 0 h 5143500"/>
              <a:gd name="connsiteX2" fmla="*/ 3058827 w 4292550"/>
              <a:gd name="connsiteY2" fmla="*/ 102265 h 5143500"/>
              <a:gd name="connsiteX3" fmla="*/ 4292550 w 4292550"/>
              <a:gd name="connsiteY3" fmla="*/ 2571750 h 5143500"/>
              <a:gd name="connsiteX4" fmla="*/ 3058827 w 4292550"/>
              <a:gd name="connsiteY4" fmla="*/ 5041235 h 5143500"/>
              <a:gd name="connsiteX5" fmla="*/ 2880633 w 4292550"/>
              <a:gd name="connsiteY5" fmla="*/ 5143500 h 5143500"/>
              <a:gd name="connsiteX6" fmla="*/ 0 w 429255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2550" h="5143500">
                <a:moveTo>
                  <a:pt x="0" y="0"/>
                </a:moveTo>
                <a:lnTo>
                  <a:pt x="2880633" y="0"/>
                </a:lnTo>
                <a:lnTo>
                  <a:pt x="3058827" y="102265"/>
                </a:lnTo>
                <a:cubicBezTo>
                  <a:pt x="3793688" y="577846"/>
                  <a:pt x="4292550" y="1505394"/>
                  <a:pt x="4292550" y="2571750"/>
                </a:cubicBezTo>
                <a:cubicBezTo>
                  <a:pt x="4292550" y="3638107"/>
                  <a:pt x="3793688" y="4565655"/>
                  <a:pt x="3058827" y="5041235"/>
                </a:cubicBezTo>
                <a:lnTo>
                  <a:pt x="2880633" y="5143500"/>
                </a:lnTo>
                <a:lnTo>
                  <a:pt x="0" y="5143500"/>
                </a:lnTo>
                <a:close/>
              </a:path>
            </a:pathLst>
          </a:custGeom>
          <a:noFill/>
          <a:ln>
            <a:noFill/>
          </a:ln>
        </p:spPr>
      </p:pic>
      <p:pic>
        <p:nvPicPr>
          <p:cNvPr id="5" name="Picture 4">
            <a:extLst>
              <a:ext uri="{FF2B5EF4-FFF2-40B4-BE49-F238E27FC236}">
                <a16:creationId xmlns:a16="http://schemas.microsoft.com/office/drawing/2014/main" id="{4ED2B90A-516E-5023-32E4-F0299B918A49}"/>
              </a:ext>
            </a:extLst>
          </p:cNvPr>
          <p:cNvPicPr>
            <a:picLocks noChangeAspect="1"/>
          </p:cNvPicPr>
          <p:nvPr/>
        </p:nvPicPr>
        <p:blipFill rotWithShape="1">
          <a:blip r:embed="rId4">
            <a:extLst>
              <a:ext uri="{28A0092B-C50C-407E-A947-70E740481C1C}">
                <a14:useLocalDpi xmlns:a14="http://schemas.microsoft.com/office/drawing/2010/main" val="0"/>
              </a:ext>
            </a:extLst>
          </a:blip>
          <a:srcRect l="1096" r="11159"/>
          <a:stretch/>
        </p:blipFill>
        <p:spPr>
          <a:xfrm>
            <a:off x="7610993" y="264535"/>
            <a:ext cx="1210232" cy="369503"/>
          </a:xfrm>
          <a:prstGeom prst="rect">
            <a:avLst/>
          </a:prstGeom>
        </p:spPr>
      </p:pic>
      <p:grpSp>
        <p:nvGrpSpPr>
          <p:cNvPr id="2" name="Group 1">
            <a:extLst>
              <a:ext uri="{FF2B5EF4-FFF2-40B4-BE49-F238E27FC236}">
                <a16:creationId xmlns:a16="http://schemas.microsoft.com/office/drawing/2014/main" id="{6BB3428C-353E-52E5-F51C-C395CE11BCA1}"/>
              </a:ext>
            </a:extLst>
          </p:cNvPr>
          <p:cNvGrpSpPr/>
          <p:nvPr/>
        </p:nvGrpSpPr>
        <p:grpSpPr>
          <a:xfrm>
            <a:off x="4805758" y="2217036"/>
            <a:ext cx="3463835" cy="279365"/>
            <a:chOff x="4805758" y="2217036"/>
            <a:chExt cx="3463835" cy="279365"/>
          </a:xfrm>
        </p:grpSpPr>
        <p:sp>
          <p:nvSpPr>
            <p:cNvPr id="7" name="Freeform 85">
              <a:extLst>
                <a:ext uri="{FF2B5EF4-FFF2-40B4-BE49-F238E27FC236}">
                  <a16:creationId xmlns:a16="http://schemas.microsoft.com/office/drawing/2014/main" id="{4399BF90-CB9E-6E1E-4EF4-3A1E1933C45F}"/>
                </a:ext>
              </a:extLst>
            </p:cNvPr>
            <p:cNvSpPr>
              <a:spLocks noChangeAspect="1"/>
            </p:cNvSpPr>
            <p:nvPr/>
          </p:nvSpPr>
          <p:spPr bwMode="auto">
            <a:xfrm>
              <a:off x="7836724" y="2217036"/>
              <a:ext cx="432869" cy="277200"/>
            </a:xfrm>
            <a:custGeom>
              <a:avLst/>
              <a:gdLst>
                <a:gd name="T0" fmla="*/ 65 w 452"/>
                <a:gd name="T1" fmla="*/ 145 h 291"/>
                <a:gd name="T2" fmla="*/ 73 w 452"/>
                <a:gd name="T3" fmla="*/ 123 h 291"/>
                <a:gd name="T4" fmla="*/ 93 w 452"/>
                <a:gd name="T5" fmla="*/ 113 h 291"/>
                <a:gd name="T6" fmla="*/ 378 w 452"/>
                <a:gd name="T7" fmla="*/ 113 h 291"/>
                <a:gd name="T8" fmla="*/ 393 w 452"/>
                <a:gd name="T9" fmla="*/ 106 h 291"/>
                <a:gd name="T10" fmla="*/ 399 w 452"/>
                <a:gd name="T11" fmla="*/ 88 h 291"/>
                <a:gd name="T12" fmla="*/ 393 w 452"/>
                <a:gd name="T13" fmla="*/ 71 h 291"/>
                <a:gd name="T14" fmla="*/ 378 w 452"/>
                <a:gd name="T15" fmla="*/ 64 h 291"/>
                <a:gd name="T16" fmla="*/ 27 w 452"/>
                <a:gd name="T17" fmla="*/ 64 h 291"/>
                <a:gd name="T18" fmla="*/ 8 w 452"/>
                <a:gd name="T19" fmla="*/ 55 h 291"/>
                <a:gd name="T20" fmla="*/ 0 w 452"/>
                <a:gd name="T21" fmla="*/ 32 h 291"/>
                <a:gd name="T22" fmla="*/ 8 w 452"/>
                <a:gd name="T23" fmla="*/ 9 h 291"/>
                <a:gd name="T24" fmla="*/ 27 w 452"/>
                <a:gd name="T25" fmla="*/ 0 h 291"/>
                <a:gd name="T26" fmla="*/ 375 w 452"/>
                <a:gd name="T27" fmla="*/ 0 h 291"/>
                <a:gd name="T28" fmla="*/ 405 w 452"/>
                <a:gd name="T29" fmla="*/ 7 h 291"/>
                <a:gd name="T30" fmla="*/ 430 w 452"/>
                <a:gd name="T31" fmla="*/ 25 h 291"/>
                <a:gd name="T32" fmla="*/ 446 w 452"/>
                <a:gd name="T33" fmla="*/ 53 h 291"/>
                <a:gd name="T34" fmla="*/ 452 w 452"/>
                <a:gd name="T35" fmla="*/ 88 h 291"/>
                <a:gd name="T36" fmla="*/ 447 w 452"/>
                <a:gd name="T37" fmla="*/ 119 h 291"/>
                <a:gd name="T38" fmla="*/ 434 w 452"/>
                <a:gd name="T39" fmla="*/ 145 h 291"/>
                <a:gd name="T40" fmla="*/ 452 w 452"/>
                <a:gd name="T41" fmla="*/ 203 h 291"/>
                <a:gd name="T42" fmla="*/ 446 w 452"/>
                <a:gd name="T43" fmla="*/ 237 h 291"/>
                <a:gd name="T44" fmla="*/ 430 w 452"/>
                <a:gd name="T45" fmla="*/ 265 h 291"/>
                <a:gd name="T46" fmla="*/ 405 w 452"/>
                <a:gd name="T47" fmla="*/ 284 h 291"/>
                <a:gd name="T48" fmla="*/ 375 w 452"/>
                <a:gd name="T49" fmla="*/ 291 h 291"/>
                <a:gd name="T50" fmla="*/ 27 w 452"/>
                <a:gd name="T51" fmla="*/ 291 h 291"/>
                <a:gd name="T52" fmla="*/ 8 w 452"/>
                <a:gd name="T53" fmla="*/ 281 h 291"/>
                <a:gd name="T54" fmla="*/ 0 w 452"/>
                <a:gd name="T55" fmla="*/ 259 h 291"/>
                <a:gd name="T56" fmla="*/ 8 w 452"/>
                <a:gd name="T57" fmla="*/ 236 h 291"/>
                <a:gd name="T58" fmla="*/ 27 w 452"/>
                <a:gd name="T59" fmla="*/ 227 h 291"/>
                <a:gd name="T60" fmla="*/ 378 w 452"/>
                <a:gd name="T61" fmla="*/ 227 h 291"/>
                <a:gd name="T62" fmla="*/ 393 w 452"/>
                <a:gd name="T63" fmla="*/ 220 h 291"/>
                <a:gd name="T64" fmla="*/ 399 w 452"/>
                <a:gd name="T65" fmla="*/ 203 h 291"/>
                <a:gd name="T66" fmla="*/ 393 w 452"/>
                <a:gd name="T67" fmla="*/ 185 h 291"/>
                <a:gd name="T68" fmla="*/ 378 w 452"/>
                <a:gd name="T69" fmla="*/ 177 h 291"/>
                <a:gd name="T70" fmla="*/ 93 w 452"/>
                <a:gd name="T71" fmla="*/ 177 h 291"/>
                <a:gd name="T72" fmla="*/ 73 w 452"/>
                <a:gd name="T73" fmla="*/ 168 h 291"/>
                <a:gd name="T74" fmla="*/ 65 w 452"/>
                <a:gd name="T75" fmla="*/ 145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52" h="291">
                  <a:moveTo>
                    <a:pt x="65" y="145"/>
                  </a:moveTo>
                  <a:cubicBezTo>
                    <a:pt x="65" y="136"/>
                    <a:pt x="68" y="129"/>
                    <a:pt x="73" y="123"/>
                  </a:cubicBezTo>
                  <a:cubicBezTo>
                    <a:pt x="78" y="116"/>
                    <a:pt x="85" y="113"/>
                    <a:pt x="93" y="113"/>
                  </a:cubicBezTo>
                  <a:cubicBezTo>
                    <a:pt x="378" y="113"/>
                    <a:pt x="378" y="113"/>
                    <a:pt x="378" y="113"/>
                  </a:cubicBezTo>
                  <a:cubicBezTo>
                    <a:pt x="384" y="113"/>
                    <a:pt x="389" y="111"/>
                    <a:pt x="393" y="106"/>
                  </a:cubicBezTo>
                  <a:cubicBezTo>
                    <a:pt x="397" y="101"/>
                    <a:pt x="399" y="95"/>
                    <a:pt x="399" y="88"/>
                  </a:cubicBezTo>
                  <a:cubicBezTo>
                    <a:pt x="399" y="81"/>
                    <a:pt x="397" y="76"/>
                    <a:pt x="393" y="71"/>
                  </a:cubicBezTo>
                  <a:cubicBezTo>
                    <a:pt x="389" y="66"/>
                    <a:pt x="384" y="64"/>
                    <a:pt x="378" y="64"/>
                  </a:cubicBezTo>
                  <a:cubicBezTo>
                    <a:pt x="27" y="64"/>
                    <a:pt x="27" y="64"/>
                    <a:pt x="27" y="64"/>
                  </a:cubicBezTo>
                  <a:cubicBezTo>
                    <a:pt x="19" y="64"/>
                    <a:pt x="13" y="61"/>
                    <a:pt x="8" y="55"/>
                  </a:cubicBezTo>
                  <a:cubicBezTo>
                    <a:pt x="2" y="48"/>
                    <a:pt x="0" y="41"/>
                    <a:pt x="0" y="32"/>
                  </a:cubicBezTo>
                  <a:cubicBezTo>
                    <a:pt x="0" y="23"/>
                    <a:pt x="2" y="15"/>
                    <a:pt x="8" y="9"/>
                  </a:cubicBezTo>
                  <a:cubicBezTo>
                    <a:pt x="13" y="3"/>
                    <a:pt x="19" y="0"/>
                    <a:pt x="27" y="0"/>
                  </a:cubicBezTo>
                  <a:cubicBezTo>
                    <a:pt x="375" y="0"/>
                    <a:pt x="375" y="0"/>
                    <a:pt x="375" y="0"/>
                  </a:cubicBezTo>
                  <a:cubicBezTo>
                    <a:pt x="386" y="0"/>
                    <a:pt x="396" y="2"/>
                    <a:pt x="405" y="7"/>
                  </a:cubicBezTo>
                  <a:cubicBezTo>
                    <a:pt x="415" y="11"/>
                    <a:pt x="423" y="17"/>
                    <a:pt x="430" y="25"/>
                  </a:cubicBezTo>
                  <a:cubicBezTo>
                    <a:pt x="437" y="33"/>
                    <a:pt x="442" y="43"/>
                    <a:pt x="446" y="53"/>
                  </a:cubicBezTo>
                  <a:cubicBezTo>
                    <a:pt x="450" y="64"/>
                    <a:pt x="452" y="75"/>
                    <a:pt x="452" y="88"/>
                  </a:cubicBezTo>
                  <a:cubicBezTo>
                    <a:pt x="452" y="99"/>
                    <a:pt x="451" y="109"/>
                    <a:pt x="447" y="119"/>
                  </a:cubicBezTo>
                  <a:cubicBezTo>
                    <a:pt x="444" y="129"/>
                    <a:pt x="440" y="138"/>
                    <a:pt x="434" y="145"/>
                  </a:cubicBezTo>
                  <a:cubicBezTo>
                    <a:pt x="446" y="162"/>
                    <a:pt x="452" y="181"/>
                    <a:pt x="452" y="203"/>
                  </a:cubicBezTo>
                  <a:cubicBezTo>
                    <a:pt x="452" y="215"/>
                    <a:pt x="450" y="227"/>
                    <a:pt x="446" y="237"/>
                  </a:cubicBezTo>
                  <a:cubicBezTo>
                    <a:pt x="442" y="248"/>
                    <a:pt x="437" y="257"/>
                    <a:pt x="430" y="265"/>
                  </a:cubicBezTo>
                  <a:cubicBezTo>
                    <a:pt x="423" y="273"/>
                    <a:pt x="415" y="279"/>
                    <a:pt x="405" y="284"/>
                  </a:cubicBezTo>
                  <a:cubicBezTo>
                    <a:pt x="396" y="288"/>
                    <a:pt x="386" y="291"/>
                    <a:pt x="375" y="291"/>
                  </a:cubicBezTo>
                  <a:cubicBezTo>
                    <a:pt x="27" y="291"/>
                    <a:pt x="27" y="291"/>
                    <a:pt x="27" y="291"/>
                  </a:cubicBezTo>
                  <a:cubicBezTo>
                    <a:pt x="19" y="291"/>
                    <a:pt x="13" y="287"/>
                    <a:pt x="8" y="281"/>
                  </a:cubicBezTo>
                  <a:cubicBezTo>
                    <a:pt x="2" y="275"/>
                    <a:pt x="0" y="267"/>
                    <a:pt x="0" y="259"/>
                  </a:cubicBezTo>
                  <a:cubicBezTo>
                    <a:pt x="0" y="250"/>
                    <a:pt x="2" y="242"/>
                    <a:pt x="8" y="236"/>
                  </a:cubicBezTo>
                  <a:cubicBezTo>
                    <a:pt x="13" y="230"/>
                    <a:pt x="19" y="227"/>
                    <a:pt x="27" y="227"/>
                  </a:cubicBezTo>
                  <a:cubicBezTo>
                    <a:pt x="378" y="227"/>
                    <a:pt x="378" y="227"/>
                    <a:pt x="378" y="227"/>
                  </a:cubicBezTo>
                  <a:cubicBezTo>
                    <a:pt x="384" y="227"/>
                    <a:pt x="389" y="224"/>
                    <a:pt x="393" y="220"/>
                  </a:cubicBezTo>
                  <a:cubicBezTo>
                    <a:pt x="397" y="215"/>
                    <a:pt x="399" y="209"/>
                    <a:pt x="399" y="203"/>
                  </a:cubicBezTo>
                  <a:cubicBezTo>
                    <a:pt x="399" y="195"/>
                    <a:pt x="397" y="189"/>
                    <a:pt x="393" y="185"/>
                  </a:cubicBezTo>
                  <a:cubicBezTo>
                    <a:pt x="389" y="180"/>
                    <a:pt x="384" y="177"/>
                    <a:pt x="378" y="177"/>
                  </a:cubicBezTo>
                  <a:cubicBezTo>
                    <a:pt x="93" y="177"/>
                    <a:pt x="93" y="177"/>
                    <a:pt x="93" y="177"/>
                  </a:cubicBezTo>
                  <a:cubicBezTo>
                    <a:pt x="85" y="177"/>
                    <a:pt x="78" y="174"/>
                    <a:pt x="73" y="168"/>
                  </a:cubicBezTo>
                  <a:cubicBezTo>
                    <a:pt x="68" y="162"/>
                    <a:pt x="65" y="154"/>
                    <a:pt x="65" y="14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a typeface="+mn-ea"/>
                <a:cs typeface="+mn-cs"/>
              </a:endParaRPr>
            </a:p>
          </p:txBody>
        </p:sp>
        <p:grpSp>
          <p:nvGrpSpPr>
            <p:cNvPr id="22" name="Group 21">
              <a:extLst>
                <a:ext uri="{FF2B5EF4-FFF2-40B4-BE49-F238E27FC236}">
                  <a16:creationId xmlns:a16="http://schemas.microsoft.com/office/drawing/2014/main" id="{FE35EFBE-F602-1350-F258-1FA27A9D5C89}"/>
                </a:ext>
              </a:extLst>
            </p:cNvPr>
            <p:cNvGrpSpPr>
              <a:grpSpLocks noChangeAspect="1"/>
            </p:cNvGrpSpPr>
            <p:nvPr/>
          </p:nvGrpSpPr>
          <p:grpSpPr>
            <a:xfrm>
              <a:off x="4805758" y="2217036"/>
              <a:ext cx="2872639" cy="279365"/>
              <a:chOff x="4805757" y="2182851"/>
              <a:chExt cx="2951891" cy="287073"/>
            </a:xfrm>
          </p:grpSpPr>
          <p:sp>
            <p:nvSpPr>
              <p:cNvPr id="23" name="Freeform 76">
                <a:extLst>
                  <a:ext uri="{FF2B5EF4-FFF2-40B4-BE49-F238E27FC236}">
                    <a16:creationId xmlns:a16="http://schemas.microsoft.com/office/drawing/2014/main" id="{321C96CB-DE9A-8960-DBD2-B23D441F4C96}"/>
                  </a:ext>
                </a:extLst>
              </p:cNvPr>
              <p:cNvSpPr>
                <a:spLocks/>
              </p:cNvSpPr>
              <p:nvPr/>
            </p:nvSpPr>
            <p:spPr bwMode="auto">
              <a:xfrm>
                <a:off x="4805757" y="2182851"/>
                <a:ext cx="464891" cy="287073"/>
              </a:xfrm>
              <a:custGeom>
                <a:avLst/>
                <a:gdLst>
                  <a:gd name="T0" fmla="*/ 47 w 474"/>
                  <a:gd name="T1" fmla="*/ 173 h 294"/>
                  <a:gd name="T2" fmla="*/ 23 w 474"/>
                  <a:gd name="T3" fmla="*/ 153 h 294"/>
                  <a:gd name="T4" fmla="*/ 6 w 474"/>
                  <a:gd name="T5" fmla="*/ 125 h 294"/>
                  <a:gd name="T6" fmla="*/ 0 w 474"/>
                  <a:gd name="T7" fmla="*/ 90 h 294"/>
                  <a:gd name="T8" fmla="*/ 6 w 474"/>
                  <a:gd name="T9" fmla="*/ 55 h 294"/>
                  <a:gd name="T10" fmla="*/ 23 w 474"/>
                  <a:gd name="T11" fmla="*/ 27 h 294"/>
                  <a:gd name="T12" fmla="*/ 47 w 474"/>
                  <a:gd name="T13" fmla="*/ 8 h 294"/>
                  <a:gd name="T14" fmla="*/ 77 w 474"/>
                  <a:gd name="T15" fmla="*/ 0 h 294"/>
                  <a:gd name="T16" fmla="*/ 429 w 474"/>
                  <a:gd name="T17" fmla="*/ 0 h 294"/>
                  <a:gd name="T18" fmla="*/ 449 w 474"/>
                  <a:gd name="T19" fmla="*/ 10 h 294"/>
                  <a:gd name="T20" fmla="*/ 457 w 474"/>
                  <a:gd name="T21" fmla="*/ 33 h 294"/>
                  <a:gd name="T22" fmla="*/ 449 w 474"/>
                  <a:gd name="T23" fmla="*/ 56 h 294"/>
                  <a:gd name="T24" fmla="*/ 429 w 474"/>
                  <a:gd name="T25" fmla="*/ 65 h 294"/>
                  <a:gd name="T26" fmla="*/ 76 w 474"/>
                  <a:gd name="T27" fmla="*/ 65 h 294"/>
                  <a:gd name="T28" fmla="*/ 61 w 474"/>
                  <a:gd name="T29" fmla="*/ 72 h 294"/>
                  <a:gd name="T30" fmla="*/ 54 w 474"/>
                  <a:gd name="T31" fmla="*/ 90 h 294"/>
                  <a:gd name="T32" fmla="*/ 61 w 474"/>
                  <a:gd name="T33" fmla="*/ 108 h 294"/>
                  <a:gd name="T34" fmla="*/ 76 w 474"/>
                  <a:gd name="T35" fmla="*/ 115 h 294"/>
                  <a:gd name="T36" fmla="*/ 397 w 474"/>
                  <a:gd name="T37" fmla="*/ 115 h 294"/>
                  <a:gd name="T38" fmla="*/ 427 w 474"/>
                  <a:gd name="T39" fmla="*/ 122 h 294"/>
                  <a:gd name="T40" fmla="*/ 452 w 474"/>
                  <a:gd name="T41" fmla="*/ 141 h 294"/>
                  <a:gd name="T42" fmla="*/ 468 w 474"/>
                  <a:gd name="T43" fmla="*/ 170 h 294"/>
                  <a:gd name="T44" fmla="*/ 474 w 474"/>
                  <a:gd name="T45" fmla="*/ 205 h 294"/>
                  <a:gd name="T46" fmla="*/ 468 w 474"/>
                  <a:gd name="T47" fmla="*/ 240 h 294"/>
                  <a:gd name="T48" fmla="*/ 452 w 474"/>
                  <a:gd name="T49" fmla="*/ 268 h 294"/>
                  <a:gd name="T50" fmla="*/ 427 w 474"/>
                  <a:gd name="T51" fmla="*/ 287 h 294"/>
                  <a:gd name="T52" fmla="*/ 397 w 474"/>
                  <a:gd name="T53" fmla="*/ 294 h 294"/>
                  <a:gd name="T54" fmla="*/ 45 w 474"/>
                  <a:gd name="T55" fmla="*/ 294 h 294"/>
                  <a:gd name="T56" fmla="*/ 25 w 474"/>
                  <a:gd name="T57" fmla="*/ 285 h 294"/>
                  <a:gd name="T58" fmla="*/ 17 w 474"/>
                  <a:gd name="T59" fmla="*/ 262 h 294"/>
                  <a:gd name="T60" fmla="*/ 25 w 474"/>
                  <a:gd name="T61" fmla="*/ 239 h 294"/>
                  <a:gd name="T62" fmla="*/ 45 w 474"/>
                  <a:gd name="T63" fmla="*/ 229 h 294"/>
                  <a:gd name="T64" fmla="*/ 399 w 474"/>
                  <a:gd name="T65" fmla="*/ 229 h 294"/>
                  <a:gd name="T66" fmla="*/ 414 w 474"/>
                  <a:gd name="T67" fmla="*/ 222 h 294"/>
                  <a:gd name="T68" fmla="*/ 421 w 474"/>
                  <a:gd name="T69" fmla="*/ 205 h 294"/>
                  <a:gd name="T70" fmla="*/ 414 w 474"/>
                  <a:gd name="T71" fmla="*/ 187 h 294"/>
                  <a:gd name="T72" fmla="*/ 399 w 474"/>
                  <a:gd name="T73" fmla="*/ 180 h 294"/>
                  <a:gd name="T74" fmla="*/ 77 w 474"/>
                  <a:gd name="T75" fmla="*/ 180 h 294"/>
                  <a:gd name="T76" fmla="*/ 47 w 474"/>
                  <a:gd name="T77" fmla="*/ 17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4" h="294">
                    <a:moveTo>
                      <a:pt x="47" y="173"/>
                    </a:moveTo>
                    <a:cubicBezTo>
                      <a:pt x="38" y="168"/>
                      <a:pt x="30" y="161"/>
                      <a:pt x="23" y="153"/>
                    </a:cubicBezTo>
                    <a:cubicBezTo>
                      <a:pt x="16" y="145"/>
                      <a:pt x="10" y="136"/>
                      <a:pt x="6" y="125"/>
                    </a:cubicBezTo>
                    <a:cubicBezTo>
                      <a:pt x="2" y="114"/>
                      <a:pt x="0" y="103"/>
                      <a:pt x="0" y="90"/>
                    </a:cubicBezTo>
                    <a:cubicBezTo>
                      <a:pt x="0" y="77"/>
                      <a:pt x="2" y="66"/>
                      <a:pt x="6" y="55"/>
                    </a:cubicBezTo>
                    <a:cubicBezTo>
                      <a:pt x="10" y="44"/>
                      <a:pt x="16" y="35"/>
                      <a:pt x="23" y="27"/>
                    </a:cubicBezTo>
                    <a:cubicBezTo>
                      <a:pt x="30" y="19"/>
                      <a:pt x="38" y="12"/>
                      <a:pt x="47" y="8"/>
                    </a:cubicBezTo>
                    <a:cubicBezTo>
                      <a:pt x="56" y="3"/>
                      <a:pt x="66" y="0"/>
                      <a:pt x="77" y="0"/>
                    </a:cubicBezTo>
                    <a:cubicBezTo>
                      <a:pt x="429" y="0"/>
                      <a:pt x="429" y="0"/>
                      <a:pt x="429" y="0"/>
                    </a:cubicBezTo>
                    <a:cubicBezTo>
                      <a:pt x="437" y="0"/>
                      <a:pt x="444" y="4"/>
                      <a:pt x="449" y="10"/>
                    </a:cubicBezTo>
                    <a:cubicBezTo>
                      <a:pt x="454" y="16"/>
                      <a:pt x="457" y="24"/>
                      <a:pt x="457" y="33"/>
                    </a:cubicBezTo>
                    <a:cubicBezTo>
                      <a:pt x="457" y="42"/>
                      <a:pt x="454" y="49"/>
                      <a:pt x="449" y="56"/>
                    </a:cubicBezTo>
                    <a:cubicBezTo>
                      <a:pt x="444" y="62"/>
                      <a:pt x="437" y="65"/>
                      <a:pt x="429" y="65"/>
                    </a:cubicBezTo>
                    <a:cubicBezTo>
                      <a:pt x="76" y="65"/>
                      <a:pt x="76" y="65"/>
                      <a:pt x="76" y="65"/>
                    </a:cubicBezTo>
                    <a:cubicBezTo>
                      <a:pt x="70" y="65"/>
                      <a:pt x="65" y="67"/>
                      <a:pt x="61" y="72"/>
                    </a:cubicBezTo>
                    <a:cubicBezTo>
                      <a:pt x="56" y="77"/>
                      <a:pt x="54" y="83"/>
                      <a:pt x="54" y="90"/>
                    </a:cubicBezTo>
                    <a:cubicBezTo>
                      <a:pt x="54" y="97"/>
                      <a:pt x="56" y="103"/>
                      <a:pt x="61" y="108"/>
                    </a:cubicBezTo>
                    <a:cubicBezTo>
                      <a:pt x="65" y="112"/>
                      <a:pt x="70" y="115"/>
                      <a:pt x="76" y="115"/>
                    </a:cubicBezTo>
                    <a:cubicBezTo>
                      <a:pt x="397" y="115"/>
                      <a:pt x="397" y="115"/>
                      <a:pt x="397" y="115"/>
                    </a:cubicBezTo>
                    <a:cubicBezTo>
                      <a:pt x="408" y="115"/>
                      <a:pt x="418" y="117"/>
                      <a:pt x="427" y="122"/>
                    </a:cubicBezTo>
                    <a:cubicBezTo>
                      <a:pt x="437" y="127"/>
                      <a:pt x="445" y="133"/>
                      <a:pt x="452" y="141"/>
                    </a:cubicBezTo>
                    <a:cubicBezTo>
                      <a:pt x="459" y="149"/>
                      <a:pt x="464" y="159"/>
                      <a:pt x="468" y="170"/>
                    </a:cubicBezTo>
                    <a:cubicBezTo>
                      <a:pt x="472" y="181"/>
                      <a:pt x="474" y="193"/>
                      <a:pt x="474" y="205"/>
                    </a:cubicBezTo>
                    <a:cubicBezTo>
                      <a:pt x="474" y="218"/>
                      <a:pt x="472" y="229"/>
                      <a:pt x="468" y="240"/>
                    </a:cubicBezTo>
                    <a:cubicBezTo>
                      <a:pt x="464" y="251"/>
                      <a:pt x="459" y="260"/>
                      <a:pt x="452" y="268"/>
                    </a:cubicBezTo>
                    <a:cubicBezTo>
                      <a:pt x="445" y="277"/>
                      <a:pt x="437" y="283"/>
                      <a:pt x="427" y="287"/>
                    </a:cubicBezTo>
                    <a:cubicBezTo>
                      <a:pt x="418" y="292"/>
                      <a:pt x="408" y="294"/>
                      <a:pt x="397" y="294"/>
                    </a:cubicBezTo>
                    <a:cubicBezTo>
                      <a:pt x="45" y="294"/>
                      <a:pt x="45" y="294"/>
                      <a:pt x="45" y="294"/>
                    </a:cubicBezTo>
                    <a:cubicBezTo>
                      <a:pt x="37" y="294"/>
                      <a:pt x="31" y="291"/>
                      <a:pt x="25" y="285"/>
                    </a:cubicBezTo>
                    <a:cubicBezTo>
                      <a:pt x="20" y="278"/>
                      <a:pt x="17" y="271"/>
                      <a:pt x="17" y="262"/>
                    </a:cubicBezTo>
                    <a:cubicBezTo>
                      <a:pt x="17" y="253"/>
                      <a:pt x="20" y="245"/>
                      <a:pt x="25" y="239"/>
                    </a:cubicBezTo>
                    <a:cubicBezTo>
                      <a:pt x="31" y="233"/>
                      <a:pt x="37" y="229"/>
                      <a:pt x="45" y="229"/>
                    </a:cubicBezTo>
                    <a:cubicBezTo>
                      <a:pt x="399" y="229"/>
                      <a:pt x="399" y="229"/>
                      <a:pt x="399" y="229"/>
                    </a:cubicBezTo>
                    <a:cubicBezTo>
                      <a:pt x="405" y="229"/>
                      <a:pt x="410" y="227"/>
                      <a:pt x="414" y="222"/>
                    </a:cubicBezTo>
                    <a:cubicBezTo>
                      <a:pt x="418" y="218"/>
                      <a:pt x="421" y="212"/>
                      <a:pt x="421" y="205"/>
                    </a:cubicBezTo>
                    <a:cubicBezTo>
                      <a:pt x="421" y="198"/>
                      <a:pt x="418" y="192"/>
                      <a:pt x="414" y="187"/>
                    </a:cubicBezTo>
                    <a:cubicBezTo>
                      <a:pt x="410" y="182"/>
                      <a:pt x="405" y="180"/>
                      <a:pt x="399" y="180"/>
                    </a:cubicBezTo>
                    <a:cubicBezTo>
                      <a:pt x="77" y="180"/>
                      <a:pt x="77" y="180"/>
                      <a:pt x="77" y="180"/>
                    </a:cubicBezTo>
                    <a:cubicBezTo>
                      <a:pt x="66" y="180"/>
                      <a:pt x="56" y="177"/>
                      <a:pt x="47" y="17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4" name="Freeform 77">
                <a:extLst>
                  <a:ext uri="{FF2B5EF4-FFF2-40B4-BE49-F238E27FC236}">
                    <a16:creationId xmlns:a16="http://schemas.microsoft.com/office/drawing/2014/main" id="{BADA762B-041F-F2B5-67CE-663B674FAEC3}"/>
                  </a:ext>
                </a:extLst>
              </p:cNvPr>
              <p:cNvSpPr>
                <a:spLocks noEditPoints="1"/>
              </p:cNvSpPr>
              <p:nvPr/>
            </p:nvSpPr>
            <p:spPr bwMode="auto">
              <a:xfrm>
                <a:off x="5297119" y="2182851"/>
                <a:ext cx="458273" cy="287073"/>
              </a:xfrm>
              <a:custGeom>
                <a:avLst/>
                <a:gdLst>
                  <a:gd name="T0" fmla="*/ 0 w 467"/>
                  <a:gd name="T1" fmla="*/ 33 h 294"/>
                  <a:gd name="T2" fmla="*/ 8 w 467"/>
                  <a:gd name="T3" fmla="*/ 10 h 294"/>
                  <a:gd name="T4" fmla="*/ 28 w 467"/>
                  <a:gd name="T5" fmla="*/ 0 h 294"/>
                  <a:gd name="T6" fmla="*/ 439 w 467"/>
                  <a:gd name="T7" fmla="*/ 0 h 294"/>
                  <a:gd name="T8" fmla="*/ 459 w 467"/>
                  <a:gd name="T9" fmla="*/ 10 h 294"/>
                  <a:gd name="T10" fmla="*/ 467 w 467"/>
                  <a:gd name="T11" fmla="*/ 33 h 294"/>
                  <a:gd name="T12" fmla="*/ 459 w 467"/>
                  <a:gd name="T13" fmla="*/ 56 h 294"/>
                  <a:gd name="T14" fmla="*/ 439 w 467"/>
                  <a:gd name="T15" fmla="*/ 65 h 294"/>
                  <a:gd name="T16" fmla="*/ 28 w 467"/>
                  <a:gd name="T17" fmla="*/ 65 h 294"/>
                  <a:gd name="T18" fmla="*/ 8 w 467"/>
                  <a:gd name="T19" fmla="*/ 56 h 294"/>
                  <a:gd name="T20" fmla="*/ 0 w 467"/>
                  <a:gd name="T21" fmla="*/ 33 h 294"/>
                  <a:gd name="T22" fmla="*/ 71 w 467"/>
                  <a:gd name="T23" fmla="*/ 294 h 294"/>
                  <a:gd name="T24" fmla="*/ 45 w 467"/>
                  <a:gd name="T25" fmla="*/ 288 h 294"/>
                  <a:gd name="T26" fmla="*/ 23 w 467"/>
                  <a:gd name="T27" fmla="*/ 270 h 294"/>
                  <a:gd name="T28" fmla="*/ 7 w 467"/>
                  <a:gd name="T29" fmla="*/ 242 h 294"/>
                  <a:gd name="T30" fmla="*/ 0 w 467"/>
                  <a:gd name="T31" fmla="*/ 206 h 294"/>
                  <a:gd name="T32" fmla="*/ 0 w 467"/>
                  <a:gd name="T33" fmla="*/ 145 h 294"/>
                  <a:gd name="T34" fmla="*/ 9 w 467"/>
                  <a:gd name="T35" fmla="*/ 121 h 294"/>
                  <a:gd name="T36" fmla="*/ 37 w 467"/>
                  <a:gd name="T37" fmla="*/ 115 h 294"/>
                  <a:gd name="T38" fmla="*/ 427 w 467"/>
                  <a:gd name="T39" fmla="*/ 115 h 294"/>
                  <a:gd name="T40" fmla="*/ 446 w 467"/>
                  <a:gd name="T41" fmla="*/ 124 h 294"/>
                  <a:gd name="T42" fmla="*/ 454 w 467"/>
                  <a:gd name="T43" fmla="*/ 147 h 294"/>
                  <a:gd name="T44" fmla="*/ 446 w 467"/>
                  <a:gd name="T45" fmla="*/ 170 h 294"/>
                  <a:gd name="T46" fmla="*/ 427 w 467"/>
                  <a:gd name="T47" fmla="*/ 180 h 294"/>
                  <a:gd name="T48" fmla="*/ 56 w 467"/>
                  <a:gd name="T49" fmla="*/ 180 h 294"/>
                  <a:gd name="T50" fmla="*/ 56 w 467"/>
                  <a:gd name="T51" fmla="*/ 213 h 294"/>
                  <a:gd name="T52" fmla="*/ 61 w 467"/>
                  <a:gd name="T53" fmla="*/ 224 h 294"/>
                  <a:gd name="T54" fmla="*/ 74 w 467"/>
                  <a:gd name="T55" fmla="*/ 229 h 294"/>
                  <a:gd name="T56" fmla="*/ 439 w 467"/>
                  <a:gd name="T57" fmla="*/ 229 h 294"/>
                  <a:gd name="T58" fmla="*/ 459 w 467"/>
                  <a:gd name="T59" fmla="*/ 239 h 294"/>
                  <a:gd name="T60" fmla="*/ 467 w 467"/>
                  <a:gd name="T61" fmla="*/ 262 h 294"/>
                  <a:gd name="T62" fmla="*/ 459 w 467"/>
                  <a:gd name="T63" fmla="*/ 285 h 294"/>
                  <a:gd name="T64" fmla="*/ 439 w 467"/>
                  <a:gd name="T65" fmla="*/ 294 h 294"/>
                  <a:gd name="T66" fmla="*/ 71 w 467"/>
                  <a:gd name="T6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294">
                    <a:moveTo>
                      <a:pt x="0" y="33"/>
                    </a:moveTo>
                    <a:cubicBezTo>
                      <a:pt x="0" y="24"/>
                      <a:pt x="3" y="16"/>
                      <a:pt x="8" y="10"/>
                    </a:cubicBezTo>
                    <a:cubicBezTo>
                      <a:pt x="14" y="4"/>
                      <a:pt x="20" y="0"/>
                      <a:pt x="28" y="0"/>
                    </a:cubicBezTo>
                    <a:cubicBezTo>
                      <a:pt x="439" y="0"/>
                      <a:pt x="439" y="0"/>
                      <a:pt x="439" y="0"/>
                    </a:cubicBezTo>
                    <a:cubicBezTo>
                      <a:pt x="447" y="0"/>
                      <a:pt x="454" y="4"/>
                      <a:pt x="459" y="10"/>
                    </a:cubicBezTo>
                    <a:cubicBezTo>
                      <a:pt x="464" y="16"/>
                      <a:pt x="467" y="24"/>
                      <a:pt x="467" y="33"/>
                    </a:cubicBezTo>
                    <a:cubicBezTo>
                      <a:pt x="467" y="42"/>
                      <a:pt x="464" y="49"/>
                      <a:pt x="459" y="56"/>
                    </a:cubicBezTo>
                    <a:cubicBezTo>
                      <a:pt x="454" y="62"/>
                      <a:pt x="447" y="65"/>
                      <a:pt x="439" y="65"/>
                    </a:cubicBezTo>
                    <a:cubicBezTo>
                      <a:pt x="28" y="65"/>
                      <a:pt x="28" y="65"/>
                      <a:pt x="28" y="65"/>
                    </a:cubicBezTo>
                    <a:cubicBezTo>
                      <a:pt x="20" y="65"/>
                      <a:pt x="14" y="62"/>
                      <a:pt x="8" y="56"/>
                    </a:cubicBezTo>
                    <a:cubicBezTo>
                      <a:pt x="3" y="49"/>
                      <a:pt x="0" y="42"/>
                      <a:pt x="0" y="33"/>
                    </a:cubicBezTo>
                    <a:close/>
                    <a:moveTo>
                      <a:pt x="71" y="294"/>
                    </a:moveTo>
                    <a:cubicBezTo>
                      <a:pt x="62" y="294"/>
                      <a:pt x="54" y="292"/>
                      <a:pt x="45" y="288"/>
                    </a:cubicBezTo>
                    <a:cubicBezTo>
                      <a:pt x="37" y="283"/>
                      <a:pt x="29" y="277"/>
                      <a:pt x="23" y="270"/>
                    </a:cubicBezTo>
                    <a:cubicBezTo>
                      <a:pt x="16" y="262"/>
                      <a:pt x="11" y="253"/>
                      <a:pt x="7" y="242"/>
                    </a:cubicBezTo>
                    <a:cubicBezTo>
                      <a:pt x="2" y="231"/>
                      <a:pt x="0" y="219"/>
                      <a:pt x="0" y="206"/>
                    </a:cubicBezTo>
                    <a:cubicBezTo>
                      <a:pt x="0" y="145"/>
                      <a:pt x="0" y="145"/>
                      <a:pt x="0" y="145"/>
                    </a:cubicBezTo>
                    <a:cubicBezTo>
                      <a:pt x="0" y="133"/>
                      <a:pt x="3" y="125"/>
                      <a:pt x="9" y="121"/>
                    </a:cubicBezTo>
                    <a:cubicBezTo>
                      <a:pt x="15" y="117"/>
                      <a:pt x="25" y="115"/>
                      <a:pt x="37" y="115"/>
                    </a:cubicBezTo>
                    <a:cubicBezTo>
                      <a:pt x="427" y="115"/>
                      <a:pt x="427" y="115"/>
                      <a:pt x="427" y="115"/>
                    </a:cubicBezTo>
                    <a:cubicBezTo>
                      <a:pt x="434" y="115"/>
                      <a:pt x="441" y="118"/>
                      <a:pt x="446" y="124"/>
                    </a:cubicBezTo>
                    <a:cubicBezTo>
                      <a:pt x="452" y="131"/>
                      <a:pt x="454" y="138"/>
                      <a:pt x="454" y="147"/>
                    </a:cubicBezTo>
                    <a:cubicBezTo>
                      <a:pt x="454" y="156"/>
                      <a:pt x="452" y="164"/>
                      <a:pt x="446" y="170"/>
                    </a:cubicBezTo>
                    <a:cubicBezTo>
                      <a:pt x="441" y="176"/>
                      <a:pt x="434" y="180"/>
                      <a:pt x="427" y="180"/>
                    </a:cubicBezTo>
                    <a:cubicBezTo>
                      <a:pt x="56" y="180"/>
                      <a:pt x="56" y="180"/>
                      <a:pt x="56" y="180"/>
                    </a:cubicBezTo>
                    <a:cubicBezTo>
                      <a:pt x="56" y="213"/>
                      <a:pt x="56" y="213"/>
                      <a:pt x="56" y="213"/>
                    </a:cubicBezTo>
                    <a:cubicBezTo>
                      <a:pt x="56" y="217"/>
                      <a:pt x="58" y="221"/>
                      <a:pt x="61" y="224"/>
                    </a:cubicBezTo>
                    <a:cubicBezTo>
                      <a:pt x="64" y="228"/>
                      <a:pt x="68" y="229"/>
                      <a:pt x="74" y="229"/>
                    </a:cubicBezTo>
                    <a:cubicBezTo>
                      <a:pt x="439" y="229"/>
                      <a:pt x="439" y="229"/>
                      <a:pt x="439" y="229"/>
                    </a:cubicBezTo>
                    <a:cubicBezTo>
                      <a:pt x="447" y="229"/>
                      <a:pt x="454" y="233"/>
                      <a:pt x="459" y="239"/>
                    </a:cubicBezTo>
                    <a:cubicBezTo>
                      <a:pt x="464" y="245"/>
                      <a:pt x="467" y="253"/>
                      <a:pt x="467" y="262"/>
                    </a:cubicBezTo>
                    <a:cubicBezTo>
                      <a:pt x="467" y="271"/>
                      <a:pt x="464" y="278"/>
                      <a:pt x="459" y="285"/>
                    </a:cubicBezTo>
                    <a:cubicBezTo>
                      <a:pt x="454" y="291"/>
                      <a:pt x="447" y="294"/>
                      <a:pt x="439" y="294"/>
                    </a:cubicBezTo>
                    <a:lnTo>
                      <a:pt x="71" y="294"/>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5" name="Freeform 78">
                <a:extLst>
                  <a:ext uri="{FF2B5EF4-FFF2-40B4-BE49-F238E27FC236}">
                    <a16:creationId xmlns:a16="http://schemas.microsoft.com/office/drawing/2014/main" id="{0E21E066-E502-52BE-9D9F-0B1EC09AA9C9}"/>
                  </a:ext>
                </a:extLst>
              </p:cNvPr>
              <p:cNvSpPr>
                <a:spLocks/>
              </p:cNvSpPr>
              <p:nvPr/>
            </p:nvSpPr>
            <p:spPr bwMode="auto">
              <a:xfrm>
                <a:off x="5782275" y="2182851"/>
                <a:ext cx="464063" cy="287073"/>
              </a:xfrm>
              <a:custGeom>
                <a:avLst/>
                <a:gdLst>
                  <a:gd name="T0" fmla="*/ 0 w 473"/>
                  <a:gd name="T1" fmla="*/ 147 h 294"/>
                  <a:gd name="T2" fmla="*/ 7 w 473"/>
                  <a:gd name="T3" fmla="*/ 96 h 294"/>
                  <a:gd name="T4" fmla="*/ 28 w 473"/>
                  <a:gd name="T5" fmla="*/ 49 h 294"/>
                  <a:gd name="T6" fmla="*/ 62 w 473"/>
                  <a:gd name="T7" fmla="*/ 14 h 294"/>
                  <a:gd name="T8" fmla="*/ 107 w 473"/>
                  <a:gd name="T9" fmla="*/ 0 h 294"/>
                  <a:gd name="T10" fmla="*/ 445 w 473"/>
                  <a:gd name="T11" fmla="*/ 0 h 294"/>
                  <a:gd name="T12" fmla="*/ 465 w 473"/>
                  <a:gd name="T13" fmla="*/ 10 h 294"/>
                  <a:gd name="T14" fmla="*/ 473 w 473"/>
                  <a:gd name="T15" fmla="*/ 33 h 294"/>
                  <a:gd name="T16" fmla="*/ 465 w 473"/>
                  <a:gd name="T17" fmla="*/ 56 h 294"/>
                  <a:gd name="T18" fmla="*/ 445 w 473"/>
                  <a:gd name="T19" fmla="*/ 65 h 294"/>
                  <a:gd name="T20" fmla="*/ 119 w 473"/>
                  <a:gd name="T21" fmla="*/ 65 h 294"/>
                  <a:gd name="T22" fmla="*/ 86 w 473"/>
                  <a:gd name="T23" fmla="*/ 74 h 294"/>
                  <a:gd name="T24" fmla="*/ 66 w 473"/>
                  <a:gd name="T25" fmla="*/ 94 h 294"/>
                  <a:gd name="T26" fmla="*/ 56 w 473"/>
                  <a:gd name="T27" fmla="*/ 121 h 294"/>
                  <a:gd name="T28" fmla="*/ 54 w 473"/>
                  <a:gd name="T29" fmla="*/ 147 h 294"/>
                  <a:gd name="T30" fmla="*/ 56 w 473"/>
                  <a:gd name="T31" fmla="*/ 174 h 294"/>
                  <a:gd name="T32" fmla="*/ 66 w 473"/>
                  <a:gd name="T33" fmla="*/ 200 h 294"/>
                  <a:gd name="T34" fmla="*/ 86 w 473"/>
                  <a:gd name="T35" fmla="*/ 221 h 294"/>
                  <a:gd name="T36" fmla="*/ 119 w 473"/>
                  <a:gd name="T37" fmla="*/ 229 h 294"/>
                  <a:gd name="T38" fmla="*/ 445 w 473"/>
                  <a:gd name="T39" fmla="*/ 229 h 294"/>
                  <a:gd name="T40" fmla="*/ 465 w 473"/>
                  <a:gd name="T41" fmla="*/ 239 h 294"/>
                  <a:gd name="T42" fmla="*/ 473 w 473"/>
                  <a:gd name="T43" fmla="*/ 262 h 294"/>
                  <a:gd name="T44" fmla="*/ 465 w 473"/>
                  <a:gd name="T45" fmla="*/ 285 h 294"/>
                  <a:gd name="T46" fmla="*/ 445 w 473"/>
                  <a:gd name="T47" fmla="*/ 294 h 294"/>
                  <a:gd name="T48" fmla="*/ 101 w 473"/>
                  <a:gd name="T49" fmla="*/ 294 h 294"/>
                  <a:gd name="T50" fmla="*/ 58 w 473"/>
                  <a:gd name="T51" fmla="*/ 281 h 294"/>
                  <a:gd name="T52" fmla="*/ 27 w 473"/>
                  <a:gd name="T53" fmla="*/ 246 h 294"/>
                  <a:gd name="T54" fmla="*/ 7 w 473"/>
                  <a:gd name="T55" fmla="*/ 198 h 294"/>
                  <a:gd name="T56" fmla="*/ 0 w 473"/>
                  <a:gd name="T57" fmla="*/ 14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294">
                    <a:moveTo>
                      <a:pt x="0" y="147"/>
                    </a:moveTo>
                    <a:cubicBezTo>
                      <a:pt x="0" y="130"/>
                      <a:pt x="2" y="113"/>
                      <a:pt x="7" y="96"/>
                    </a:cubicBezTo>
                    <a:cubicBezTo>
                      <a:pt x="12" y="78"/>
                      <a:pt x="19" y="63"/>
                      <a:pt x="28" y="49"/>
                    </a:cubicBezTo>
                    <a:cubicBezTo>
                      <a:pt x="38" y="34"/>
                      <a:pt x="49" y="23"/>
                      <a:pt x="62" y="14"/>
                    </a:cubicBezTo>
                    <a:cubicBezTo>
                      <a:pt x="75" y="5"/>
                      <a:pt x="90" y="0"/>
                      <a:pt x="107" y="0"/>
                    </a:cubicBezTo>
                    <a:cubicBezTo>
                      <a:pt x="445" y="0"/>
                      <a:pt x="445" y="0"/>
                      <a:pt x="445" y="0"/>
                    </a:cubicBezTo>
                    <a:cubicBezTo>
                      <a:pt x="453" y="0"/>
                      <a:pt x="459" y="4"/>
                      <a:pt x="465" y="10"/>
                    </a:cubicBezTo>
                    <a:cubicBezTo>
                      <a:pt x="470" y="16"/>
                      <a:pt x="473" y="24"/>
                      <a:pt x="473" y="33"/>
                    </a:cubicBezTo>
                    <a:cubicBezTo>
                      <a:pt x="473" y="42"/>
                      <a:pt x="470" y="49"/>
                      <a:pt x="465" y="56"/>
                    </a:cubicBezTo>
                    <a:cubicBezTo>
                      <a:pt x="459" y="62"/>
                      <a:pt x="453" y="65"/>
                      <a:pt x="445" y="65"/>
                    </a:cubicBezTo>
                    <a:cubicBezTo>
                      <a:pt x="119" y="65"/>
                      <a:pt x="119" y="65"/>
                      <a:pt x="119" y="65"/>
                    </a:cubicBezTo>
                    <a:cubicBezTo>
                      <a:pt x="105" y="65"/>
                      <a:pt x="94" y="68"/>
                      <a:pt x="86" y="74"/>
                    </a:cubicBezTo>
                    <a:cubicBezTo>
                      <a:pt x="78" y="79"/>
                      <a:pt x="71" y="86"/>
                      <a:pt x="66" y="94"/>
                    </a:cubicBezTo>
                    <a:cubicBezTo>
                      <a:pt x="61" y="102"/>
                      <a:pt x="58" y="111"/>
                      <a:pt x="56" y="121"/>
                    </a:cubicBezTo>
                    <a:cubicBezTo>
                      <a:pt x="55" y="130"/>
                      <a:pt x="54" y="139"/>
                      <a:pt x="54" y="147"/>
                    </a:cubicBezTo>
                    <a:cubicBezTo>
                      <a:pt x="54" y="155"/>
                      <a:pt x="55" y="164"/>
                      <a:pt x="56" y="174"/>
                    </a:cubicBezTo>
                    <a:cubicBezTo>
                      <a:pt x="58" y="184"/>
                      <a:pt x="61" y="192"/>
                      <a:pt x="66" y="200"/>
                    </a:cubicBezTo>
                    <a:cubicBezTo>
                      <a:pt x="71" y="209"/>
                      <a:pt x="78" y="215"/>
                      <a:pt x="86" y="221"/>
                    </a:cubicBezTo>
                    <a:cubicBezTo>
                      <a:pt x="94" y="227"/>
                      <a:pt x="105" y="229"/>
                      <a:pt x="119" y="229"/>
                    </a:cubicBezTo>
                    <a:cubicBezTo>
                      <a:pt x="445" y="229"/>
                      <a:pt x="445" y="229"/>
                      <a:pt x="445" y="229"/>
                    </a:cubicBezTo>
                    <a:cubicBezTo>
                      <a:pt x="453" y="229"/>
                      <a:pt x="459" y="233"/>
                      <a:pt x="465" y="239"/>
                    </a:cubicBezTo>
                    <a:cubicBezTo>
                      <a:pt x="470" y="245"/>
                      <a:pt x="473" y="253"/>
                      <a:pt x="473" y="262"/>
                    </a:cubicBezTo>
                    <a:cubicBezTo>
                      <a:pt x="473" y="271"/>
                      <a:pt x="470" y="278"/>
                      <a:pt x="465" y="285"/>
                    </a:cubicBezTo>
                    <a:cubicBezTo>
                      <a:pt x="459" y="291"/>
                      <a:pt x="453" y="294"/>
                      <a:pt x="445" y="294"/>
                    </a:cubicBezTo>
                    <a:cubicBezTo>
                      <a:pt x="101" y="294"/>
                      <a:pt x="101" y="294"/>
                      <a:pt x="101" y="294"/>
                    </a:cubicBezTo>
                    <a:cubicBezTo>
                      <a:pt x="85" y="294"/>
                      <a:pt x="71" y="290"/>
                      <a:pt x="58" y="281"/>
                    </a:cubicBezTo>
                    <a:cubicBezTo>
                      <a:pt x="46" y="272"/>
                      <a:pt x="36" y="260"/>
                      <a:pt x="27" y="246"/>
                    </a:cubicBezTo>
                    <a:cubicBezTo>
                      <a:pt x="18" y="232"/>
                      <a:pt x="11" y="216"/>
                      <a:pt x="7" y="198"/>
                    </a:cubicBezTo>
                    <a:cubicBezTo>
                      <a:pt x="2" y="181"/>
                      <a:pt x="0" y="164"/>
                      <a:pt x="0" y="147"/>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6" name="Freeform 79">
                <a:extLst>
                  <a:ext uri="{FF2B5EF4-FFF2-40B4-BE49-F238E27FC236}">
                    <a16:creationId xmlns:a16="http://schemas.microsoft.com/office/drawing/2014/main" id="{749F789A-A9B6-01B1-5FC8-749DC9BF94C2}"/>
                  </a:ext>
                </a:extLst>
              </p:cNvPr>
              <p:cNvSpPr>
                <a:spLocks/>
              </p:cNvSpPr>
              <p:nvPr/>
            </p:nvSpPr>
            <p:spPr bwMode="auto">
              <a:xfrm>
                <a:off x="6271983" y="2182851"/>
                <a:ext cx="446279" cy="287073"/>
              </a:xfrm>
              <a:custGeom>
                <a:avLst/>
                <a:gdLst>
                  <a:gd name="T0" fmla="*/ 447 w 455"/>
                  <a:gd name="T1" fmla="*/ 10 h 294"/>
                  <a:gd name="T2" fmla="*/ 455 w 455"/>
                  <a:gd name="T3" fmla="*/ 33 h 294"/>
                  <a:gd name="T4" fmla="*/ 447 w 455"/>
                  <a:gd name="T5" fmla="*/ 56 h 294"/>
                  <a:gd name="T6" fmla="*/ 427 w 455"/>
                  <a:gd name="T7" fmla="*/ 65 h 294"/>
                  <a:gd name="T8" fmla="*/ 256 w 455"/>
                  <a:gd name="T9" fmla="*/ 65 h 294"/>
                  <a:gd name="T10" fmla="*/ 256 w 455"/>
                  <a:gd name="T11" fmla="*/ 262 h 294"/>
                  <a:gd name="T12" fmla="*/ 247 w 455"/>
                  <a:gd name="T13" fmla="*/ 285 h 294"/>
                  <a:gd name="T14" fmla="*/ 228 w 455"/>
                  <a:gd name="T15" fmla="*/ 294 h 294"/>
                  <a:gd name="T16" fmla="*/ 208 w 455"/>
                  <a:gd name="T17" fmla="*/ 285 h 294"/>
                  <a:gd name="T18" fmla="*/ 200 w 455"/>
                  <a:gd name="T19" fmla="*/ 262 h 294"/>
                  <a:gd name="T20" fmla="*/ 200 w 455"/>
                  <a:gd name="T21" fmla="*/ 65 h 294"/>
                  <a:gd name="T22" fmla="*/ 26 w 455"/>
                  <a:gd name="T23" fmla="*/ 65 h 294"/>
                  <a:gd name="T24" fmla="*/ 8 w 455"/>
                  <a:gd name="T25" fmla="*/ 55 h 294"/>
                  <a:gd name="T26" fmla="*/ 0 w 455"/>
                  <a:gd name="T27" fmla="*/ 33 h 294"/>
                  <a:gd name="T28" fmla="*/ 8 w 455"/>
                  <a:gd name="T29" fmla="*/ 10 h 294"/>
                  <a:gd name="T30" fmla="*/ 28 w 455"/>
                  <a:gd name="T31" fmla="*/ 0 h 294"/>
                  <a:gd name="T32" fmla="*/ 427 w 455"/>
                  <a:gd name="T33" fmla="*/ 0 h 294"/>
                  <a:gd name="T34" fmla="*/ 447 w 455"/>
                  <a:gd name="T35"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5" h="294">
                    <a:moveTo>
                      <a:pt x="447" y="10"/>
                    </a:moveTo>
                    <a:cubicBezTo>
                      <a:pt x="452" y="16"/>
                      <a:pt x="455" y="24"/>
                      <a:pt x="455" y="33"/>
                    </a:cubicBezTo>
                    <a:cubicBezTo>
                      <a:pt x="455" y="42"/>
                      <a:pt x="452" y="49"/>
                      <a:pt x="447" y="56"/>
                    </a:cubicBezTo>
                    <a:cubicBezTo>
                      <a:pt x="442" y="62"/>
                      <a:pt x="435" y="65"/>
                      <a:pt x="427" y="65"/>
                    </a:cubicBezTo>
                    <a:cubicBezTo>
                      <a:pt x="256" y="65"/>
                      <a:pt x="256" y="65"/>
                      <a:pt x="256" y="65"/>
                    </a:cubicBezTo>
                    <a:cubicBezTo>
                      <a:pt x="256" y="262"/>
                      <a:pt x="256" y="262"/>
                      <a:pt x="256" y="262"/>
                    </a:cubicBezTo>
                    <a:cubicBezTo>
                      <a:pt x="256" y="271"/>
                      <a:pt x="253" y="278"/>
                      <a:pt x="247" y="285"/>
                    </a:cubicBezTo>
                    <a:cubicBezTo>
                      <a:pt x="242" y="291"/>
                      <a:pt x="235" y="294"/>
                      <a:pt x="228" y="294"/>
                    </a:cubicBezTo>
                    <a:cubicBezTo>
                      <a:pt x="220" y="294"/>
                      <a:pt x="213" y="291"/>
                      <a:pt x="208" y="285"/>
                    </a:cubicBezTo>
                    <a:cubicBezTo>
                      <a:pt x="203" y="278"/>
                      <a:pt x="200" y="271"/>
                      <a:pt x="200" y="262"/>
                    </a:cubicBezTo>
                    <a:cubicBezTo>
                      <a:pt x="200" y="65"/>
                      <a:pt x="200" y="65"/>
                      <a:pt x="200" y="65"/>
                    </a:cubicBezTo>
                    <a:cubicBezTo>
                      <a:pt x="26" y="65"/>
                      <a:pt x="26" y="65"/>
                      <a:pt x="26" y="65"/>
                    </a:cubicBezTo>
                    <a:cubicBezTo>
                      <a:pt x="19" y="64"/>
                      <a:pt x="13" y="61"/>
                      <a:pt x="8" y="55"/>
                    </a:cubicBezTo>
                    <a:cubicBezTo>
                      <a:pt x="3" y="49"/>
                      <a:pt x="0" y="41"/>
                      <a:pt x="0" y="33"/>
                    </a:cubicBezTo>
                    <a:cubicBezTo>
                      <a:pt x="0" y="24"/>
                      <a:pt x="3" y="16"/>
                      <a:pt x="8" y="10"/>
                    </a:cubicBezTo>
                    <a:cubicBezTo>
                      <a:pt x="14" y="4"/>
                      <a:pt x="20" y="0"/>
                      <a:pt x="28" y="0"/>
                    </a:cubicBezTo>
                    <a:cubicBezTo>
                      <a:pt x="427" y="0"/>
                      <a:pt x="427" y="0"/>
                      <a:pt x="427" y="0"/>
                    </a:cubicBezTo>
                    <a:cubicBezTo>
                      <a:pt x="435" y="0"/>
                      <a:pt x="442" y="4"/>
                      <a:pt x="447"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7" name="Freeform 80">
                <a:extLst>
                  <a:ext uri="{FF2B5EF4-FFF2-40B4-BE49-F238E27FC236}">
                    <a16:creationId xmlns:a16="http://schemas.microsoft.com/office/drawing/2014/main" id="{6C9D97D2-A0AE-70FF-A321-F5322B14024F}"/>
                  </a:ext>
                </a:extLst>
              </p:cNvPr>
              <p:cNvSpPr>
                <a:spLocks/>
              </p:cNvSpPr>
              <p:nvPr/>
            </p:nvSpPr>
            <p:spPr bwMode="auto">
              <a:xfrm>
                <a:off x="6744732" y="2182851"/>
                <a:ext cx="55009" cy="287073"/>
              </a:xfrm>
              <a:custGeom>
                <a:avLst/>
                <a:gdLst>
                  <a:gd name="T0" fmla="*/ 47 w 56"/>
                  <a:gd name="T1" fmla="*/ 285 h 294"/>
                  <a:gd name="T2" fmla="*/ 28 w 56"/>
                  <a:gd name="T3" fmla="*/ 294 h 294"/>
                  <a:gd name="T4" fmla="*/ 8 w 56"/>
                  <a:gd name="T5" fmla="*/ 285 h 294"/>
                  <a:gd name="T6" fmla="*/ 0 w 56"/>
                  <a:gd name="T7" fmla="*/ 262 h 294"/>
                  <a:gd name="T8" fmla="*/ 0 w 56"/>
                  <a:gd name="T9" fmla="*/ 33 h 294"/>
                  <a:gd name="T10" fmla="*/ 8 w 56"/>
                  <a:gd name="T11" fmla="*/ 10 h 294"/>
                  <a:gd name="T12" fmla="*/ 28 w 56"/>
                  <a:gd name="T13" fmla="*/ 0 h 294"/>
                  <a:gd name="T14" fmla="*/ 47 w 56"/>
                  <a:gd name="T15" fmla="*/ 10 h 294"/>
                  <a:gd name="T16" fmla="*/ 56 w 56"/>
                  <a:gd name="T17" fmla="*/ 33 h 294"/>
                  <a:gd name="T18" fmla="*/ 56 w 56"/>
                  <a:gd name="T19" fmla="*/ 262 h 294"/>
                  <a:gd name="T20" fmla="*/ 47 w 56"/>
                  <a:gd name="T21" fmla="*/ 28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94">
                    <a:moveTo>
                      <a:pt x="47" y="285"/>
                    </a:moveTo>
                    <a:cubicBezTo>
                      <a:pt x="42" y="291"/>
                      <a:pt x="35" y="294"/>
                      <a:pt x="28" y="294"/>
                    </a:cubicBezTo>
                    <a:cubicBezTo>
                      <a:pt x="20" y="294"/>
                      <a:pt x="13" y="291"/>
                      <a:pt x="8" y="285"/>
                    </a:cubicBezTo>
                    <a:cubicBezTo>
                      <a:pt x="3" y="278"/>
                      <a:pt x="0" y="271"/>
                      <a:pt x="0" y="262"/>
                    </a:cubicBezTo>
                    <a:cubicBezTo>
                      <a:pt x="0" y="33"/>
                      <a:pt x="0" y="33"/>
                      <a:pt x="0" y="33"/>
                    </a:cubicBezTo>
                    <a:cubicBezTo>
                      <a:pt x="0" y="24"/>
                      <a:pt x="3" y="16"/>
                      <a:pt x="8" y="10"/>
                    </a:cubicBezTo>
                    <a:cubicBezTo>
                      <a:pt x="13" y="4"/>
                      <a:pt x="20" y="0"/>
                      <a:pt x="28" y="0"/>
                    </a:cubicBezTo>
                    <a:cubicBezTo>
                      <a:pt x="35" y="0"/>
                      <a:pt x="42" y="4"/>
                      <a:pt x="47" y="10"/>
                    </a:cubicBezTo>
                    <a:cubicBezTo>
                      <a:pt x="53" y="16"/>
                      <a:pt x="56" y="24"/>
                      <a:pt x="56" y="33"/>
                    </a:cubicBezTo>
                    <a:cubicBezTo>
                      <a:pt x="56" y="262"/>
                      <a:pt x="56" y="262"/>
                      <a:pt x="56" y="262"/>
                    </a:cubicBezTo>
                    <a:cubicBezTo>
                      <a:pt x="56" y="271"/>
                      <a:pt x="53" y="278"/>
                      <a:pt x="47" y="28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8" name="Freeform 81">
                <a:extLst>
                  <a:ext uri="{FF2B5EF4-FFF2-40B4-BE49-F238E27FC236}">
                    <a16:creationId xmlns:a16="http://schemas.microsoft.com/office/drawing/2014/main" id="{7837FE79-98BA-DF69-F5C7-7BB11BDF4DD0}"/>
                  </a:ext>
                </a:extLst>
              </p:cNvPr>
              <p:cNvSpPr>
                <a:spLocks noEditPoints="1"/>
              </p:cNvSpPr>
              <p:nvPr/>
            </p:nvSpPr>
            <p:spPr bwMode="auto">
              <a:xfrm>
                <a:off x="6825385" y="2182851"/>
                <a:ext cx="463237" cy="287073"/>
              </a:xfrm>
              <a:custGeom>
                <a:avLst/>
                <a:gdLst>
                  <a:gd name="T0" fmla="*/ 472 w 472"/>
                  <a:gd name="T1" fmla="*/ 147 h 294"/>
                  <a:gd name="T2" fmla="*/ 465 w 472"/>
                  <a:gd name="T3" fmla="*/ 199 h 294"/>
                  <a:gd name="T4" fmla="*/ 444 w 472"/>
                  <a:gd name="T5" fmla="*/ 246 h 294"/>
                  <a:gd name="T6" fmla="*/ 410 w 472"/>
                  <a:gd name="T7" fmla="*/ 281 h 294"/>
                  <a:gd name="T8" fmla="*/ 366 w 472"/>
                  <a:gd name="T9" fmla="*/ 294 h 294"/>
                  <a:gd name="T10" fmla="*/ 101 w 472"/>
                  <a:gd name="T11" fmla="*/ 294 h 294"/>
                  <a:gd name="T12" fmla="*/ 59 w 472"/>
                  <a:gd name="T13" fmla="*/ 279 h 294"/>
                  <a:gd name="T14" fmla="*/ 27 w 472"/>
                  <a:gd name="T15" fmla="*/ 244 h 294"/>
                  <a:gd name="T16" fmla="*/ 7 w 472"/>
                  <a:gd name="T17" fmla="*/ 198 h 294"/>
                  <a:gd name="T18" fmla="*/ 0 w 472"/>
                  <a:gd name="T19" fmla="*/ 147 h 294"/>
                  <a:gd name="T20" fmla="*/ 7 w 472"/>
                  <a:gd name="T21" fmla="*/ 96 h 294"/>
                  <a:gd name="T22" fmla="*/ 29 w 472"/>
                  <a:gd name="T23" fmla="*/ 49 h 294"/>
                  <a:gd name="T24" fmla="*/ 62 w 472"/>
                  <a:gd name="T25" fmla="*/ 14 h 294"/>
                  <a:gd name="T26" fmla="*/ 107 w 472"/>
                  <a:gd name="T27" fmla="*/ 0 h 294"/>
                  <a:gd name="T28" fmla="*/ 372 w 472"/>
                  <a:gd name="T29" fmla="*/ 0 h 294"/>
                  <a:gd name="T30" fmla="*/ 414 w 472"/>
                  <a:gd name="T31" fmla="*/ 16 h 294"/>
                  <a:gd name="T32" fmla="*/ 445 w 472"/>
                  <a:gd name="T33" fmla="*/ 50 h 294"/>
                  <a:gd name="T34" fmla="*/ 466 w 472"/>
                  <a:gd name="T35" fmla="*/ 97 h 294"/>
                  <a:gd name="T36" fmla="*/ 472 w 472"/>
                  <a:gd name="T37" fmla="*/ 147 h 294"/>
                  <a:gd name="T38" fmla="*/ 386 w 472"/>
                  <a:gd name="T39" fmla="*/ 221 h 294"/>
                  <a:gd name="T40" fmla="*/ 406 w 472"/>
                  <a:gd name="T41" fmla="*/ 200 h 294"/>
                  <a:gd name="T42" fmla="*/ 416 w 472"/>
                  <a:gd name="T43" fmla="*/ 174 h 294"/>
                  <a:gd name="T44" fmla="*/ 419 w 472"/>
                  <a:gd name="T45" fmla="*/ 147 h 294"/>
                  <a:gd name="T46" fmla="*/ 416 w 472"/>
                  <a:gd name="T47" fmla="*/ 121 h 294"/>
                  <a:gd name="T48" fmla="*/ 406 w 472"/>
                  <a:gd name="T49" fmla="*/ 94 h 294"/>
                  <a:gd name="T50" fmla="*/ 386 w 472"/>
                  <a:gd name="T51" fmla="*/ 74 h 294"/>
                  <a:gd name="T52" fmla="*/ 354 w 472"/>
                  <a:gd name="T53" fmla="*/ 65 h 294"/>
                  <a:gd name="T54" fmla="*/ 119 w 472"/>
                  <a:gd name="T55" fmla="*/ 65 h 294"/>
                  <a:gd name="T56" fmla="*/ 86 w 472"/>
                  <a:gd name="T57" fmla="*/ 74 h 294"/>
                  <a:gd name="T58" fmla="*/ 67 w 472"/>
                  <a:gd name="T59" fmla="*/ 94 h 294"/>
                  <a:gd name="T60" fmla="*/ 57 w 472"/>
                  <a:gd name="T61" fmla="*/ 121 h 294"/>
                  <a:gd name="T62" fmla="*/ 54 w 472"/>
                  <a:gd name="T63" fmla="*/ 147 h 294"/>
                  <a:gd name="T64" fmla="*/ 57 w 472"/>
                  <a:gd name="T65" fmla="*/ 174 h 294"/>
                  <a:gd name="T66" fmla="*/ 67 w 472"/>
                  <a:gd name="T67" fmla="*/ 200 h 294"/>
                  <a:gd name="T68" fmla="*/ 86 w 472"/>
                  <a:gd name="T69" fmla="*/ 221 h 294"/>
                  <a:gd name="T70" fmla="*/ 119 w 472"/>
                  <a:gd name="T71" fmla="*/ 229 h 294"/>
                  <a:gd name="T72" fmla="*/ 354 w 472"/>
                  <a:gd name="T73" fmla="*/ 229 h 294"/>
                  <a:gd name="T74" fmla="*/ 386 w 472"/>
                  <a:gd name="T75" fmla="*/ 2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2" h="294">
                    <a:moveTo>
                      <a:pt x="472" y="147"/>
                    </a:moveTo>
                    <a:cubicBezTo>
                      <a:pt x="472" y="164"/>
                      <a:pt x="470" y="182"/>
                      <a:pt x="465" y="199"/>
                    </a:cubicBezTo>
                    <a:cubicBezTo>
                      <a:pt x="460" y="216"/>
                      <a:pt x="453" y="232"/>
                      <a:pt x="444" y="246"/>
                    </a:cubicBezTo>
                    <a:cubicBezTo>
                      <a:pt x="435" y="260"/>
                      <a:pt x="424" y="272"/>
                      <a:pt x="410" y="281"/>
                    </a:cubicBezTo>
                    <a:cubicBezTo>
                      <a:pt x="397" y="290"/>
                      <a:pt x="382" y="294"/>
                      <a:pt x="366" y="294"/>
                    </a:cubicBezTo>
                    <a:cubicBezTo>
                      <a:pt x="101" y="294"/>
                      <a:pt x="101" y="294"/>
                      <a:pt x="101" y="294"/>
                    </a:cubicBezTo>
                    <a:cubicBezTo>
                      <a:pt x="85" y="293"/>
                      <a:pt x="71" y="288"/>
                      <a:pt x="59" y="279"/>
                    </a:cubicBezTo>
                    <a:cubicBezTo>
                      <a:pt x="46" y="270"/>
                      <a:pt x="36" y="258"/>
                      <a:pt x="27" y="244"/>
                    </a:cubicBezTo>
                    <a:cubicBezTo>
                      <a:pt x="19" y="230"/>
                      <a:pt x="12" y="215"/>
                      <a:pt x="7" y="198"/>
                    </a:cubicBezTo>
                    <a:cubicBezTo>
                      <a:pt x="3" y="181"/>
                      <a:pt x="0" y="164"/>
                      <a:pt x="0" y="147"/>
                    </a:cubicBezTo>
                    <a:cubicBezTo>
                      <a:pt x="0" y="130"/>
                      <a:pt x="3" y="113"/>
                      <a:pt x="7" y="96"/>
                    </a:cubicBezTo>
                    <a:cubicBezTo>
                      <a:pt x="12" y="78"/>
                      <a:pt x="19" y="63"/>
                      <a:pt x="29" y="49"/>
                    </a:cubicBezTo>
                    <a:cubicBezTo>
                      <a:pt x="38" y="34"/>
                      <a:pt x="49" y="23"/>
                      <a:pt x="62" y="14"/>
                    </a:cubicBezTo>
                    <a:cubicBezTo>
                      <a:pt x="75" y="5"/>
                      <a:pt x="90" y="0"/>
                      <a:pt x="107" y="0"/>
                    </a:cubicBezTo>
                    <a:cubicBezTo>
                      <a:pt x="372" y="0"/>
                      <a:pt x="372" y="0"/>
                      <a:pt x="372" y="0"/>
                    </a:cubicBezTo>
                    <a:cubicBezTo>
                      <a:pt x="387" y="1"/>
                      <a:pt x="401" y="6"/>
                      <a:pt x="414" y="16"/>
                    </a:cubicBezTo>
                    <a:cubicBezTo>
                      <a:pt x="426" y="25"/>
                      <a:pt x="437" y="36"/>
                      <a:pt x="445" y="50"/>
                    </a:cubicBezTo>
                    <a:cubicBezTo>
                      <a:pt x="454" y="64"/>
                      <a:pt x="461" y="80"/>
                      <a:pt x="466" y="97"/>
                    </a:cubicBezTo>
                    <a:cubicBezTo>
                      <a:pt x="470" y="114"/>
                      <a:pt x="472" y="131"/>
                      <a:pt x="472" y="147"/>
                    </a:cubicBezTo>
                    <a:close/>
                    <a:moveTo>
                      <a:pt x="386" y="221"/>
                    </a:moveTo>
                    <a:cubicBezTo>
                      <a:pt x="395" y="215"/>
                      <a:pt x="401" y="209"/>
                      <a:pt x="406" y="200"/>
                    </a:cubicBezTo>
                    <a:cubicBezTo>
                      <a:pt x="411" y="192"/>
                      <a:pt x="414" y="184"/>
                      <a:pt x="416" y="174"/>
                    </a:cubicBezTo>
                    <a:cubicBezTo>
                      <a:pt x="418" y="164"/>
                      <a:pt x="419" y="155"/>
                      <a:pt x="419" y="147"/>
                    </a:cubicBezTo>
                    <a:cubicBezTo>
                      <a:pt x="419" y="139"/>
                      <a:pt x="418" y="130"/>
                      <a:pt x="416" y="121"/>
                    </a:cubicBezTo>
                    <a:cubicBezTo>
                      <a:pt x="414" y="111"/>
                      <a:pt x="411" y="102"/>
                      <a:pt x="406" y="94"/>
                    </a:cubicBezTo>
                    <a:cubicBezTo>
                      <a:pt x="401" y="86"/>
                      <a:pt x="395" y="79"/>
                      <a:pt x="386" y="74"/>
                    </a:cubicBezTo>
                    <a:cubicBezTo>
                      <a:pt x="378" y="68"/>
                      <a:pt x="367" y="65"/>
                      <a:pt x="354" y="65"/>
                    </a:cubicBezTo>
                    <a:cubicBezTo>
                      <a:pt x="119" y="65"/>
                      <a:pt x="119" y="65"/>
                      <a:pt x="119" y="65"/>
                    </a:cubicBezTo>
                    <a:cubicBezTo>
                      <a:pt x="106" y="65"/>
                      <a:pt x="95" y="68"/>
                      <a:pt x="86" y="74"/>
                    </a:cubicBezTo>
                    <a:cubicBezTo>
                      <a:pt x="78" y="79"/>
                      <a:pt x="71" y="86"/>
                      <a:pt x="67" y="94"/>
                    </a:cubicBezTo>
                    <a:cubicBezTo>
                      <a:pt x="62" y="102"/>
                      <a:pt x="59" y="111"/>
                      <a:pt x="57" y="121"/>
                    </a:cubicBezTo>
                    <a:cubicBezTo>
                      <a:pt x="55" y="130"/>
                      <a:pt x="54" y="139"/>
                      <a:pt x="54" y="147"/>
                    </a:cubicBezTo>
                    <a:cubicBezTo>
                      <a:pt x="54" y="155"/>
                      <a:pt x="55" y="164"/>
                      <a:pt x="57" y="174"/>
                    </a:cubicBezTo>
                    <a:cubicBezTo>
                      <a:pt x="59" y="184"/>
                      <a:pt x="62" y="192"/>
                      <a:pt x="67" y="200"/>
                    </a:cubicBezTo>
                    <a:cubicBezTo>
                      <a:pt x="71" y="209"/>
                      <a:pt x="78" y="215"/>
                      <a:pt x="86" y="221"/>
                    </a:cubicBezTo>
                    <a:cubicBezTo>
                      <a:pt x="95" y="227"/>
                      <a:pt x="106" y="229"/>
                      <a:pt x="119" y="229"/>
                    </a:cubicBezTo>
                    <a:cubicBezTo>
                      <a:pt x="354" y="229"/>
                      <a:pt x="354" y="229"/>
                      <a:pt x="354" y="229"/>
                    </a:cubicBezTo>
                    <a:cubicBezTo>
                      <a:pt x="367" y="229"/>
                      <a:pt x="378" y="227"/>
                      <a:pt x="386" y="221"/>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9" name="Freeform 82">
                <a:extLst>
                  <a:ext uri="{FF2B5EF4-FFF2-40B4-BE49-F238E27FC236}">
                    <a16:creationId xmlns:a16="http://schemas.microsoft.com/office/drawing/2014/main" id="{7CEA01BD-1F27-7EA4-10E1-CFAAC62DB88F}"/>
                  </a:ext>
                </a:extLst>
              </p:cNvPr>
              <p:cNvSpPr>
                <a:spLocks/>
              </p:cNvSpPr>
              <p:nvPr/>
            </p:nvSpPr>
            <p:spPr bwMode="auto">
              <a:xfrm>
                <a:off x="7315092" y="2182851"/>
                <a:ext cx="442556" cy="287073"/>
              </a:xfrm>
              <a:custGeom>
                <a:avLst/>
                <a:gdLst>
                  <a:gd name="T0" fmla="*/ 403 w 451"/>
                  <a:gd name="T1" fmla="*/ 10 h 294"/>
                  <a:gd name="T2" fmla="*/ 423 w 451"/>
                  <a:gd name="T3" fmla="*/ 0 h 294"/>
                  <a:gd name="T4" fmla="*/ 443 w 451"/>
                  <a:gd name="T5" fmla="*/ 10 h 294"/>
                  <a:gd name="T6" fmla="*/ 451 w 451"/>
                  <a:gd name="T7" fmla="*/ 33 h 294"/>
                  <a:gd name="T8" fmla="*/ 451 w 451"/>
                  <a:gd name="T9" fmla="*/ 229 h 294"/>
                  <a:gd name="T10" fmla="*/ 435 w 451"/>
                  <a:gd name="T11" fmla="*/ 275 h 294"/>
                  <a:gd name="T12" fmla="*/ 395 w 451"/>
                  <a:gd name="T13" fmla="*/ 294 h 294"/>
                  <a:gd name="T14" fmla="*/ 379 w 451"/>
                  <a:gd name="T15" fmla="*/ 291 h 294"/>
                  <a:gd name="T16" fmla="*/ 365 w 451"/>
                  <a:gd name="T17" fmla="*/ 284 h 294"/>
                  <a:gd name="T18" fmla="*/ 99 w 451"/>
                  <a:gd name="T19" fmla="*/ 95 h 294"/>
                  <a:gd name="T20" fmla="*/ 81 w 451"/>
                  <a:gd name="T21" fmla="*/ 84 h 294"/>
                  <a:gd name="T22" fmla="*/ 69 w 451"/>
                  <a:gd name="T23" fmla="*/ 79 h 294"/>
                  <a:gd name="T24" fmla="*/ 58 w 451"/>
                  <a:gd name="T25" fmla="*/ 92 h 294"/>
                  <a:gd name="T26" fmla="*/ 56 w 451"/>
                  <a:gd name="T27" fmla="*/ 129 h 294"/>
                  <a:gd name="T28" fmla="*/ 56 w 451"/>
                  <a:gd name="T29" fmla="*/ 262 h 294"/>
                  <a:gd name="T30" fmla="*/ 48 w 451"/>
                  <a:gd name="T31" fmla="*/ 285 h 294"/>
                  <a:gd name="T32" fmla="*/ 28 w 451"/>
                  <a:gd name="T33" fmla="*/ 294 h 294"/>
                  <a:gd name="T34" fmla="*/ 8 w 451"/>
                  <a:gd name="T35" fmla="*/ 285 h 294"/>
                  <a:gd name="T36" fmla="*/ 0 w 451"/>
                  <a:gd name="T37" fmla="*/ 262 h 294"/>
                  <a:gd name="T38" fmla="*/ 0 w 451"/>
                  <a:gd name="T39" fmla="*/ 66 h 294"/>
                  <a:gd name="T40" fmla="*/ 16 w 451"/>
                  <a:gd name="T41" fmla="*/ 19 h 294"/>
                  <a:gd name="T42" fmla="*/ 56 w 451"/>
                  <a:gd name="T43" fmla="*/ 0 h 294"/>
                  <a:gd name="T44" fmla="*/ 72 w 451"/>
                  <a:gd name="T45" fmla="*/ 3 h 294"/>
                  <a:gd name="T46" fmla="*/ 86 w 451"/>
                  <a:gd name="T47" fmla="*/ 11 h 294"/>
                  <a:gd name="T48" fmla="*/ 352 w 451"/>
                  <a:gd name="T49" fmla="*/ 199 h 294"/>
                  <a:gd name="T50" fmla="*/ 370 w 451"/>
                  <a:gd name="T51" fmla="*/ 211 h 294"/>
                  <a:gd name="T52" fmla="*/ 382 w 451"/>
                  <a:gd name="T53" fmla="*/ 215 h 294"/>
                  <a:gd name="T54" fmla="*/ 393 w 451"/>
                  <a:gd name="T55" fmla="*/ 202 h 294"/>
                  <a:gd name="T56" fmla="*/ 395 w 451"/>
                  <a:gd name="T57" fmla="*/ 165 h 294"/>
                  <a:gd name="T58" fmla="*/ 395 w 451"/>
                  <a:gd name="T59" fmla="*/ 33 h 294"/>
                  <a:gd name="T60" fmla="*/ 403 w 451"/>
                  <a:gd name="T61"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1" h="294">
                    <a:moveTo>
                      <a:pt x="403" y="10"/>
                    </a:moveTo>
                    <a:cubicBezTo>
                      <a:pt x="409" y="4"/>
                      <a:pt x="415" y="0"/>
                      <a:pt x="423" y="0"/>
                    </a:cubicBezTo>
                    <a:cubicBezTo>
                      <a:pt x="431" y="0"/>
                      <a:pt x="437" y="4"/>
                      <a:pt x="443" y="10"/>
                    </a:cubicBezTo>
                    <a:cubicBezTo>
                      <a:pt x="448" y="16"/>
                      <a:pt x="451" y="24"/>
                      <a:pt x="451" y="33"/>
                    </a:cubicBezTo>
                    <a:cubicBezTo>
                      <a:pt x="451" y="229"/>
                      <a:pt x="451" y="229"/>
                      <a:pt x="451" y="229"/>
                    </a:cubicBezTo>
                    <a:cubicBezTo>
                      <a:pt x="451" y="247"/>
                      <a:pt x="446" y="263"/>
                      <a:pt x="435" y="275"/>
                    </a:cubicBezTo>
                    <a:cubicBezTo>
                      <a:pt x="424" y="288"/>
                      <a:pt x="411" y="294"/>
                      <a:pt x="395" y="294"/>
                    </a:cubicBezTo>
                    <a:cubicBezTo>
                      <a:pt x="390" y="294"/>
                      <a:pt x="384" y="293"/>
                      <a:pt x="379" y="291"/>
                    </a:cubicBezTo>
                    <a:cubicBezTo>
                      <a:pt x="374" y="290"/>
                      <a:pt x="369" y="287"/>
                      <a:pt x="365" y="284"/>
                    </a:cubicBezTo>
                    <a:cubicBezTo>
                      <a:pt x="99" y="95"/>
                      <a:pt x="99" y="95"/>
                      <a:pt x="99" y="95"/>
                    </a:cubicBezTo>
                    <a:cubicBezTo>
                      <a:pt x="92" y="90"/>
                      <a:pt x="86" y="87"/>
                      <a:pt x="81" y="84"/>
                    </a:cubicBezTo>
                    <a:cubicBezTo>
                      <a:pt x="76" y="81"/>
                      <a:pt x="72" y="79"/>
                      <a:pt x="69" y="79"/>
                    </a:cubicBezTo>
                    <a:cubicBezTo>
                      <a:pt x="63" y="79"/>
                      <a:pt x="60" y="84"/>
                      <a:pt x="58" y="92"/>
                    </a:cubicBezTo>
                    <a:cubicBezTo>
                      <a:pt x="57" y="101"/>
                      <a:pt x="56" y="113"/>
                      <a:pt x="56" y="129"/>
                    </a:cubicBezTo>
                    <a:cubicBezTo>
                      <a:pt x="56" y="262"/>
                      <a:pt x="56" y="262"/>
                      <a:pt x="56" y="262"/>
                    </a:cubicBezTo>
                    <a:cubicBezTo>
                      <a:pt x="56" y="271"/>
                      <a:pt x="53" y="278"/>
                      <a:pt x="48" y="285"/>
                    </a:cubicBezTo>
                    <a:cubicBezTo>
                      <a:pt x="42" y="291"/>
                      <a:pt x="36" y="294"/>
                      <a:pt x="28" y="294"/>
                    </a:cubicBezTo>
                    <a:cubicBezTo>
                      <a:pt x="20" y="294"/>
                      <a:pt x="14" y="291"/>
                      <a:pt x="8" y="285"/>
                    </a:cubicBezTo>
                    <a:cubicBezTo>
                      <a:pt x="3" y="278"/>
                      <a:pt x="0" y="271"/>
                      <a:pt x="0" y="262"/>
                    </a:cubicBezTo>
                    <a:cubicBezTo>
                      <a:pt x="0" y="66"/>
                      <a:pt x="0" y="66"/>
                      <a:pt x="0" y="66"/>
                    </a:cubicBezTo>
                    <a:cubicBezTo>
                      <a:pt x="0" y="47"/>
                      <a:pt x="5" y="32"/>
                      <a:pt x="16" y="19"/>
                    </a:cubicBezTo>
                    <a:cubicBezTo>
                      <a:pt x="27" y="7"/>
                      <a:pt x="40" y="0"/>
                      <a:pt x="56" y="0"/>
                    </a:cubicBezTo>
                    <a:cubicBezTo>
                      <a:pt x="61" y="0"/>
                      <a:pt x="67" y="1"/>
                      <a:pt x="72" y="3"/>
                    </a:cubicBezTo>
                    <a:cubicBezTo>
                      <a:pt x="77" y="5"/>
                      <a:pt x="82" y="7"/>
                      <a:pt x="86" y="11"/>
                    </a:cubicBezTo>
                    <a:cubicBezTo>
                      <a:pt x="352" y="199"/>
                      <a:pt x="352" y="199"/>
                      <a:pt x="352" y="199"/>
                    </a:cubicBezTo>
                    <a:cubicBezTo>
                      <a:pt x="359" y="204"/>
                      <a:pt x="365" y="208"/>
                      <a:pt x="370" y="211"/>
                    </a:cubicBezTo>
                    <a:cubicBezTo>
                      <a:pt x="375" y="214"/>
                      <a:pt x="379" y="215"/>
                      <a:pt x="382" y="215"/>
                    </a:cubicBezTo>
                    <a:cubicBezTo>
                      <a:pt x="388" y="215"/>
                      <a:pt x="391" y="211"/>
                      <a:pt x="393" y="202"/>
                    </a:cubicBezTo>
                    <a:cubicBezTo>
                      <a:pt x="394" y="194"/>
                      <a:pt x="395" y="182"/>
                      <a:pt x="395" y="165"/>
                    </a:cubicBezTo>
                    <a:cubicBezTo>
                      <a:pt x="395" y="33"/>
                      <a:pt x="395" y="33"/>
                      <a:pt x="395" y="33"/>
                    </a:cubicBezTo>
                    <a:cubicBezTo>
                      <a:pt x="395" y="24"/>
                      <a:pt x="398" y="16"/>
                      <a:pt x="403"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grpSp>
      </p:grpSp>
    </p:spTree>
    <p:extLst>
      <p:ext uri="{BB962C8B-B14F-4D97-AF65-F5344CB8AC3E}">
        <p14:creationId xmlns:p14="http://schemas.microsoft.com/office/powerpoint/2010/main" val="22010904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A04F-0396-FB86-5069-262238B171EB}"/>
              </a:ext>
            </a:extLst>
          </p:cNvPr>
          <p:cNvSpPr>
            <a:spLocks noGrp="1"/>
          </p:cNvSpPr>
          <p:nvPr>
            <p:ph type="title"/>
          </p:nvPr>
        </p:nvSpPr>
        <p:spPr/>
        <p:txBody>
          <a:bodyPr/>
          <a:lstStyle/>
          <a:p>
            <a:r>
              <a:rPr lang="en-ZA"/>
              <a:t>Uploading multiple files</a:t>
            </a:r>
            <a:endParaRPr lang="en-ZA" dirty="0"/>
          </a:p>
        </p:txBody>
      </p:sp>
      <p:sp>
        <p:nvSpPr>
          <p:cNvPr id="7" name="Oval 6">
            <a:extLst>
              <a:ext uri="{FF2B5EF4-FFF2-40B4-BE49-F238E27FC236}">
                <a16:creationId xmlns:a16="http://schemas.microsoft.com/office/drawing/2014/main" id="{539DCA2F-9B51-900F-7ED2-737DFBFA1FD1}"/>
              </a:ext>
            </a:extLst>
          </p:cNvPr>
          <p:cNvSpPr/>
          <p:nvPr/>
        </p:nvSpPr>
        <p:spPr>
          <a:xfrm>
            <a:off x="5527043" y="733854"/>
            <a:ext cx="2010032" cy="20100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F9876450-C43D-EEB9-4FDE-3B4126D0FF83}"/>
              </a:ext>
            </a:extLst>
          </p:cNvPr>
          <p:cNvSpPr/>
          <p:nvPr/>
        </p:nvSpPr>
        <p:spPr>
          <a:xfrm>
            <a:off x="4781888" y="2133908"/>
            <a:ext cx="2010032" cy="20100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a:extLst>
              <a:ext uri="{FF2B5EF4-FFF2-40B4-BE49-F238E27FC236}">
                <a16:creationId xmlns:a16="http://schemas.microsoft.com/office/drawing/2014/main" id="{394ABF5C-57B1-BB0F-27CE-DAD650A803E3}"/>
              </a:ext>
            </a:extLst>
          </p:cNvPr>
          <p:cNvSpPr/>
          <p:nvPr/>
        </p:nvSpPr>
        <p:spPr>
          <a:xfrm>
            <a:off x="6650426" y="1886422"/>
            <a:ext cx="2010032" cy="20100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B7E38B29-82B3-F461-7FF6-DF9F2A163C84}"/>
              </a:ext>
            </a:extLst>
          </p:cNvPr>
          <p:cNvSpPr txBox="1"/>
          <p:nvPr/>
        </p:nvSpPr>
        <p:spPr>
          <a:xfrm>
            <a:off x="5684704" y="1610331"/>
            <a:ext cx="1705139" cy="528350"/>
          </a:xfrm>
          <a:prstGeom prst="rect">
            <a:avLst/>
          </a:prstGeom>
          <a:noFill/>
        </p:spPr>
        <p:txBody>
          <a:bodyPr wrap="square" anchor="t">
            <a:spAutoFit/>
          </a:bodyPr>
          <a:lstStyle/>
          <a:p>
            <a:pPr algn="ctr">
              <a:lnSpc>
                <a:spcPts val="1688"/>
              </a:lnSpc>
              <a:buSzPts val="1000"/>
              <a:tabLst>
                <a:tab pos="342900" algn="l"/>
              </a:tabLst>
            </a:pPr>
            <a:r>
              <a:rPr lang="en-GB" sz="1600" dirty="0">
                <a:ln>
                  <a:solidFill>
                    <a:schemeClr val="bg1"/>
                  </a:solidFill>
                </a:ln>
                <a:solidFill>
                  <a:schemeClr val="bg1"/>
                </a:solidFill>
                <a:latin typeface="Calibri" panose="020F0502020204030204" pitchFamily="34" charset="0"/>
              </a:rPr>
              <a:t>A maximum file size of 50 GB</a:t>
            </a:r>
          </a:p>
        </p:txBody>
      </p:sp>
      <p:sp>
        <p:nvSpPr>
          <p:cNvPr id="12" name="TextBox 11">
            <a:extLst>
              <a:ext uri="{FF2B5EF4-FFF2-40B4-BE49-F238E27FC236}">
                <a16:creationId xmlns:a16="http://schemas.microsoft.com/office/drawing/2014/main" id="{4977EF7F-5367-6FC1-1ACF-4E8EFA67B6FC}"/>
              </a:ext>
            </a:extLst>
          </p:cNvPr>
          <p:cNvSpPr txBox="1"/>
          <p:nvPr/>
        </p:nvSpPr>
        <p:spPr>
          <a:xfrm>
            <a:off x="4921764" y="2864602"/>
            <a:ext cx="1705139" cy="746358"/>
          </a:xfrm>
          <a:prstGeom prst="rect">
            <a:avLst/>
          </a:prstGeom>
          <a:noFill/>
        </p:spPr>
        <p:txBody>
          <a:bodyPr wrap="square" anchor="t">
            <a:spAutoFit/>
          </a:bodyPr>
          <a:lstStyle/>
          <a:p>
            <a:pPr algn="ctr">
              <a:lnSpc>
                <a:spcPts val="1688"/>
              </a:lnSpc>
              <a:buSzPts val="1000"/>
              <a:tabLst>
                <a:tab pos="342900" algn="l"/>
              </a:tabLst>
            </a:pPr>
            <a:r>
              <a:rPr lang="en-GB" sz="1600" dirty="0">
                <a:ln>
                  <a:solidFill>
                    <a:schemeClr val="bg1"/>
                  </a:solidFill>
                </a:ln>
                <a:solidFill>
                  <a:schemeClr val="bg1"/>
                </a:solidFill>
                <a:latin typeface="Calibri" panose="020F0502020204030204" pitchFamily="34" charset="0"/>
              </a:rPr>
              <a:t>A maximum of 250 files per bulk upload </a:t>
            </a:r>
          </a:p>
        </p:txBody>
      </p:sp>
      <p:sp>
        <p:nvSpPr>
          <p:cNvPr id="13" name="TextBox 12">
            <a:extLst>
              <a:ext uri="{FF2B5EF4-FFF2-40B4-BE49-F238E27FC236}">
                <a16:creationId xmlns:a16="http://schemas.microsoft.com/office/drawing/2014/main" id="{863F8958-A057-4F6F-CB60-DE66181F5DEA}"/>
              </a:ext>
            </a:extLst>
          </p:cNvPr>
          <p:cNvSpPr txBox="1"/>
          <p:nvPr/>
        </p:nvSpPr>
        <p:spPr>
          <a:xfrm>
            <a:off x="6838626" y="2617116"/>
            <a:ext cx="1633632" cy="964367"/>
          </a:xfrm>
          <a:prstGeom prst="rect">
            <a:avLst/>
          </a:prstGeom>
          <a:noFill/>
        </p:spPr>
        <p:txBody>
          <a:bodyPr wrap="square" anchor="t">
            <a:spAutoFit/>
          </a:bodyPr>
          <a:lstStyle/>
          <a:p>
            <a:pPr algn="ctr">
              <a:lnSpc>
                <a:spcPts val="1688"/>
              </a:lnSpc>
              <a:buSzPts val="1000"/>
              <a:tabLst>
                <a:tab pos="342900" algn="l"/>
              </a:tabLst>
            </a:pPr>
            <a:r>
              <a:rPr lang="en-GB" sz="1600" dirty="0">
                <a:ln>
                  <a:solidFill>
                    <a:schemeClr val="bg1"/>
                  </a:solidFill>
                </a:ln>
                <a:solidFill>
                  <a:schemeClr val="bg1"/>
                </a:solidFill>
                <a:latin typeface="Calibri" panose="020F0502020204030204" pitchFamily="34" charset="0"/>
              </a:rPr>
              <a:t>A maximum file resolution of 25,000 by 25,000 pixels </a:t>
            </a:r>
          </a:p>
        </p:txBody>
      </p:sp>
      <p:grpSp>
        <p:nvGrpSpPr>
          <p:cNvPr id="14" name="Google Shape;10654;p79">
            <a:extLst>
              <a:ext uri="{FF2B5EF4-FFF2-40B4-BE49-F238E27FC236}">
                <a16:creationId xmlns:a16="http://schemas.microsoft.com/office/drawing/2014/main" id="{E9E5CAF7-2C47-7E42-42B8-6BAAB4B31748}"/>
              </a:ext>
            </a:extLst>
          </p:cNvPr>
          <p:cNvGrpSpPr/>
          <p:nvPr/>
        </p:nvGrpSpPr>
        <p:grpSpPr>
          <a:xfrm>
            <a:off x="6353961" y="1247046"/>
            <a:ext cx="356196" cy="265631"/>
            <a:chOff x="5216456" y="3725484"/>
            <a:chExt cx="356196" cy="265631"/>
          </a:xfrm>
          <a:solidFill>
            <a:schemeClr val="accent1"/>
          </a:solidFill>
        </p:grpSpPr>
        <p:sp>
          <p:nvSpPr>
            <p:cNvPr id="15" name="Google Shape;10655;p79">
              <a:extLst>
                <a:ext uri="{FF2B5EF4-FFF2-40B4-BE49-F238E27FC236}">
                  <a16:creationId xmlns:a16="http://schemas.microsoft.com/office/drawing/2014/main" id="{6C719D13-E9D6-DD95-F749-9579A0BEAC17}"/>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656;p79">
              <a:extLst>
                <a:ext uri="{FF2B5EF4-FFF2-40B4-BE49-F238E27FC236}">
                  <a16:creationId xmlns:a16="http://schemas.microsoft.com/office/drawing/2014/main" id="{647D1EF8-AEF5-33AF-A84D-86CF43F5E14A}"/>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0654;p79">
            <a:extLst>
              <a:ext uri="{FF2B5EF4-FFF2-40B4-BE49-F238E27FC236}">
                <a16:creationId xmlns:a16="http://schemas.microsoft.com/office/drawing/2014/main" id="{BCEB6959-C2B1-341A-B530-FFEF17E76DF0}"/>
              </a:ext>
            </a:extLst>
          </p:cNvPr>
          <p:cNvGrpSpPr/>
          <p:nvPr/>
        </p:nvGrpSpPr>
        <p:grpSpPr>
          <a:xfrm>
            <a:off x="5506606" y="2538613"/>
            <a:ext cx="356196" cy="265631"/>
            <a:chOff x="5216456" y="3725484"/>
            <a:chExt cx="356196" cy="265631"/>
          </a:xfrm>
          <a:solidFill>
            <a:schemeClr val="accent1"/>
          </a:solidFill>
        </p:grpSpPr>
        <p:sp>
          <p:nvSpPr>
            <p:cNvPr id="18" name="Google Shape;10655;p79">
              <a:extLst>
                <a:ext uri="{FF2B5EF4-FFF2-40B4-BE49-F238E27FC236}">
                  <a16:creationId xmlns:a16="http://schemas.microsoft.com/office/drawing/2014/main" id="{4DD842F7-8FD5-8ED1-30AF-5A6A3190AEBA}"/>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56;p79">
              <a:extLst>
                <a:ext uri="{FF2B5EF4-FFF2-40B4-BE49-F238E27FC236}">
                  <a16:creationId xmlns:a16="http://schemas.microsoft.com/office/drawing/2014/main" id="{DD2E4B8B-2C82-9307-F9D1-7FA036E9E827}"/>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654;p79">
            <a:extLst>
              <a:ext uri="{FF2B5EF4-FFF2-40B4-BE49-F238E27FC236}">
                <a16:creationId xmlns:a16="http://schemas.microsoft.com/office/drawing/2014/main" id="{2BCEFE09-4847-DB09-3DCD-108B42747D01}"/>
              </a:ext>
            </a:extLst>
          </p:cNvPr>
          <p:cNvGrpSpPr/>
          <p:nvPr/>
        </p:nvGrpSpPr>
        <p:grpSpPr>
          <a:xfrm>
            <a:off x="7466566" y="2239303"/>
            <a:ext cx="356196" cy="265631"/>
            <a:chOff x="5216456" y="3725484"/>
            <a:chExt cx="356196" cy="265631"/>
          </a:xfrm>
          <a:solidFill>
            <a:schemeClr val="accent1"/>
          </a:solidFill>
        </p:grpSpPr>
        <p:sp>
          <p:nvSpPr>
            <p:cNvPr id="21" name="Google Shape;10655;p79">
              <a:extLst>
                <a:ext uri="{FF2B5EF4-FFF2-40B4-BE49-F238E27FC236}">
                  <a16:creationId xmlns:a16="http://schemas.microsoft.com/office/drawing/2014/main" id="{793F5DDC-F6FB-E945-40AD-28E328AAA7E6}"/>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656;p79">
              <a:extLst>
                <a:ext uri="{FF2B5EF4-FFF2-40B4-BE49-F238E27FC236}">
                  <a16:creationId xmlns:a16="http://schemas.microsoft.com/office/drawing/2014/main" id="{BB34B892-C066-7F10-48A9-9F7978CEFB5B}"/>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4B03FE96-46B7-3AF5-039E-C2BD1517E703}"/>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0" name="Rectangle 9">
            <a:extLst>
              <a:ext uri="{FF2B5EF4-FFF2-40B4-BE49-F238E27FC236}">
                <a16:creationId xmlns:a16="http://schemas.microsoft.com/office/drawing/2014/main" id="{B26BE05E-485B-7545-8184-04CD19C7CF4B}"/>
              </a:ext>
            </a:extLst>
          </p:cNvPr>
          <p:cNvSpPr/>
          <p:nvPr/>
        </p:nvSpPr>
        <p:spPr>
          <a:xfrm>
            <a:off x="558590" y="2060792"/>
            <a:ext cx="3686763" cy="1684564"/>
          </a:xfrm>
          <a:prstGeom prst="rect">
            <a:avLst/>
          </a:prstGeom>
        </p:spPr>
        <p:txBody>
          <a:bodyPr wrap="square">
            <a:spAutoFit/>
          </a:bodyPr>
          <a:lstStyle/>
          <a:p>
            <a:pPr marL="285750" indent="-285750">
              <a:lnSpc>
                <a:spcPct val="95000"/>
              </a:lnSpc>
              <a:spcBef>
                <a:spcPts val="400"/>
              </a:spcBef>
              <a:spcAft>
                <a:spcPts val="200"/>
              </a:spcAft>
              <a:buClr>
                <a:srgbClr val="E9B398"/>
              </a:buClr>
              <a:buFont typeface="Arial" panose="020B0604020202020204" pitchFamily="34" charset="0"/>
              <a:buChar char="•"/>
            </a:pPr>
            <a:r>
              <a:rPr lang="en-ZA" kern="1200" spc="-20" dirty="0">
                <a:solidFill>
                  <a:schemeClr val="bg1"/>
                </a:solidFill>
                <a:latin typeface="+mn-lt"/>
                <a:ea typeface="+mn-ea"/>
                <a:cs typeface="+mn-cs"/>
              </a:rPr>
              <a:t>There are multiple ways a user can upload media to the Asset Library </a:t>
            </a:r>
          </a:p>
          <a:p>
            <a:pPr marL="285750" indent="-285750">
              <a:lnSpc>
                <a:spcPct val="95000"/>
              </a:lnSpc>
              <a:spcBef>
                <a:spcPts val="400"/>
              </a:spcBef>
              <a:spcAft>
                <a:spcPts val="200"/>
              </a:spcAft>
              <a:buClr>
                <a:srgbClr val="E9B398"/>
              </a:buClr>
              <a:buFont typeface="Arial" panose="020B0604020202020204" pitchFamily="34" charset="0"/>
              <a:buChar char="•"/>
            </a:pPr>
            <a:r>
              <a:rPr lang="en-ZA" kern="1200" spc="-20" dirty="0">
                <a:solidFill>
                  <a:schemeClr val="bg1"/>
                </a:solidFill>
                <a:latin typeface="+mn-lt"/>
                <a:ea typeface="+mn-ea"/>
                <a:cs typeface="+mn-cs"/>
              </a:rPr>
              <a:t>Group assets with similar taxonomies </a:t>
            </a:r>
          </a:p>
          <a:p>
            <a:pPr marL="285750" lvl="1" indent="-285750">
              <a:lnSpc>
                <a:spcPct val="95000"/>
              </a:lnSpc>
              <a:spcBef>
                <a:spcPts val="400"/>
              </a:spcBef>
              <a:spcAft>
                <a:spcPts val="200"/>
              </a:spcAft>
              <a:buClr>
                <a:srgbClr val="E9B398"/>
              </a:buClr>
              <a:buFont typeface="Arial" panose="020B0604020202020204" pitchFamily="34" charset="0"/>
              <a:buChar char="•"/>
            </a:pPr>
            <a:r>
              <a:rPr lang="en-ZA" kern="1200" spc="-20" dirty="0">
                <a:solidFill>
                  <a:schemeClr val="bg1"/>
                </a:solidFill>
                <a:latin typeface="+mn-lt"/>
                <a:ea typeface="+mn-ea"/>
                <a:cs typeface="+mn-cs"/>
              </a:rPr>
              <a:t>Go to           Settings &gt; Users &amp; rights &gt; Permission Management to verify permissions</a:t>
            </a:r>
          </a:p>
          <a:p>
            <a:endParaRPr lang="en-ZA" sz="1200" kern="1200" dirty="0">
              <a:solidFill>
                <a:schemeClr val="bg1"/>
              </a:solidFill>
              <a:latin typeface="+mn-lt"/>
              <a:ea typeface="+mn-ea"/>
              <a:cs typeface="+mn-cs"/>
            </a:endParaRPr>
          </a:p>
        </p:txBody>
      </p:sp>
      <p:sp>
        <p:nvSpPr>
          <p:cNvPr id="28" name="Rectangle 27">
            <a:extLst>
              <a:ext uri="{FF2B5EF4-FFF2-40B4-BE49-F238E27FC236}">
                <a16:creationId xmlns:a16="http://schemas.microsoft.com/office/drawing/2014/main" id="{C02FAB80-761A-AF41-831E-C42706607E60}"/>
              </a:ext>
            </a:extLst>
          </p:cNvPr>
          <p:cNvSpPr/>
          <p:nvPr/>
        </p:nvSpPr>
        <p:spPr>
          <a:xfrm>
            <a:off x="5812729" y="4271529"/>
            <a:ext cx="2010032" cy="297004"/>
          </a:xfrm>
          <a:prstGeom prst="rect">
            <a:avLst/>
          </a:prstGeom>
        </p:spPr>
        <p:txBody>
          <a:bodyPr wrap="square">
            <a:spAutoFit/>
          </a:bodyPr>
          <a:lstStyle/>
          <a:p>
            <a:pPr>
              <a:lnSpc>
                <a:spcPct val="95000"/>
              </a:lnSpc>
              <a:spcBef>
                <a:spcPts val="400"/>
              </a:spcBef>
              <a:spcAft>
                <a:spcPts val="200"/>
              </a:spcAft>
              <a:buClr>
                <a:srgbClr val="E9B398"/>
              </a:buClr>
            </a:pPr>
            <a:r>
              <a:rPr lang="en-ZA" kern="1200" spc="-20" dirty="0">
                <a:solidFill>
                  <a:schemeClr val="bg1"/>
                </a:solidFill>
                <a:latin typeface="+mn-lt"/>
                <a:ea typeface="+mn-ea"/>
                <a:cs typeface="+mn-cs"/>
              </a:rPr>
              <a:t>Restrictions on upload</a:t>
            </a:r>
          </a:p>
        </p:txBody>
      </p:sp>
      <p:pic>
        <p:nvPicPr>
          <p:cNvPr id="23" name="Graphic 22" descr="Single gear with solid fill">
            <a:extLst>
              <a:ext uri="{FF2B5EF4-FFF2-40B4-BE49-F238E27FC236}">
                <a16:creationId xmlns:a16="http://schemas.microsoft.com/office/drawing/2014/main" id="{8BFC24FA-EE7B-2E4C-83F1-ABE48CC70BB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41414" y="2743886"/>
            <a:ext cx="363561" cy="363561"/>
          </a:xfrm>
          <a:prstGeom prst="rect">
            <a:avLst/>
          </a:prstGeom>
        </p:spPr>
      </p:pic>
    </p:spTree>
    <p:extLst>
      <p:ext uri="{BB962C8B-B14F-4D97-AF65-F5344CB8AC3E}">
        <p14:creationId xmlns:p14="http://schemas.microsoft.com/office/powerpoint/2010/main" val="38164228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3">
            <a:extLst>
              <a:ext uri="{FF2B5EF4-FFF2-40B4-BE49-F238E27FC236}">
                <a16:creationId xmlns:a16="http://schemas.microsoft.com/office/drawing/2014/main" id="{C98F04A4-B8D9-1147-AA38-ED14B4B42224}"/>
              </a:ext>
            </a:extLst>
          </p:cNvPr>
          <p:cNvPicPr>
            <a:picLocks noChangeAspect="1"/>
          </p:cNvPicPr>
          <p:nvPr/>
        </p:nvPicPr>
        <p:blipFill>
          <a:blip r:embed="rId3"/>
          <a:srcRect/>
          <a:stretch>
            <a:fillRect/>
          </a:stretch>
        </p:blipFill>
        <p:spPr>
          <a:xfrm>
            <a:off x="4103762" y="1118660"/>
            <a:ext cx="5040238" cy="3082946"/>
          </a:xfrm>
          <a:prstGeom prst="rect">
            <a:avLst/>
          </a:prstGeom>
        </p:spPr>
      </p:pic>
      <p:sp>
        <p:nvSpPr>
          <p:cNvPr id="28" name="Title 27">
            <a:extLst>
              <a:ext uri="{FF2B5EF4-FFF2-40B4-BE49-F238E27FC236}">
                <a16:creationId xmlns:a16="http://schemas.microsoft.com/office/drawing/2014/main" id="{EA742105-ECC2-A247-D291-8F0BD1E007DB}"/>
              </a:ext>
            </a:extLst>
          </p:cNvPr>
          <p:cNvSpPr>
            <a:spLocks noGrp="1"/>
          </p:cNvSpPr>
          <p:nvPr>
            <p:ph type="title" idx="4"/>
          </p:nvPr>
        </p:nvSpPr>
        <p:spPr/>
        <p:txBody>
          <a:bodyPr/>
          <a:lstStyle/>
          <a:p>
            <a:r>
              <a:rPr lang="en-GB" dirty="0"/>
              <a:t>Upload assets using drag &amp; drop</a:t>
            </a:r>
            <a:endParaRPr lang="en-ZA" dirty="0"/>
          </a:p>
        </p:txBody>
      </p:sp>
      <p:sp>
        <p:nvSpPr>
          <p:cNvPr id="31" name="Content Placeholder 2">
            <a:extLst>
              <a:ext uri="{FF2B5EF4-FFF2-40B4-BE49-F238E27FC236}">
                <a16:creationId xmlns:a16="http://schemas.microsoft.com/office/drawing/2014/main" id="{F581147E-4E85-199D-1660-E0B2A189C54D}"/>
              </a:ext>
            </a:extLst>
          </p:cNvPr>
          <p:cNvSpPr txBox="1">
            <a:spLocks/>
          </p:cNvSpPr>
          <p:nvPr/>
        </p:nvSpPr>
        <p:spPr>
          <a:xfrm>
            <a:off x="258016" y="1059177"/>
            <a:ext cx="3845746" cy="3263504"/>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177800" marR="0" lvl="0" indent="-177800" algn="ctr" rtl="0">
              <a:lnSpc>
                <a:spcPct val="100000"/>
              </a:lnSpc>
              <a:spcBef>
                <a:spcPts val="0"/>
              </a:spcBef>
              <a:spcAft>
                <a:spcPts val="0"/>
              </a:spcAft>
              <a:buClr>
                <a:schemeClr val="lt1"/>
              </a:buClr>
              <a:buSzPts val="1400"/>
              <a:buFont typeface="Arial"/>
              <a:buNone/>
              <a:defRPr sz="1400" b="0" i="0" u="none" strike="noStrike" kern="1200" cap="none">
                <a:solidFill>
                  <a:schemeClr val="lt1"/>
                </a:solidFill>
                <a:latin typeface="+mn-lt"/>
                <a:ea typeface="+mn-ea"/>
                <a:cs typeface="+mn-cs"/>
                <a:sym typeface="Arial"/>
              </a:defRPr>
            </a:lvl1pPr>
            <a:lvl2pPr marR="0" lvl="1"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9pPr>
          </a:lstStyle>
          <a:p>
            <a:pPr marL="0" indent="0" algn="l">
              <a:spcBef>
                <a:spcPts val="400"/>
              </a:spcBef>
              <a:spcAft>
                <a:spcPts val="400"/>
              </a:spcAft>
            </a:pPr>
            <a:r>
              <a:rPr lang="en-ZA" sz="1100" dirty="0">
                <a:ea typeface="Times New Roman" panose="02020603050405020304" pitchFamily="18" charset="0"/>
              </a:rPr>
              <a:t>User options include:</a:t>
            </a:r>
          </a:p>
          <a:p>
            <a:pPr marL="257175" indent="-257175" algn="l">
              <a:spcBef>
                <a:spcPts val="400"/>
              </a:spcBef>
              <a:spcAft>
                <a:spcPts val="400"/>
              </a:spcAft>
              <a:buClr>
                <a:schemeClr val="accent4"/>
              </a:buClr>
              <a:buSzPts val="1000"/>
              <a:buFont typeface="Symbol" panose="05050102010706020507" pitchFamily="18" charset="2"/>
              <a:buChar char=""/>
              <a:tabLst>
                <a:tab pos="342900" algn="l"/>
              </a:tabLst>
            </a:pPr>
            <a:r>
              <a:rPr lang="en-ZA" sz="1100" dirty="0">
                <a:ea typeface="Times New Roman" panose="02020603050405020304" pitchFamily="18" charset="0"/>
              </a:rPr>
              <a:t>Drag and drop the files onto an Asset Library page and the upload will start automatically</a:t>
            </a:r>
          </a:p>
          <a:p>
            <a:pPr marL="257175" indent="-257175" algn="l">
              <a:spcBef>
                <a:spcPts val="400"/>
              </a:spcBef>
              <a:spcAft>
                <a:spcPts val="400"/>
              </a:spcAft>
              <a:buClr>
                <a:schemeClr val="accent4"/>
              </a:buClr>
              <a:buSzPts val="1000"/>
              <a:buFont typeface="Symbol" panose="05050102010706020507" pitchFamily="18" charset="2"/>
              <a:buChar char=""/>
              <a:tabLst>
                <a:tab pos="342900" algn="l"/>
              </a:tabLst>
            </a:pPr>
            <a:r>
              <a:rPr lang="en-ZA" sz="1100" dirty="0">
                <a:ea typeface="Times New Roman" panose="02020603050405020304" pitchFamily="18" charset="0"/>
              </a:rPr>
              <a:t>Click the Upload media button in the Asset Library, and select the files to upload</a:t>
            </a:r>
          </a:p>
          <a:p>
            <a:pPr marL="257175" indent="-257175" algn="l">
              <a:spcBef>
                <a:spcPts val="400"/>
              </a:spcBef>
              <a:spcAft>
                <a:spcPts val="400"/>
              </a:spcAft>
              <a:buSzPts val="1000"/>
              <a:buFont typeface="Symbol" panose="05050102010706020507" pitchFamily="18" charset="2"/>
              <a:buChar char=""/>
              <a:tabLst>
                <a:tab pos="342900" algn="l"/>
              </a:tabLst>
            </a:pPr>
            <a:endParaRPr lang="en-ZA" sz="1100" dirty="0">
              <a:ea typeface="Times New Roman" panose="02020603050405020304" pitchFamily="18" charset="0"/>
            </a:endParaRPr>
          </a:p>
          <a:p>
            <a:pPr marL="0" indent="0" algn="l">
              <a:spcBef>
                <a:spcPts val="400"/>
              </a:spcBef>
              <a:spcAft>
                <a:spcPts val="400"/>
              </a:spcAft>
            </a:pPr>
            <a:r>
              <a:rPr lang="en-ZA" sz="1100" b="1" i="1" dirty="0">
                <a:ea typeface="Times New Roman" panose="02020603050405020304" pitchFamily="18" charset="0"/>
              </a:rPr>
              <a:t>Update asset information for one or multiple assets:</a:t>
            </a:r>
            <a:endParaRPr lang="en-ZA" sz="1100" dirty="0">
              <a:ea typeface="Times New Roman" panose="02020603050405020304" pitchFamily="18" charset="0"/>
            </a:endParaRPr>
          </a:p>
          <a:p>
            <a:pPr marL="285750" indent="-285750" algn="l">
              <a:spcBef>
                <a:spcPts val="400"/>
              </a:spcBef>
              <a:spcAft>
                <a:spcPts val="400"/>
              </a:spcAft>
              <a:buClr>
                <a:schemeClr val="accent4"/>
              </a:buClr>
              <a:buFont typeface="Arial" panose="020B0604020202020204" pitchFamily="34" charset="0"/>
              <a:buChar char="•"/>
            </a:pPr>
            <a:r>
              <a:rPr lang="en-ZA" sz="1100" dirty="0">
                <a:ea typeface="Times New Roman" panose="02020603050405020304" pitchFamily="18" charset="0"/>
                <a:cs typeface="Times New Roman" panose="02020603050405020304" pitchFamily="18" charset="0"/>
              </a:rPr>
              <a:t>Click                  to edit and update multiple files </a:t>
            </a:r>
          </a:p>
          <a:p>
            <a:pPr marL="285750" indent="-285750" algn="l">
              <a:spcBef>
                <a:spcPts val="400"/>
              </a:spcBef>
              <a:spcAft>
                <a:spcPts val="400"/>
              </a:spcAft>
              <a:buClr>
                <a:schemeClr val="accent4"/>
              </a:buClr>
              <a:buFont typeface="Arial" panose="020B0604020202020204" pitchFamily="34" charset="0"/>
              <a:buChar char="•"/>
            </a:pPr>
            <a:r>
              <a:rPr lang="en-ZA" sz="1100" dirty="0">
                <a:ea typeface="Calibri" panose="020F0502020204030204" pitchFamily="34" charset="0"/>
                <a:cs typeface="Times New Roman" panose="02020603050405020304" pitchFamily="18" charset="0"/>
              </a:rPr>
              <a:t>Enter the title for the asset </a:t>
            </a:r>
          </a:p>
          <a:p>
            <a:pPr marL="285750" indent="-285750" algn="l">
              <a:spcBef>
                <a:spcPts val="400"/>
              </a:spcBef>
              <a:spcAft>
                <a:spcPts val="400"/>
              </a:spcAft>
              <a:buClr>
                <a:schemeClr val="accent4"/>
              </a:buClr>
              <a:buFont typeface="Arial" panose="020B0604020202020204" pitchFamily="34" charset="0"/>
              <a:buChar char="•"/>
            </a:pPr>
            <a:r>
              <a:rPr lang="en-ZA" sz="1100" dirty="0">
                <a:ea typeface="Times New Roman" panose="02020603050405020304" pitchFamily="18" charset="0"/>
                <a:cs typeface="Times New Roman" panose="02020603050405020304" pitchFamily="18" charset="0"/>
              </a:rPr>
              <a:t>Add additional metaproperty options for the assets</a:t>
            </a:r>
          </a:p>
          <a:p>
            <a:pPr marL="285750" indent="-285750" algn="l">
              <a:spcBef>
                <a:spcPts val="400"/>
              </a:spcBef>
              <a:spcAft>
                <a:spcPts val="400"/>
              </a:spcAft>
              <a:buClr>
                <a:schemeClr val="accent4"/>
              </a:buClr>
              <a:buFont typeface="Arial" panose="020B0604020202020204" pitchFamily="34" charset="0"/>
              <a:buChar char="•"/>
            </a:pPr>
            <a:r>
              <a:rPr lang="en-ZA" sz="1100" dirty="0">
                <a:ea typeface="Times New Roman" panose="02020603050405020304" pitchFamily="18" charset="0"/>
                <a:cs typeface="Times New Roman" panose="02020603050405020304" pitchFamily="18" charset="0"/>
              </a:rPr>
              <a:t>Expand the tabs and add the required information about the assets</a:t>
            </a:r>
            <a:endParaRPr lang="en-ZA" sz="1100" dirty="0"/>
          </a:p>
        </p:txBody>
      </p:sp>
      <p:grpSp>
        <p:nvGrpSpPr>
          <p:cNvPr id="45" name="Group 44">
            <a:extLst>
              <a:ext uri="{FF2B5EF4-FFF2-40B4-BE49-F238E27FC236}">
                <a16:creationId xmlns:a16="http://schemas.microsoft.com/office/drawing/2014/main" id="{76990E31-4646-A6D7-559C-ADC278F3C5FC}"/>
              </a:ext>
            </a:extLst>
          </p:cNvPr>
          <p:cNvGrpSpPr/>
          <p:nvPr/>
        </p:nvGrpSpPr>
        <p:grpSpPr>
          <a:xfrm>
            <a:off x="982252" y="2873705"/>
            <a:ext cx="399287" cy="183493"/>
            <a:chOff x="2958353" y="2149174"/>
            <a:chExt cx="905015" cy="415902"/>
          </a:xfrm>
        </p:grpSpPr>
        <p:grpSp>
          <p:nvGrpSpPr>
            <p:cNvPr id="41" name="Group 40">
              <a:extLst>
                <a:ext uri="{FF2B5EF4-FFF2-40B4-BE49-F238E27FC236}">
                  <a16:creationId xmlns:a16="http://schemas.microsoft.com/office/drawing/2014/main" id="{E5DF1D1C-1586-8A8E-0E39-01B1B26C9166}"/>
                </a:ext>
              </a:extLst>
            </p:cNvPr>
            <p:cNvGrpSpPr/>
            <p:nvPr/>
          </p:nvGrpSpPr>
          <p:grpSpPr>
            <a:xfrm>
              <a:off x="2958353" y="2171170"/>
              <a:ext cx="368834" cy="368834"/>
              <a:chOff x="2958353" y="2171170"/>
              <a:chExt cx="368834" cy="368834"/>
            </a:xfrm>
          </p:grpSpPr>
          <p:grpSp>
            <p:nvGrpSpPr>
              <p:cNvPr id="39" name="Group 38">
                <a:extLst>
                  <a:ext uri="{FF2B5EF4-FFF2-40B4-BE49-F238E27FC236}">
                    <a16:creationId xmlns:a16="http://schemas.microsoft.com/office/drawing/2014/main" id="{19DE388F-9A68-3EF1-5F24-39758D22DEC8}"/>
                  </a:ext>
                </a:extLst>
              </p:cNvPr>
              <p:cNvGrpSpPr/>
              <p:nvPr/>
            </p:nvGrpSpPr>
            <p:grpSpPr>
              <a:xfrm>
                <a:off x="2958353" y="2171170"/>
                <a:ext cx="368834" cy="368834"/>
                <a:chOff x="3380975" y="1612637"/>
                <a:chExt cx="368834" cy="368834"/>
              </a:xfrm>
            </p:grpSpPr>
            <p:grpSp>
              <p:nvGrpSpPr>
                <p:cNvPr id="35" name="Google Shape;10654;p79">
                  <a:extLst>
                    <a:ext uri="{FF2B5EF4-FFF2-40B4-BE49-F238E27FC236}">
                      <a16:creationId xmlns:a16="http://schemas.microsoft.com/office/drawing/2014/main" id="{F2605CB3-919D-9DF3-2A58-055EFC2AFB33}"/>
                    </a:ext>
                  </a:extLst>
                </p:cNvPr>
                <p:cNvGrpSpPr/>
                <p:nvPr/>
              </p:nvGrpSpPr>
              <p:grpSpPr>
                <a:xfrm>
                  <a:off x="3432152" y="1690112"/>
                  <a:ext cx="279016" cy="208074"/>
                  <a:chOff x="5216456" y="3725484"/>
                  <a:chExt cx="356196" cy="265631"/>
                </a:xfrm>
                <a:solidFill>
                  <a:schemeClr val="bg1"/>
                </a:solidFill>
              </p:grpSpPr>
              <p:sp>
                <p:nvSpPr>
                  <p:cNvPr id="36" name="Google Shape;10655;p79">
                    <a:extLst>
                      <a:ext uri="{FF2B5EF4-FFF2-40B4-BE49-F238E27FC236}">
                        <a16:creationId xmlns:a16="http://schemas.microsoft.com/office/drawing/2014/main" id="{465EFF19-5401-8110-05E6-5C5C197C9403}"/>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656;p79">
                    <a:extLst>
                      <a:ext uri="{FF2B5EF4-FFF2-40B4-BE49-F238E27FC236}">
                        <a16:creationId xmlns:a16="http://schemas.microsoft.com/office/drawing/2014/main" id="{E453EF3E-8123-060A-446E-76BA64DDB82C}"/>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bg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8" name="Rectangle: Rounded Corners 37">
                  <a:extLst>
                    <a:ext uri="{FF2B5EF4-FFF2-40B4-BE49-F238E27FC236}">
                      <a16:creationId xmlns:a16="http://schemas.microsoft.com/office/drawing/2014/main" id="{9198CBBD-77C6-1AA1-511C-3C486F9F9EE5}"/>
                    </a:ext>
                  </a:extLst>
                </p:cNvPr>
                <p:cNvSpPr/>
                <p:nvPr/>
              </p:nvSpPr>
              <p:spPr>
                <a:xfrm>
                  <a:off x="3380975" y="1612637"/>
                  <a:ext cx="368834" cy="368834"/>
                </a:xfrm>
                <a:prstGeom prst="round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40" name="Freeform: Shape 39">
                <a:extLst>
                  <a:ext uri="{FF2B5EF4-FFF2-40B4-BE49-F238E27FC236}">
                    <a16:creationId xmlns:a16="http://schemas.microsoft.com/office/drawing/2014/main" id="{E3300281-56A4-BCDA-E2DD-089413D0A39E}"/>
                  </a:ext>
                </a:extLst>
              </p:cNvPr>
              <p:cNvSpPr/>
              <p:nvPr/>
            </p:nvSpPr>
            <p:spPr>
              <a:xfrm>
                <a:off x="3020190" y="2255965"/>
                <a:ext cx="260303" cy="193559"/>
              </a:xfrm>
              <a:custGeom>
                <a:avLst/>
                <a:gdLst>
                  <a:gd name="connsiteX0" fmla="*/ 220257 w 260303"/>
                  <a:gd name="connsiteY0" fmla="*/ 0 h 193559"/>
                  <a:gd name="connsiteX1" fmla="*/ 260303 w 260303"/>
                  <a:gd name="connsiteY1" fmla="*/ 40047 h 193559"/>
                  <a:gd name="connsiteX2" fmla="*/ 100117 w 260303"/>
                  <a:gd name="connsiteY2" fmla="*/ 193559 h 193559"/>
                  <a:gd name="connsiteX3" fmla="*/ 60070 w 260303"/>
                  <a:gd name="connsiteY3" fmla="*/ 173536 h 193559"/>
                  <a:gd name="connsiteX4" fmla="*/ 0 w 260303"/>
                  <a:gd name="connsiteY4" fmla="*/ 106791 h 193559"/>
                  <a:gd name="connsiteX5" fmla="*/ 43384 w 260303"/>
                  <a:gd name="connsiteY5" fmla="*/ 70082 h 193559"/>
                  <a:gd name="connsiteX6" fmla="*/ 96779 w 260303"/>
                  <a:gd name="connsiteY6" fmla="*/ 126815 h 193559"/>
                  <a:gd name="connsiteX7" fmla="*/ 220257 w 260303"/>
                  <a:gd name="connsiteY7" fmla="*/ 0 h 1935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0303" h="193559">
                    <a:moveTo>
                      <a:pt x="220257" y="0"/>
                    </a:moveTo>
                    <a:lnTo>
                      <a:pt x="260303" y="40047"/>
                    </a:lnTo>
                    <a:lnTo>
                      <a:pt x="100117" y="193559"/>
                    </a:lnTo>
                    <a:lnTo>
                      <a:pt x="60070" y="173536"/>
                    </a:lnTo>
                    <a:lnTo>
                      <a:pt x="0" y="106791"/>
                    </a:lnTo>
                    <a:lnTo>
                      <a:pt x="43384" y="70082"/>
                    </a:lnTo>
                    <a:lnTo>
                      <a:pt x="96779" y="126815"/>
                    </a:lnTo>
                    <a:lnTo>
                      <a:pt x="220257"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cxnSp>
          <p:nvCxnSpPr>
            <p:cNvPr id="43" name="Straight Connector 42">
              <a:extLst>
                <a:ext uri="{FF2B5EF4-FFF2-40B4-BE49-F238E27FC236}">
                  <a16:creationId xmlns:a16="http://schemas.microsoft.com/office/drawing/2014/main" id="{F237621F-B225-86D4-9BB6-4A032296939D}"/>
                </a:ext>
              </a:extLst>
            </p:cNvPr>
            <p:cNvCxnSpPr/>
            <p:nvPr/>
          </p:nvCxnSpPr>
          <p:spPr>
            <a:xfrm>
              <a:off x="3439341" y="2149174"/>
              <a:ext cx="0" cy="415902"/>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4" name="Isosceles Triangle 43">
              <a:extLst>
                <a:ext uri="{FF2B5EF4-FFF2-40B4-BE49-F238E27FC236}">
                  <a16:creationId xmlns:a16="http://schemas.microsoft.com/office/drawing/2014/main" id="{E04F497B-33D0-B2D8-01FC-DE48AA55AFD6}"/>
                </a:ext>
              </a:extLst>
            </p:cNvPr>
            <p:cNvSpPr/>
            <p:nvPr/>
          </p:nvSpPr>
          <p:spPr>
            <a:xfrm flipV="1">
              <a:off x="3559680" y="2282544"/>
              <a:ext cx="303688" cy="147074"/>
            </a:xfrm>
            <a:prstGeom prst="triangle">
              <a:avLst/>
            </a:prstGeom>
            <a:solidFill>
              <a:schemeClr val="bg1"/>
            </a:solidFill>
            <a:ln w="3175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grpSp>
      <p:sp>
        <p:nvSpPr>
          <p:cNvPr id="46" name="Rectangle 45">
            <a:extLst>
              <a:ext uri="{FF2B5EF4-FFF2-40B4-BE49-F238E27FC236}">
                <a16:creationId xmlns:a16="http://schemas.microsoft.com/office/drawing/2014/main" id="{838F24B1-AD91-7748-7F08-0662D838D70C}"/>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3" name="Picture 2" descr="Graphical user interface, application&#10;&#10;Description automatically generated">
            <a:extLst>
              <a:ext uri="{FF2B5EF4-FFF2-40B4-BE49-F238E27FC236}">
                <a16:creationId xmlns:a16="http://schemas.microsoft.com/office/drawing/2014/main" id="{CB2BB968-1E25-B249-BE07-EFB771135E54}"/>
              </a:ext>
            </a:extLst>
          </p:cNvPr>
          <p:cNvPicPr>
            <a:picLocks noChangeAspect="1"/>
          </p:cNvPicPr>
          <p:nvPr/>
        </p:nvPicPr>
        <p:blipFill rotWithShape="1">
          <a:blip r:embed="rId4"/>
          <a:srcRect r="13211"/>
          <a:stretch/>
        </p:blipFill>
        <p:spPr>
          <a:xfrm>
            <a:off x="4591318" y="1210408"/>
            <a:ext cx="4045627" cy="2536644"/>
          </a:xfrm>
          <a:prstGeom prst="rect">
            <a:avLst/>
          </a:prstGeom>
        </p:spPr>
      </p:pic>
      <p:sp>
        <p:nvSpPr>
          <p:cNvPr id="21" name="Oval 20">
            <a:extLst>
              <a:ext uri="{FF2B5EF4-FFF2-40B4-BE49-F238E27FC236}">
                <a16:creationId xmlns:a16="http://schemas.microsoft.com/office/drawing/2014/main" id="{D4F8E9BB-C615-994A-81C0-D96FE8A7D7CF}"/>
              </a:ext>
            </a:extLst>
          </p:cNvPr>
          <p:cNvSpPr/>
          <p:nvPr/>
        </p:nvSpPr>
        <p:spPr>
          <a:xfrm>
            <a:off x="4591317" y="1524428"/>
            <a:ext cx="2234667" cy="731983"/>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0223977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EA742105-ECC2-A247-D291-8F0BD1E007DB}"/>
              </a:ext>
            </a:extLst>
          </p:cNvPr>
          <p:cNvSpPr>
            <a:spLocks noGrp="1"/>
          </p:cNvSpPr>
          <p:nvPr>
            <p:ph type="title" idx="4"/>
          </p:nvPr>
        </p:nvSpPr>
        <p:spPr/>
        <p:txBody>
          <a:bodyPr/>
          <a:lstStyle/>
          <a:p>
            <a:r>
              <a:rPr lang="en-GB" dirty="0"/>
              <a:t>Upload assets using drag &amp; drop</a:t>
            </a:r>
            <a:endParaRPr lang="en-ZA" dirty="0"/>
          </a:p>
        </p:txBody>
      </p:sp>
      <p:sp>
        <p:nvSpPr>
          <p:cNvPr id="31" name="Content Placeholder 2">
            <a:extLst>
              <a:ext uri="{FF2B5EF4-FFF2-40B4-BE49-F238E27FC236}">
                <a16:creationId xmlns:a16="http://schemas.microsoft.com/office/drawing/2014/main" id="{F581147E-4E85-199D-1660-E0B2A189C54D}"/>
              </a:ext>
            </a:extLst>
          </p:cNvPr>
          <p:cNvSpPr txBox="1">
            <a:spLocks/>
          </p:cNvSpPr>
          <p:nvPr/>
        </p:nvSpPr>
        <p:spPr>
          <a:xfrm>
            <a:off x="258016" y="2022934"/>
            <a:ext cx="3906480" cy="865723"/>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PPr>
            <a:lvl1pPr marL="177800" marR="0" lvl="0" indent="-177800" algn="ctr" rtl="0">
              <a:lnSpc>
                <a:spcPct val="100000"/>
              </a:lnSpc>
              <a:spcBef>
                <a:spcPts val="0"/>
              </a:spcBef>
              <a:spcAft>
                <a:spcPts val="0"/>
              </a:spcAft>
              <a:buClr>
                <a:schemeClr val="lt1"/>
              </a:buClr>
              <a:buSzPts val="1400"/>
              <a:buFont typeface="Arial"/>
              <a:buNone/>
              <a:defRPr sz="1400" b="0" i="0" u="none" strike="noStrike" kern="1200" cap="none">
                <a:solidFill>
                  <a:schemeClr val="lt1"/>
                </a:solidFill>
                <a:latin typeface="+mn-lt"/>
                <a:ea typeface="+mn-ea"/>
                <a:cs typeface="+mn-cs"/>
                <a:sym typeface="Arial"/>
              </a:defRPr>
            </a:lvl1pPr>
            <a:lvl2pPr marR="0" lvl="1"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2pPr>
            <a:lvl3pPr marR="0" lvl="2"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3pPr>
            <a:lvl4pPr marR="0" lvl="3"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4pPr>
            <a:lvl5pPr marR="0" lvl="4"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5pPr>
            <a:lvl6pPr marR="0" lvl="5"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6pPr>
            <a:lvl7pPr marR="0" lvl="6"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7pPr>
            <a:lvl8pPr marR="0" lvl="7"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8pPr>
            <a:lvl9pPr marR="0" lvl="8" algn="ctr" rtl="0">
              <a:lnSpc>
                <a:spcPct val="100000"/>
              </a:lnSpc>
              <a:spcBef>
                <a:spcPts val="0"/>
              </a:spcBef>
              <a:spcAft>
                <a:spcPts val="0"/>
              </a:spcAft>
              <a:buClr>
                <a:schemeClr val="lt1"/>
              </a:buClr>
              <a:buSzPts val="2100"/>
              <a:buFont typeface="Arial"/>
              <a:buNone/>
              <a:defRPr sz="2100" b="0" i="0" u="none" strike="noStrike" cap="none">
                <a:solidFill>
                  <a:schemeClr val="lt1"/>
                </a:solidFill>
                <a:latin typeface="Arial"/>
                <a:ea typeface="Arial"/>
                <a:cs typeface="Arial"/>
                <a:sym typeface="Arial"/>
              </a:defRPr>
            </a:lvl9pPr>
          </a:lstStyle>
          <a:p>
            <a:pPr marL="285750" indent="-285750" algn="l">
              <a:lnSpc>
                <a:spcPct val="95000"/>
              </a:lnSpc>
              <a:spcBef>
                <a:spcPts val="400"/>
              </a:spcBef>
              <a:spcAft>
                <a:spcPts val="200"/>
              </a:spcAft>
              <a:buClr>
                <a:srgbClr val="E9B398"/>
              </a:buClr>
              <a:buFont typeface="Arial" panose="020B0604020202020204" pitchFamily="34" charset="0"/>
              <a:buChar char="•"/>
            </a:pPr>
            <a:r>
              <a:rPr lang="en-GB" spc="-20" dirty="0">
                <a:solidFill>
                  <a:schemeClr val="bg1"/>
                </a:solidFill>
              </a:rPr>
              <a:t>Click        to activate additional fields to add extra information to the assets</a:t>
            </a:r>
          </a:p>
        </p:txBody>
      </p:sp>
      <p:grpSp>
        <p:nvGrpSpPr>
          <p:cNvPr id="2" name="Group 1">
            <a:extLst>
              <a:ext uri="{FF2B5EF4-FFF2-40B4-BE49-F238E27FC236}">
                <a16:creationId xmlns:a16="http://schemas.microsoft.com/office/drawing/2014/main" id="{9F477C94-D818-6AFC-B490-3C0A3B6CC194}"/>
              </a:ext>
            </a:extLst>
          </p:cNvPr>
          <p:cNvGrpSpPr/>
          <p:nvPr/>
        </p:nvGrpSpPr>
        <p:grpSpPr>
          <a:xfrm>
            <a:off x="996283" y="2163849"/>
            <a:ext cx="216015" cy="216015"/>
            <a:chOff x="7555620" y="3125000"/>
            <a:chExt cx="914400" cy="914400"/>
          </a:xfrm>
        </p:grpSpPr>
        <p:pic>
          <p:nvPicPr>
            <p:cNvPr id="7" name="Graphic 6" descr="Eye with solid fill">
              <a:extLst>
                <a:ext uri="{FF2B5EF4-FFF2-40B4-BE49-F238E27FC236}">
                  <a16:creationId xmlns:a16="http://schemas.microsoft.com/office/drawing/2014/main" id="{5752FE77-6B67-7138-54BD-19F96B489A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555620" y="3125000"/>
              <a:ext cx="914400" cy="914400"/>
            </a:xfrm>
            <a:prstGeom prst="rect">
              <a:avLst/>
            </a:prstGeom>
          </p:spPr>
        </p:pic>
        <p:cxnSp>
          <p:nvCxnSpPr>
            <p:cNvPr id="8" name="Straight Connector 7">
              <a:extLst>
                <a:ext uri="{FF2B5EF4-FFF2-40B4-BE49-F238E27FC236}">
                  <a16:creationId xmlns:a16="http://schemas.microsoft.com/office/drawing/2014/main" id="{F24EBA00-224A-72C0-4FDF-CEE50A1868AC}"/>
                </a:ext>
              </a:extLst>
            </p:cNvPr>
            <p:cNvCxnSpPr/>
            <p:nvPr/>
          </p:nvCxnSpPr>
          <p:spPr>
            <a:xfrm flipH="1">
              <a:off x="7884658" y="3260774"/>
              <a:ext cx="240994" cy="602486"/>
            </a:xfrm>
            <a:prstGeom prst="line">
              <a:avLst/>
            </a:prstGeom>
            <a:ln w="254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13" name="Rectangle 12">
            <a:extLst>
              <a:ext uri="{FF2B5EF4-FFF2-40B4-BE49-F238E27FC236}">
                <a16:creationId xmlns:a16="http://schemas.microsoft.com/office/drawing/2014/main" id="{99194477-C5A9-EEC5-1CA0-F03247358E03}"/>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17" name="Picture 3">
            <a:extLst>
              <a:ext uri="{FF2B5EF4-FFF2-40B4-BE49-F238E27FC236}">
                <a16:creationId xmlns:a16="http://schemas.microsoft.com/office/drawing/2014/main" id="{4F5CBF2C-B4E4-FC4B-B670-098C2D3FA9B3}"/>
              </a:ext>
            </a:extLst>
          </p:cNvPr>
          <p:cNvPicPr>
            <a:picLocks noChangeAspect="1"/>
          </p:cNvPicPr>
          <p:nvPr/>
        </p:nvPicPr>
        <p:blipFill>
          <a:blip r:embed="rId5"/>
          <a:srcRect/>
          <a:stretch>
            <a:fillRect/>
          </a:stretch>
        </p:blipFill>
        <p:spPr>
          <a:xfrm>
            <a:off x="4103762" y="1118660"/>
            <a:ext cx="5040238" cy="3082946"/>
          </a:xfrm>
          <a:prstGeom prst="rect">
            <a:avLst/>
          </a:prstGeom>
        </p:spPr>
      </p:pic>
      <p:pic>
        <p:nvPicPr>
          <p:cNvPr id="18" name="Picture 17" descr="Graphical user interface, application&#10;&#10;Description automatically generated">
            <a:extLst>
              <a:ext uri="{FF2B5EF4-FFF2-40B4-BE49-F238E27FC236}">
                <a16:creationId xmlns:a16="http://schemas.microsoft.com/office/drawing/2014/main" id="{3FC31B65-F6B2-DF47-BFFA-FE2F70719A6D}"/>
              </a:ext>
            </a:extLst>
          </p:cNvPr>
          <p:cNvPicPr>
            <a:picLocks noChangeAspect="1"/>
          </p:cNvPicPr>
          <p:nvPr/>
        </p:nvPicPr>
        <p:blipFill rotWithShape="1">
          <a:blip r:embed="rId6"/>
          <a:srcRect r="13211"/>
          <a:stretch/>
        </p:blipFill>
        <p:spPr>
          <a:xfrm>
            <a:off x="4572000" y="1187474"/>
            <a:ext cx="4045627" cy="2536644"/>
          </a:xfrm>
          <a:prstGeom prst="rect">
            <a:avLst/>
          </a:prstGeom>
        </p:spPr>
      </p:pic>
      <p:sp>
        <p:nvSpPr>
          <p:cNvPr id="19" name="Oval 18">
            <a:extLst>
              <a:ext uri="{FF2B5EF4-FFF2-40B4-BE49-F238E27FC236}">
                <a16:creationId xmlns:a16="http://schemas.microsoft.com/office/drawing/2014/main" id="{7FBD8EF3-F307-8A47-88E1-B5024F9F679E}"/>
              </a:ext>
            </a:extLst>
          </p:cNvPr>
          <p:cNvSpPr/>
          <p:nvPr/>
        </p:nvSpPr>
        <p:spPr>
          <a:xfrm>
            <a:off x="6208405" y="1231777"/>
            <a:ext cx="592610" cy="540816"/>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02234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Graphical user interface, application&#10;&#10;Description automatically generated">
            <a:extLst>
              <a:ext uri="{FF2B5EF4-FFF2-40B4-BE49-F238E27FC236}">
                <a16:creationId xmlns:a16="http://schemas.microsoft.com/office/drawing/2014/main" id="{CF689956-7C9A-9A4F-99FC-D5DFB0F4E83F}"/>
              </a:ext>
            </a:extLst>
          </p:cNvPr>
          <p:cNvPicPr>
            <a:picLocks noChangeAspect="1"/>
          </p:cNvPicPr>
          <p:nvPr/>
        </p:nvPicPr>
        <p:blipFill>
          <a:blip r:embed="rId3"/>
          <a:stretch>
            <a:fillRect/>
          </a:stretch>
        </p:blipFill>
        <p:spPr>
          <a:xfrm>
            <a:off x="5986185" y="624831"/>
            <a:ext cx="2411535" cy="3990595"/>
          </a:xfrm>
          <a:prstGeom prst="rect">
            <a:avLst/>
          </a:prstGeom>
        </p:spPr>
      </p:pic>
      <p:sp>
        <p:nvSpPr>
          <p:cNvPr id="16" name="Rectangle 15">
            <a:extLst>
              <a:ext uri="{FF2B5EF4-FFF2-40B4-BE49-F238E27FC236}">
                <a16:creationId xmlns:a16="http://schemas.microsoft.com/office/drawing/2014/main" id="{6D21BD99-DA4B-3654-E5C7-FCA8F252B44A}"/>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2" name="Title 1">
            <a:extLst>
              <a:ext uri="{FF2B5EF4-FFF2-40B4-BE49-F238E27FC236}">
                <a16:creationId xmlns:a16="http://schemas.microsoft.com/office/drawing/2014/main" id="{005FD2C6-33A2-A7EC-B985-5EE94D86567E}"/>
              </a:ext>
            </a:extLst>
          </p:cNvPr>
          <p:cNvSpPr>
            <a:spLocks noGrp="1"/>
          </p:cNvSpPr>
          <p:nvPr>
            <p:ph type="title"/>
          </p:nvPr>
        </p:nvSpPr>
        <p:spPr/>
        <p:txBody>
          <a:bodyPr/>
          <a:lstStyle/>
          <a:p>
            <a:r>
              <a:rPr lang="en-ZA" dirty="0"/>
              <a:t>Upload assets using drag &amp; drop</a:t>
            </a:r>
          </a:p>
        </p:txBody>
      </p:sp>
      <p:sp>
        <p:nvSpPr>
          <p:cNvPr id="3" name="Content Placeholder 2">
            <a:extLst>
              <a:ext uri="{FF2B5EF4-FFF2-40B4-BE49-F238E27FC236}">
                <a16:creationId xmlns:a16="http://schemas.microsoft.com/office/drawing/2014/main" id="{309AD56E-C6E3-EE52-730D-C8E1FC5718C3}"/>
              </a:ext>
            </a:extLst>
          </p:cNvPr>
          <p:cNvSpPr>
            <a:spLocks noGrp="1"/>
          </p:cNvSpPr>
          <p:nvPr>
            <p:ph idx="4294967295"/>
          </p:nvPr>
        </p:nvSpPr>
        <p:spPr>
          <a:xfrm>
            <a:off x="254996" y="2008184"/>
            <a:ext cx="5044048" cy="1310531"/>
          </a:xfrm>
        </p:spPr>
        <p:txBody>
          <a:bodyPr>
            <a:normAutofit fontScale="92500" lnSpcReduction="10000"/>
          </a:bodyPr>
          <a:lstStyle/>
          <a:p>
            <a:pPr marL="285750" indent="-285750">
              <a:buFont typeface="Arial" panose="020B0604020202020204" pitchFamily="34" charset="0"/>
              <a:buChar char="•"/>
            </a:pPr>
            <a:r>
              <a:rPr lang="en-ZA" sz="1500" spc="-20" dirty="0"/>
              <a:t>If users want to add specific information to single assets, they must clear the checkbox on the asset and add the information directly in the asset preview.  </a:t>
            </a:r>
          </a:p>
          <a:p>
            <a:pPr marL="0" indent="0"/>
            <a:endParaRPr lang="en-ZA" sz="1500" spc="-20" dirty="0"/>
          </a:p>
          <a:p>
            <a:pPr marL="285750" indent="-285750">
              <a:buFont typeface="Arial" panose="020B0604020202020204" pitchFamily="34" charset="0"/>
              <a:buChar char="•"/>
            </a:pPr>
            <a:r>
              <a:rPr lang="en-ZA" sz="1500" spc="-20" dirty="0"/>
              <a:t>If they want to go back to editing all assets, select the checkbox again and add the information in the tabs</a:t>
            </a:r>
          </a:p>
          <a:p>
            <a:pPr marL="342900" indent="-342900">
              <a:buFont typeface="Arial" panose="020B0604020202020204" pitchFamily="34" charset="0"/>
              <a:buChar char="•"/>
            </a:pPr>
            <a:endParaRPr lang="en-ZA" sz="1200" dirty="0"/>
          </a:p>
        </p:txBody>
      </p:sp>
      <p:sp>
        <p:nvSpPr>
          <p:cNvPr id="21" name="Freeform 4">
            <a:extLst>
              <a:ext uri="{FF2B5EF4-FFF2-40B4-BE49-F238E27FC236}">
                <a16:creationId xmlns:a16="http://schemas.microsoft.com/office/drawing/2014/main" id="{DB672F84-BAFA-FD4D-A649-7D6972C64A29}"/>
              </a:ext>
            </a:extLst>
          </p:cNvPr>
          <p:cNvSpPr/>
          <p:nvPr/>
        </p:nvSpPr>
        <p:spPr>
          <a:xfrm rot="5400000">
            <a:off x="5104897" y="1351896"/>
            <a:ext cx="4174113" cy="2536467"/>
          </a:xfrm>
          <a:custGeom>
            <a:avLst/>
            <a:gdLst/>
            <a:ahLst/>
            <a:cxnLst/>
            <a:rect l="l" t="t" r="r" b="b"/>
            <a:pathLst>
              <a:path w="12661900" h="9144000">
                <a:moveTo>
                  <a:pt x="12661900" y="9144000"/>
                </a:moveTo>
                <a:lnTo>
                  <a:pt x="0" y="9144000"/>
                </a:lnTo>
                <a:lnTo>
                  <a:pt x="0" y="0"/>
                </a:lnTo>
                <a:lnTo>
                  <a:pt x="12661900" y="0"/>
                </a:lnTo>
                <a:lnTo>
                  <a:pt x="12661900" y="9144000"/>
                </a:lnTo>
                <a:close/>
              </a:path>
            </a:pathLst>
          </a:custGeom>
          <a:blipFill>
            <a:blip r:embed="rId4"/>
            <a:stretch>
              <a:fillRect l="-5" r="-5"/>
            </a:stretch>
          </a:blipFill>
        </p:spPr>
        <p:txBody>
          <a:bodyPr/>
          <a:lstStyle/>
          <a:p>
            <a:endParaRPr lang="en-US" dirty="0"/>
          </a:p>
        </p:txBody>
      </p:sp>
      <p:sp>
        <p:nvSpPr>
          <p:cNvPr id="24" name="Oval 23">
            <a:extLst>
              <a:ext uri="{FF2B5EF4-FFF2-40B4-BE49-F238E27FC236}">
                <a16:creationId xmlns:a16="http://schemas.microsoft.com/office/drawing/2014/main" id="{F7342273-3AA6-9A49-935B-66E236FB6C65}"/>
              </a:ext>
            </a:extLst>
          </p:cNvPr>
          <p:cNvSpPr/>
          <p:nvPr/>
        </p:nvSpPr>
        <p:spPr>
          <a:xfrm>
            <a:off x="5986185" y="2205758"/>
            <a:ext cx="2234667" cy="731983"/>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468919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9BC0-4072-CAA6-A0DD-EB41AB2C612B}"/>
              </a:ext>
            </a:extLst>
          </p:cNvPr>
          <p:cNvSpPr>
            <a:spLocks noGrp="1"/>
          </p:cNvSpPr>
          <p:nvPr>
            <p:ph type="title"/>
          </p:nvPr>
        </p:nvSpPr>
        <p:spPr/>
        <p:txBody>
          <a:bodyPr/>
          <a:lstStyle/>
          <a:p>
            <a:r>
              <a:rPr lang="en-US" dirty="0"/>
              <a:t>How to apply watermarks</a:t>
            </a:r>
            <a:endParaRPr lang="en-ZA" dirty="0"/>
          </a:p>
        </p:txBody>
      </p:sp>
      <p:sp>
        <p:nvSpPr>
          <p:cNvPr id="10" name="Content Placeholder 2">
            <a:extLst>
              <a:ext uri="{FF2B5EF4-FFF2-40B4-BE49-F238E27FC236}">
                <a16:creationId xmlns:a16="http://schemas.microsoft.com/office/drawing/2014/main" id="{2AF3B008-F060-BB20-2066-7924C3F1764B}"/>
              </a:ext>
            </a:extLst>
          </p:cNvPr>
          <p:cNvSpPr txBox="1">
            <a:spLocks/>
          </p:cNvSpPr>
          <p:nvPr/>
        </p:nvSpPr>
        <p:spPr>
          <a:xfrm>
            <a:off x="989002" y="2063387"/>
            <a:ext cx="3260269"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ZA" dirty="0"/>
          </a:p>
        </p:txBody>
      </p:sp>
      <p:sp>
        <p:nvSpPr>
          <p:cNvPr id="16" name="Rectangle 15">
            <a:extLst>
              <a:ext uri="{FF2B5EF4-FFF2-40B4-BE49-F238E27FC236}">
                <a16:creationId xmlns:a16="http://schemas.microsoft.com/office/drawing/2014/main" id="{2CB3A14A-AF47-44B2-8418-D5C4D7DCBD47}"/>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8" name="Content Placeholder 2">
            <a:extLst>
              <a:ext uri="{FF2B5EF4-FFF2-40B4-BE49-F238E27FC236}">
                <a16:creationId xmlns:a16="http://schemas.microsoft.com/office/drawing/2014/main" id="{B64B3988-CB7E-016B-F145-710D394749D0}"/>
              </a:ext>
            </a:extLst>
          </p:cNvPr>
          <p:cNvSpPr txBox="1">
            <a:spLocks/>
          </p:cNvSpPr>
          <p:nvPr/>
        </p:nvSpPr>
        <p:spPr>
          <a:xfrm>
            <a:off x="431797" y="1230297"/>
            <a:ext cx="3260269" cy="2127449"/>
          </a:xfrm>
          <a:prstGeom prst="rect">
            <a:avLst/>
          </a:prstGeom>
        </p:spPr>
        <p:txBody>
          <a:bodyPr vert="horz" lIns="91440" tIns="45720" rIns="91440" bIns="45720" rtlCol="0">
            <a:normAutofit fontScale="25000" lnSpcReduction="20000"/>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65113" indent="-265113">
              <a:lnSpc>
                <a:spcPct val="115000"/>
              </a:lnSpc>
              <a:spcBef>
                <a:spcPts val="400"/>
              </a:spcBef>
              <a:spcAft>
                <a:spcPts val="200"/>
              </a:spcAft>
              <a:buClr>
                <a:srgbClr val="E9B398"/>
              </a:buClr>
              <a:buFont typeface="Arial" panose="020B0604020202020204" pitchFamily="34" charset="0"/>
              <a:buChar char="•"/>
            </a:pPr>
            <a:r>
              <a:rPr lang="en-ZA" sz="6400" spc="-20" dirty="0"/>
              <a:t>Go to your portal and start the asset upload</a:t>
            </a:r>
          </a:p>
          <a:p>
            <a:pPr marL="265113" indent="-265113">
              <a:lnSpc>
                <a:spcPct val="115000"/>
              </a:lnSpc>
              <a:spcBef>
                <a:spcPts val="400"/>
              </a:spcBef>
              <a:spcAft>
                <a:spcPts val="200"/>
              </a:spcAft>
              <a:buClr>
                <a:srgbClr val="E9B398"/>
              </a:buClr>
              <a:buFont typeface="Arial" panose="020B0604020202020204" pitchFamily="34" charset="0"/>
              <a:buChar char="•"/>
            </a:pPr>
            <a:r>
              <a:rPr lang="en-ZA" sz="6400" spc="-20" dirty="0"/>
              <a:t>Go to the Advanced Rights section in the left sidebar of the upload screen.</a:t>
            </a:r>
          </a:p>
          <a:p>
            <a:pPr marL="265113" indent="-265113">
              <a:lnSpc>
                <a:spcPct val="115000"/>
              </a:lnSpc>
              <a:spcBef>
                <a:spcPts val="400"/>
              </a:spcBef>
              <a:spcAft>
                <a:spcPts val="200"/>
              </a:spcAft>
              <a:buClr>
                <a:srgbClr val="E9B398"/>
              </a:buClr>
              <a:buFont typeface="Arial" panose="020B0604020202020204" pitchFamily="34" charset="0"/>
              <a:buChar char="•"/>
            </a:pPr>
            <a:r>
              <a:rPr lang="en-ZA" sz="6400" spc="-20" dirty="0"/>
              <a:t>Select Show watermark.</a:t>
            </a:r>
          </a:p>
          <a:p>
            <a:pPr marL="265113" indent="-265113">
              <a:lnSpc>
                <a:spcPct val="115000"/>
              </a:lnSpc>
              <a:spcBef>
                <a:spcPts val="400"/>
              </a:spcBef>
              <a:spcAft>
                <a:spcPts val="200"/>
              </a:spcAft>
              <a:buClr>
                <a:srgbClr val="E9B398"/>
              </a:buClr>
              <a:buFont typeface="Arial" panose="020B0604020202020204" pitchFamily="34" charset="0"/>
              <a:buChar char="•"/>
            </a:pPr>
            <a:r>
              <a:rPr lang="en-ZA" sz="6400" spc="-20" dirty="0"/>
              <a:t>(Optional) Choose when you want to watermark the asset</a:t>
            </a:r>
          </a:p>
          <a:p>
            <a:pPr marL="265113" indent="-265113">
              <a:lnSpc>
                <a:spcPct val="115000"/>
              </a:lnSpc>
              <a:spcBef>
                <a:spcPts val="400"/>
              </a:spcBef>
              <a:spcAft>
                <a:spcPts val="200"/>
              </a:spcAft>
              <a:buClr>
                <a:srgbClr val="E9B398"/>
              </a:buClr>
              <a:buFont typeface="Arial" panose="020B0604020202020204" pitchFamily="34" charset="0"/>
              <a:buChar char="•"/>
            </a:pPr>
            <a:r>
              <a:rPr lang="en-ZA" sz="6400" spc="-20" dirty="0"/>
              <a:t>(Optional) Apply other metadata to the assets.</a:t>
            </a:r>
          </a:p>
          <a:p>
            <a:pPr marL="265113" indent="-265113">
              <a:lnSpc>
                <a:spcPct val="115000"/>
              </a:lnSpc>
              <a:spcBef>
                <a:spcPts val="400"/>
              </a:spcBef>
              <a:spcAft>
                <a:spcPts val="200"/>
              </a:spcAft>
              <a:buClr>
                <a:srgbClr val="E9B398"/>
              </a:buClr>
              <a:buFont typeface="Arial" panose="020B0604020202020204" pitchFamily="34" charset="0"/>
              <a:buChar char="•"/>
            </a:pPr>
            <a:r>
              <a:rPr lang="en-ZA" sz="6400" spc="-20" dirty="0"/>
              <a:t>Click Store selected files to finish the upload.</a:t>
            </a:r>
          </a:p>
          <a:p>
            <a:pPr marL="265113" indent="-265113">
              <a:lnSpc>
                <a:spcPct val="115000"/>
              </a:lnSpc>
              <a:spcBef>
                <a:spcPts val="400"/>
              </a:spcBef>
              <a:spcAft>
                <a:spcPts val="200"/>
              </a:spcAft>
              <a:buClr>
                <a:srgbClr val="E9B398"/>
              </a:buClr>
              <a:buFont typeface="Arial" panose="020B0604020202020204" pitchFamily="34" charset="0"/>
              <a:buChar char="•"/>
            </a:pPr>
            <a:endParaRPr lang="en-GB" sz="6400" spc="-20" dirty="0"/>
          </a:p>
          <a:p>
            <a:pPr marL="265113" indent="-265113">
              <a:lnSpc>
                <a:spcPct val="115000"/>
              </a:lnSpc>
              <a:spcBef>
                <a:spcPts val="400"/>
              </a:spcBef>
              <a:spcAft>
                <a:spcPts val="200"/>
              </a:spcAft>
              <a:buClr>
                <a:srgbClr val="E9B398"/>
              </a:buClr>
              <a:buFont typeface="Arial" panose="020B0604020202020204" pitchFamily="34" charset="0"/>
              <a:buChar char="•"/>
            </a:pPr>
            <a:endParaRPr lang="en-ZA" sz="6400" spc="-20" dirty="0"/>
          </a:p>
          <a:p>
            <a:pPr marL="265113" indent="-265113">
              <a:lnSpc>
                <a:spcPct val="115000"/>
              </a:lnSpc>
              <a:spcBef>
                <a:spcPts val="400"/>
              </a:spcBef>
              <a:spcAft>
                <a:spcPts val="200"/>
              </a:spcAft>
              <a:buClr>
                <a:srgbClr val="E9B398"/>
              </a:buClr>
              <a:buFont typeface="Arial" panose="020B0604020202020204" pitchFamily="34" charset="0"/>
              <a:buChar char="•"/>
            </a:pPr>
            <a:endParaRPr lang="en-ZA" sz="6400" spc="-20" dirty="0"/>
          </a:p>
          <a:p>
            <a:pPr marL="265113" indent="-265113">
              <a:lnSpc>
                <a:spcPct val="115000"/>
              </a:lnSpc>
              <a:spcBef>
                <a:spcPts val="400"/>
              </a:spcBef>
              <a:spcAft>
                <a:spcPts val="200"/>
              </a:spcAft>
              <a:buClr>
                <a:srgbClr val="E9B398"/>
              </a:buClr>
              <a:buFont typeface="Arial" panose="020B0604020202020204" pitchFamily="34" charset="0"/>
              <a:buChar char="•"/>
            </a:pPr>
            <a:endParaRPr lang="en-ZA" sz="4900" spc="-20" dirty="0"/>
          </a:p>
          <a:p>
            <a:endParaRPr lang="en-ZA" sz="1200" dirty="0"/>
          </a:p>
        </p:txBody>
      </p:sp>
      <p:grpSp>
        <p:nvGrpSpPr>
          <p:cNvPr id="12" name="Group 11">
            <a:extLst>
              <a:ext uri="{FF2B5EF4-FFF2-40B4-BE49-F238E27FC236}">
                <a16:creationId xmlns:a16="http://schemas.microsoft.com/office/drawing/2014/main" id="{9968F25C-0AAA-C74B-83CC-132EBFC17197}"/>
              </a:ext>
            </a:extLst>
          </p:cNvPr>
          <p:cNvGrpSpPr/>
          <p:nvPr/>
        </p:nvGrpSpPr>
        <p:grpSpPr>
          <a:xfrm>
            <a:off x="4035724" y="1102046"/>
            <a:ext cx="5040238" cy="3082946"/>
            <a:chOff x="4051490" y="1121385"/>
            <a:chExt cx="5040238" cy="3082946"/>
          </a:xfrm>
        </p:grpSpPr>
        <p:pic>
          <p:nvPicPr>
            <p:cNvPr id="14" name="Picture 3">
              <a:extLst>
                <a:ext uri="{FF2B5EF4-FFF2-40B4-BE49-F238E27FC236}">
                  <a16:creationId xmlns:a16="http://schemas.microsoft.com/office/drawing/2014/main" id="{27672F90-3DDD-6847-B61E-D66B40014ADB}"/>
                </a:ext>
              </a:extLst>
            </p:cNvPr>
            <p:cNvPicPr>
              <a:picLocks noChangeAspect="1"/>
            </p:cNvPicPr>
            <p:nvPr/>
          </p:nvPicPr>
          <p:blipFill>
            <a:blip r:embed="rId3"/>
            <a:srcRect/>
            <a:stretch>
              <a:fillRect/>
            </a:stretch>
          </p:blipFill>
          <p:spPr>
            <a:xfrm>
              <a:off x="4051490" y="1121385"/>
              <a:ext cx="5040238" cy="3082946"/>
            </a:xfrm>
            <a:prstGeom prst="rect">
              <a:avLst/>
            </a:prstGeom>
          </p:spPr>
        </p:pic>
        <p:pic>
          <p:nvPicPr>
            <p:cNvPr id="9" name="Picture 8" descr="Graphical user interface, application, website&#10;&#10;Description automatically generated">
              <a:extLst>
                <a:ext uri="{FF2B5EF4-FFF2-40B4-BE49-F238E27FC236}">
                  <a16:creationId xmlns:a16="http://schemas.microsoft.com/office/drawing/2014/main" id="{273F7E3C-3F89-3C44-9C03-0CB7F84E56F6}"/>
                </a:ext>
              </a:extLst>
            </p:cNvPr>
            <p:cNvPicPr>
              <a:picLocks noChangeAspect="1"/>
            </p:cNvPicPr>
            <p:nvPr/>
          </p:nvPicPr>
          <p:blipFill rotWithShape="1">
            <a:blip r:embed="rId4"/>
            <a:srcRect r="2449"/>
            <a:stretch/>
          </p:blipFill>
          <p:spPr>
            <a:xfrm>
              <a:off x="4531882" y="1251134"/>
              <a:ext cx="4079453" cy="2593458"/>
            </a:xfrm>
            <a:prstGeom prst="rect">
              <a:avLst/>
            </a:prstGeom>
          </p:spPr>
        </p:pic>
      </p:grpSp>
      <p:sp>
        <p:nvSpPr>
          <p:cNvPr id="11" name="Oval 10">
            <a:extLst>
              <a:ext uri="{FF2B5EF4-FFF2-40B4-BE49-F238E27FC236}">
                <a16:creationId xmlns:a16="http://schemas.microsoft.com/office/drawing/2014/main" id="{114EEEC4-159F-2741-8766-C4F3A7B9E83D}"/>
              </a:ext>
            </a:extLst>
          </p:cNvPr>
          <p:cNvSpPr/>
          <p:nvPr/>
        </p:nvSpPr>
        <p:spPr>
          <a:xfrm>
            <a:off x="5559651" y="1520335"/>
            <a:ext cx="856593" cy="368224"/>
          </a:xfrm>
          <a:prstGeom prst="ellipse">
            <a:avLst/>
          </a:prstGeom>
          <a:noFill/>
          <a:ln>
            <a:solidFill>
              <a:srgbClr val="D5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95CE5D8-F68B-8442-BCDD-43F2DBC9E349}"/>
              </a:ext>
            </a:extLst>
          </p:cNvPr>
          <p:cNvCxnSpPr>
            <a:cxnSpLocks/>
          </p:cNvCxnSpPr>
          <p:nvPr/>
        </p:nvCxnSpPr>
        <p:spPr>
          <a:xfrm>
            <a:off x="5357046" y="1382750"/>
            <a:ext cx="838225" cy="0"/>
          </a:xfrm>
          <a:prstGeom prst="straightConnector1">
            <a:avLst/>
          </a:prstGeom>
          <a:ln>
            <a:solidFill>
              <a:srgbClr val="D5926F"/>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E5DA3B6-41FD-F84D-9BCC-094ECF721787}"/>
              </a:ext>
            </a:extLst>
          </p:cNvPr>
          <p:cNvSpPr/>
          <p:nvPr/>
        </p:nvSpPr>
        <p:spPr>
          <a:xfrm>
            <a:off x="4516116" y="1230297"/>
            <a:ext cx="4045986" cy="2593458"/>
          </a:xfrm>
          <a:prstGeom prst="rect">
            <a:avLst/>
          </a:prstGeom>
          <a:solidFill>
            <a:srgbClr val="002131"/>
          </a:solidFill>
          <a:ln>
            <a:solidFill>
              <a:srgbClr val="002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a:extLst>
              <a:ext uri="{FF2B5EF4-FFF2-40B4-BE49-F238E27FC236}">
                <a16:creationId xmlns:a16="http://schemas.microsoft.com/office/drawing/2014/main" id="{304D619B-9AA7-3140-B340-30452E3E638F}"/>
              </a:ext>
            </a:extLst>
          </p:cNvPr>
          <p:cNvPicPr>
            <a:picLocks noChangeAspect="1"/>
          </p:cNvPicPr>
          <p:nvPr/>
        </p:nvPicPr>
        <p:blipFill rotWithShape="1">
          <a:blip r:embed="rId5"/>
          <a:srcRect l="1569" r="5591"/>
          <a:stretch/>
        </p:blipFill>
        <p:spPr>
          <a:xfrm>
            <a:off x="4516116" y="1362388"/>
            <a:ext cx="4045986" cy="2380673"/>
          </a:xfrm>
          <a:prstGeom prst="rect">
            <a:avLst/>
          </a:prstGeom>
        </p:spPr>
      </p:pic>
    </p:spTree>
    <p:extLst>
      <p:ext uri="{BB962C8B-B14F-4D97-AF65-F5344CB8AC3E}">
        <p14:creationId xmlns:p14="http://schemas.microsoft.com/office/powerpoint/2010/main" val="228319809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48"/>
          <p:cNvSpPr txBox="1">
            <a:spLocks noGrp="1"/>
          </p:cNvSpPr>
          <p:nvPr>
            <p:ph type="body" idx="1"/>
          </p:nvPr>
        </p:nvSpPr>
        <p:spPr>
          <a:xfrm>
            <a:off x="4717975" y="2522322"/>
            <a:ext cx="3846161" cy="833775"/>
          </a:xfrm>
          <a:prstGeom prst="rect">
            <a:avLst/>
          </a:prstGeom>
        </p:spPr>
        <p:txBody>
          <a:bodyPr spcFirstLastPara="1" wrap="square" lIns="91425" tIns="91425" rIns="91425" bIns="91425" anchor="t" anchorCtr="0">
            <a:noAutofit/>
          </a:bodyPr>
          <a:lstStyle/>
          <a:p>
            <a:r>
              <a:rPr lang="en-GB" sz="1800" dirty="0"/>
              <a:t>Create, share and manage collections</a:t>
            </a:r>
            <a:endParaRPr lang="en-ZA" sz="1800" dirty="0"/>
          </a:p>
        </p:txBody>
      </p:sp>
      <p:pic>
        <p:nvPicPr>
          <p:cNvPr id="12" name="Picture 11">
            <a:extLst>
              <a:ext uri="{FF2B5EF4-FFF2-40B4-BE49-F238E27FC236}">
                <a16:creationId xmlns:a16="http://schemas.microsoft.com/office/drawing/2014/main" id="{3A1AD48A-4A07-FD20-0A47-13D1DAA78E80}"/>
              </a:ext>
            </a:extLst>
          </p:cNvPr>
          <p:cNvPicPr preferRelativeResize="0"/>
          <p:nvPr/>
        </p:nvPicPr>
        <p:blipFill>
          <a:blip r:embed="rId3" cstate="print">
            <a:extLst>
              <a:ext uri="{28A0092B-C50C-407E-A947-70E740481C1C}">
                <a14:useLocalDpi xmlns:a14="http://schemas.microsoft.com/office/drawing/2010/main"/>
              </a:ext>
            </a:extLst>
          </a:blip>
          <a:srcRect/>
          <a:stretch/>
        </p:blipFill>
        <p:spPr>
          <a:xfrm>
            <a:off x="0" y="0"/>
            <a:ext cx="4292550" cy="5143500"/>
          </a:xfrm>
          <a:custGeom>
            <a:avLst/>
            <a:gdLst>
              <a:gd name="connsiteX0" fmla="*/ 0 w 4292550"/>
              <a:gd name="connsiteY0" fmla="*/ 0 h 5143500"/>
              <a:gd name="connsiteX1" fmla="*/ 2880633 w 4292550"/>
              <a:gd name="connsiteY1" fmla="*/ 0 h 5143500"/>
              <a:gd name="connsiteX2" fmla="*/ 3058827 w 4292550"/>
              <a:gd name="connsiteY2" fmla="*/ 102265 h 5143500"/>
              <a:gd name="connsiteX3" fmla="*/ 4292550 w 4292550"/>
              <a:gd name="connsiteY3" fmla="*/ 2571750 h 5143500"/>
              <a:gd name="connsiteX4" fmla="*/ 3058827 w 4292550"/>
              <a:gd name="connsiteY4" fmla="*/ 5041235 h 5143500"/>
              <a:gd name="connsiteX5" fmla="*/ 2880633 w 4292550"/>
              <a:gd name="connsiteY5" fmla="*/ 5143500 h 5143500"/>
              <a:gd name="connsiteX6" fmla="*/ 0 w 429255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2550" h="5143500">
                <a:moveTo>
                  <a:pt x="0" y="0"/>
                </a:moveTo>
                <a:lnTo>
                  <a:pt x="2880633" y="0"/>
                </a:lnTo>
                <a:lnTo>
                  <a:pt x="3058827" y="102265"/>
                </a:lnTo>
                <a:cubicBezTo>
                  <a:pt x="3793688" y="577846"/>
                  <a:pt x="4292550" y="1505394"/>
                  <a:pt x="4292550" y="2571750"/>
                </a:cubicBezTo>
                <a:cubicBezTo>
                  <a:pt x="4292550" y="3638107"/>
                  <a:pt x="3793688" y="4565655"/>
                  <a:pt x="3058827" y="5041235"/>
                </a:cubicBezTo>
                <a:lnTo>
                  <a:pt x="2880633" y="5143500"/>
                </a:lnTo>
                <a:lnTo>
                  <a:pt x="0" y="5143500"/>
                </a:lnTo>
                <a:close/>
              </a:path>
            </a:pathLst>
          </a:custGeom>
          <a:noFill/>
          <a:ln>
            <a:noFill/>
          </a:ln>
        </p:spPr>
      </p:pic>
      <p:pic>
        <p:nvPicPr>
          <p:cNvPr id="5" name="Picture 4">
            <a:extLst>
              <a:ext uri="{FF2B5EF4-FFF2-40B4-BE49-F238E27FC236}">
                <a16:creationId xmlns:a16="http://schemas.microsoft.com/office/drawing/2014/main" id="{4ED2B90A-516E-5023-32E4-F0299B918A49}"/>
              </a:ext>
            </a:extLst>
          </p:cNvPr>
          <p:cNvPicPr>
            <a:picLocks noChangeAspect="1"/>
          </p:cNvPicPr>
          <p:nvPr/>
        </p:nvPicPr>
        <p:blipFill rotWithShape="1">
          <a:blip r:embed="rId4">
            <a:extLst>
              <a:ext uri="{28A0092B-C50C-407E-A947-70E740481C1C}">
                <a14:useLocalDpi xmlns:a14="http://schemas.microsoft.com/office/drawing/2010/main" val="0"/>
              </a:ext>
            </a:extLst>
          </a:blip>
          <a:srcRect l="1096" r="11159"/>
          <a:stretch/>
        </p:blipFill>
        <p:spPr>
          <a:xfrm>
            <a:off x="7610993" y="264535"/>
            <a:ext cx="1210232" cy="369503"/>
          </a:xfrm>
          <a:prstGeom prst="rect">
            <a:avLst/>
          </a:prstGeom>
        </p:spPr>
      </p:pic>
      <p:grpSp>
        <p:nvGrpSpPr>
          <p:cNvPr id="3" name="Group 2">
            <a:extLst>
              <a:ext uri="{FF2B5EF4-FFF2-40B4-BE49-F238E27FC236}">
                <a16:creationId xmlns:a16="http://schemas.microsoft.com/office/drawing/2014/main" id="{CC13911D-BBA9-EF71-F5FB-1789F533E43C}"/>
              </a:ext>
            </a:extLst>
          </p:cNvPr>
          <p:cNvGrpSpPr/>
          <p:nvPr/>
        </p:nvGrpSpPr>
        <p:grpSpPr>
          <a:xfrm>
            <a:off x="4805758" y="2217036"/>
            <a:ext cx="3463835" cy="279365"/>
            <a:chOff x="4805758" y="2217036"/>
            <a:chExt cx="3463835" cy="279365"/>
          </a:xfrm>
        </p:grpSpPr>
        <p:sp>
          <p:nvSpPr>
            <p:cNvPr id="8" name="Freeform 86">
              <a:extLst>
                <a:ext uri="{FF2B5EF4-FFF2-40B4-BE49-F238E27FC236}">
                  <a16:creationId xmlns:a16="http://schemas.microsoft.com/office/drawing/2014/main" id="{93248749-F40D-7234-0BEF-BD7D22C1644D}"/>
                </a:ext>
              </a:extLst>
            </p:cNvPr>
            <p:cNvSpPr>
              <a:spLocks noChangeAspect="1"/>
            </p:cNvSpPr>
            <p:nvPr/>
          </p:nvSpPr>
          <p:spPr bwMode="auto">
            <a:xfrm>
              <a:off x="7838742" y="2217036"/>
              <a:ext cx="430851" cy="277200"/>
            </a:xfrm>
            <a:custGeom>
              <a:avLst/>
              <a:gdLst>
                <a:gd name="T0" fmla="*/ 62 w 450"/>
                <a:gd name="T1" fmla="*/ 133 h 291"/>
                <a:gd name="T2" fmla="*/ 77 w 450"/>
                <a:gd name="T3" fmla="*/ 140 h 291"/>
                <a:gd name="T4" fmla="*/ 395 w 450"/>
                <a:gd name="T5" fmla="*/ 140 h 291"/>
                <a:gd name="T6" fmla="*/ 395 w 450"/>
                <a:gd name="T7" fmla="*/ 32 h 291"/>
                <a:gd name="T8" fmla="*/ 403 w 450"/>
                <a:gd name="T9" fmla="*/ 9 h 291"/>
                <a:gd name="T10" fmla="*/ 423 w 450"/>
                <a:gd name="T11" fmla="*/ 0 h 291"/>
                <a:gd name="T12" fmla="*/ 442 w 450"/>
                <a:gd name="T13" fmla="*/ 9 h 291"/>
                <a:gd name="T14" fmla="*/ 450 w 450"/>
                <a:gd name="T15" fmla="*/ 32 h 291"/>
                <a:gd name="T16" fmla="*/ 450 w 450"/>
                <a:gd name="T17" fmla="*/ 259 h 291"/>
                <a:gd name="T18" fmla="*/ 442 w 450"/>
                <a:gd name="T19" fmla="*/ 281 h 291"/>
                <a:gd name="T20" fmla="*/ 423 w 450"/>
                <a:gd name="T21" fmla="*/ 291 h 291"/>
                <a:gd name="T22" fmla="*/ 404 w 450"/>
                <a:gd name="T23" fmla="*/ 281 h 291"/>
                <a:gd name="T24" fmla="*/ 395 w 450"/>
                <a:gd name="T25" fmla="*/ 259 h 291"/>
                <a:gd name="T26" fmla="*/ 395 w 450"/>
                <a:gd name="T27" fmla="*/ 204 h 291"/>
                <a:gd name="T28" fmla="*/ 79 w 450"/>
                <a:gd name="T29" fmla="*/ 204 h 291"/>
                <a:gd name="T30" fmla="*/ 49 w 450"/>
                <a:gd name="T31" fmla="*/ 197 h 291"/>
                <a:gd name="T32" fmla="*/ 24 w 450"/>
                <a:gd name="T33" fmla="*/ 178 h 291"/>
                <a:gd name="T34" fmla="*/ 6 w 450"/>
                <a:gd name="T35" fmla="*/ 150 h 291"/>
                <a:gd name="T36" fmla="*/ 0 w 450"/>
                <a:gd name="T37" fmla="*/ 115 h 291"/>
                <a:gd name="T38" fmla="*/ 0 w 450"/>
                <a:gd name="T39" fmla="*/ 32 h 291"/>
                <a:gd name="T40" fmla="*/ 8 w 450"/>
                <a:gd name="T41" fmla="*/ 9 h 291"/>
                <a:gd name="T42" fmla="*/ 28 w 450"/>
                <a:gd name="T43" fmla="*/ 0 h 291"/>
                <a:gd name="T44" fmla="*/ 47 w 450"/>
                <a:gd name="T45" fmla="*/ 9 h 291"/>
                <a:gd name="T46" fmla="*/ 55 w 450"/>
                <a:gd name="T47" fmla="*/ 32 h 291"/>
                <a:gd name="T48" fmla="*/ 55 w 450"/>
                <a:gd name="T49" fmla="*/ 115 h 291"/>
                <a:gd name="T50" fmla="*/ 62 w 450"/>
                <a:gd name="T51" fmla="*/ 13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50" h="291">
                  <a:moveTo>
                    <a:pt x="62" y="133"/>
                  </a:moveTo>
                  <a:cubicBezTo>
                    <a:pt x="66" y="138"/>
                    <a:pt x="71" y="140"/>
                    <a:pt x="77" y="140"/>
                  </a:cubicBezTo>
                  <a:cubicBezTo>
                    <a:pt x="395" y="140"/>
                    <a:pt x="395" y="140"/>
                    <a:pt x="395" y="140"/>
                  </a:cubicBezTo>
                  <a:cubicBezTo>
                    <a:pt x="395" y="32"/>
                    <a:pt x="395" y="32"/>
                    <a:pt x="395" y="32"/>
                  </a:cubicBezTo>
                  <a:cubicBezTo>
                    <a:pt x="395" y="23"/>
                    <a:pt x="398" y="15"/>
                    <a:pt x="403" y="9"/>
                  </a:cubicBezTo>
                  <a:cubicBezTo>
                    <a:pt x="409" y="3"/>
                    <a:pt x="415" y="0"/>
                    <a:pt x="423" y="0"/>
                  </a:cubicBezTo>
                  <a:cubicBezTo>
                    <a:pt x="430" y="0"/>
                    <a:pt x="437" y="3"/>
                    <a:pt x="442" y="9"/>
                  </a:cubicBezTo>
                  <a:cubicBezTo>
                    <a:pt x="448" y="15"/>
                    <a:pt x="450" y="23"/>
                    <a:pt x="450" y="32"/>
                  </a:cubicBezTo>
                  <a:cubicBezTo>
                    <a:pt x="450" y="259"/>
                    <a:pt x="450" y="259"/>
                    <a:pt x="450" y="259"/>
                  </a:cubicBezTo>
                  <a:cubicBezTo>
                    <a:pt x="450" y="267"/>
                    <a:pt x="448" y="275"/>
                    <a:pt x="442" y="281"/>
                  </a:cubicBezTo>
                  <a:cubicBezTo>
                    <a:pt x="437" y="287"/>
                    <a:pt x="430" y="291"/>
                    <a:pt x="423" y="291"/>
                  </a:cubicBezTo>
                  <a:cubicBezTo>
                    <a:pt x="415" y="291"/>
                    <a:pt x="409" y="287"/>
                    <a:pt x="404" y="281"/>
                  </a:cubicBezTo>
                  <a:cubicBezTo>
                    <a:pt x="398" y="275"/>
                    <a:pt x="395" y="267"/>
                    <a:pt x="395" y="259"/>
                  </a:cubicBezTo>
                  <a:cubicBezTo>
                    <a:pt x="395" y="204"/>
                    <a:pt x="395" y="204"/>
                    <a:pt x="395" y="204"/>
                  </a:cubicBezTo>
                  <a:cubicBezTo>
                    <a:pt x="79" y="204"/>
                    <a:pt x="79" y="204"/>
                    <a:pt x="79" y="204"/>
                  </a:cubicBezTo>
                  <a:cubicBezTo>
                    <a:pt x="69" y="204"/>
                    <a:pt x="58" y="202"/>
                    <a:pt x="49" y="197"/>
                  </a:cubicBezTo>
                  <a:cubicBezTo>
                    <a:pt x="39" y="192"/>
                    <a:pt x="31" y="186"/>
                    <a:pt x="24" y="178"/>
                  </a:cubicBezTo>
                  <a:cubicBezTo>
                    <a:pt x="16" y="170"/>
                    <a:pt x="11" y="161"/>
                    <a:pt x="6" y="150"/>
                  </a:cubicBezTo>
                  <a:cubicBezTo>
                    <a:pt x="2" y="139"/>
                    <a:pt x="0" y="128"/>
                    <a:pt x="0" y="115"/>
                  </a:cubicBezTo>
                  <a:cubicBezTo>
                    <a:pt x="0" y="32"/>
                    <a:pt x="0" y="32"/>
                    <a:pt x="0" y="32"/>
                  </a:cubicBezTo>
                  <a:cubicBezTo>
                    <a:pt x="0" y="23"/>
                    <a:pt x="3" y="15"/>
                    <a:pt x="8" y="9"/>
                  </a:cubicBezTo>
                  <a:cubicBezTo>
                    <a:pt x="13" y="3"/>
                    <a:pt x="20" y="0"/>
                    <a:pt x="28" y="0"/>
                  </a:cubicBezTo>
                  <a:cubicBezTo>
                    <a:pt x="35" y="0"/>
                    <a:pt x="42" y="3"/>
                    <a:pt x="47" y="9"/>
                  </a:cubicBezTo>
                  <a:cubicBezTo>
                    <a:pt x="52" y="15"/>
                    <a:pt x="55" y="23"/>
                    <a:pt x="55" y="32"/>
                  </a:cubicBezTo>
                  <a:cubicBezTo>
                    <a:pt x="55" y="115"/>
                    <a:pt x="55" y="115"/>
                    <a:pt x="55" y="115"/>
                  </a:cubicBezTo>
                  <a:cubicBezTo>
                    <a:pt x="55" y="122"/>
                    <a:pt x="57" y="128"/>
                    <a:pt x="62" y="13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a typeface="+mn-ea"/>
                <a:cs typeface="+mn-cs"/>
              </a:endParaRPr>
            </a:p>
          </p:txBody>
        </p:sp>
        <p:grpSp>
          <p:nvGrpSpPr>
            <p:cNvPr id="22" name="Group 21">
              <a:extLst>
                <a:ext uri="{FF2B5EF4-FFF2-40B4-BE49-F238E27FC236}">
                  <a16:creationId xmlns:a16="http://schemas.microsoft.com/office/drawing/2014/main" id="{FE35EFBE-F602-1350-F258-1FA27A9D5C89}"/>
                </a:ext>
              </a:extLst>
            </p:cNvPr>
            <p:cNvGrpSpPr>
              <a:grpSpLocks noChangeAspect="1"/>
            </p:cNvGrpSpPr>
            <p:nvPr/>
          </p:nvGrpSpPr>
          <p:grpSpPr>
            <a:xfrm>
              <a:off x="4805758" y="2217036"/>
              <a:ext cx="2872639" cy="279365"/>
              <a:chOff x="4805757" y="2182851"/>
              <a:chExt cx="2951891" cy="287073"/>
            </a:xfrm>
          </p:grpSpPr>
          <p:sp>
            <p:nvSpPr>
              <p:cNvPr id="23" name="Freeform 76">
                <a:extLst>
                  <a:ext uri="{FF2B5EF4-FFF2-40B4-BE49-F238E27FC236}">
                    <a16:creationId xmlns:a16="http://schemas.microsoft.com/office/drawing/2014/main" id="{321C96CB-DE9A-8960-DBD2-B23D441F4C96}"/>
                  </a:ext>
                </a:extLst>
              </p:cNvPr>
              <p:cNvSpPr>
                <a:spLocks/>
              </p:cNvSpPr>
              <p:nvPr/>
            </p:nvSpPr>
            <p:spPr bwMode="auto">
              <a:xfrm>
                <a:off x="4805757" y="2182851"/>
                <a:ext cx="464891" cy="287073"/>
              </a:xfrm>
              <a:custGeom>
                <a:avLst/>
                <a:gdLst>
                  <a:gd name="T0" fmla="*/ 47 w 474"/>
                  <a:gd name="T1" fmla="*/ 173 h 294"/>
                  <a:gd name="T2" fmla="*/ 23 w 474"/>
                  <a:gd name="T3" fmla="*/ 153 h 294"/>
                  <a:gd name="T4" fmla="*/ 6 w 474"/>
                  <a:gd name="T5" fmla="*/ 125 h 294"/>
                  <a:gd name="T6" fmla="*/ 0 w 474"/>
                  <a:gd name="T7" fmla="*/ 90 h 294"/>
                  <a:gd name="T8" fmla="*/ 6 w 474"/>
                  <a:gd name="T9" fmla="*/ 55 h 294"/>
                  <a:gd name="T10" fmla="*/ 23 w 474"/>
                  <a:gd name="T11" fmla="*/ 27 h 294"/>
                  <a:gd name="T12" fmla="*/ 47 w 474"/>
                  <a:gd name="T13" fmla="*/ 8 h 294"/>
                  <a:gd name="T14" fmla="*/ 77 w 474"/>
                  <a:gd name="T15" fmla="*/ 0 h 294"/>
                  <a:gd name="T16" fmla="*/ 429 w 474"/>
                  <a:gd name="T17" fmla="*/ 0 h 294"/>
                  <a:gd name="T18" fmla="*/ 449 w 474"/>
                  <a:gd name="T19" fmla="*/ 10 h 294"/>
                  <a:gd name="T20" fmla="*/ 457 w 474"/>
                  <a:gd name="T21" fmla="*/ 33 h 294"/>
                  <a:gd name="T22" fmla="*/ 449 w 474"/>
                  <a:gd name="T23" fmla="*/ 56 h 294"/>
                  <a:gd name="T24" fmla="*/ 429 w 474"/>
                  <a:gd name="T25" fmla="*/ 65 h 294"/>
                  <a:gd name="T26" fmla="*/ 76 w 474"/>
                  <a:gd name="T27" fmla="*/ 65 h 294"/>
                  <a:gd name="T28" fmla="*/ 61 w 474"/>
                  <a:gd name="T29" fmla="*/ 72 h 294"/>
                  <a:gd name="T30" fmla="*/ 54 w 474"/>
                  <a:gd name="T31" fmla="*/ 90 h 294"/>
                  <a:gd name="T32" fmla="*/ 61 w 474"/>
                  <a:gd name="T33" fmla="*/ 108 h 294"/>
                  <a:gd name="T34" fmla="*/ 76 w 474"/>
                  <a:gd name="T35" fmla="*/ 115 h 294"/>
                  <a:gd name="T36" fmla="*/ 397 w 474"/>
                  <a:gd name="T37" fmla="*/ 115 h 294"/>
                  <a:gd name="T38" fmla="*/ 427 w 474"/>
                  <a:gd name="T39" fmla="*/ 122 h 294"/>
                  <a:gd name="T40" fmla="*/ 452 w 474"/>
                  <a:gd name="T41" fmla="*/ 141 h 294"/>
                  <a:gd name="T42" fmla="*/ 468 w 474"/>
                  <a:gd name="T43" fmla="*/ 170 h 294"/>
                  <a:gd name="T44" fmla="*/ 474 w 474"/>
                  <a:gd name="T45" fmla="*/ 205 h 294"/>
                  <a:gd name="T46" fmla="*/ 468 w 474"/>
                  <a:gd name="T47" fmla="*/ 240 h 294"/>
                  <a:gd name="T48" fmla="*/ 452 w 474"/>
                  <a:gd name="T49" fmla="*/ 268 h 294"/>
                  <a:gd name="T50" fmla="*/ 427 w 474"/>
                  <a:gd name="T51" fmla="*/ 287 h 294"/>
                  <a:gd name="T52" fmla="*/ 397 w 474"/>
                  <a:gd name="T53" fmla="*/ 294 h 294"/>
                  <a:gd name="T54" fmla="*/ 45 w 474"/>
                  <a:gd name="T55" fmla="*/ 294 h 294"/>
                  <a:gd name="T56" fmla="*/ 25 w 474"/>
                  <a:gd name="T57" fmla="*/ 285 h 294"/>
                  <a:gd name="T58" fmla="*/ 17 w 474"/>
                  <a:gd name="T59" fmla="*/ 262 h 294"/>
                  <a:gd name="T60" fmla="*/ 25 w 474"/>
                  <a:gd name="T61" fmla="*/ 239 h 294"/>
                  <a:gd name="T62" fmla="*/ 45 w 474"/>
                  <a:gd name="T63" fmla="*/ 229 h 294"/>
                  <a:gd name="T64" fmla="*/ 399 w 474"/>
                  <a:gd name="T65" fmla="*/ 229 h 294"/>
                  <a:gd name="T66" fmla="*/ 414 w 474"/>
                  <a:gd name="T67" fmla="*/ 222 h 294"/>
                  <a:gd name="T68" fmla="*/ 421 w 474"/>
                  <a:gd name="T69" fmla="*/ 205 h 294"/>
                  <a:gd name="T70" fmla="*/ 414 w 474"/>
                  <a:gd name="T71" fmla="*/ 187 h 294"/>
                  <a:gd name="T72" fmla="*/ 399 w 474"/>
                  <a:gd name="T73" fmla="*/ 180 h 294"/>
                  <a:gd name="T74" fmla="*/ 77 w 474"/>
                  <a:gd name="T75" fmla="*/ 180 h 294"/>
                  <a:gd name="T76" fmla="*/ 47 w 474"/>
                  <a:gd name="T77" fmla="*/ 17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4" h="294">
                    <a:moveTo>
                      <a:pt x="47" y="173"/>
                    </a:moveTo>
                    <a:cubicBezTo>
                      <a:pt x="38" y="168"/>
                      <a:pt x="30" y="161"/>
                      <a:pt x="23" y="153"/>
                    </a:cubicBezTo>
                    <a:cubicBezTo>
                      <a:pt x="16" y="145"/>
                      <a:pt x="10" y="136"/>
                      <a:pt x="6" y="125"/>
                    </a:cubicBezTo>
                    <a:cubicBezTo>
                      <a:pt x="2" y="114"/>
                      <a:pt x="0" y="103"/>
                      <a:pt x="0" y="90"/>
                    </a:cubicBezTo>
                    <a:cubicBezTo>
                      <a:pt x="0" y="77"/>
                      <a:pt x="2" y="66"/>
                      <a:pt x="6" y="55"/>
                    </a:cubicBezTo>
                    <a:cubicBezTo>
                      <a:pt x="10" y="44"/>
                      <a:pt x="16" y="35"/>
                      <a:pt x="23" y="27"/>
                    </a:cubicBezTo>
                    <a:cubicBezTo>
                      <a:pt x="30" y="19"/>
                      <a:pt x="38" y="12"/>
                      <a:pt x="47" y="8"/>
                    </a:cubicBezTo>
                    <a:cubicBezTo>
                      <a:pt x="56" y="3"/>
                      <a:pt x="66" y="0"/>
                      <a:pt x="77" y="0"/>
                    </a:cubicBezTo>
                    <a:cubicBezTo>
                      <a:pt x="429" y="0"/>
                      <a:pt x="429" y="0"/>
                      <a:pt x="429" y="0"/>
                    </a:cubicBezTo>
                    <a:cubicBezTo>
                      <a:pt x="437" y="0"/>
                      <a:pt x="444" y="4"/>
                      <a:pt x="449" y="10"/>
                    </a:cubicBezTo>
                    <a:cubicBezTo>
                      <a:pt x="454" y="16"/>
                      <a:pt x="457" y="24"/>
                      <a:pt x="457" y="33"/>
                    </a:cubicBezTo>
                    <a:cubicBezTo>
                      <a:pt x="457" y="42"/>
                      <a:pt x="454" y="49"/>
                      <a:pt x="449" y="56"/>
                    </a:cubicBezTo>
                    <a:cubicBezTo>
                      <a:pt x="444" y="62"/>
                      <a:pt x="437" y="65"/>
                      <a:pt x="429" y="65"/>
                    </a:cubicBezTo>
                    <a:cubicBezTo>
                      <a:pt x="76" y="65"/>
                      <a:pt x="76" y="65"/>
                      <a:pt x="76" y="65"/>
                    </a:cubicBezTo>
                    <a:cubicBezTo>
                      <a:pt x="70" y="65"/>
                      <a:pt x="65" y="67"/>
                      <a:pt x="61" y="72"/>
                    </a:cubicBezTo>
                    <a:cubicBezTo>
                      <a:pt x="56" y="77"/>
                      <a:pt x="54" y="83"/>
                      <a:pt x="54" y="90"/>
                    </a:cubicBezTo>
                    <a:cubicBezTo>
                      <a:pt x="54" y="97"/>
                      <a:pt x="56" y="103"/>
                      <a:pt x="61" y="108"/>
                    </a:cubicBezTo>
                    <a:cubicBezTo>
                      <a:pt x="65" y="112"/>
                      <a:pt x="70" y="115"/>
                      <a:pt x="76" y="115"/>
                    </a:cubicBezTo>
                    <a:cubicBezTo>
                      <a:pt x="397" y="115"/>
                      <a:pt x="397" y="115"/>
                      <a:pt x="397" y="115"/>
                    </a:cubicBezTo>
                    <a:cubicBezTo>
                      <a:pt x="408" y="115"/>
                      <a:pt x="418" y="117"/>
                      <a:pt x="427" y="122"/>
                    </a:cubicBezTo>
                    <a:cubicBezTo>
                      <a:pt x="437" y="127"/>
                      <a:pt x="445" y="133"/>
                      <a:pt x="452" y="141"/>
                    </a:cubicBezTo>
                    <a:cubicBezTo>
                      <a:pt x="459" y="149"/>
                      <a:pt x="464" y="159"/>
                      <a:pt x="468" y="170"/>
                    </a:cubicBezTo>
                    <a:cubicBezTo>
                      <a:pt x="472" y="181"/>
                      <a:pt x="474" y="193"/>
                      <a:pt x="474" y="205"/>
                    </a:cubicBezTo>
                    <a:cubicBezTo>
                      <a:pt x="474" y="218"/>
                      <a:pt x="472" y="229"/>
                      <a:pt x="468" y="240"/>
                    </a:cubicBezTo>
                    <a:cubicBezTo>
                      <a:pt x="464" y="251"/>
                      <a:pt x="459" y="260"/>
                      <a:pt x="452" y="268"/>
                    </a:cubicBezTo>
                    <a:cubicBezTo>
                      <a:pt x="445" y="277"/>
                      <a:pt x="437" y="283"/>
                      <a:pt x="427" y="287"/>
                    </a:cubicBezTo>
                    <a:cubicBezTo>
                      <a:pt x="418" y="292"/>
                      <a:pt x="408" y="294"/>
                      <a:pt x="397" y="294"/>
                    </a:cubicBezTo>
                    <a:cubicBezTo>
                      <a:pt x="45" y="294"/>
                      <a:pt x="45" y="294"/>
                      <a:pt x="45" y="294"/>
                    </a:cubicBezTo>
                    <a:cubicBezTo>
                      <a:pt x="37" y="294"/>
                      <a:pt x="31" y="291"/>
                      <a:pt x="25" y="285"/>
                    </a:cubicBezTo>
                    <a:cubicBezTo>
                      <a:pt x="20" y="278"/>
                      <a:pt x="17" y="271"/>
                      <a:pt x="17" y="262"/>
                    </a:cubicBezTo>
                    <a:cubicBezTo>
                      <a:pt x="17" y="253"/>
                      <a:pt x="20" y="245"/>
                      <a:pt x="25" y="239"/>
                    </a:cubicBezTo>
                    <a:cubicBezTo>
                      <a:pt x="31" y="233"/>
                      <a:pt x="37" y="229"/>
                      <a:pt x="45" y="229"/>
                    </a:cubicBezTo>
                    <a:cubicBezTo>
                      <a:pt x="399" y="229"/>
                      <a:pt x="399" y="229"/>
                      <a:pt x="399" y="229"/>
                    </a:cubicBezTo>
                    <a:cubicBezTo>
                      <a:pt x="405" y="229"/>
                      <a:pt x="410" y="227"/>
                      <a:pt x="414" y="222"/>
                    </a:cubicBezTo>
                    <a:cubicBezTo>
                      <a:pt x="418" y="218"/>
                      <a:pt x="421" y="212"/>
                      <a:pt x="421" y="205"/>
                    </a:cubicBezTo>
                    <a:cubicBezTo>
                      <a:pt x="421" y="198"/>
                      <a:pt x="418" y="192"/>
                      <a:pt x="414" y="187"/>
                    </a:cubicBezTo>
                    <a:cubicBezTo>
                      <a:pt x="410" y="182"/>
                      <a:pt x="405" y="180"/>
                      <a:pt x="399" y="180"/>
                    </a:cubicBezTo>
                    <a:cubicBezTo>
                      <a:pt x="77" y="180"/>
                      <a:pt x="77" y="180"/>
                      <a:pt x="77" y="180"/>
                    </a:cubicBezTo>
                    <a:cubicBezTo>
                      <a:pt x="66" y="180"/>
                      <a:pt x="56" y="177"/>
                      <a:pt x="47" y="17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4" name="Freeform 77">
                <a:extLst>
                  <a:ext uri="{FF2B5EF4-FFF2-40B4-BE49-F238E27FC236}">
                    <a16:creationId xmlns:a16="http://schemas.microsoft.com/office/drawing/2014/main" id="{BADA762B-041F-F2B5-67CE-663B674FAEC3}"/>
                  </a:ext>
                </a:extLst>
              </p:cNvPr>
              <p:cNvSpPr>
                <a:spLocks noEditPoints="1"/>
              </p:cNvSpPr>
              <p:nvPr/>
            </p:nvSpPr>
            <p:spPr bwMode="auto">
              <a:xfrm>
                <a:off x="5297119" y="2182851"/>
                <a:ext cx="458273" cy="287073"/>
              </a:xfrm>
              <a:custGeom>
                <a:avLst/>
                <a:gdLst>
                  <a:gd name="T0" fmla="*/ 0 w 467"/>
                  <a:gd name="T1" fmla="*/ 33 h 294"/>
                  <a:gd name="T2" fmla="*/ 8 w 467"/>
                  <a:gd name="T3" fmla="*/ 10 h 294"/>
                  <a:gd name="T4" fmla="*/ 28 w 467"/>
                  <a:gd name="T5" fmla="*/ 0 h 294"/>
                  <a:gd name="T6" fmla="*/ 439 w 467"/>
                  <a:gd name="T7" fmla="*/ 0 h 294"/>
                  <a:gd name="T8" fmla="*/ 459 w 467"/>
                  <a:gd name="T9" fmla="*/ 10 h 294"/>
                  <a:gd name="T10" fmla="*/ 467 w 467"/>
                  <a:gd name="T11" fmla="*/ 33 h 294"/>
                  <a:gd name="T12" fmla="*/ 459 w 467"/>
                  <a:gd name="T13" fmla="*/ 56 h 294"/>
                  <a:gd name="T14" fmla="*/ 439 w 467"/>
                  <a:gd name="T15" fmla="*/ 65 h 294"/>
                  <a:gd name="T16" fmla="*/ 28 w 467"/>
                  <a:gd name="T17" fmla="*/ 65 h 294"/>
                  <a:gd name="T18" fmla="*/ 8 w 467"/>
                  <a:gd name="T19" fmla="*/ 56 h 294"/>
                  <a:gd name="T20" fmla="*/ 0 w 467"/>
                  <a:gd name="T21" fmla="*/ 33 h 294"/>
                  <a:gd name="T22" fmla="*/ 71 w 467"/>
                  <a:gd name="T23" fmla="*/ 294 h 294"/>
                  <a:gd name="T24" fmla="*/ 45 w 467"/>
                  <a:gd name="T25" fmla="*/ 288 h 294"/>
                  <a:gd name="T26" fmla="*/ 23 w 467"/>
                  <a:gd name="T27" fmla="*/ 270 h 294"/>
                  <a:gd name="T28" fmla="*/ 7 w 467"/>
                  <a:gd name="T29" fmla="*/ 242 h 294"/>
                  <a:gd name="T30" fmla="*/ 0 w 467"/>
                  <a:gd name="T31" fmla="*/ 206 h 294"/>
                  <a:gd name="T32" fmla="*/ 0 w 467"/>
                  <a:gd name="T33" fmla="*/ 145 h 294"/>
                  <a:gd name="T34" fmla="*/ 9 w 467"/>
                  <a:gd name="T35" fmla="*/ 121 h 294"/>
                  <a:gd name="T36" fmla="*/ 37 w 467"/>
                  <a:gd name="T37" fmla="*/ 115 h 294"/>
                  <a:gd name="T38" fmla="*/ 427 w 467"/>
                  <a:gd name="T39" fmla="*/ 115 h 294"/>
                  <a:gd name="T40" fmla="*/ 446 w 467"/>
                  <a:gd name="T41" fmla="*/ 124 h 294"/>
                  <a:gd name="T42" fmla="*/ 454 w 467"/>
                  <a:gd name="T43" fmla="*/ 147 h 294"/>
                  <a:gd name="T44" fmla="*/ 446 w 467"/>
                  <a:gd name="T45" fmla="*/ 170 h 294"/>
                  <a:gd name="T46" fmla="*/ 427 w 467"/>
                  <a:gd name="T47" fmla="*/ 180 h 294"/>
                  <a:gd name="T48" fmla="*/ 56 w 467"/>
                  <a:gd name="T49" fmla="*/ 180 h 294"/>
                  <a:gd name="T50" fmla="*/ 56 w 467"/>
                  <a:gd name="T51" fmla="*/ 213 h 294"/>
                  <a:gd name="T52" fmla="*/ 61 w 467"/>
                  <a:gd name="T53" fmla="*/ 224 h 294"/>
                  <a:gd name="T54" fmla="*/ 74 w 467"/>
                  <a:gd name="T55" fmla="*/ 229 h 294"/>
                  <a:gd name="T56" fmla="*/ 439 w 467"/>
                  <a:gd name="T57" fmla="*/ 229 h 294"/>
                  <a:gd name="T58" fmla="*/ 459 w 467"/>
                  <a:gd name="T59" fmla="*/ 239 h 294"/>
                  <a:gd name="T60" fmla="*/ 467 w 467"/>
                  <a:gd name="T61" fmla="*/ 262 h 294"/>
                  <a:gd name="T62" fmla="*/ 459 w 467"/>
                  <a:gd name="T63" fmla="*/ 285 h 294"/>
                  <a:gd name="T64" fmla="*/ 439 w 467"/>
                  <a:gd name="T65" fmla="*/ 294 h 294"/>
                  <a:gd name="T66" fmla="*/ 71 w 467"/>
                  <a:gd name="T6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294">
                    <a:moveTo>
                      <a:pt x="0" y="33"/>
                    </a:moveTo>
                    <a:cubicBezTo>
                      <a:pt x="0" y="24"/>
                      <a:pt x="3" y="16"/>
                      <a:pt x="8" y="10"/>
                    </a:cubicBezTo>
                    <a:cubicBezTo>
                      <a:pt x="14" y="4"/>
                      <a:pt x="20" y="0"/>
                      <a:pt x="28" y="0"/>
                    </a:cubicBezTo>
                    <a:cubicBezTo>
                      <a:pt x="439" y="0"/>
                      <a:pt x="439" y="0"/>
                      <a:pt x="439" y="0"/>
                    </a:cubicBezTo>
                    <a:cubicBezTo>
                      <a:pt x="447" y="0"/>
                      <a:pt x="454" y="4"/>
                      <a:pt x="459" y="10"/>
                    </a:cubicBezTo>
                    <a:cubicBezTo>
                      <a:pt x="464" y="16"/>
                      <a:pt x="467" y="24"/>
                      <a:pt x="467" y="33"/>
                    </a:cubicBezTo>
                    <a:cubicBezTo>
                      <a:pt x="467" y="42"/>
                      <a:pt x="464" y="49"/>
                      <a:pt x="459" y="56"/>
                    </a:cubicBezTo>
                    <a:cubicBezTo>
                      <a:pt x="454" y="62"/>
                      <a:pt x="447" y="65"/>
                      <a:pt x="439" y="65"/>
                    </a:cubicBezTo>
                    <a:cubicBezTo>
                      <a:pt x="28" y="65"/>
                      <a:pt x="28" y="65"/>
                      <a:pt x="28" y="65"/>
                    </a:cubicBezTo>
                    <a:cubicBezTo>
                      <a:pt x="20" y="65"/>
                      <a:pt x="14" y="62"/>
                      <a:pt x="8" y="56"/>
                    </a:cubicBezTo>
                    <a:cubicBezTo>
                      <a:pt x="3" y="49"/>
                      <a:pt x="0" y="42"/>
                      <a:pt x="0" y="33"/>
                    </a:cubicBezTo>
                    <a:close/>
                    <a:moveTo>
                      <a:pt x="71" y="294"/>
                    </a:moveTo>
                    <a:cubicBezTo>
                      <a:pt x="62" y="294"/>
                      <a:pt x="54" y="292"/>
                      <a:pt x="45" y="288"/>
                    </a:cubicBezTo>
                    <a:cubicBezTo>
                      <a:pt x="37" y="283"/>
                      <a:pt x="29" y="277"/>
                      <a:pt x="23" y="270"/>
                    </a:cubicBezTo>
                    <a:cubicBezTo>
                      <a:pt x="16" y="262"/>
                      <a:pt x="11" y="253"/>
                      <a:pt x="7" y="242"/>
                    </a:cubicBezTo>
                    <a:cubicBezTo>
                      <a:pt x="2" y="231"/>
                      <a:pt x="0" y="219"/>
                      <a:pt x="0" y="206"/>
                    </a:cubicBezTo>
                    <a:cubicBezTo>
                      <a:pt x="0" y="145"/>
                      <a:pt x="0" y="145"/>
                      <a:pt x="0" y="145"/>
                    </a:cubicBezTo>
                    <a:cubicBezTo>
                      <a:pt x="0" y="133"/>
                      <a:pt x="3" y="125"/>
                      <a:pt x="9" y="121"/>
                    </a:cubicBezTo>
                    <a:cubicBezTo>
                      <a:pt x="15" y="117"/>
                      <a:pt x="25" y="115"/>
                      <a:pt x="37" y="115"/>
                    </a:cubicBezTo>
                    <a:cubicBezTo>
                      <a:pt x="427" y="115"/>
                      <a:pt x="427" y="115"/>
                      <a:pt x="427" y="115"/>
                    </a:cubicBezTo>
                    <a:cubicBezTo>
                      <a:pt x="434" y="115"/>
                      <a:pt x="441" y="118"/>
                      <a:pt x="446" y="124"/>
                    </a:cubicBezTo>
                    <a:cubicBezTo>
                      <a:pt x="452" y="131"/>
                      <a:pt x="454" y="138"/>
                      <a:pt x="454" y="147"/>
                    </a:cubicBezTo>
                    <a:cubicBezTo>
                      <a:pt x="454" y="156"/>
                      <a:pt x="452" y="164"/>
                      <a:pt x="446" y="170"/>
                    </a:cubicBezTo>
                    <a:cubicBezTo>
                      <a:pt x="441" y="176"/>
                      <a:pt x="434" y="180"/>
                      <a:pt x="427" y="180"/>
                    </a:cubicBezTo>
                    <a:cubicBezTo>
                      <a:pt x="56" y="180"/>
                      <a:pt x="56" y="180"/>
                      <a:pt x="56" y="180"/>
                    </a:cubicBezTo>
                    <a:cubicBezTo>
                      <a:pt x="56" y="213"/>
                      <a:pt x="56" y="213"/>
                      <a:pt x="56" y="213"/>
                    </a:cubicBezTo>
                    <a:cubicBezTo>
                      <a:pt x="56" y="217"/>
                      <a:pt x="58" y="221"/>
                      <a:pt x="61" y="224"/>
                    </a:cubicBezTo>
                    <a:cubicBezTo>
                      <a:pt x="64" y="228"/>
                      <a:pt x="68" y="229"/>
                      <a:pt x="74" y="229"/>
                    </a:cubicBezTo>
                    <a:cubicBezTo>
                      <a:pt x="439" y="229"/>
                      <a:pt x="439" y="229"/>
                      <a:pt x="439" y="229"/>
                    </a:cubicBezTo>
                    <a:cubicBezTo>
                      <a:pt x="447" y="229"/>
                      <a:pt x="454" y="233"/>
                      <a:pt x="459" y="239"/>
                    </a:cubicBezTo>
                    <a:cubicBezTo>
                      <a:pt x="464" y="245"/>
                      <a:pt x="467" y="253"/>
                      <a:pt x="467" y="262"/>
                    </a:cubicBezTo>
                    <a:cubicBezTo>
                      <a:pt x="467" y="271"/>
                      <a:pt x="464" y="278"/>
                      <a:pt x="459" y="285"/>
                    </a:cubicBezTo>
                    <a:cubicBezTo>
                      <a:pt x="454" y="291"/>
                      <a:pt x="447" y="294"/>
                      <a:pt x="439" y="294"/>
                    </a:cubicBezTo>
                    <a:lnTo>
                      <a:pt x="71" y="294"/>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5" name="Freeform 78">
                <a:extLst>
                  <a:ext uri="{FF2B5EF4-FFF2-40B4-BE49-F238E27FC236}">
                    <a16:creationId xmlns:a16="http://schemas.microsoft.com/office/drawing/2014/main" id="{0E21E066-E502-52BE-9D9F-0B1EC09AA9C9}"/>
                  </a:ext>
                </a:extLst>
              </p:cNvPr>
              <p:cNvSpPr>
                <a:spLocks/>
              </p:cNvSpPr>
              <p:nvPr/>
            </p:nvSpPr>
            <p:spPr bwMode="auto">
              <a:xfrm>
                <a:off x="5782275" y="2182851"/>
                <a:ext cx="464063" cy="287073"/>
              </a:xfrm>
              <a:custGeom>
                <a:avLst/>
                <a:gdLst>
                  <a:gd name="T0" fmla="*/ 0 w 473"/>
                  <a:gd name="T1" fmla="*/ 147 h 294"/>
                  <a:gd name="T2" fmla="*/ 7 w 473"/>
                  <a:gd name="T3" fmla="*/ 96 h 294"/>
                  <a:gd name="T4" fmla="*/ 28 w 473"/>
                  <a:gd name="T5" fmla="*/ 49 h 294"/>
                  <a:gd name="T6" fmla="*/ 62 w 473"/>
                  <a:gd name="T7" fmla="*/ 14 h 294"/>
                  <a:gd name="T8" fmla="*/ 107 w 473"/>
                  <a:gd name="T9" fmla="*/ 0 h 294"/>
                  <a:gd name="T10" fmla="*/ 445 w 473"/>
                  <a:gd name="T11" fmla="*/ 0 h 294"/>
                  <a:gd name="T12" fmla="*/ 465 w 473"/>
                  <a:gd name="T13" fmla="*/ 10 h 294"/>
                  <a:gd name="T14" fmla="*/ 473 w 473"/>
                  <a:gd name="T15" fmla="*/ 33 h 294"/>
                  <a:gd name="T16" fmla="*/ 465 w 473"/>
                  <a:gd name="T17" fmla="*/ 56 h 294"/>
                  <a:gd name="T18" fmla="*/ 445 w 473"/>
                  <a:gd name="T19" fmla="*/ 65 h 294"/>
                  <a:gd name="T20" fmla="*/ 119 w 473"/>
                  <a:gd name="T21" fmla="*/ 65 h 294"/>
                  <a:gd name="T22" fmla="*/ 86 w 473"/>
                  <a:gd name="T23" fmla="*/ 74 h 294"/>
                  <a:gd name="T24" fmla="*/ 66 w 473"/>
                  <a:gd name="T25" fmla="*/ 94 h 294"/>
                  <a:gd name="T26" fmla="*/ 56 w 473"/>
                  <a:gd name="T27" fmla="*/ 121 h 294"/>
                  <a:gd name="T28" fmla="*/ 54 w 473"/>
                  <a:gd name="T29" fmla="*/ 147 h 294"/>
                  <a:gd name="T30" fmla="*/ 56 w 473"/>
                  <a:gd name="T31" fmla="*/ 174 h 294"/>
                  <a:gd name="T32" fmla="*/ 66 w 473"/>
                  <a:gd name="T33" fmla="*/ 200 h 294"/>
                  <a:gd name="T34" fmla="*/ 86 w 473"/>
                  <a:gd name="T35" fmla="*/ 221 h 294"/>
                  <a:gd name="T36" fmla="*/ 119 w 473"/>
                  <a:gd name="T37" fmla="*/ 229 h 294"/>
                  <a:gd name="T38" fmla="*/ 445 w 473"/>
                  <a:gd name="T39" fmla="*/ 229 h 294"/>
                  <a:gd name="T40" fmla="*/ 465 w 473"/>
                  <a:gd name="T41" fmla="*/ 239 h 294"/>
                  <a:gd name="T42" fmla="*/ 473 w 473"/>
                  <a:gd name="T43" fmla="*/ 262 h 294"/>
                  <a:gd name="T44" fmla="*/ 465 w 473"/>
                  <a:gd name="T45" fmla="*/ 285 h 294"/>
                  <a:gd name="T46" fmla="*/ 445 w 473"/>
                  <a:gd name="T47" fmla="*/ 294 h 294"/>
                  <a:gd name="T48" fmla="*/ 101 w 473"/>
                  <a:gd name="T49" fmla="*/ 294 h 294"/>
                  <a:gd name="T50" fmla="*/ 58 w 473"/>
                  <a:gd name="T51" fmla="*/ 281 h 294"/>
                  <a:gd name="T52" fmla="*/ 27 w 473"/>
                  <a:gd name="T53" fmla="*/ 246 h 294"/>
                  <a:gd name="T54" fmla="*/ 7 w 473"/>
                  <a:gd name="T55" fmla="*/ 198 h 294"/>
                  <a:gd name="T56" fmla="*/ 0 w 473"/>
                  <a:gd name="T57" fmla="*/ 14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294">
                    <a:moveTo>
                      <a:pt x="0" y="147"/>
                    </a:moveTo>
                    <a:cubicBezTo>
                      <a:pt x="0" y="130"/>
                      <a:pt x="2" y="113"/>
                      <a:pt x="7" y="96"/>
                    </a:cubicBezTo>
                    <a:cubicBezTo>
                      <a:pt x="12" y="78"/>
                      <a:pt x="19" y="63"/>
                      <a:pt x="28" y="49"/>
                    </a:cubicBezTo>
                    <a:cubicBezTo>
                      <a:pt x="38" y="34"/>
                      <a:pt x="49" y="23"/>
                      <a:pt x="62" y="14"/>
                    </a:cubicBezTo>
                    <a:cubicBezTo>
                      <a:pt x="75" y="5"/>
                      <a:pt x="90" y="0"/>
                      <a:pt x="107" y="0"/>
                    </a:cubicBezTo>
                    <a:cubicBezTo>
                      <a:pt x="445" y="0"/>
                      <a:pt x="445" y="0"/>
                      <a:pt x="445" y="0"/>
                    </a:cubicBezTo>
                    <a:cubicBezTo>
                      <a:pt x="453" y="0"/>
                      <a:pt x="459" y="4"/>
                      <a:pt x="465" y="10"/>
                    </a:cubicBezTo>
                    <a:cubicBezTo>
                      <a:pt x="470" y="16"/>
                      <a:pt x="473" y="24"/>
                      <a:pt x="473" y="33"/>
                    </a:cubicBezTo>
                    <a:cubicBezTo>
                      <a:pt x="473" y="42"/>
                      <a:pt x="470" y="49"/>
                      <a:pt x="465" y="56"/>
                    </a:cubicBezTo>
                    <a:cubicBezTo>
                      <a:pt x="459" y="62"/>
                      <a:pt x="453" y="65"/>
                      <a:pt x="445" y="65"/>
                    </a:cubicBezTo>
                    <a:cubicBezTo>
                      <a:pt x="119" y="65"/>
                      <a:pt x="119" y="65"/>
                      <a:pt x="119" y="65"/>
                    </a:cubicBezTo>
                    <a:cubicBezTo>
                      <a:pt x="105" y="65"/>
                      <a:pt x="94" y="68"/>
                      <a:pt x="86" y="74"/>
                    </a:cubicBezTo>
                    <a:cubicBezTo>
                      <a:pt x="78" y="79"/>
                      <a:pt x="71" y="86"/>
                      <a:pt x="66" y="94"/>
                    </a:cubicBezTo>
                    <a:cubicBezTo>
                      <a:pt x="61" y="102"/>
                      <a:pt x="58" y="111"/>
                      <a:pt x="56" y="121"/>
                    </a:cubicBezTo>
                    <a:cubicBezTo>
                      <a:pt x="55" y="130"/>
                      <a:pt x="54" y="139"/>
                      <a:pt x="54" y="147"/>
                    </a:cubicBezTo>
                    <a:cubicBezTo>
                      <a:pt x="54" y="155"/>
                      <a:pt x="55" y="164"/>
                      <a:pt x="56" y="174"/>
                    </a:cubicBezTo>
                    <a:cubicBezTo>
                      <a:pt x="58" y="184"/>
                      <a:pt x="61" y="192"/>
                      <a:pt x="66" y="200"/>
                    </a:cubicBezTo>
                    <a:cubicBezTo>
                      <a:pt x="71" y="209"/>
                      <a:pt x="78" y="215"/>
                      <a:pt x="86" y="221"/>
                    </a:cubicBezTo>
                    <a:cubicBezTo>
                      <a:pt x="94" y="227"/>
                      <a:pt x="105" y="229"/>
                      <a:pt x="119" y="229"/>
                    </a:cubicBezTo>
                    <a:cubicBezTo>
                      <a:pt x="445" y="229"/>
                      <a:pt x="445" y="229"/>
                      <a:pt x="445" y="229"/>
                    </a:cubicBezTo>
                    <a:cubicBezTo>
                      <a:pt x="453" y="229"/>
                      <a:pt x="459" y="233"/>
                      <a:pt x="465" y="239"/>
                    </a:cubicBezTo>
                    <a:cubicBezTo>
                      <a:pt x="470" y="245"/>
                      <a:pt x="473" y="253"/>
                      <a:pt x="473" y="262"/>
                    </a:cubicBezTo>
                    <a:cubicBezTo>
                      <a:pt x="473" y="271"/>
                      <a:pt x="470" y="278"/>
                      <a:pt x="465" y="285"/>
                    </a:cubicBezTo>
                    <a:cubicBezTo>
                      <a:pt x="459" y="291"/>
                      <a:pt x="453" y="294"/>
                      <a:pt x="445" y="294"/>
                    </a:cubicBezTo>
                    <a:cubicBezTo>
                      <a:pt x="101" y="294"/>
                      <a:pt x="101" y="294"/>
                      <a:pt x="101" y="294"/>
                    </a:cubicBezTo>
                    <a:cubicBezTo>
                      <a:pt x="85" y="294"/>
                      <a:pt x="71" y="290"/>
                      <a:pt x="58" y="281"/>
                    </a:cubicBezTo>
                    <a:cubicBezTo>
                      <a:pt x="46" y="272"/>
                      <a:pt x="36" y="260"/>
                      <a:pt x="27" y="246"/>
                    </a:cubicBezTo>
                    <a:cubicBezTo>
                      <a:pt x="18" y="232"/>
                      <a:pt x="11" y="216"/>
                      <a:pt x="7" y="198"/>
                    </a:cubicBezTo>
                    <a:cubicBezTo>
                      <a:pt x="2" y="181"/>
                      <a:pt x="0" y="164"/>
                      <a:pt x="0" y="147"/>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6" name="Freeform 79">
                <a:extLst>
                  <a:ext uri="{FF2B5EF4-FFF2-40B4-BE49-F238E27FC236}">
                    <a16:creationId xmlns:a16="http://schemas.microsoft.com/office/drawing/2014/main" id="{749F789A-A9B6-01B1-5FC8-749DC9BF94C2}"/>
                  </a:ext>
                </a:extLst>
              </p:cNvPr>
              <p:cNvSpPr>
                <a:spLocks/>
              </p:cNvSpPr>
              <p:nvPr/>
            </p:nvSpPr>
            <p:spPr bwMode="auto">
              <a:xfrm>
                <a:off x="6271983" y="2182851"/>
                <a:ext cx="446279" cy="287073"/>
              </a:xfrm>
              <a:custGeom>
                <a:avLst/>
                <a:gdLst>
                  <a:gd name="T0" fmla="*/ 447 w 455"/>
                  <a:gd name="T1" fmla="*/ 10 h 294"/>
                  <a:gd name="T2" fmla="*/ 455 w 455"/>
                  <a:gd name="T3" fmla="*/ 33 h 294"/>
                  <a:gd name="T4" fmla="*/ 447 w 455"/>
                  <a:gd name="T5" fmla="*/ 56 h 294"/>
                  <a:gd name="T6" fmla="*/ 427 w 455"/>
                  <a:gd name="T7" fmla="*/ 65 h 294"/>
                  <a:gd name="T8" fmla="*/ 256 w 455"/>
                  <a:gd name="T9" fmla="*/ 65 h 294"/>
                  <a:gd name="T10" fmla="*/ 256 w 455"/>
                  <a:gd name="T11" fmla="*/ 262 h 294"/>
                  <a:gd name="T12" fmla="*/ 247 w 455"/>
                  <a:gd name="T13" fmla="*/ 285 h 294"/>
                  <a:gd name="T14" fmla="*/ 228 w 455"/>
                  <a:gd name="T15" fmla="*/ 294 h 294"/>
                  <a:gd name="T16" fmla="*/ 208 w 455"/>
                  <a:gd name="T17" fmla="*/ 285 h 294"/>
                  <a:gd name="T18" fmla="*/ 200 w 455"/>
                  <a:gd name="T19" fmla="*/ 262 h 294"/>
                  <a:gd name="T20" fmla="*/ 200 w 455"/>
                  <a:gd name="T21" fmla="*/ 65 h 294"/>
                  <a:gd name="T22" fmla="*/ 26 w 455"/>
                  <a:gd name="T23" fmla="*/ 65 h 294"/>
                  <a:gd name="T24" fmla="*/ 8 w 455"/>
                  <a:gd name="T25" fmla="*/ 55 h 294"/>
                  <a:gd name="T26" fmla="*/ 0 w 455"/>
                  <a:gd name="T27" fmla="*/ 33 h 294"/>
                  <a:gd name="T28" fmla="*/ 8 w 455"/>
                  <a:gd name="T29" fmla="*/ 10 h 294"/>
                  <a:gd name="T30" fmla="*/ 28 w 455"/>
                  <a:gd name="T31" fmla="*/ 0 h 294"/>
                  <a:gd name="T32" fmla="*/ 427 w 455"/>
                  <a:gd name="T33" fmla="*/ 0 h 294"/>
                  <a:gd name="T34" fmla="*/ 447 w 455"/>
                  <a:gd name="T35"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5" h="294">
                    <a:moveTo>
                      <a:pt x="447" y="10"/>
                    </a:moveTo>
                    <a:cubicBezTo>
                      <a:pt x="452" y="16"/>
                      <a:pt x="455" y="24"/>
                      <a:pt x="455" y="33"/>
                    </a:cubicBezTo>
                    <a:cubicBezTo>
                      <a:pt x="455" y="42"/>
                      <a:pt x="452" y="49"/>
                      <a:pt x="447" y="56"/>
                    </a:cubicBezTo>
                    <a:cubicBezTo>
                      <a:pt x="442" y="62"/>
                      <a:pt x="435" y="65"/>
                      <a:pt x="427" y="65"/>
                    </a:cubicBezTo>
                    <a:cubicBezTo>
                      <a:pt x="256" y="65"/>
                      <a:pt x="256" y="65"/>
                      <a:pt x="256" y="65"/>
                    </a:cubicBezTo>
                    <a:cubicBezTo>
                      <a:pt x="256" y="262"/>
                      <a:pt x="256" y="262"/>
                      <a:pt x="256" y="262"/>
                    </a:cubicBezTo>
                    <a:cubicBezTo>
                      <a:pt x="256" y="271"/>
                      <a:pt x="253" y="278"/>
                      <a:pt x="247" y="285"/>
                    </a:cubicBezTo>
                    <a:cubicBezTo>
                      <a:pt x="242" y="291"/>
                      <a:pt x="235" y="294"/>
                      <a:pt x="228" y="294"/>
                    </a:cubicBezTo>
                    <a:cubicBezTo>
                      <a:pt x="220" y="294"/>
                      <a:pt x="213" y="291"/>
                      <a:pt x="208" y="285"/>
                    </a:cubicBezTo>
                    <a:cubicBezTo>
                      <a:pt x="203" y="278"/>
                      <a:pt x="200" y="271"/>
                      <a:pt x="200" y="262"/>
                    </a:cubicBezTo>
                    <a:cubicBezTo>
                      <a:pt x="200" y="65"/>
                      <a:pt x="200" y="65"/>
                      <a:pt x="200" y="65"/>
                    </a:cubicBezTo>
                    <a:cubicBezTo>
                      <a:pt x="26" y="65"/>
                      <a:pt x="26" y="65"/>
                      <a:pt x="26" y="65"/>
                    </a:cubicBezTo>
                    <a:cubicBezTo>
                      <a:pt x="19" y="64"/>
                      <a:pt x="13" y="61"/>
                      <a:pt x="8" y="55"/>
                    </a:cubicBezTo>
                    <a:cubicBezTo>
                      <a:pt x="3" y="49"/>
                      <a:pt x="0" y="41"/>
                      <a:pt x="0" y="33"/>
                    </a:cubicBezTo>
                    <a:cubicBezTo>
                      <a:pt x="0" y="24"/>
                      <a:pt x="3" y="16"/>
                      <a:pt x="8" y="10"/>
                    </a:cubicBezTo>
                    <a:cubicBezTo>
                      <a:pt x="14" y="4"/>
                      <a:pt x="20" y="0"/>
                      <a:pt x="28" y="0"/>
                    </a:cubicBezTo>
                    <a:cubicBezTo>
                      <a:pt x="427" y="0"/>
                      <a:pt x="427" y="0"/>
                      <a:pt x="427" y="0"/>
                    </a:cubicBezTo>
                    <a:cubicBezTo>
                      <a:pt x="435" y="0"/>
                      <a:pt x="442" y="4"/>
                      <a:pt x="447"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7" name="Freeform 80">
                <a:extLst>
                  <a:ext uri="{FF2B5EF4-FFF2-40B4-BE49-F238E27FC236}">
                    <a16:creationId xmlns:a16="http://schemas.microsoft.com/office/drawing/2014/main" id="{6C9D97D2-A0AE-70FF-A321-F5322B14024F}"/>
                  </a:ext>
                </a:extLst>
              </p:cNvPr>
              <p:cNvSpPr>
                <a:spLocks/>
              </p:cNvSpPr>
              <p:nvPr/>
            </p:nvSpPr>
            <p:spPr bwMode="auto">
              <a:xfrm>
                <a:off x="6744732" y="2182851"/>
                <a:ext cx="55009" cy="287073"/>
              </a:xfrm>
              <a:custGeom>
                <a:avLst/>
                <a:gdLst>
                  <a:gd name="T0" fmla="*/ 47 w 56"/>
                  <a:gd name="T1" fmla="*/ 285 h 294"/>
                  <a:gd name="T2" fmla="*/ 28 w 56"/>
                  <a:gd name="T3" fmla="*/ 294 h 294"/>
                  <a:gd name="T4" fmla="*/ 8 w 56"/>
                  <a:gd name="T5" fmla="*/ 285 h 294"/>
                  <a:gd name="T6" fmla="*/ 0 w 56"/>
                  <a:gd name="T7" fmla="*/ 262 h 294"/>
                  <a:gd name="T8" fmla="*/ 0 w 56"/>
                  <a:gd name="T9" fmla="*/ 33 h 294"/>
                  <a:gd name="T10" fmla="*/ 8 w 56"/>
                  <a:gd name="T11" fmla="*/ 10 h 294"/>
                  <a:gd name="T12" fmla="*/ 28 w 56"/>
                  <a:gd name="T13" fmla="*/ 0 h 294"/>
                  <a:gd name="T14" fmla="*/ 47 w 56"/>
                  <a:gd name="T15" fmla="*/ 10 h 294"/>
                  <a:gd name="T16" fmla="*/ 56 w 56"/>
                  <a:gd name="T17" fmla="*/ 33 h 294"/>
                  <a:gd name="T18" fmla="*/ 56 w 56"/>
                  <a:gd name="T19" fmla="*/ 262 h 294"/>
                  <a:gd name="T20" fmla="*/ 47 w 56"/>
                  <a:gd name="T21" fmla="*/ 28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94">
                    <a:moveTo>
                      <a:pt x="47" y="285"/>
                    </a:moveTo>
                    <a:cubicBezTo>
                      <a:pt x="42" y="291"/>
                      <a:pt x="35" y="294"/>
                      <a:pt x="28" y="294"/>
                    </a:cubicBezTo>
                    <a:cubicBezTo>
                      <a:pt x="20" y="294"/>
                      <a:pt x="13" y="291"/>
                      <a:pt x="8" y="285"/>
                    </a:cubicBezTo>
                    <a:cubicBezTo>
                      <a:pt x="3" y="278"/>
                      <a:pt x="0" y="271"/>
                      <a:pt x="0" y="262"/>
                    </a:cubicBezTo>
                    <a:cubicBezTo>
                      <a:pt x="0" y="33"/>
                      <a:pt x="0" y="33"/>
                      <a:pt x="0" y="33"/>
                    </a:cubicBezTo>
                    <a:cubicBezTo>
                      <a:pt x="0" y="24"/>
                      <a:pt x="3" y="16"/>
                      <a:pt x="8" y="10"/>
                    </a:cubicBezTo>
                    <a:cubicBezTo>
                      <a:pt x="13" y="4"/>
                      <a:pt x="20" y="0"/>
                      <a:pt x="28" y="0"/>
                    </a:cubicBezTo>
                    <a:cubicBezTo>
                      <a:pt x="35" y="0"/>
                      <a:pt x="42" y="4"/>
                      <a:pt x="47" y="10"/>
                    </a:cubicBezTo>
                    <a:cubicBezTo>
                      <a:pt x="53" y="16"/>
                      <a:pt x="56" y="24"/>
                      <a:pt x="56" y="33"/>
                    </a:cubicBezTo>
                    <a:cubicBezTo>
                      <a:pt x="56" y="262"/>
                      <a:pt x="56" y="262"/>
                      <a:pt x="56" y="262"/>
                    </a:cubicBezTo>
                    <a:cubicBezTo>
                      <a:pt x="56" y="271"/>
                      <a:pt x="53" y="278"/>
                      <a:pt x="47" y="28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8" name="Freeform 81">
                <a:extLst>
                  <a:ext uri="{FF2B5EF4-FFF2-40B4-BE49-F238E27FC236}">
                    <a16:creationId xmlns:a16="http://schemas.microsoft.com/office/drawing/2014/main" id="{7837FE79-98BA-DF69-F5C7-7BB11BDF4DD0}"/>
                  </a:ext>
                </a:extLst>
              </p:cNvPr>
              <p:cNvSpPr>
                <a:spLocks noEditPoints="1"/>
              </p:cNvSpPr>
              <p:nvPr/>
            </p:nvSpPr>
            <p:spPr bwMode="auto">
              <a:xfrm>
                <a:off x="6825385" y="2182851"/>
                <a:ext cx="463237" cy="287073"/>
              </a:xfrm>
              <a:custGeom>
                <a:avLst/>
                <a:gdLst>
                  <a:gd name="T0" fmla="*/ 472 w 472"/>
                  <a:gd name="T1" fmla="*/ 147 h 294"/>
                  <a:gd name="T2" fmla="*/ 465 w 472"/>
                  <a:gd name="T3" fmla="*/ 199 h 294"/>
                  <a:gd name="T4" fmla="*/ 444 w 472"/>
                  <a:gd name="T5" fmla="*/ 246 h 294"/>
                  <a:gd name="T6" fmla="*/ 410 w 472"/>
                  <a:gd name="T7" fmla="*/ 281 h 294"/>
                  <a:gd name="T8" fmla="*/ 366 w 472"/>
                  <a:gd name="T9" fmla="*/ 294 h 294"/>
                  <a:gd name="T10" fmla="*/ 101 w 472"/>
                  <a:gd name="T11" fmla="*/ 294 h 294"/>
                  <a:gd name="T12" fmla="*/ 59 w 472"/>
                  <a:gd name="T13" fmla="*/ 279 h 294"/>
                  <a:gd name="T14" fmla="*/ 27 w 472"/>
                  <a:gd name="T15" fmla="*/ 244 h 294"/>
                  <a:gd name="T16" fmla="*/ 7 w 472"/>
                  <a:gd name="T17" fmla="*/ 198 h 294"/>
                  <a:gd name="T18" fmla="*/ 0 w 472"/>
                  <a:gd name="T19" fmla="*/ 147 h 294"/>
                  <a:gd name="T20" fmla="*/ 7 w 472"/>
                  <a:gd name="T21" fmla="*/ 96 h 294"/>
                  <a:gd name="T22" fmla="*/ 29 w 472"/>
                  <a:gd name="T23" fmla="*/ 49 h 294"/>
                  <a:gd name="T24" fmla="*/ 62 w 472"/>
                  <a:gd name="T25" fmla="*/ 14 h 294"/>
                  <a:gd name="T26" fmla="*/ 107 w 472"/>
                  <a:gd name="T27" fmla="*/ 0 h 294"/>
                  <a:gd name="T28" fmla="*/ 372 w 472"/>
                  <a:gd name="T29" fmla="*/ 0 h 294"/>
                  <a:gd name="T30" fmla="*/ 414 w 472"/>
                  <a:gd name="T31" fmla="*/ 16 h 294"/>
                  <a:gd name="T32" fmla="*/ 445 w 472"/>
                  <a:gd name="T33" fmla="*/ 50 h 294"/>
                  <a:gd name="T34" fmla="*/ 466 w 472"/>
                  <a:gd name="T35" fmla="*/ 97 h 294"/>
                  <a:gd name="T36" fmla="*/ 472 w 472"/>
                  <a:gd name="T37" fmla="*/ 147 h 294"/>
                  <a:gd name="T38" fmla="*/ 386 w 472"/>
                  <a:gd name="T39" fmla="*/ 221 h 294"/>
                  <a:gd name="T40" fmla="*/ 406 w 472"/>
                  <a:gd name="T41" fmla="*/ 200 h 294"/>
                  <a:gd name="T42" fmla="*/ 416 w 472"/>
                  <a:gd name="T43" fmla="*/ 174 h 294"/>
                  <a:gd name="T44" fmla="*/ 419 w 472"/>
                  <a:gd name="T45" fmla="*/ 147 h 294"/>
                  <a:gd name="T46" fmla="*/ 416 w 472"/>
                  <a:gd name="T47" fmla="*/ 121 h 294"/>
                  <a:gd name="T48" fmla="*/ 406 w 472"/>
                  <a:gd name="T49" fmla="*/ 94 h 294"/>
                  <a:gd name="T50" fmla="*/ 386 w 472"/>
                  <a:gd name="T51" fmla="*/ 74 h 294"/>
                  <a:gd name="T52" fmla="*/ 354 w 472"/>
                  <a:gd name="T53" fmla="*/ 65 h 294"/>
                  <a:gd name="T54" fmla="*/ 119 w 472"/>
                  <a:gd name="T55" fmla="*/ 65 h 294"/>
                  <a:gd name="T56" fmla="*/ 86 w 472"/>
                  <a:gd name="T57" fmla="*/ 74 h 294"/>
                  <a:gd name="T58" fmla="*/ 67 w 472"/>
                  <a:gd name="T59" fmla="*/ 94 h 294"/>
                  <a:gd name="T60" fmla="*/ 57 w 472"/>
                  <a:gd name="T61" fmla="*/ 121 h 294"/>
                  <a:gd name="T62" fmla="*/ 54 w 472"/>
                  <a:gd name="T63" fmla="*/ 147 h 294"/>
                  <a:gd name="T64" fmla="*/ 57 w 472"/>
                  <a:gd name="T65" fmla="*/ 174 h 294"/>
                  <a:gd name="T66" fmla="*/ 67 w 472"/>
                  <a:gd name="T67" fmla="*/ 200 h 294"/>
                  <a:gd name="T68" fmla="*/ 86 w 472"/>
                  <a:gd name="T69" fmla="*/ 221 h 294"/>
                  <a:gd name="T70" fmla="*/ 119 w 472"/>
                  <a:gd name="T71" fmla="*/ 229 h 294"/>
                  <a:gd name="T72" fmla="*/ 354 w 472"/>
                  <a:gd name="T73" fmla="*/ 229 h 294"/>
                  <a:gd name="T74" fmla="*/ 386 w 472"/>
                  <a:gd name="T75" fmla="*/ 2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2" h="294">
                    <a:moveTo>
                      <a:pt x="472" y="147"/>
                    </a:moveTo>
                    <a:cubicBezTo>
                      <a:pt x="472" y="164"/>
                      <a:pt x="470" y="182"/>
                      <a:pt x="465" y="199"/>
                    </a:cubicBezTo>
                    <a:cubicBezTo>
                      <a:pt x="460" y="216"/>
                      <a:pt x="453" y="232"/>
                      <a:pt x="444" y="246"/>
                    </a:cubicBezTo>
                    <a:cubicBezTo>
                      <a:pt x="435" y="260"/>
                      <a:pt x="424" y="272"/>
                      <a:pt x="410" y="281"/>
                    </a:cubicBezTo>
                    <a:cubicBezTo>
                      <a:pt x="397" y="290"/>
                      <a:pt x="382" y="294"/>
                      <a:pt x="366" y="294"/>
                    </a:cubicBezTo>
                    <a:cubicBezTo>
                      <a:pt x="101" y="294"/>
                      <a:pt x="101" y="294"/>
                      <a:pt x="101" y="294"/>
                    </a:cubicBezTo>
                    <a:cubicBezTo>
                      <a:pt x="85" y="293"/>
                      <a:pt x="71" y="288"/>
                      <a:pt x="59" y="279"/>
                    </a:cubicBezTo>
                    <a:cubicBezTo>
                      <a:pt x="46" y="270"/>
                      <a:pt x="36" y="258"/>
                      <a:pt x="27" y="244"/>
                    </a:cubicBezTo>
                    <a:cubicBezTo>
                      <a:pt x="19" y="230"/>
                      <a:pt x="12" y="215"/>
                      <a:pt x="7" y="198"/>
                    </a:cubicBezTo>
                    <a:cubicBezTo>
                      <a:pt x="3" y="181"/>
                      <a:pt x="0" y="164"/>
                      <a:pt x="0" y="147"/>
                    </a:cubicBezTo>
                    <a:cubicBezTo>
                      <a:pt x="0" y="130"/>
                      <a:pt x="3" y="113"/>
                      <a:pt x="7" y="96"/>
                    </a:cubicBezTo>
                    <a:cubicBezTo>
                      <a:pt x="12" y="78"/>
                      <a:pt x="19" y="63"/>
                      <a:pt x="29" y="49"/>
                    </a:cubicBezTo>
                    <a:cubicBezTo>
                      <a:pt x="38" y="34"/>
                      <a:pt x="49" y="23"/>
                      <a:pt x="62" y="14"/>
                    </a:cubicBezTo>
                    <a:cubicBezTo>
                      <a:pt x="75" y="5"/>
                      <a:pt x="90" y="0"/>
                      <a:pt x="107" y="0"/>
                    </a:cubicBezTo>
                    <a:cubicBezTo>
                      <a:pt x="372" y="0"/>
                      <a:pt x="372" y="0"/>
                      <a:pt x="372" y="0"/>
                    </a:cubicBezTo>
                    <a:cubicBezTo>
                      <a:pt x="387" y="1"/>
                      <a:pt x="401" y="6"/>
                      <a:pt x="414" y="16"/>
                    </a:cubicBezTo>
                    <a:cubicBezTo>
                      <a:pt x="426" y="25"/>
                      <a:pt x="437" y="36"/>
                      <a:pt x="445" y="50"/>
                    </a:cubicBezTo>
                    <a:cubicBezTo>
                      <a:pt x="454" y="64"/>
                      <a:pt x="461" y="80"/>
                      <a:pt x="466" y="97"/>
                    </a:cubicBezTo>
                    <a:cubicBezTo>
                      <a:pt x="470" y="114"/>
                      <a:pt x="472" y="131"/>
                      <a:pt x="472" y="147"/>
                    </a:cubicBezTo>
                    <a:close/>
                    <a:moveTo>
                      <a:pt x="386" y="221"/>
                    </a:moveTo>
                    <a:cubicBezTo>
                      <a:pt x="395" y="215"/>
                      <a:pt x="401" y="209"/>
                      <a:pt x="406" y="200"/>
                    </a:cubicBezTo>
                    <a:cubicBezTo>
                      <a:pt x="411" y="192"/>
                      <a:pt x="414" y="184"/>
                      <a:pt x="416" y="174"/>
                    </a:cubicBezTo>
                    <a:cubicBezTo>
                      <a:pt x="418" y="164"/>
                      <a:pt x="419" y="155"/>
                      <a:pt x="419" y="147"/>
                    </a:cubicBezTo>
                    <a:cubicBezTo>
                      <a:pt x="419" y="139"/>
                      <a:pt x="418" y="130"/>
                      <a:pt x="416" y="121"/>
                    </a:cubicBezTo>
                    <a:cubicBezTo>
                      <a:pt x="414" y="111"/>
                      <a:pt x="411" y="102"/>
                      <a:pt x="406" y="94"/>
                    </a:cubicBezTo>
                    <a:cubicBezTo>
                      <a:pt x="401" y="86"/>
                      <a:pt x="395" y="79"/>
                      <a:pt x="386" y="74"/>
                    </a:cubicBezTo>
                    <a:cubicBezTo>
                      <a:pt x="378" y="68"/>
                      <a:pt x="367" y="65"/>
                      <a:pt x="354" y="65"/>
                    </a:cubicBezTo>
                    <a:cubicBezTo>
                      <a:pt x="119" y="65"/>
                      <a:pt x="119" y="65"/>
                      <a:pt x="119" y="65"/>
                    </a:cubicBezTo>
                    <a:cubicBezTo>
                      <a:pt x="106" y="65"/>
                      <a:pt x="95" y="68"/>
                      <a:pt x="86" y="74"/>
                    </a:cubicBezTo>
                    <a:cubicBezTo>
                      <a:pt x="78" y="79"/>
                      <a:pt x="71" y="86"/>
                      <a:pt x="67" y="94"/>
                    </a:cubicBezTo>
                    <a:cubicBezTo>
                      <a:pt x="62" y="102"/>
                      <a:pt x="59" y="111"/>
                      <a:pt x="57" y="121"/>
                    </a:cubicBezTo>
                    <a:cubicBezTo>
                      <a:pt x="55" y="130"/>
                      <a:pt x="54" y="139"/>
                      <a:pt x="54" y="147"/>
                    </a:cubicBezTo>
                    <a:cubicBezTo>
                      <a:pt x="54" y="155"/>
                      <a:pt x="55" y="164"/>
                      <a:pt x="57" y="174"/>
                    </a:cubicBezTo>
                    <a:cubicBezTo>
                      <a:pt x="59" y="184"/>
                      <a:pt x="62" y="192"/>
                      <a:pt x="67" y="200"/>
                    </a:cubicBezTo>
                    <a:cubicBezTo>
                      <a:pt x="71" y="209"/>
                      <a:pt x="78" y="215"/>
                      <a:pt x="86" y="221"/>
                    </a:cubicBezTo>
                    <a:cubicBezTo>
                      <a:pt x="95" y="227"/>
                      <a:pt x="106" y="229"/>
                      <a:pt x="119" y="229"/>
                    </a:cubicBezTo>
                    <a:cubicBezTo>
                      <a:pt x="354" y="229"/>
                      <a:pt x="354" y="229"/>
                      <a:pt x="354" y="229"/>
                    </a:cubicBezTo>
                    <a:cubicBezTo>
                      <a:pt x="367" y="229"/>
                      <a:pt x="378" y="227"/>
                      <a:pt x="386" y="221"/>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29" name="Freeform 82">
                <a:extLst>
                  <a:ext uri="{FF2B5EF4-FFF2-40B4-BE49-F238E27FC236}">
                    <a16:creationId xmlns:a16="http://schemas.microsoft.com/office/drawing/2014/main" id="{7CEA01BD-1F27-7EA4-10E1-CFAAC62DB88F}"/>
                  </a:ext>
                </a:extLst>
              </p:cNvPr>
              <p:cNvSpPr>
                <a:spLocks/>
              </p:cNvSpPr>
              <p:nvPr/>
            </p:nvSpPr>
            <p:spPr bwMode="auto">
              <a:xfrm>
                <a:off x="7315092" y="2182851"/>
                <a:ext cx="442556" cy="287073"/>
              </a:xfrm>
              <a:custGeom>
                <a:avLst/>
                <a:gdLst>
                  <a:gd name="T0" fmla="*/ 403 w 451"/>
                  <a:gd name="T1" fmla="*/ 10 h 294"/>
                  <a:gd name="T2" fmla="*/ 423 w 451"/>
                  <a:gd name="T3" fmla="*/ 0 h 294"/>
                  <a:gd name="T4" fmla="*/ 443 w 451"/>
                  <a:gd name="T5" fmla="*/ 10 h 294"/>
                  <a:gd name="T6" fmla="*/ 451 w 451"/>
                  <a:gd name="T7" fmla="*/ 33 h 294"/>
                  <a:gd name="T8" fmla="*/ 451 w 451"/>
                  <a:gd name="T9" fmla="*/ 229 h 294"/>
                  <a:gd name="T10" fmla="*/ 435 w 451"/>
                  <a:gd name="T11" fmla="*/ 275 h 294"/>
                  <a:gd name="T12" fmla="*/ 395 w 451"/>
                  <a:gd name="T13" fmla="*/ 294 h 294"/>
                  <a:gd name="T14" fmla="*/ 379 w 451"/>
                  <a:gd name="T15" fmla="*/ 291 h 294"/>
                  <a:gd name="T16" fmla="*/ 365 w 451"/>
                  <a:gd name="T17" fmla="*/ 284 h 294"/>
                  <a:gd name="T18" fmla="*/ 99 w 451"/>
                  <a:gd name="T19" fmla="*/ 95 h 294"/>
                  <a:gd name="T20" fmla="*/ 81 w 451"/>
                  <a:gd name="T21" fmla="*/ 84 h 294"/>
                  <a:gd name="T22" fmla="*/ 69 w 451"/>
                  <a:gd name="T23" fmla="*/ 79 h 294"/>
                  <a:gd name="T24" fmla="*/ 58 w 451"/>
                  <a:gd name="T25" fmla="*/ 92 h 294"/>
                  <a:gd name="T26" fmla="*/ 56 w 451"/>
                  <a:gd name="T27" fmla="*/ 129 h 294"/>
                  <a:gd name="T28" fmla="*/ 56 w 451"/>
                  <a:gd name="T29" fmla="*/ 262 h 294"/>
                  <a:gd name="T30" fmla="*/ 48 w 451"/>
                  <a:gd name="T31" fmla="*/ 285 h 294"/>
                  <a:gd name="T32" fmla="*/ 28 w 451"/>
                  <a:gd name="T33" fmla="*/ 294 h 294"/>
                  <a:gd name="T34" fmla="*/ 8 w 451"/>
                  <a:gd name="T35" fmla="*/ 285 h 294"/>
                  <a:gd name="T36" fmla="*/ 0 w 451"/>
                  <a:gd name="T37" fmla="*/ 262 h 294"/>
                  <a:gd name="T38" fmla="*/ 0 w 451"/>
                  <a:gd name="T39" fmla="*/ 66 h 294"/>
                  <a:gd name="T40" fmla="*/ 16 w 451"/>
                  <a:gd name="T41" fmla="*/ 19 h 294"/>
                  <a:gd name="T42" fmla="*/ 56 w 451"/>
                  <a:gd name="T43" fmla="*/ 0 h 294"/>
                  <a:gd name="T44" fmla="*/ 72 w 451"/>
                  <a:gd name="T45" fmla="*/ 3 h 294"/>
                  <a:gd name="T46" fmla="*/ 86 w 451"/>
                  <a:gd name="T47" fmla="*/ 11 h 294"/>
                  <a:gd name="T48" fmla="*/ 352 w 451"/>
                  <a:gd name="T49" fmla="*/ 199 h 294"/>
                  <a:gd name="T50" fmla="*/ 370 w 451"/>
                  <a:gd name="T51" fmla="*/ 211 h 294"/>
                  <a:gd name="T52" fmla="*/ 382 w 451"/>
                  <a:gd name="T53" fmla="*/ 215 h 294"/>
                  <a:gd name="T54" fmla="*/ 393 w 451"/>
                  <a:gd name="T55" fmla="*/ 202 h 294"/>
                  <a:gd name="T56" fmla="*/ 395 w 451"/>
                  <a:gd name="T57" fmla="*/ 165 h 294"/>
                  <a:gd name="T58" fmla="*/ 395 w 451"/>
                  <a:gd name="T59" fmla="*/ 33 h 294"/>
                  <a:gd name="T60" fmla="*/ 403 w 451"/>
                  <a:gd name="T61"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1" h="294">
                    <a:moveTo>
                      <a:pt x="403" y="10"/>
                    </a:moveTo>
                    <a:cubicBezTo>
                      <a:pt x="409" y="4"/>
                      <a:pt x="415" y="0"/>
                      <a:pt x="423" y="0"/>
                    </a:cubicBezTo>
                    <a:cubicBezTo>
                      <a:pt x="431" y="0"/>
                      <a:pt x="437" y="4"/>
                      <a:pt x="443" y="10"/>
                    </a:cubicBezTo>
                    <a:cubicBezTo>
                      <a:pt x="448" y="16"/>
                      <a:pt x="451" y="24"/>
                      <a:pt x="451" y="33"/>
                    </a:cubicBezTo>
                    <a:cubicBezTo>
                      <a:pt x="451" y="229"/>
                      <a:pt x="451" y="229"/>
                      <a:pt x="451" y="229"/>
                    </a:cubicBezTo>
                    <a:cubicBezTo>
                      <a:pt x="451" y="247"/>
                      <a:pt x="446" y="263"/>
                      <a:pt x="435" y="275"/>
                    </a:cubicBezTo>
                    <a:cubicBezTo>
                      <a:pt x="424" y="288"/>
                      <a:pt x="411" y="294"/>
                      <a:pt x="395" y="294"/>
                    </a:cubicBezTo>
                    <a:cubicBezTo>
                      <a:pt x="390" y="294"/>
                      <a:pt x="384" y="293"/>
                      <a:pt x="379" y="291"/>
                    </a:cubicBezTo>
                    <a:cubicBezTo>
                      <a:pt x="374" y="290"/>
                      <a:pt x="369" y="287"/>
                      <a:pt x="365" y="284"/>
                    </a:cubicBezTo>
                    <a:cubicBezTo>
                      <a:pt x="99" y="95"/>
                      <a:pt x="99" y="95"/>
                      <a:pt x="99" y="95"/>
                    </a:cubicBezTo>
                    <a:cubicBezTo>
                      <a:pt x="92" y="90"/>
                      <a:pt x="86" y="87"/>
                      <a:pt x="81" y="84"/>
                    </a:cubicBezTo>
                    <a:cubicBezTo>
                      <a:pt x="76" y="81"/>
                      <a:pt x="72" y="79"/>
                      <a:pt x="69" y="79"/>
                    </a:cubicBezTo>
                    <a:cubicBezTo>
                      <a:pt x="63" y="79"/>
                      <a:pt x="60" y="84"/>
                      <a:pt x="58" y="92"/>
                    </a:cubicBezTo>
                    <a:cubicBezTo>
                      <a:pt x="57" y="101"/>
                      <a:pt x="56" y="113"/>
                      <a:pt x="56" y="129"/>
                    </a:cubicBezTo>
                    <a:cubicBezTo>
                      <a:pt x="56" y="262"/>
                      <a:pt x="56" y="262"/>
                      <a:pt x="56" y="262"/>
                    </a:cubicBezTo>
                    <a:cubicBezTo>
                      <a:pt x="56" y="271"/>
                      <a:pt x="53" y="278"/>
                      <a:pt x="48" y="285"/>
                    </a:cubicBezTo>
                    <a:cubicBezTo>
                      <a:pt x="42" y="291"/>
                      <a:pt x="36" y="294"/>
                      <a:pt x="28" y="294"/>
                    </a:cubicBezTo>
                    <a:cubicBezTo>
                      <a:pt x="20" y="294"/>
                      <a:pt x="14" y="291"/>
                      <a:pt x="8" y="285"/>
                    </a:cubicBezTo>
                    <a:cubicBezTo>
                      <a:pt x="3" y="278"/>
                      <a:pt x="0" y="271"/>
                      <a:pt x="0" y="262"/>
                    </a:cubicBezTo>
                    <a:cubicBezTo>
                      <a:pt x="0" y="66"/>
                      <a:pt x="0" y="66"/>
                      <a:pt x="0" y="66"/>
                    </a:cubicBezTo>
                    <a:cubicBezTo>
                      <a:pt x="0" y="47"/>
                      <a:pt x="5" y="32"/>
                      <a:pt x="16" y="19"/>
                    </a:cubicBezTo>
                    <a:cubicBezTo>
                      <a:pt x="27" y="7"/>
                      <a:pt x="40" y="0"/>
                      <a:pt x="56" y="0"/>
                    </a:cubicBezTo>
                    <a:cubicBezTo>
                      <a:pt x="61" y="0"/>
                      <a:pt x="67" y="1"/>
                      <a:pt x="72" y="3"/>
                    </a:cubicBezTo>
                    <a:cubicBezTo>
                      <a:pt x="77" y="5"/>
                      <a:pt x="82" y="7"/>
                      <a:pt x="86" y="11"/>
                    </a:cubicBezTo>
                    <a:cubicBezTo>
                      <a:pt x="352" y="199"/>
                      <a:pt x="352" y="199"/>
                      <a:pt x="352" y="199"/>
                    </a:cubicBezTo>
                    <a:cubicBezTo>
                      <a:pt x="359" y="204"/>
                      <a:pt x="365" y="208"/>
                      <a:pt x="370" y="211"/>
                    </a:cubicBezTo>
                    <a:cubicBezTo>
                      <a:pt x="375" y="214"/>
                      <a:pt x="379" y="215"/>
                      <a:pt x="382" y="215"/>
                    </a:cubicBezTo>
                    <a:cubicBezTo>
                      <a:pt x="388" y="215"/>
                      <a:pt x="391" y="211"/>
                      <a:pt x="393" y="202"/>
                    </a:cubicBezTo>
                    <a:cubicBezTo>
                      <a:pt x="394" y="194"/>
                      <a:pt x="395" y="182"/>
                      <a:pt x="395" y="165"/>
                    </a:cubicBezTo>
                    <a:cubicBezTo>
                      <a:pt x="395" y="33"/>
                      <a:pt x="395" y="33"/>
                      <a:pt x="395" y="33"/>
                    </a:cubicBezTo>
                    <a:cubicBezTo>
                      <a:pt x="395" y="24"/>
                      <a:pt x="398" y="16"/>
                      <a:pt x="403"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grpSp>
      </p:grpSp>
    </p:spTree>
    <p:extLst>
      <p:ext uri="{BB962C8B-B14F-4D97-AF65-F5344CB8AC3E}">
        <p14:creationId xmlns:p14="http://schemas.microsoft.com/office/powerpoint/2010/main" val="93337354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9D0F443B-EF3C-2F03-E5D7-FB8100D299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5575" y="271735"/>
            <a:ext cx="921600" cy="291646"/>
          </a:xfrm>
          <a:prstGeom prst="rect">
            <a:avLst/>
          </a:prstGeom>
        </p:spPr>
      </p:pic>
      <p:pic>
        <p:nvPicPr>
          <p:cNvPr id="19" name="Picture 18">
            <a:extLst>
              <a:ext uri="{FF2B5EF4-FFF2-40B4-BE49-F238E27FC236}">
                <a16:creationId xmlns:a16="http://schemas.microsoft.com/office/drawing/2014/main" id="{72F2B9DA-2522-51F0-C5C6-82FA61A6C11D}"/>
              </a:ext>
            </a:extLst>
          </p:cNvPr>
          <p:cNvPicPr>
            <a:picLocks noChangeAspect="1"/>
          </p:cNvPicPr>
          <p:nvPr/>
        </p:nvPicPr>
        <p:blipFill rotWithShape="1">
          <a:blip r:embed="rId4">
            <a:extLst>
              <a:ext uri="{28A0092B-C50C-407E-A947-70E740481C1C}">
                <a14:useLocalDpi xmlns:a14="http://schemas.microsoft.com/office/drawing/2010/main" val="0"/>
              </a:ext>
            </a:extLst>
          </a:blip>
          <a:srcRect l="1096" r="11159"/>
          <a:stretch/>
        </p:blipFill>
        <p:spPr>
          <a:xfrm>
            <a:off x="7610993" y="264535"/>
            <a:ext cx="1210232" cy="369503"/>
          </a:xfrm>
          <a:prstGeom prst="rect">
            <a:avLst/>
          </a:prstGeom>
        </p:spPr>
      </p:pic>
      <p:sp>
        <p:nvSpPr>
          <p:cNvPr id="20" name="Subtitle 2">
            <a:extLst>
              <a:ext uri="{FF2B5EF4-FFF2-40B4-BE49-F238E27FC236}">
                <a16:creationId xmlns:a16="http://schemas.microsoft.com/office/drawing/2014/main" id="{2DAC4330-C51E-799E-2DD8-98AB19060B7B}"/>
              </a:ext>
            </a:extLst>
          </p:cNvPr>
          <p:cNvSpPr txBox="1">
            <a:spLocks/>
          </p:cNvSpPr>
          <p:nvPr/>
        </p:nvSpPr>
        <p:spPr>
          <a:xfrm>
            <a:off x="2044200" y="2527407"/>
            <a:ext cx="5055600" cy="464700"/>
          </a:xfrm>
          <a:prstGeom prst="rect">
            <a:avLst/>
          </a:prstGeom>
        </p:spPr>
        <p:txBody>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7800" marR="0" lvl="0" indent="-177800" algn="ctr" defTabSz="914400" rtl="0" eaLnBrk="1" fontAlgn="auto" latinLnBrk="0" hangingPunct="1">
              <a:lnSpc>
                <a:spcPct val="100000"/>
              </a:lnSpc>
              <a:spcBef>
                <a:spcPts val="0"/>
              </a:spcBef>
              <a:spcAft>
                <a:spcPts val="0"/>
              </a:spcAft>
              <a:buClr>
                <a:srgbClr val="E9B398"/>
              </a:buClr>
              <a:buSzTx/>
              <a:buFont typeface="Arial"/>
              <a:buNone/>
              <a:tabLst/>
              <a:defRPr/>
            </a:pPr>
            <a:r>
              <a:rPr kumimoji="0" lang="en-ZA" sz="1800" b="0" i="0" u="none" strike="noStrike" kern="1200" cap="none" spc="0" normalizeH="0" baseline="0" noProof="0" dirty="0">
                <a:ln>
                  <a:noFill/>
                </a:ln>
                <a:solidFill>
                  <a:srgbClr val="E7C6B7"/>
                </a:solidFill>
                <a:effectLst/>
                <a:uLnTx/>
                <a:uFillTx/>
                <a:latin typeface="Calibri"/>
                <a:cs typeface="Helvetica"/>
                <a:sym typeface="Arial"/>
              </a:rPr>
              <a:t>Finding, downloading, storage &amp; management</a:t>
            </a:r>
          </a:p>
        </p:txBody>
      </p:sp>
      <p:sp>
        <p:nvSpPr>
          <p:cNvPr id="21" name="Rectangle 20">
            <a:extLst>
              <a:ext uri="{FF2B5EF4-FFF2-40B4-BE49-F238E27FC236}">
                <a16:creationId xmlns:a16="http://schemas.microsoft.com/office/drawing/2014/main" id="{32621DA7-957C-FDBA-A235-601C4CF788D8}"/>
              </a:ext>
            </a:extLst>
          </p:cNvPr>
          <p:cNvSpPr/>
          <p:nvPr/>
        </p:nvSpPr>
        <p:spPr>
          <a:xfrm>
            <a:off x="4020312" y="2439996"/>
            <a:ext cx="1116000" cy="10800"/>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22" name="Picture 21">
            <a:extLst>
              <a:ext uri="{FF2B5EF4-FFF2-40B4-BE49-F238E27FC236}">
                <a16:creationId xmlns:a16="http://schemas.microsoft.com/office/drawing/2014/main" id="{C5AEECEC-5F97-8037-1057-9BE0C5D9A391}"/>
              </a:ext>
            </a:extLst>
          </p:cNvPr>
          <p:cNvPicPr>
            <a:picLocks noChangeAspect="1"/>
          </p:cNvPicPr>
          <p:nvPr/>
        </p:nvPicPr>
        <p:blipFill rotWithShape="1">
          <a:blip r:embed="rId5"/>
          <a:srcRect l="20811" t="37277" r="20022" b="27518"/>
          <a:stretch/>
        </p:blipFill>
        <p:spPr>
          <a:xfrm>
            <a:off x="2620536" y="1784196"/>
            <a:ext cx="3902927" cy="512956"/>
          </a:xfrm>
          <a:prstGeom prst="rect">
            <a:avLst/>
          </a:prstGeom>
        </p:spPr>
      </p:pic>
      <p:sp>
        <p:nvSpPr>
          <p:cNvPr id="9" name="Rectangle 8">
            <a:extLst>
              <a:ext uri="{FF2B5EF4-FFF2-40B4-BE49-F238E27FC236}">
                <a16:creationId xmlns:a16="http://schemas.microsoft.com/office/drawing/2014/main" id="{670E834F-C067-D985-85A3-324F683042DA}"/>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8" name="Subtitle 2">
            <a:extLst>
              <a:ext uri="{FF2B5EF4-FFF2-40B4-BE49-F238E27FC236}">
                <a16:creationId xmlns:a16="http://schemas.microsoft.com/office/drawing/2014/main" id="{78E5D7C0-C2F8-264F-5F7E-529BFA940EA0}"/>
              </a:ext>
            </a:extLst>
          </p:cNvPr>
          <p:cNvSpPr txBox="1">
            <a:spLocks/>
          </p:cNvSpPr>
          <p:nvPr/>
        </p:nvSpPr>
        <p:spPr>
          <a:xfrm>
            <a:off x="2044199" y="1078652"/>
            <a:ext cx="5055600" cy="464700"/>
          </a:xfrm>
          <a:prstGeom prst="rect">
            <a:avLst/>
          </a:prstGeom>
        </p:spPr>
        <p:txBody>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77800" marR="0" lvl="0" indent="-177800" algn="ctr" defTabSz="914400" rtl="0" eaLnBrk="1" fontAlgn="auto" latinLnBrk="0" hangingPunct="1">
              <a:lnSpc>
                <a:spcPct val="100000"/>
              </a:lnSpc>
              <a:spcBef>
                <a:spcPts val="0"/>
              </a:spcBef>
              <a:spcAft>
                <a:spcPts val="0"/>
              </a:spcAft>
              <a:buClr>
                <a:srgbClr val="E9B398"/>
              </a:buClr>
              <a:buSzTx/>
              <a:buFont typeface="Arial"/>
              <a:buNone/>
              <a:tabLst/>
              <a:defRPr/>
            </a:pPr>
            <a:r>
              <a:rPr kumimoji="0" lang="en-ZA" sz="1800" b="0" i="0" u="none" strike="noStrike" kern="1200" cap="none" spc="0" normalizeH="0" baseline="0" noProof="0" dirty="0">
                <a:ln>
                  <a:noFill/>
                </a:ln>
                <a:solidFill>
                  <a:srgbClr val="E7C6B7"/>
                </a:solidFill>
                <a:effectLst/>
                <a:uLnTx/>
                <a:uFillTx/>
                <a:latin typeface="Calibri"/>
                <a:cs typeface="Helvetica"/>
                <a:sym typeface="Arial"/>
              </a:rPr>
              <a:t>Module 1</a:t>
            </a:r>
          </a:p>
        </p:txBody>
      </p:sp>
      <p:sp>
        <p:nvSpPr>
          <p:cNvPr id="10" name="Rectangle 9">
            <a:extLst>
              <a:ext uri="{FF2B5EF4-FFF2-40B4-BE49-F238E27FC236}">
                <a16:creationId xmlns:a16="http://schemas.microsoft.com/office/drawing/2014/main" id="{17F86F3E-2ACC-7EFA-6A60-FC1E6D7466E7}"/>
              </a:ext>
            </a:extLst>
          </p:cNvPr>
          <p:cNvSpPr/>
          <p:nvPr/>
        </p:nvSpPr>
        <p:spPr>
          <a:xfrm>
            <a:off x="4013999" y="1619963"/>
            <a:ext cx="1116000" cy="10800"/>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Tree>
    <p:extLst>
      <p:ext uri="{BB962C8B-B14F-4D97-AF65-F5344CB8AC3E}">
        <p14:creationId xmlns:p14="http://schemas.microsoft.com/office/powerpoint/2010/main" val="10247067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140DDA7A-6366-904D-A401-64D8A1301427}"/>
              </a:ext>
            </a:extLst>
          </p:cNvPr>
          <p:cNvPicPr>
            <a:picLocks noChangeAspect="1"/>
          </p:cNvPicPr>
          <p:nvPr/>
        </p:nvPicPr>
        <p:blipFill>
          <a:blip r:embed="rId3"/>
          <a:srcRect/>
          <a:stretch>
            <a:fillRect/>
          </a:stretch>
        </p:blipFill>
        <p:spPr>
          <a:xfrm>
            <a:off x="-55815" y="1170103"/>
            <a:ext cx="4583039" cy="2803293"/>
          </a:xfrm>
          <a:prstGeom prst="rect">
            <a:avLst/>
          </a:prstGeom>
        </p:spPr>
      </p:pic>
      <p:sp>
        <p:nvSpPr>
          <p:cNvPr id="2" name="Title 1">
            <a:extLst>
              <a:ext uri="{FF2B5EF4-FFF2-40B4-BE49-F238E27FC236}">
                <a16:creationId xmlns:a16="http://schemas.microsoft.com/office/drawing/2014/main" id="{56A92A30-5D36-EA91-F6C0-6A2CE3584DE6}"/>
              </a:ext>
            </a:extLst>
          </p:cNvPr>
          <p:cNvSpPr>
            <a:spLocks noGrp="1"/>
          </p:cNvSpPr>
          <p:nvPr>
            <p:ph type="title"/>
          </p:nvPr>
        </p:nvSpPr>
        <p:spPr>
          <a:xfrm>
            <a:off x="265103" y="90607"/>
            <a:ext cx="8644979" cy="941400"/>
          </a:xfrm>
        </p:spPr>
        <p:txBody>
          <a:bodyPr/>
          <a:lstStyle/>
          <a:p>
            <a:r>
              <a:rPr lang="en-ZA" dirty="0"/>
              <a:t>What is a collection</a:t>
            </a:r>
          </a:p>
        </p:txBody>
      </p:sp>
      <p:sp>
        <p:nvSpPr>
          <p:cNvPr id="9" name="Rectangle 8">
            <a:extLst>
              <a:ext uri="{FF2B5EF4-FFF2-40B4-BE49-F238E27FC236}">
                <a16:creationId xmlns:a16="http://schemas.microsoft.com/office/drawing/2014/main" id="{DE5A1723-476F-1B81-7C09-AA8D36F0C869}"/>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6" name="Oval 5">
            <a:extLst>
              <a:ext uri="{FF2B5EF4-FFF2-40B4-BE49-F238E27FC236}">
                <a16:creationId xmlns:a16="http://schemas.microsoft.com/office/drawing/2014/main" id="{4AFB9426-F871-184E-8563-BE766DBD0FC4}"/>
              </a:ext>
            </a:extLst>
          </p:cNvPr>
          <p:cNvSpPr/>
          <p:nvPr/>
        </p:nvSpPr>
        <p:spPr>
          <a:xfrm>
            <a:off x="4735286" y="1339427"/>
            <a:ext cx="427912" cy="42791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1</a:t>
            </a:r>
          </a:p>
        </p:txBody>
      </p:sp>
      <p:sp>
        <p:nvSpPr>
          <p:cNvPr id="4" name="Rectangle 3">
            <a:extLst>
              <a:ext uri="{FF2B5EF4-FFF2-40B4-BE49-F238E27FC236}">
                <a16:creationId xmlns:a16="http://schemas.microsoft.com/office/drawing/2014/main" id="{B48DA660-375A-DF4D-8D8B-884D83663175}"/>
              </a:ext>
            </a:extLst>
          </p:cNvPr>
          <p:cNvSpPr/>
          <p:nvPr/>
        </p:nvSpPr>
        <p:spPr>
          <a:xfrm>
            <a:off x="5227450" y="1230218"/>
            <a:ext cx="3682632" cy="646331"/>
          </a:xfrm>
          <a:prstGeom prst="rect">
            <a:avLst/>
          </a:prstGeom>
        </p:spPr>
        <p:txBody>
          <a:bodyPr wrap="square">
            <a:spAutoFit/>
          </a:bodyPr>
          <a:lstStyle/>
          <a:p>
            <a:pPr>
              <a:spcBef>
                <a:spcPts val="400"/>
              </a:spcBef>
              <a:spcAft>
                <a:spcPts val="400"/>
              </a:spcAft>
            </a:pPr>
            <a:r>
              <a:rPr lang="en-ZA" sz="1200" kern="1200" dirty="0">
                <a:solidFill>
                  <a:schemeClr val="bg1"/>
                </a:solidFill>
                <a:latin typeface="+mn-lt"/>
                <a:ea typeface="+mn-ea"/>
                <a:cs typeface="+mn-cs"/>
              </a:rPr>
              <a:t>A collection is a selection of assets that have been added together, for a specific reason, by a user e.g. a campaign or a project  </a:t>
            </a:r>
          </a:p>
        </p:txBody>
      </p:sp>
      <p:sp>
        <p:nvSpPr>
          <p:cNvPr id="5" name="Rectangle 4">
            <a:extLst>
              <a:ext uri="{FF2B5EF4-FFF2-40B4-BE49-F238E27FC236}">
                <a16:creationId xmlns:a16="http://schemas.microsoft.com/office/drawing/2014/main" id="{61151A1B-DF09-8049-B879-1E722B8857B2}"/>
              </a:ext>
            </a:extLst>
          </p:cNvPr>
          <p:cNvSpPr/>
          <p:nvPr/>
        </p:nvSpPr>
        <p:spPr>
          <a:xfrm>
            <a:off x="5227450" y="2066929"/>
            <a:ext cx="3682632" cy="646331"/>
          </a:xfrm>
          <a:prstGeom prst="rect">
            <a:avLst/>
          </a:prstGeom>
        </p:spPr>
        <p:txBody>
          <a:bodyPr wrap="square">
            <a:spAutoFit/>
          </a:bodyPr>
          <a:lstStyle/>
          <a:p>
            <a:pPr>
              <a:spcBef>
                <a:spcPts val="400"/>
              </a:spcBef>
              <a:spcAft>
                <a:spcPts val="400"/>
              </a:spcAft>
            </a:pPr>
            <a:r>
              <a:rPr lang="en-ZA" sz="1200" kern="1200" dirty="0">
                <a:solidFill>
                  <a:schemeClr val="bg1"/>
                </a:solidFill>
                <a:latin typeface="+mn-lt"/>
                <a:ea typeface="+mn-ea"/>
                <a:cs typeface="+mn-cs"/>
              </a:rPr>
              <a:t>Creating groups of assets that belong together as collections allows users to share all the material, in one logical place, with other internal and external users</a:t>
            </a:r>
          </a:p>
        </p:txBody>
      </p:sp>
      <p:sp>
        <p:nvSpPr>
          <p:cNvPr id="7" name="Rectangle 6">
            <a:extLst>
              <a:ext uri="{FF2B5EF4-FFF2-40B4-BE49-F238E27FC236}">
                <a16:creationId xmlns:a16="http://schemas.microsoft.com/office/drawing/2014/main" id="{3AE7252B-011B-E549-AFC8-F2E40DB49FE8}"/>
              </a:ext>
            </a:extLst>
          </p:cNvPr>
          <p:cNvSpPr/>
          <p:nvPr/>
        </p:nvSpPr>
        <p:spPr>
          <a:xfrm>
            <a:off x="5227450" y="2909405"/>
            <a:ext cx="3682632" cy="646331"/>
          </a:xfrm>
          <a:prstGeom prst="rect">
            <a:avLst/>
          </a:prstGeom>
        </p:spPr>
        <p:txBody>
          <a:bodyPr wrap="square">
            <a:spAutoFit/>
          </a:bodyPr>
          <a:lstStyle/>
          <a:p>
            <a:pPr>
              <a:spcBef>
                <a:spcPts val="400"/>
              </a:spcBef>
              <a:spcAft>
                <a:spcPts val="400"/>
              </a:spcAft>
            </a:pPr>
            <a:r>
              <a:rPr lang="en-ZA" sz="1200" kern="1200" dirty="0">
                <a:solidFill>
                  <a:schemeClr val="bg1"/>
                </a:solidFill>
                <a:latin typeface="+mn-lt"/>
                <a:ea typeface="+mn-ea"/>
                <a:cs typeface="+mn-cs"/>
              </a:rPr>
              <a:t>Collections, by default, are not publicly available and can only be accessed by those who have the permission to view the collection  </a:t>
            </a:r>
          </a:p>
        </p:txBody>
      </p:sp>
      <p:sp>
        <p:nvSpPr>
          <p:cNvPr id="10" name="Oval 9">
            <a:extLst>
              <a:ext uri="{FF2B5EF4-FFF2-40B4-BE49-F238E27FC236}">
                <a16:creationId xmlns:a16="http://schemas.microsoft.com/office/drawing/2014/main" id="{643F3DD2-86D3-C841-85BE-A4BCC8ACC1AE}"/>
              </a:ext>
            </a:extLst>
          </p:cNvPr>
          <p:cNvSpPr/>
          <p:nvPr/>
        </p:nvSpPr>
        <p:spPr>
          <a:xfrm>
            <a:off x="4735286" y="2233818"/>
            <a:ext cx="427912" cy="42791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2</a:t>
            </a:r>
          </a:p>
        </p:txBody>
      </p:sp>
      <p:sp>
        <p:nvSpPr>
          <p:cNvPr id="11" name="Oval 10">
            <a:extLst>
              <a:ext uri="{FF2B5EF4-FFF2-40B4-BE49-F238E27FC236}">
                <a16:creationId xmlns:a16="http://schemas.microsoft.com/office/drawing/2014/main" id="{9522F62E-0829-764C-AE72-F843C594851C}"/>
              </a:ext>
            </a:extLst>
          </p:cNvPr>
          <p:cNvSpPr/>
          <p:nvPr/>
        </p:nvSpPr>
        <p:spPr>
          <a:xfrm>
            <a:off x="4735286" y="3009088"/>
            <a:ext cx="427912" cy="42791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3</a:t>
            </a:r>
          </a:p>
        </p:txBody>
      </p:sp>
      <p:sp>
        <p:nvSpPr>
          <p:cNvPr id="12" name="Oval 11">
            <a:extLst>
              <a:ext uri="{FF2B5EF4-FFF2-40B4-BE49-F238E27FC236}">
                <a16:creationId xmlns:a16="http://schemas.microsoft.com/office/drawing/2014/main" id="{B75753FD-90C5-E846-AA21-26FFFDF107C3}"/>
              </a:ext>
            </a:extLst>
          </p:cNvPr>
          <p:cNvSpPr/>
          <p:nvPr/>
        </p:nvSpPr>
        <p:spPr>
          <a:xfrm>
            <a:off x="4735286" y="3827992"/>
            <a:ext cx="427912" cy="42791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4</a:t>
            </a:r>
          </a:p>
        </p:txBody>
      </p:sp>
      <p:sp>
        <p:nvSpPr>
          <p:cNvPr id="13" name="Rectangle 12">
            <a:extLst>
              <a:ext uri="{FF2B5EF4-FFF2-40B4-BE49-F238E27FC236}">
                <a16:creationId xmlns:a16="http://schemas.microsoft.com/office/drawing/2014/main" id="{81AD1649-7B70-1748-960A-EA3CB700853A}"/>
              </a:ext>
            </a:extLst>
          </p:cNvPr>
          <p:cNvSpPr/>
          <p:nvPr/>
        </p:nvSpPr>
        <p:spPr>
          <a:xfrm>
            <a:off x="5227450" y="3811116"/>
            <a:ext cx="3706239" cy="461665"/>
          </a:xfrm>
          <a:prstGeom prst="rect">
            <a:avLst/>
          </a:prstGeom>
        </p:spPr>
        <p:txBody>
          <a:bodyPr wrap="square">
            <a:spAutoFit/>
          </a:bodyPr>
          <a:lstStyle/>
          <a:p>
            <a:pPr>
              <a:spcBef>
                <a:spcPts val="400"/>
              </a:spcBef>
              <a:spcAft>
                <a:spcPts val="400"/>
              </a:spcAft>
            </a:pPr>
            <a:r>
              <a:rPr lang="en-ZA" sz="1200" kern="1200" dirty="0">
                <a:solidFill>
                  <a:schemeClr val="bg1"/>
                </a:solidFill>
                <a:latin typeface="+mn-lt"/>
                <a:ea typeface="+mn-ea"/>
                <a:cs typeface="+mn-cs"/>
              </a:rPr>
              <a:t>Only the owner of a collection can manage and edit the collection</a:t>
            </a:r>
          </a:p>
        </p:txBody>
      </p:sp>
      <p:pic>
        <p:nvPicPr>
          <p:cNvPr id="8" name="Picture 7">
            <a:extLst>
              <a:ext uri="{FF2B5EF4-FFF2-40B4-BE49-F238E27FC236}">
                <a16:creationId xmlns:a16="http://schemas.microsoft.com/office/drawing/2014/main" id="{7DC426B7-DAFB-D44A-B1BE-D119BE029CE8}"/>
              </a:ext>
            </a:extLst>
          </p:cNvPr>
          <p:cNvPicPr>
            <a:picLocks noChangeAspect="1"/>
          </p:cNvPicPr>
          <p:nvPr/>
        </p:nvPicPr>
        <p:blipFill rotWithShape="1">
          <a:blip r:embed="rId4"/>
          <a:srcRect l="2439" r="6749"/>
          <a:stretch/>
        </p:blipFill>
        <p:spPr>
          <a:xfrm>
            <a:off x="368804" y="1299573"/>
            <a:ext cx="3648025" cy="2296401"/>
          </a:xfrm>
          <a:prstGeom prst="rect">
            <a:avLst/>
          </a:prstGeom>
        </p:spPr>
      </p:pic>
      <p:sp>
        <p:nvSpPr>
          <p:cNvPr id="15" name="Oval 14">
            <a:extLst>
              <a:ext uri="{FF2B5EF4-FFF2-40B4-BE49-F238E27FC236}">
                <a16:creationId xmlns:a16="http://schemas.microsoft.com/office/drawing/2014/main" id="{9D1A5850-5A6D-4340-B0F1-1ACDF736E3E8}"/>
              </a:ext>
            </a:extLst>
          </p:cNvPr>
          <p:cNvSpPr/>
          <p:nvPr/>
        </p:nvSpPr>
        <p:spPr>
          <a:xfrm>
            <a:off x="812035" y="1330004"/>
            <a:ext cx="936978" cy="506119"/>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865688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441" b="1179"/>
          <a:stretch>
            <a:fillRect/>
          </a:stretch>
        </p:blipFill>
        <p:spPr>
          <a:xfrm>
            <a:off x="0" y="0"/>
            <a:ext cx="9144000" cy="5143500"/>
          </a:xfrm>
          <a:prstGeom prst="rect">
            <a:avLst/>
          </a:prstGeom>
        </p:spPr>
      </p:pic>
      <p:grpSp>
        <p:nvGrpSpPr>
          <p:cNvPr id="3" name="Group 3"/>
          <p:cNvGrpSpPr/>
          <p:nvPr/>
        </p:nvGrpSpPr>
        <p:grpSpPr>
          <a:xfrm>
            <a:off x="2567959" y="1379237"/>
            <a:ext cx="4214483" cy="524985"/>
            <a:chOff x="0" y="-47625"/>
            <a:chExt cx="11238620" cy="1399958"/>
          </a:xfrm>
        </p:grpSpPr>
        <p:sp>
          <p:nvSpPr>
            <p:cNvPr id="4" name="TextBox 4"/>
            <p:cNvSpPr txBox="1"/>
            <p:nvPr/>
          </p:nvSpPr>
          <p:spPr>
            <a:xfrm>
              <a:off x="0" y="-47625"/>
              <a:ext cx="11238620" cy="904519"/>
            </a:xfrm>
            <a:prstGeom prst="rect">
              <a:avLst/>
            </a:prstGeom>
          </p:spPr>
          <p:txBody>
            <a:bodyPr lIns="0" tIns="0" rIns="0" bIns="0" rtlCol="0" anchor="t">
              <a:spAutoFit/>
            </a:bodyPr>
            <a:lstStyle/>
            <a:p>
              <a:pPr algn="ctr">
                <a:lnSpc>
                  <a:spcPts val="2358"/>
                </a:lnSpc>
                <a:spcBef>
                  <a:spcPct val="0"/>
                </a:spcBef>
              </a:pPr>
              <a:r>
                <a:rPr lang="en-US" sz="3200" spc="54" dirty="0">
                  <a:solidFill>
                    <a:srgbClr val="FFFFFF"/>
                  </a:solidFill>
                  <a:latin typeface="Aileron Heavy"/>
                </a:rPr>
                <a:t>View A Collection</a:t>
              </a:r>
            </a:p>
          </p:txBody>
        </p:sp>
        <p:sp>
          <p:nvSpPr>
            <p:cNvPr id="5" name="TextBox 5"/>
            <p:cNvSpPr txBox="1"/>
            <p:nvPr/>
          </p:nvSpPr>
          <p:spPr>
            <a:xfrm>
              <a:off x="0" y="773371"/>
              <a:ext cx="11238620" cy="578962"/>
            </a:xfrm>
            <a:prstGeom prst="rect">
              <a:avLst/>
            </a:prstGeom>
          </p:spPr>
          <p:txBody>
            <a:bodyPr lIns="0" tIns="0" rIns="0" bIns="0" rtlCol="0" anchor="t">
              <a:spAutoFit/>
            </a:bodyPr>
            <a:lstStyle/>
            <a:p>
              <a:pPr algn="ctr">
                <a:lnSpc>
                  <a:spcPts val="1820"/>
                </a:lnSpc>
              </a:pPr>
              <a:endParaRPr lang="en-US" sz="1300" spc="65" dirty="0">
                <a:solidFill>
                  <a:srgbClr val="191919"/>
                </a:solidFill>
                <a:latin typeface="Aileron Regular"/>
              </a:endParaRPr>
            </a:p>
          </p:txBody>
        </p:sp>
      </p:grpSp>
      <p:grpSp>
        <p:nvGrpSpPr>
          <p:cNvPr id="6" name="Group 6"/>
          <p:cNvGrpSpPr/>
          <p:nvPr/>
        </p:nvGrpSpPr>
        <p:grpSpPr>
          <a:xfrm>
            <a:off x="786835" y="2019050"/>
            <a:ext cx="2225922" cy="1308502"/>
            <a:chOff x="0" y="0"/>
            <a:chExt cx="6667622" cy="3311161"/>
          </a:xfrm>
        </p:grpSpPr>
        <p:sp>
          <p:nvSpPr>
            <p:cNvPr id="7" name="Freeform 7"/>
            <p:cNvSpPr/>
            <p:nvPr/>
          </p:nvSpPr>
          <p:spPr>
            <a:xfrm>
              <a:off x="0" y="0"/>
              <a:ext cx="6667622" cy="3311161"/>
            </a:xfrm>
            <a:custGeom>
              <a:avLst/>
              <a:gdLst/>
              <a:ahLst/>
              <a:cxnLst/>
              <a:rect l="l" t="t" r="r" b="b"/>
              <a:pathLst>
                <a:path w="6667622" h="3311161">
                  <a:moveTo>
                    <a:pt x="0" y="0"/>
                  </a:moveTo>
                  <a:lnTo>
                    <a:pt x="0" y="3311161"/>
                  </a:lnTo>
                  <a:lnTo>
                    <a:pt x="6667622" y="3311161"/>
                  </a:lnTo>
                  <a:lnTo>
                    <a:pt x="6667622" y="0"/>
                  </a:lnTo>
                  <a:lnTo>
                    <a:pt x="0" y="0"/>
                  </a:lnTo>
                  <a:close/>
                  <a:moveTo>
                    <a:pt x="6606661" y="3250201"/>
                  </a:moveTo>
                  <a:lnTo>
                    <a:pt x="59690" y="3250201"/>
                  </a:lnTo>
                  <a:lnTo>
                    <a:pt x="59690" y="59690"/>
                  </a:lnTo>
                  <a:lnTo>
                    <a:pt x="6606662" y="59690"/>
                  </a:lnTo>
                  <a:lnTo>
                    <a:pt x="6606662" y="3250201"/>
                  </a:lnTo>
                  <a:close/>
                </a:path>
              </a:pathLst>
            </a:custGeom>
            <a:solidFill>
              <a:srgbClr val="B7826A"/>
            </a:solidFill>
          </p:spPr>
        </p:sp>
      </p:grpSp>
      <p:grpSp>
        <p:nvGrpSpPr>
          <p:cNvPr id="8" name="Group 8"/>
          <p:cNvGrpSpPr/>
          <p:nvPr/>
        </p:nvGrpSpPr>
        <p:grpSpPr>
          <a:xfrm>
            <a:off x="585198" y="2293690"/>
            <a:ext cx="412801" cy="486402"/>
            <a:chOff x="0" y="0"/>
            <a:chExt cx="1100801" cy="1297070"/>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65" r="7565"/>
            <a:stretch>
              <a:fillRect/>
            </a:stretch>
          </p:blipFill>
          <p:spPr>
            <a:xfrm>
              <a:off x="0" y="0"/>
              <a:ext cx="1100801" cy="1297070"/>
            </a:xfrm>
            <a:prstGeom prst="rect">
              <a:avLst/>
            </a:prstGeom>
          </p:spPr>
        </p:pic>
        <p:sp>
          <p:nvSpPr>
            <p:cNvPr id="10" name="TextBox 10"/>
            <p:cNvSpPr txBox="1"/>
            <p:nvPr/>
          </p:nvSpPr>
          <p:spPr>
            <a:xfrm>
              <a:off x="143037" y="239450"/>
              <a:ext cx="814727" cy="777991"/>
            </a:xfrm>
            <a:prstGeom prst="rect">
              <a:avLst/>
            </a:prstGeom>
          </p:spPr>
          <p:txBody>
            <a:bodyPr lIns="0" tIns="0" rIns="0" bIns="0" rtlCol="0" anchor="t">
              <a:spAutoFit/>
            </a:bodyPr>
            <a:lstStyle/>
            <a:p>
              <a:pPr algn="ctr">
                <a:lnSpc>
                  <a:spcPts val="2358"/>
                </a:lnSpc>
                <a:spcBef>
                  <a:spcPct val="0"/>
                </a:spcBef>
              </a:pPr>
              <a:r>
                <a:rPr lang="en-US" sz="1800">
                  <a:solidFill>
                    <a:srgbClr val="FFFFFF"/>
                  </a:solidFill>
                  <a:latin typeface="Aileron Heavy"/>
                </a:rPr>
                <a:t>01</a:t>
              </a:r>
            </a:p>
          </p:txBody>
        </p:sp>
      </p:grpSp>
      <p:grpSp>
        <p:nvGrpSpPr>
          <p:cNvPr id="11" name="Group 11"/>
          <p:cNvGrpSpPr/>
          <p:nvPr/>
        </p:nvGrpSpPr>
        <p:grpSpPr>
          <a:xfrm>
            <a:off x="3562239" y="2019050"/>
            <a:ext cx="2225922" cy="1308503"/>
            <a:chOff x="0" y="0"/>
            <a:chExt cx="6667622" cy="3102323"/>
          </a:xfrm>
        </p:grpSpPr>
        <p:sp>
          <p:nvSpPr>
            <p:cNvPr id="12" name="Freeform 12"/>
            <p:cNvSpPr/>
            <p:nvPr/>
          </p:nvSpPr>
          <p:spPr>
            <a:xfrm>
              <a:off x="0" y="0"/>
              <a:ext cx="6667622" cy="3102323"/>
            </a:xfrm>
            <a:custGeom>
              <a:avLst/>
              <a:gdLst/>
              <a:ahLst/>
              <a:cxnLst/>
              <a:rect l="l" t="t" r="r" b="b"/>
              <a:pathLst>
                <a:path w="6667622" h="3102323">
                  <a:moveTo>
                    <a:pt x="0" y="0"/>
                  </a:moveTo>
                  <a:lnTo>
                    <a:pt x="0" y="3102323"/>
                  </a:lnTo>
                  <a:lnTo>
                    <a:pt x="6667622" y="3102323"/>
                  </a:lnTo>
                  <a:lnTo>
                    <a:pt x="6667622" y="0"/>
                  </a:lnTo>
                  <a:lnTo>
                    <a:pt x="0" y="0"/>
                  </a:lnTo>
                  <a:close/>
                  <a:moveTo>
                    <a:pt x="6606661" y="3041363"/>
                  </a:moveTo>
                  <a:lnTo>
                    <a:pt x="59690" y="3041363"/>
                  </a:lnTo>
                  <a:lnTo>
                    <a:pt x="59690" y="59690"/>
                  </a:lnTo>
                  <a:lnTo>
                    <a:pt x="6606662" y="59690"/>
                  </a:lnTo>
                  <a:lnTo>
                    <a:pt x="6606662" y="3041363"/>
                  </a:lnTo>
                  <a:close/>
                </a:path>
              </a:pathLst>
            </a:custGeom>
            <a:solidFill>
              <a:srgbClr val="B7826A"/>
            </a:solidFill>
          </p:spPr>
        </p:sp>
      </p:grpSp>
      <p:grpSp>
        <p:nvGrpSpPr>
          <p:cNvPr id="13" name="Group 13"/>
          <p:cNvGrpSpPr/>
          <p:nvPr/>
        </p:nvGrpSpPr>
        <p:grpSpPr>
          <a:xfrm>
            <a:off x="3355839" y="2293690"/>
            <a:ext cx="412801" cy="486402"/>
            <a:chOff x="0" y="0"/>
            <a:chExt cx="1100801" cy="1297070"/>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65" r="7565"/>
            <a:stretch>
              <a:fillRect/>
            </a:stretch>
          </p:blipFill>
          <p:spPr>
            <a:xfrm>
              <a:off x="0" y="0"/>
              <a:ext cx="1100801" cy="1297070"/>
            </a:xfrm>
            <a:prstGeom prst="rect">
              <a:avLst/>
            </a:prstGeom>
          </p:spPr>
        </p:pic>
        <p:sp>
          <p:nvSpPr>
            <p:cNvPr id="15" name="TextBox 15"/>
            <p:cNvSpPr txBox="1"/>
            <p:nvPr/>
          </p:nvSpPr>
          <p:spPr>
            <a:xfrm>
              <a:off x="143037" y="239450"/>
              <a:ext cx="814727" cy="777991"/>
            </a:xfrm>
            <a:prstGeom prst="rect">
              <a:avLst/>
            </a:prstGeom>
          </p:spPr>
          <p:txBody>
            <a:bodyPr lIns="0" tIns="0" rIns="0" bIns="0" rtlCol="0" anchor="t">
              <a:spAutoFit/>
            </a:bodyPr>
            <a:lstStyle/>
            <a:p>
              <a:pPr algn="ctr">
                <a:lnSpc>
                  <a:spcPts val="2358"/>
                </a:lnSpc>
                <a:spcBef>
                  <a:spcPct val="0"/>
                </a:spcBef>
              </a:pPr>
              <a:r>
                <a:rPr lang="en-US" sz="1800">
                  <a:solidFill>
                    <a:srgbClr val="FFFFFF"/>
                  </a:solidFill>
                  <a:latin typeface="Aileron Heavy"/>
                </a:rPr>
                <a:t>02</a:t>
              </a:r>
            </a:p>
          </p:txBody>
        </p:sp>
      </p:grpSp>
      <p:sp>
        <p:nvSpPr>
          <p:cNvPr id="18" name="TextBox 18"/>
          <p:cNvSpPr txBox="1"/>
          <p:nvPr/>
        </p:nvSpPr>
        <p:spPr>
          <a:xfrm>
            <a:off x="1047919" y="2313753"/>
            <a:ext cx="1759632" cy="446276"/>
          </a:xfrm>
          <a:prstGeom prst="rect">
            <a:avLst/>
          </a:prstGeom>
        </p:spPr>
        <p:txBody>
          <a:bodyPr lIns="0" tIns="0" rIns="0" bIns="0" rtlCol="0" anchor="t">
            <a:spAutoFit/>
          </a:bodyPr>
          <a:lstStyle/>
          <a:p>
            <a:pPr algn="ctr">
              <a:spcBef>
                <a:spcPct val="0"/>
              </a:spcBef>
            </a:pPr>
            <a:r>
              <a:rPr lang="en-US" sz="1000" dirty="0">
                <a:solidFill>
                  <a:schemeClr val="bg1"/>
                </a:solidFill>
                <a:latin typeface="Calibri" panose="020F0502020204030204" pitchFamily="34" charset="0"/>
              </a:rPr>
              <a:t>Go to the </a:t>
            </a:r>
            <a:r>
              <a:rPr lang="en-US" sz="1000" dirty="0">
                <a:solidFill>
                  <a:srgbClr val="CE9D86"/>
                </a:solidFill>
                <a:latin typeface="Calibri" panose="020F0502020204030204" pitchFamily="34" charset="0"/>
              </a:rPr>
              <a:t>’Collections’</a:t>
            </a:r>
          </a:p>
          <a:p>
            <a:pPr algn="ctr">
              <a:spcBef>
                <a:spcPct val="0"/>
              </a:spcBef>
            </a:pPr>
            <a:r>
              <a:rPr lang="en-US" sz="1000" dirty="0">
                <a:solidFill>
                  <a:schemeClr val="bg1"/>
                </a:solidFill>
                <a:latin typeface="Calibri" panose="020F0502020204030204" pitchFamily="34" charset="0"/>
              </a:rPr>
              <a:t>overview page</a:t>
            </a:r>
          </a:p>
          <a:p>
            <a:pPr algn="ctr">
              <a:spcBef>
                <a:spcPct val="0"/>
              </a:spcBef>
            </a:pPr>
            <a:endParaRPr lang="en-US" sz="900" spc="47" dirty="0">
              <a:solidFill>
                <a:srgbClr val="FFFFFF"/>
              </a:solidFill>
              <a:latin typeface="Aileron Regular"/>
            </a:endParaRPr>
          </a:p>
        </p:txBody>
      </p:sp>
      <p:grpSp>
        <p:nvGrpSpPr>
          <p:cNvPr id="19" name="Group 19"/>
          <p:cNvGrpSpPr/>
          <p:nvPr/>
        </p:nvGrpSpPr>
        <p:grpSpPr>
          <a:xfrm>
            <a:off x="6337643" y="2019049"/>
            <a:ext cx="2292007" cy="1308503"/>
            <a:chOff x="0" y="0"/>
            <a:chExt cx="6865576" cy="3102323"/>
          </a:xfrm>
        </p:grpSpPr>
        <p:sp>
          <p:nvSpPr>
            <p:cNvPr id="20" name="Freeform 20"/>
            <p:cNvSpPr/>
            <p:nvPr/>
          </p:nvSpPr>
          <p:spPr>
            <a:xfrm>
              <a:off x="0" y="0"/>
              <a:ext cx="6865576" cy="3102323"/>
            </a:xfrm>
            <a:custGeom>
              <a:avLst/>
              <a:gdLst/>
              <a:ahLst/>
              <a:cxnLst/>
              <a:rect l="l" t="t" r="r" b="b"/>
              <a:pathLst>
                <a:path w="6865576" h="3102323">
                  <a:moveTo>
                    <a:pt x="0" y="0"/>
                  </a:moveTo>
                  <a:lnTo>
                    <a:pt x="0" y="3102323"/>
                  </a:lnTo>
                  <a:lnTo>
                    <a:pt x="6865576" y="3102323"/>
                  </a:lnTo>
                  <a:lnTo>
                    <a:pt x="6865576" y="0"/>
                  </a:lnTo>
                  <a:lnTo>
                    <a:pt x="0" y="0"/>
                  </a:lnTo>
                  <a:close/>
                  <a:moveTo>
                    <a:pt x="6804616" y="3041363"/>
                  </a:moveTo>
                  <a:lnTo>
                    <a:pt x="59690" y="3041363"/>
                  </a:lnTo>
                  <a:lnTo>
                    <a:pt x="59690" y="59690"/>
                  </a:lnTo>
                  <a:lnTo>
                    <a:pt x="6804616" y="59690"/>
                  </a:lnTo>
                  <a:lnTo>
                    <a:pt x="6804616" y="3041363"/>
                  </a:lnTo>
                  <a:close/>
                </a:path>
              </a:pathLst>
            </a:custGeom>
            <a:solidFill>
              <a:srgbClr val="B7826A"/>
            </a:solidFill>
          </p:spPr>
        </p:sp>
      </p:grpSp>
      <p:grpSp>
        <p:nvGrpSpPr>
          <p:cNvPr id="21" name="Group 21"/>
          <p:cNvGrpSpPr/>
          <p:nvPr/>
        </p:nvGrpSpPr>
        <p:grpSpPr>
          <a:xfrm>
            <a:off x="6131243" y="2293690"/>
            <a:ext cx="412801" cy="486402"/>
            <a:chOff x="0" y="0"/>
            <a:chExt cx="1100801" cy="1297070"/>
          </a:xfrm>
        </p:grpSpPr>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65" r="7565"/>
            <a:stretch>
              <a:fillRect/>
            </a:stretch>
          </p:blipFill>
          <p:spPr>
            <a:xfrm>
              <a:off x="0" y="0"/>
              <a:ext cx="1100801" cy="1297070"/>
            </a:xfrm>
            <a:prstGeom prst="rect">
              <a:avLst/>
            </a:prstGeom>
          </p:spPr>
        </p:pic>
        <p:sp>
          <p:nvSpPr>
            <p:cNvPr id="23" name="TextBox 23"/>
            <p:cNvSpPr txBox="1"/>
            <p:nvPr/>
          </p:nvSpPr>
          <p:spPr>
            <a:xfrm>
              <a:off x="143037" y="239450"/>
              <a:ext cx="814727" cy="777991"/>
            </a:xfrm>
            <a:prstGeom prst="rect">
              <a:avLst/>
            </a:prstGeom>
          </p:spPr>
          <p:txBody>
            <a:bodyPr lIns="0" tIns="0" rIns="0" bIns="0" rtlCol="0" anchor="t">
              <a:spAutoFit/>
            </a:bodyPr>
            <a:lstStyle/>
            <a:p>
              <a:pPr algn="ctr">
                <a:lnSpc>
                  <a:spcPts val="2358"/>
                </a:lnSpc>
                <a:spcBef>
                  <a:spcPct val="0"/>
                </a:spcBef>
              </a:pPr>
              <a:r>
                <a:rPr lang="en-US" sz="1800">
                  <a:solidFill>
                    <a:srgbClr val="FFFFFF"/>
                  </a:solidFill>
                  <a:latin typeface="Aileron Heavy"/>
                </a:rPr>
                <a:t>03</a:t>
              </a:r>
            </a:p>
          </p:txBody>
        </p:sp>
      </p:grpSp>
      <p:sp>
        <p:nvSpPr>
          <p:cNvPr id="26" name="TextBox 26"/>
          <p:cNvSpPr txBox="1"/>
          <p:nvPr/>
        </p:nvSpPr>
        <p:spPr>
          <a:xfrm>
            <a:off x="6544044" y="2139801"/>
            <a:ext cx="1969035" cy="1215717"/>
          </a:xfrm>
          <a:prstGeom prst="rect">
            <a:avLst/>
          </a:prstGeom>
        </p:spPr>
        <p:txBody>
          <a:bodyPr lIns="0" tIns="0" rIns="0" bIns="0" rtlCol="0" anchor="t">
            <a:spAutoFit/>
          </a:bodyPr>
          <a:lstStyle/>
          <a:p>
            <a:pPr algn="ctr">
              <a:spcBef>
                <a:spcPct val="0"/>
              </a:spcBef>
            </a:pPr>
            <a:r>
              <a:rPr lang="en-US" sz="1000" dirty="0">
                <a:solidFill>
                  <a:schemeClr val="bg1"/>
                </a:solidFill>
                <a:latin typeface="Calibri" panose="020F0502020204030204" pitchFamily="34" charset="0"/>
              </a:rPr>
              <a:t>Users with the right permissions can use the </a:t>
            </a:r>
          </a:p>
          <a:p>
            <a:pPr algn="ctr">
              <a:spcBef>
                <a:spcPct val="0"/>
              </a:spcBef>
            </a:pPr>
            <a:r>
              <a:rPr lang="en-US" sz="1000" dirty="0">
                <a:solidFill>
                  <a:srgbClr val="CE9D86"/>
                </a:solidFill>
                <a:latin typeface="Calibri" panose="020F0502020204030204" pitchFamily="34" charset="0"/>
              </a:rPr>
              <a:t>’Show collections from dropdown’ </a:t>
            </a:r>
          </a:p>
          <a:p>
            <a:pPr algn="ctr">
              <a:spcBef>
                <a:spcPct val="0"/>
              </a:spcBef>
            </a:pPr>
            <a:r>
              <a:rPr lang="en-US" sz="1000" dirty="0">
                <a:solidFill>
                  <a:schemeClr val="bg1"/>
                </a:solidFill>
                <a:latin typeface="Calibri" panose="020F0502020204030204" pitchFamily="34" charset="0"/>
              </a:rPr>
              <a:t>to view the collections from other users and/or the collections other users shared and/or</a:t>
            </a:r>
          </a:p>
          <a:p>
            <a:pPr algn="ctr">
              <a:spcBef>
                <a:spcPct val="0"/>
              </a:spcBef>
            </a:pPr>
            <a:r>
              <a:rPr lang="en-US" sz="1000" dirty="0">
                <a:solidFill>
                  <a:schemeClr val="bg1"/>
                </a:solidFill>
                <a:latin typeface="Calibri" panose="020F0502020204030204" pitchFamily="34" charset="0"/>
              </a:rPr>
              <a:t>received</a:t>
            </a:r>
          </a:p>
          <a:p>
            <a:pPr algn="ctr">
              <a:spcBef>
                <a:spcPct val="0"/>
              </a:spcBef>
            </a:pPr>
            <a:endParaRPr lang="en-US" sz="900" spc="47" dirty="0">
              <a:solidFill>
                <a:srgbClr val="FFFFFF"/>
              </a:solidFill>
              <a:latin typeface="Aileron Regular"/>
            </a:endParaRPr>
          </a:p>
        </p:txBody>
      </p:sp>
      <p:sp>
        <p:nvSpPr>
          <p:cNvPr id="27" name="AutoShape 27"/>
          <p:cNvSpPr/>
          <p:nvPr/>
        </p:nvSpPr>
        <p:spPr>
          <a:xfrm>
            <a:off x="3012758" y="2536891"/>
            <a:ext cx="343082" cy="23601"/>
          </a:xfrm>
          <a:prstGeom prst="rect">
            <a:avLst/>
          </a:prstGeom>
          <a:solidFill>
            <a:srgbClr val="B7826A"/>
          </a:solidFill>
        </p:spPr>
      </p:sp>
      <p:sp>
        <p:nvSpPr>
          <p:cNvPr id="28" name="AutoShape 28"/>
          <p:cNvSpPr/>
          <p:nvPr/>
        </p:nvSpPr>
        <p:spPr>
          <a:xfrm>
            <a:off x="5788161" y="2513290"/>
            <a:ext cx="343082" cy="23601"/>
          </a:xfrm>
          <a:prstGeom prst="rect">
            <a:avLst/>
          </a:prstGeom>
          <a:solidFill>
            <a:srgbClr val="B7826A"/>
          </a:solidFill>
        </p:spPr>
      </p:sp>
      <p:sp>
        <p:nvSpPr>
          <p:cNvPr id="31" name="TextBox 31"/>
          <p:cNvSpPr txBox="1"/>
          <p:nvPr/>
        </p:nvSpPr>
        <p:spPr>
          <a:xfrm>
            <a:off x="3863279" y="2293690"/>
            <a:ext cx="1759632" cy="907941"/>
          </a:xfrm>
          <a:prstGeom prst="rect">
            <a:avLst/>
          </a:prstGeom>
        </p:spPr>
        <p:txBody>
          <a:bodyPr lIns="0" tIns="0" rIns="0" bIns="0" rtlCol="0" anchor="t">
            <a:spAutoFit/>
          </a:bodyPr>
          <a:lstStyle/>
          <a:p>
            <a:pPr algn="ctr">
              <a:spcBef>
                <a:spcPct val="0"/>
              </a:spcBef>
            </a:pPr>
            <a:r>
              <a:rPr lang="en-US" sz="1000" dirty="0">
                <a:solidFill>
                  <a:srgbClr val="CE9D86"/>
                </a:solidFill>
                <a:latin typeface="Calibri" panose="020F0502020204030204" pitchFamily="34" charset="0"/>
              </a:rPr>
              <a:t>‘Filter Collections' </a:t>
            </a:r>
            <a:r>
              <a:rPr lang="en-US" sz="1000" dirty="0">
                <a:solidFill>
                  <a:schemeClr val="bg1"/>
                </a:solidFill>
                <a:latin typeface="Calibri" panose="020F0502020204030204" pitchFamily="34" charset="0"/>
              </a:rPr>
              <a:t>menu allows users to view collections that are created, shared, received and published</a:t>
            </a:r>
          </a:p>
          <a:p>
            <a:pPr algn="ctr">
              <a:spcBef>
                <a:spcPct val="0"/>
              </a:spcBef>
            </a:pPr>
            <a:r>
              <a:rPr lang="en-US" sz="1000" dirty="0">
                <a:solidFill>
                  <a:schemeClr val="bg1"/>
                </a:solidFill>
                <a:latin typeface="Calibri" panose="020F0502020204030204" pitchFamily="34" charset="0"/>
              </a:rPr>
              <a:t>online</a:t>
            </a:r>
          </a:p>
          <a:p>
            <a:pPr algn="ctr"/>
            <a:endParaRPr lang="en-US" sz="900" spc="47" dirty="0">
              <a:solidFill>
                <a:srgbClr val="FFFFFF"/>
              </a:solidFill>
              <a:latin typeface="Aileron Regular"/>
            </a:endParaRPr>
          </a:p>
        </p:txBody>
      </p:sp>
      <p:sp>
        <p:nvSpPr>
          <p:cNvPr id="32" name="Rectangle 31">
            <a:extLst>
              <a:ext uri="{FF2B5EF4-FFF2-40B4-BE49-F238E27FC236}">
                <a16:creationId xmlns:a16="http://schemas.microsoft.com/office/drawing/2014/main" id="{4B2E6664-D7A8-B344-98C4-16E08E72774D}"/>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33" name="Rectangle 32">
            <a:extLst>
              <a:ext uri="{FF2B5EF4-FFF2-40B4-BE49-F238E27FC236}">
                <a16:creationId xmlns:a16="http://schemas.microsoft.com/office/drawing/2014/main" id="{199867FA-0CA3-4A46-8C67-47D94D5EB5D4}"/>
              </a:ext>
            </a:extLst>
          </p:cNvPr>
          <p:cNvSpPr/>
          <p:nvPr/>
        </p:nvSpPr>
        <p:spPr>
          <a:xfrm>
            <a:off x="0" y="-17391"/>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Tree>
    <p:extLst>
      <p:ext uri="{BB962C8B-B14F-4D97-AF65-F5344CB8AC3E}">
        <p14:creationId xmlns:p14="http://schemas.microsoft.com/office/powerpoint/2010/main" val="29510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434791-1F64-ACA0-39FD-D933BDFDA7EB}"/>
              </a:ext>
            </a:extLst>
          </p:cNvPr>
          <p:cNvSpPr>
            <a:spLocks noGrp="1"/>
          </p:cNvSpPr>
          <p:nvPr>
            <p:ph type="title"/>
          </p:nvPr>
        </p:nvSpPr>
        <p:spPr/>
        <p:txBody>
          <a:bodyPr/>
          <a:lstStyle/>
          <a:p>
            <a:r>
              <a:rPr lang="en-US" dirty="0"/>
              <a:t>Create a collection</a:t>
            </a:r>
            <a:endParaRPr lang="en-ZA" dirty="0"/>
          </a:p>
        </p:txBody>
      </p:sp>
      <p:sp>
        <p:nvSpPr>
          <p:cNvPr id="8" name="Oval 7">
            <a:extLst>
              <a:ext uri="{FF2B5EF4-FFF2-40B4-BE49-F238E27FC236}">
                <a16:creationId xmlns:a16="http://schemas.microsoft.com/office/drawing/2014/main" id="{98806DF4-731A-7FDD-AEE1-FF7CD7BB24AA}"/>
              </a:ext>
            </a:extLst>
          </p:cNvPr>
          <p:cNvSpPr/>
          <p:nvPr/>
        </p:nvSpPr>
        <p:spPr>
          <a:xfrm>
            <a:off x="536848" y="1048300"/>
            <a:ext cx="451566" cy="45156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1</a:t>
            </a:r>
          </a:p>
        </p:txBody>
      </p:sp>
      <p:sp>
        <p:nvSpPr>
          <p:cNvPr id="9" name="Content Placeholder 2">
            <a:extLst>
              <a:ext uri="{FF2B5EF4-FFF2-40B4-BE49-F238E27FC236}">
                <a16:creationId xmlns:a16="http://schemas.microsoft.com/office/drawing/2014/main" id="{6E3B5471-142A-DE25-A746-6D9732794FA4}"/>
              </a:ext>
            </a:extLst>
          </p:cNvPr>
          <p:cNvSpPr txBox="1">
            <a:spLocks/>
          </p:cNvSpPr>
          <p:nvPr/>
        </p:nvSpPr>
        <p:spPr>
          <a:xfrm>
            <a:off x="1101435" y="1136029"/>
            <a:ext cx="3847599" cy="692497"/>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r>
              <a:rPr lang="en-GB" sz="1200" dirty="0"/>
              <a:t>Go to the Assets Overview page</a:t>
            </a:r>
          </a:p>
          <a:p>
            <a:pPr marL="0" indent="0"/>
            <a:endParaRPr lang="en-GB" dirty="0"/>
          </a:p>
          <a:p>
            <a:pPr marL="0" indent="0"/>
            <a:endParaRPr lang="en-GB" sz="1100" dirty="0"/>
          </a:p>
        </p:txBody>
      </p:sp>
      <p:sp>
        <p:nvSpPr>
          <p:cNvPr id="10" name="Oval 9">
            <a:extLst>
              <a:ext uri="{FF2B5EF4-FFF2-40B4-BE49-F238E27FC236}">
                <a16:creationId xmlns:a16="http://schemas.microsoft.com/office/drawing/2014/main" id="{CE0CE411-D133-06B0-DB2E-A904B167B674}"/>
              </a:ext>
            </a:extLst>
          </p:cNvPr>
          <p:cNvSpPr/>
          <p:nvPr/>
        </p:nvSpPr>
        <p:spPr>
          <a:xfrm>
            <a:off x="536848" y="1660931"/>
            <a:ext cx="451566" cy="45156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2</a:t>
            </a:r>
          </a:p>
        </p:txBody>
      </p:sp>
      <p:sp>
        <p:nvSpPr>
          <p:cNvPr id="12" name="Oval 11">
            <a:extLst>
              <a:ext uri="{FF2B5EF4-FFF2-40B4-BE49-F238E27FC236}">
                <a16:creationId xmlns:a16="http://schemas.microsoft.com/office/drawing/2014/main" id="{253E629C-40B3-93BE-D7C3-A2A50A79B7CE}"/>
              </a:ext>
            </a:extLst>
          </p:cNvPr>
          <p:cNvSpPr/>
          <p:nvPr/>
        </p:nvSpPr>
        <p:spPr>
          <a:xfrm>
            <a:off x="549456" y="2263534"/>
            <a:ext cx="451566" cy="45156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3</a:t>
            </a:r>
          </a:p>
        </p:txBody>
      </p:sp>
      <p:sp>
        <p:nvSpPr>
          <p:cNvPr id="13" name="Content Placeholder 2">
            <a:extLst>
              <a:ext uri="{FF2B5EF4-FFF2-40B4-BE49-F238E27FC236}">
                <a16:creationId xmlns:a16="http://schemas.microsoft.com/office/drawing/2014/main" id="{56130CD8-90EE-B87E-DD79-440746B33309}"/>
              </a:ext>
            </a:extLst>
          </p:cNvPr>
          <p:cNvSpPr txBox="1">
            <a:spLocks/>
          </p:cNvSpPr>
          <p:nvPr/>
        </p:nvSpPr>
        <p:spPr>
          <a:xfrm>
            <a:off x="1130289" y="2319901"/>
            <a:ext cx="2816875" cy="276999"/>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r>
              <a:rPr lang="en-GB" sz="1200" dirty="0"/>
              <a:t>In the action widget, click the plus icon</a:t>
            </a:r>
          </a:p>
        </p:txBody>
      </p:sp>
      <p:sp>
        <p:nvSpPr>
          <p:cNvPr id="14" name="Oval 13">
            <a:extLst>
              <a:ext uri="{FF2B5EF4-FFF2-40B4-BE49-F238E27FC236}">
                <a16:creationId xmlns:a16="http://schemas.microsoft.com/office/drawing/2014/main" id="{F1C3B0CF-4C3D-6054-8855-3D98898567B0}"/>
              </a:ext>
            </a:extLst>
          </p:cNvPr>
          <p:cNvSpPr/>
          <p:nvPr/>
        </p:nvSpPr>
        <p:spPr>
          <a:xfrm>
            <a:off x="536848" y="2917745"/>
            <a:ext cx="451566" cy="45156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4</a:t>
            </a:r>
          </a:p>
        </p:txBody>
      </p:sp>
      <p:sp>
        <p:nvSpPr>
          <p:cNvPr id="15" name="Content Placeholder 2">
            <a:extLst>
              <a:ext uri="{FF2B5EF4-FFF2-40B4-BE49-F238E27FC236}">
                <a16:creationId xmlns:a16="http://schemas.microsoft.com/office/drawing/2014/main" id="{FDBBEFBF-475B-0E19-8A2F-DD119A7CA111}"/>
              </a:ext>
            </a:extLst>
          </p:cNvPr>
          <p:cNvSpPr txBox="1">
            <a:spLocks/>
          </p:cNvSpPr>
          <p:nvPr/>
        </p:nvSpPr>
        <p:spPr>
          <a:xfrm>
            <a:off x="1101435" y="2932686"/>
            <a:ext cx="2709198" cy="461665"/>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r>
              <a:rPr lang="en-GB" sz="1200" dirty="0"/>
              <a:t>Decide to add assets to an existing collection or create a new one</a:t>
            </a:r>
          </a:p>
        </p:txBody>
      </p:sp>
      <p:sp>
        <p:nvSpPr>
          <p:cNvPr id="16" name="Oval 15">
            <a:extLst>
              <a:ext uri="{FF2B5EF4-FFF2-40B4-BE49-F238E27FC236}">
                <a16:creationId xmlns:a16="http://schemas.microsoft.com/office/drawing/2014/main" id="{D7268C67-5535-85F0-1030-4012CFCE0F89}"/>
              </a:ext>
            </a:extLst>
          </p:cNvPr>
          <p:cNvSpPr/>
          <p:nvPr/>
        </p:nvSpPr>
        <p:spPr>
          <a:xfrm>
            <a:off x="549456" y="3619003"/>
            <a:ext cx="451566" cy="45156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5</a:t>
            </a:r>
          </a:p>
        </p:txBody>
      </p:sp>
      <p:sp>
        <p:nvSpPr>
          <p:cNvPr id="17" name="Content Placeholder 2">
            <a:extLst>
              <a:ext uri="{FF2B5EF4-FFF2-40B4-BE49-F238E27FC236}">
                <a16:creationId xmlns:a16="http://schemas.microsoft.com/office/drawing/2014/main" id="{4025AFAB-4DF8-2885-7674-E38ABCDEEAB1}"/>
              </a:ext>
            </a:extLst>
          </p:cNvPr>
          <p:cNvSpPr txBox="1">
            <a:spLocks/>
          </p:cNvSpPr>
          <p:nvPr/>
        </p:nvSpPr>
        <p:spPr>
          <a:xfrm>
            <a:off x="1101435" y="3687396"/>
            <a:ext cx="3847599" cy="276999"/>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r>
              <a:rPr lang="en-GB" sz="1200" dirty="0"/>
              <a:t>Click ’Add to collection’</a:t>
            </a:r>
          </a:p>
        </p:txBody>
      </p:sp>
      <p:sp>
        <p:nvSpPr>
          <p:cNvPr id="25" name="Rectangle 24">
            <a:extLst>
              <a:ext uri="{FF2B5EF4-FFF2-40B4-BE49-F238E27FC236}">
                <a16:creationId xmlns:a16="http://schemas.microsoft.com/office/drawing/2014/main" id="{4ADE6FBF-BD03-09E3-E4BB-253100824097}"/>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27" name="Picture 3">
            <a:extLst>
              <a:ext uri="{FF2B5EF4-FFF2-40B4-BE49-F238E27FC236}">
                <a16:creationId xmlns:a16="http://schemas.microsoft.com/office/drawing/2014/main" id="{4AE9FE89-C27D-3B4F-9D38-2C1F83B6E13A}"/>
              </a:ext>
            </a:extLst>
          </p:cNvPr>
          <p:cNvPicPr>
            <a:picLocks noChangeAspect="1"/>
          </p:cNvPicPr>
          <p:nvPr/>
        </p:nvPicPr>
        <p:blipFill>
          <a:blip r:embed="rId3"/>
          <a:srcRect/>
          <a:stretch>
            <a:fillRect/>
          </a:stretch>
        </p:blipFill>
        <p:spPr>
          <a:xfrm>
            <a:off x="4302214" y="1158496"/>
            <a:ext cx="5040238" cy="3082946"/>
          </a:xfrm>
          <a:prstGeom prst="rect">
            <a:avLst/>
          </a:prstGeom>
        </p:spPr>
      </p:pic>
      <p:pic>
        <p:nvPicPr>
          <p:cNvPr id="4" name="Picture 3" descr="Graphical user interface, text, application, chat or text message&#10;&#10;Description automatically generated">
            <a:extLst>
              <a:ext uri="{FF2B5EF4-FFF2-40B4-BE49-F238E27FC236}">
                <a16:creationId xmlns:a16="http://schemas.microsoft.com/office/drawing/2014/main" id="{B500E0EA-1F3F-1147-ABF3-161A2225CCD0}"/>
              </a:ext>
            </a:extLst>
          </p:cNvPr>
          <p:cNvPicPr>
            <a:picLocks noChangeAspect="1"/>
          </p:cNvPicPr>
          <p:nvPr/>
        </p:nvPicPr>
        <p:blipFill rotWithShape="1">
          <a:blip r:embed="rId4"/>
          <a:srcRect l="30903"/>
          <a:stretch/>
        </p:blipFill>
        <p:spPr>
          <a:xfrm>
            <a:off x="4787763" y="1282388"/>
            <a:ext cx="4038369" cy="2565490"/>
          </a:xfrm>
          <a:prstGeom prst="rect">
            <a:avLst/>
          </a:prstGeom>
        </p:spPr>
      </p:pic>
      <p:pic>
        <p:nvPicPr>
          <p:cNvPr id="6" name="Picture 5">
            <a:extLst>
              <a:ext uri="{FF2B5EF4-FFF2-40B4-BE49-F238E27FC236}">
                <a16:creationId xmlns:a16="http://schemas.microsoft.com/office/drawing/2014/main" id="{95CFAE8D-70D2-7F4E-A0E9-2EAFA1114C60}"/>
              </a:ext>
            </a:extLst>
          </p:cNvPr>
          <p:cNvPicPr>
            <a:picLocks noChangeAspect="1"/>
          </p:cNvPicPr>
          <p:nvPr/>
        </p:nvPicPr>
        <p:blipFill>
          <a:blip r:embed="rId5"/>
          <a:stretch>
            <a:fillRect/>
          </a:stretch>
        </p:blipFill>
        <p:spPr>
          <a:xfrm>
            <a:off x="4758909" y="1264917"/>
            <a:ext cx="4038368" cy="2593057"/>
          </a:xfrm>
          <a:prstGeom prst="rect">
            <a:avLst/>
          </a:prstGeom>
        </p:spPr>
      </p:pic>
      <p:sp>
        <p:nvSpPr>
          <p:cNvPr id="30" name="Oval 29">
            <a:extLst>
              <a:ext uri="{FF2B5EF4-FFF2-40B4-BE49-F238E27FC236}">
                <a16:creationId xmlns:a16="http://schemas.microsoft.com/office/drawing/2014/main" id="{060E4D8A-F239-164D-B9F5-B43C957324C8}"/>
              </a:ext>
            </a:extLst>
          </p:cNvPr>
          <p:cNvSpPr/>
          <p:nvPr/>
        </p:nvSpPr>
        <p:spPr>
          <a:xfrm>
            <a:off x="7212835" y="1763619"/>
            <a:ext cx="936978" cy="506119"/>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671E5D3-52A2-624E-AA3D-CCAE6C05A973}"/>
              </a:ext>
            </a:extLst>
          </p:cNvPr>
          <p:cNvSpPr/>
          <p:nvPr/>
        </p:nvSpPr>
        <p:spPr>
          <a:xfrm>
            <a:off x="1101435" y="1709238"/>
            <a:ext cx="1790875" cy="276999"/>
          </a:xfrm>
          <a:prstGeom prst="rect">
            <a:avLst/>
          </a:prstGeom>
        </p:spPr>
        <p:txBody>
          <a:bodyPr wrap="none">
            <a:spAutoFit/>
          </a:bodyPr>
          <a:lstStyle/>
          <a:p>
            <a:pPr>
              <a:buClr>
                <a:srgbClr val="E7C6B7"/>
              </a:buClr>
            </a:pPr>
            <a:r>
              <a:rPr lang="en-GB" sz="1200" kern="1200" dirty="0">
                <a:solidFill>
                  <a:schemeClr val="bg1"/>
                </a:solidFill>
                <a:latin typeface="+mn-lt"/>
                <a:ea typeface="+mn-ea"/>
                <a:cs typeface="+mn-cs"/>
              </a:rPr>
              <a:t>Select the assets to group</a:t>
            </a:r>
          </a:p>
        </p:txBody>
      </p:sp>
    </p:spTree>
    <p:extLst>
      <p:ext uri="{BB962C8B-B14F-4D97-AF65-F5344CB8AC3E}">
        <p14:creationId xmlns:p14="http://schemas.microsoft.com/office/powerpoint/2010/main" val="120713884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8833D21-734A-63CE-1CEF-864D0438968C}"/>
              </a:ext>
            </a:extLst>
          </p:cNvPr>
          <p:cNvSpPr>
            <a:spLocks noGrp="1"/>
          </p:cNvSpPr>
          <p:nvPr>
            <p:ph type="title" idx="4"/>
          </p:nvPr>
        </p:nvSpPr>
        <p:spPr/>
        <p:txBody>
          <a:bodyPr/>
          <a:lstStyle/>
          <a:p>
            <a:r>
              <a:rPr lang="en-ZA" dirty="0"/>
              <a:t>Manage a collection</a:t>
            </a:r>
          </a:p>
        </p:txBody>
      </p:sp>
      <p:sp>
        <p:nvSpPr>
          <p:cNvPr id="8" name="Content Placeholder 2">
            <a:extLst>
              <a:ext uri="{FF2B5EF4-FFF2-40B4-BE49-F238E27FC236}">
                <a16:creationId xmlns:a16="http://schemas.microsoft.com/office/drawing/2014/main" id="{8E0C028F-01B3-2424-0A07-03CC655F58CD}"/>
              </a:ext>
            </a:extLst>
          </p:cNvPr>
          <p:cNvSpPr txBox="1">
            <a:spLocks/>
          </p:cNvSpPr>
          <p:nvPr/>
        </p:nvSpPr>
        <p:spPr>
          <a:xfrm>
            <a:off x="936234" y="2541964"/>
            <a:ext cx="3161109" cy="1804680"/>
          </a:xfrm>
          <a:prstGeom prst="rect">
            <a:avLst/>
          </a:prstGeom>
        </p:spPr>
        <p:txBody>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65113" indent="-265113">
              <a:spcBef>
                <a:spcPts val="200"/>
              </a:spcBef>
              <a:spcAft>
                <a:spcPts val="200"/>
              </a:spcAft>
              <a:buClr>
                <a:schemeClr val="accent4"/>
              </a:buClr>
              <a:buFont typeface="Arial" panose="020B0604020202020204" pitchFamily="34" charset="0"/>
              <a:buChar char="•"/>
            </a:pPr>
            <a:r>
              <a:rPr lang="en-ZA" sz="1200" dirty="0"/>
              <a:t>Share collection</a:t>
            </a:r>
          </a:p>
          <a:p>
            <a:pPr marL="265113" indent="-265113">
              <a:spcBef>
                <a:spcPts val="200"/>
              </a:spcBef>
              <a:spcAft>
                <a:spcPts val="200"/>
              </a:spcAft>
              <a:buClr>
                <a:schemeClr val="accent4"/>
              </a:buClr>
              <a:buFont typeface="Arial" panose="020B0604020202020204" pitchFamily="34" charset="0"/>
              <a:buChar char="•"/>
            </a:pPr>
            <a:r>
              <a:rPr lang="en-ZA" sz="1200" dirty="0"/>
              <a:t>Who has access</a:t>
            </a:r>
          </a:p>
          <a:p>
            <a:pPr marL="265113" indent="-265113">
              <a:spcBef>
                <a:spcPts val="200"/>
              </a:spcBef>
              <a:spcAft>
                <a:spcPts val="200"/>
              </a:spcAft>
              <a:buClr>
                <a:schemeClr val="accent4"/>
              </a:buClr>
              <a:buFont typeface="Arial" panose="020B0604020202020204" pitchFamily="34" charset="0"/>
              <a:buChar char="•"/>
            </a:pPr>
            <a:r>
              <a:rPr lang="en-ZA" sz="1200" dirty="0"/>
              <a:t>Embed collection</a:t>
            </a:r>
          </a:p>
          <a:p>
            <a:pPr marL="265113" indent="-265113">
              <a:spcBef>
                <a:spcPts val="200"/>
              </a:spcBef>
              <a:spcAft>
                <a:spcPts val="200"/>
              </a:spcAft>
              <a:buClr>
                <a:schemeClr val="accent4"/>
              </a:buClr>
              <a:buFont typeface="Arial" panose="020B0604020202020204" pitchFamily="34" charset="0"/>
              <a:buChar char="•"/>
            </a:pPr>
            <a:r>
              <a:rPr lang="en-ZA" sz="1200" dirty="0"/>
              <a:t>Publish online</a:t>
            </a:r>
          </a:p>
        </p:txBody>
      </p:sp>
      <p:sp>
        <p:nvSpPr>
          <p:cNvPr id="15" name="Oval 14">
            <a:extLst>
              <a:ext uri="{FF2B5EF4-FFF2-40B4-BE49-F238E27FC236}">
                <a16:creationId xmlns:a16="http://schemas.microsoft.com/office/drawing/2014/main" id="{67A9B54B-BC38-180D-A420-CA6767BAE671}"/>
              </a:ext>
            </a:extLst>
          </p:cNvPr>
          <p:cNvSpPr/>
          <p:nvPr/>
        </p:nvSpPr>
        <p:spPr>
          <a:xfrm>
            <a:off x="416974" y="1474109"/>
            <a:ext cx="447218" cy="447218"/>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1</a:t>
            </a:r>
          </a:p>
        </p:txBody>
      </p:sp>
      <p:sp>
        <p:nvSpPr>
          <p:cNvPr id="16" name="Content Placeholder 2">
            <a:extLst>
              <a:ext uri="{FF2B5EF4-FFF2-40B4-BE49-F238E27FC236}">
                <a16:creationId xmlns:a16="http://schemas.microsoft.com/office/drawing/2014/main" id="{2102EAD8-B1D1-3842-55F5-0058E1625559}"/>
              </a:ext>
            </a:extLst>
          </p:cNvPr>
          <p:cNvSpPr txBox="1">
            <a:spLocks/>
          </p:cNvSpPr>
          <p:nvPr/>
        </p:nvSpPr>
        <p:spPr>
          <a:xfrm>
            <a:off x="936235" y="1595466"/>
            <a:ext cx="3847599" cy="276999"/>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r>
              <a:rPr lang="en-ZA" sz="1200" dirty="0"/>
              <a:t>Go to the ’Collections Overview’</a:t>
            </a:r>
            <a:endParaRPr lang="en-GB" sz="1200" dirty="0"/>
          </a:p>
        </p:txBody>
      </p:sp>
      <p:sp>
        <p:nvSpPr>
          <p:cNvPr id="19" name="Oval 18">
            <a:extLst>
              <a:ext uri="{FF2B5EF4-FFF2-40B4-BE49-F238E27FC236}">
                <a16:creationId xmlns:a16="http://schemas.microsoft.com/office/drawing/2014/main" id="{6AFBB846-F2D1-2CE4-95F7-FF5CE463913F}"/>
              </a:ext>
            </a:extLst>
          </p:cNvPr>
          <p:cNvSpPr/>
          <p:nvPr/>
        </p:nvSpPr>
        <p:spPr>
          <a:xfrm>
            <a:off x="427158" y="2104445"/>
            <a:ext cx="442132" cy="442132"/>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600" dirty="0">
                <a:solidFill>
                  <a:schemeClr val="accent2"/>
                </a:solidFill>
              </a:rPr>
              <a:t>2</a:t>
            </a:r>
          </a:p>
        </p:txBody>
      </p:sp>
      <p:sp>
        <p:nvSpPr>
          <p:cNvPr id="20" name="Content Placeholder 2">
            <a:extLst>
              <a:ext uri="{FF2B5EF4-FFF2-40B4-BE49-F238E27FC236}">
                <a16:creationId xmlns:a16="http://schemas.microsoft.com/office/drawing/2014/main" id="{CE56B4CA-85AD-8B13-6435-E3667657CE88}"/>
              </a:ext>
            </a:extLst>
          </p:cNvPr>
          <p:cNvSpPr txBox="1">
            <a:spLocks/>
          </p:cNvSpPr>
          <p:nvPr/>
        </p:nvSpPr>
        <p:spPr>
          <a:xfrm>
            <a:off x="936234" y="2191725"/>
            <a:ext cx="3847599" cy="276999"/>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r>
              <a:rPr lang="en-GB" sz="1200" dirty="0"/>
              <a:t>Select one of the available options:</a:t>
            </a:r>
          </a:p>
        </p:txBody>
      </p:sp>
      <p:sp>
        <p:nvSpPr>
          <p:cNvPr id="35" name="Rectangle 34">
            <a:extLst>
              <a:ext uri="{FF2B5EF4-FFF2-40B4-BE49-F238E27FC236}">
                <a16:creationId xmlns:a16="http://schemas.microsoft.com/office/drawing/2014/main" id="{3A6535EB-BCBB-899B-7D2A-7692CCE5AA8C}"/>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22" name="Picture 3">
            <a:extLst>
              <a:ext uri="{FF2B5EF4-FFF2-40B4-BE49-F238E27FC236}">
                <a16:creationId xmlns:a16="http://schemas.microsoft.com/office/drawing/2014/main" id="{B219EB90-447C-2B45-987F-4DCEE2F4EE65}"/>
              </a:ext>
            </a:extLst>
          </p:cNvPr>
          <p:cNvPicPr>
            <a:picLocks noChangeAspect="1"/>
          </p:cNvPicPr>
          <p:nvPr/>
        </p:nvPicPr>
        <p:blipFill>
          <a:blip r:embed="rId3"/>
          <a:srcRect/>
          <a:stretch>
            <a:fillRect/>
          </a:stretch>
        </p:blipFill>
        <p:spPr>
          <a:xfrm>
            <a:off x="3988939" y="1079664"/>
            <a:ext cx="5040238" cy="3082946"/>
          </a:xfrm>
          <a:prstGeom prst="rect">
            <a:avLst/>
          </a:prstGeom>
        </p:spPr>
      </p:pic>
      <p:pic>
        <p:nvPicPr>
          <p:cNvPr id="3" name="Picture 2" descr="Graphical user interface, application, website&#10;&#10;Description automatically generated">
            <a:extLst>
              <a:ext uri="{FF2B5EF4-FFF2-40B4-BE49-F238E27FC236}">
                <a16:creationId xmlns:a16="http://schemas.microsoft.com/office/drawing/2014/main" id="{BBD6B651-3B73-064E-8E77-1022396A2B8F}"/>
              </a:ext>
            </a:extLst>
          </p:cNvPr>
          <p:cNvPicPr>
            <a:picLocks noChangeAspect="1"/>
          </p:cNvPicPr>
          <p:nvPr/>
        </p:nvPicPr>
        <p:blipFill>
          <a:blip r:embed="rId4"/>
          <a:stretch>
            <a:fillRect/>
          </a:stretch>
        </p:blipFill>
        <p:spPr>
          <a:xfrm>
            <a:off x="4484269" y="1151142"/>
            <a:ext cx="4016264" cy="2663612"/>
          </a:xfrm>
          <a:prstGeom prst="rect">
            <a:avLst/>
          </a:prstGeom>
        </p:spPr>
      </p:pic>
      <p:sp>
        <p:nvSpPr>
          <p:cNvPr id="24" name="Oval 23">
            <a:extLst>
              <a:ext uri="{FF2B5EF4-FFF2-40B4-BE49-F238E27FC236}">
                <a16:creationId xmlns:a16="http://schemas.microsoft.com/office/drawing/2014/main" id="{94860F62-19C5-A44E-9EF7-5F89EB5DC283}"/>
              </a:ext>
            </a:extLst>
          </p:cNvPr>
          <p:cNvSpPr/>
          <p:nvPr/>
        </p:nvSpPr>
        <p:spPr>
          <a:xfrm>
            <a:off x="5553432" y="2541964"/>
            <a:ext cx="1326069" cy="1193617"/>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5223383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a:extLst>
              <a:ext uri="{FF2B5EF4-FFF2-40B4-BE49-F238E27FC236}">
                <a16:creationId xmlns:a16="http://schemas.microsoft.com/office/drawing/2014/main" id="{8778BBD4-ABC9-F347-A9C0-CB7CA2A7E6DC}"/>
              </a:ext>
            </a:extLst>
          </p:cNvPr>
          <p:cNvPicPr>
            <a:picLocks noChangeAspect="1"/>
          </p:cNvPicPr>
          <p:nvPr/>
        </p:nvPicPr>
        <p:blipFill>
          <a:blip r:embed="rId3"/>
          <a:srcRect/>
          <a:stretch>
            <a:fillRect/>
          </a:stretch>
        </p:blipFill>
        <p:spPr>
          <a:xfrm>
            <a:off x="3988939" y="1079664"/>
            <a:ext cx="5040238" cy="3082946"/>
          </a:xfrm>
          <a:prstGeom prst="rect">
            <a:avLst/>
          </a:prstGeom>
        </p:spPr>
      </p:pic>
      <p:sp>
        <p:nvSpPr>
          <p:cNvPr id="2" name="Title 1">
            <a:extLst>
              <a:ext uri="{FF2B5EF4-FFF2-40B4-BE49-F238E27FC236}">
                <a16:creationId xmlns:a16="http://schemas.microsoft.com/office/drawing/2014/main" id="{15E2099D-8108-6967-8B80-B4375523F29A}"/>
              </a:ext>
            </a:extLst>
          </p:cNvPr>
          <p:cNvSpPr>
            <a:spLocks noGrp="1"/>
          </p:cNvSpPr>
          <p:nvPr>
            <p:ph type="title"/>
          </p:nvPr>
        </p:nvSpPr>
        <p:spPr/>
        <p:txBody>
          <a:bodyPr/>
          <a:lstStyle/>
          <a:p>
            <a:r>
              <a:rPr lang="en-GB" dirty="0"/>
              <a:t>Delete a collection</a:t>
            </a:r>
            <a:endParaRPr lang="en-ZA" dirty="0"/>
          </a:p>
        </p:txBody>
      </p:sp>
      <p:sp>
        <p:nvSpPr>
          <p:cNvPr id="10" name="Content Placeholder 2">
            <a:extLst>
              <a:ext uri="{FF2B5EF4-FFF2-40B4-BE49-F238E27FC236}">
                <a16:creationId xmlns:a16="http://schemas.microsoft.com/office/drawing/2014/main" id="{BCE4B692-E47A-9B81-C584-D5103BE24138}"/>
              </a:ext>
            </a:extLst>
          </p:cNvPr>
          <p:cNvSpPr txBox="1">
            <a:spLocks/>
          </p:cNvSpPr>
          <p:nvPr/>
        </p:nvSpPr>
        <p:spPr>
          <a:xfrm>
            <a:off x="398911" y="1570758"/>
            <a:ext cx="3590028" cy="1899494"/>
          </a:xfrm>
          <a:prstGeom prst="rect">
            <a:avLst/>
          </a:prstGeom>
        </p:spPr>
        <p:txBody>
          <a:bodyPr vert="horz" wrap="square" lIns="91440" tIns="45720" rIns="91440" bIns="45720" rtlCol="0">
            <a:sp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lvl="0" indent="-285750" defTabSz="914400" fontAlgn="auto" latinLnBrk="0">
              <a:lnSpc>
                <a:spcPct val="90000"/>
              </a:lnSpc>
              <a:buClr>
                <a:srgbClr val="E9B398"/>
              </a:buClr>
              <a:buSzTx/>
              <a:buFont typeface="Arial" panose="020B0604020202020204" pitchFamily="34" charset="0"/>
              <a:buChar char="•"/>
              <a:tabLst/>
              <a:defRPr/>
            </a:pPr>
            <a:r>
              <a:rPr lang="en-GB" sz="1400" spc="-20" dirty="0"/>
              <a:t>Users can only delete their own collection</a:t>
            </a:r>
          </a:p>
          <a:p>
            <a:pPr marL="0" lvl="0" indent="0" defTabSz="914400" fontAlgn="auto" latinLnBrk="0">
              <a:lnSpc>
                <a:spcPct val="90000"/>
              </a:lnSpc>
              <a:buClr>
                <a:srgbClr val="E9B398"/>
              </a:buClr>
              <a:buSzTx/>
              <a:tabLst/>
              <a:defRPr/>
            </a:pPr>
            <a:endParaRPr lang="en-GB" sz="1400" spc="-20" dirty="0"/>
          </a:p>
          <a:p>
            <a:pPr marL="285750" indent="-285750">
              <a:lnSpc>
                <a:spcPct val="90000"/>
              </a:lnSpc>
              <a:buClr>
                <a:srgbClr val="E9B398"/>
              </a:buClr>
              <a:buFont typeface="Arial" panose="020B0604020202020204" pitchFamily="34" charset="0"/>
              <a:buChar char="•"/>
              <a:defRPr/>
            </a:pPr>
            <a:r>
              <a:rPr lang="en-GB" sz="1400" spc="-20" dirty="0"/>
              <a:t>When an administrator or content manager needs to remove somebody else's collection, they must ask the collection owner to share the collection with them, including managing rights or to transfer the collection ownership completely</a:t>
            </a:r>
          </a:p>
          <a:p>
            <a:pPr marL="0" lvl="0" indent="0" defTabSz="914400" fontAlgn="auto" latinLnBrk="0">
              <a:lnSpc>
                <a:spcPct val="95000"/>
              </a:lnSpc>
              <a:spcBef>
                <a:spcPts val="400"/>
              </a:spcBef>
              <a:spcAft>
                <a:spcPts val="200"/>
              </a:spcAft>
              <a:buClr>
                <a:srgbClr val="E9B398"/>
              </a:buClr>
              <a:buSzTx/>
              <a:tabLst/>
              <a:defRPr/>
            </a:pPr>
            <a:r>
              <a:rPr lang="en-GB" sz="1400" spc="-20" dirty="0"/>
              <a:t> </a:t>
            </a:r>
          </a:p>
        </p:txBody>
      </p:sp>
      <p:sp>
        <p:nvSpPr>
          <p:cNvPr id="18" name="Rectangle 17">
            <a:extLst>
              <a:ext uri="{FF2B5EF4-FFF2-40B4-BE49-F238E27FC236}">
                <a16:creationId xmlns:a16="http://schemas.microsoft.com/office/drawing/2014/main" id="{43D7B53B-ACBF-5A12-660C-F6F01CEC3D94}"/>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4" name="Picture 3">
            <a:extLst>
              <a:ext uri="{FF2B5EF4-FFF2-40B4-BE49-F238E27FC236}">
                <a16:creationId xmlns:a16="http://schemas.microsoft.com/office/drawing/2014/main" id="{AB04092E-219D-9E40-B725-C4DE1DCA3445}"/>
              </a:ext>
            </a:extLst>
          </p:cNvPr>
          <p:cNvPicPr>
            <a:picLocks noChangeAspect="1"/>
          </p:cNvPicPr>
          <p:nvPr/>
        </p:nvPicPr>
        <p:blipFill rotWithShape="1">
          <a:blip r:embed="rId4"/>
          <a:srcRect r="7645"/>
          <a:stretch/>
        </p:blipFill>
        <p:spPr>
          <a:xfrm>
            <a:off x="4508159" y="1198635"/>
            <a:ext cx="4026241" cy="2551729"/>
          </a:xfrm>
          <a:prstGeom prst="rect">
            <a:avLst/>
          </a:prstGeom>
        </p:spPr>
      </p:pic>
      <p:sp>
        <p:nvSpPr>
          <p:cNvPr id="9" name="Oval 8">
            <a:extLst>
              <a:ext uri="{FF2B5EF4-FFF2-40B4-BE49-F238E27FC236}">
                <a16:creationId xmlns:a16="http://schemas.microsoft.com/office/drawing/2014/main" id="{7D766348-F073-F140-82F1-B936FB3CD640}"/>
              </a:ext>
            </a:extLst>
          </p:cNvPr>
          <p:cNvSpPr/>
          <p:nvPr/>
        </p:nvSpPr>
        <p:spPr>
          <a:xfrm>
            <a:off x="7435573" y="1570758"/>
            <a:ext cx="936978" cy="506119"/>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7953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pic>
        <p:nvPicPr>
          <p:cNvPr id="12" name="Picture 11">
            <a:extLst>
              <a:ext uri="{FF2B5EF4-FFF2-40B4-BE49-F238E27FC236}">
                <a16:creationId xmlns:a16="http://schemas.microsoft.com/office/drawing/2014/main" id="{3A1AD48A-4A07-FD20-0A47-13D1DAA78E80}"/>
              </a:ext>
            </a:extLst>
          </p:cNvPr>
          <p:cNvPicPr preferRelativeResize="0"/>
          <p:nvPr/>
        </p:nvPicPr>
        <p:blipFill>
          <a:blip r:embed="rId3"/>
          <a:srcRect/>
          <a:stretch/>
        </p:blipFill>
        <p:spPr>
          <a:xfrm>
            <a:off x="1119" y="0"/>
            <a:ext cx="4290312" cy="5143500"/>
          </a:xfrm>
          <a:custGeom>
            <a:avLst/>
            <a:gdLst>
              <a:gd name="connsiteX0" fmla="*/ 0 w 4292550"/>
              <a:gd name="connsiteY0" fmla="*/ 0 h 5143500"/>
              <a:gd name="connsiteX1" fmla="*/ 2880633 w 4292550"/>
              <a:gd name="connsiteY1" fmla="*/ 0 h 5143500"/>
              <a:gd name="connsiteX2" fmla="*/ 3058827 w 4292550"/>
              <a:gd name="connsiteY2" fmla="*/ 102265 h 5143500"/>
              <a:gd name="connsiteX3" fmla="*/ 4292550 w 4292550"/>
              <a:gd name="connsiteY3" fmla="*/ 2571750 h 5143500"/>
              <a:gd name="connsiteX4" fmla="*/ 3058827 w 4292550"/>
              <a:gd name="connsiteY4" fmla="*/ 5041235 h 5143500"/>
              <a:gd name="connsiteX5" fmla="*/ 2880633 w 4292550"/>
              <a:gd name="connsiteY5" fmla="*/ 5143500 h 5143500"/>
              <a:gd name="connsiteX6" fmla="*/ 0 w 429255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2550" h="5143500">
                <a:moveTo>
                  <a:pt x="0" y="0"/>
                </a:moveTo>
                <a:lnTo>
                  <a:pt x="2880633" y="0"/>
                </a:lnTo>
                <a:lnTo>
                  <a:pt x="3058827" y="102265"/>
                </a:lnTo>
                <a:cubicBezTo>
                  <a:pt x="3793688" y="577846"/>
                  <a:pt x="4292550" y="1505394"/>
                  <a:pt x="4292550" y="2571750"/>
                </a:cubicBezTo>
                <a:cubicBezTo>
                  <a:pt x="4292550" y="3638107"/>
                  <a:pt x="3793688" y="4565655"/>
                  <a:pt x="3058827" y="5041235"/>
                </a:cubicBezTo>
                <a:lnTo>
                  <a:pt x="2880633" y="5143500"/>
                </a:lnTo>
                <a:lnTo>
                  <a:pt x="0" y="5143500"/>
                </a:lnTo>
                <a:close/>
              </a:path>
            </a:pathLst>
          </a:custGeom>
          <a:noFill/>
          <a:ln>
            <a:noFill/>
          </a:ln>
        </p:spPr>
      </p:pic>
      <p:pic>
        <p:nvPicPr>
          <p:cNvPr id="5" name="Picture 4">
            <a:extLst>
              <a:ext uri="{FF2B5EF4-FFF2-40B4-BE49-F238E27FC236}">
                <a16:creationId xmlns:a16="http://schemas.microsoft.com/office/drawing/2014/main" id="{4ED2B90A-516E-5023-32E4-F0299B918A49}"/>
              </a:ext>
            </a:extLst>
          </p:cNvPr>
          <p:cNvPicPr>
            <a:picLocks noChangeAspect="1"/>
          </p:cNvPicPr>
          <p:nvPr/>
        </p:nvPicPr>
        <p:blipFill rotWithShape="1">
          <a:blip r:embed="rId4">
            <a:extLst>
              <a:ext uri="{28A0092B-C50C-407E-A947-70E740481C1C}">
                <a14:useLocalDpi xmlns:a14="http://schemas.microsoft.com/office/drawing/2010/main" val="0"/>
              </a:ext>
            </a:extLst>
          </a:blip>
          <a:srcRect l="1096" r="11159"/>
          <a:stretch/>
        </p:blipFill>
        <p:spPr>
          <a:xfrm>
            <a:off x="7610993" y="264535"/>
            <a:ext cx="1210232" cy="369503"/>
          </a:xfrm>
          <a:prstGeom prst="rect">
            <a:avLst/>
          </a:prstGeom>
        </p:spPr>
      </p:pic>
      <p:grpSp>
        <p:nvGrpSpPr>
          <p:cNvPr id="28" name="Group 27">
            <a:extLst>
              <a:ext uri="{FF2B5EF4-FFF2-40B4-BE49-F238E27FC236}">
                <a16:creationId xmlns:a16="http://schemas.microsoft.com/office/drawing/2014/main" id="{DA8A3167-D842-98E4-BAB9-3C7474215BA4}"/>
              </a:ext>
            </a:extLst>
          </p:cNvPr>
          <p:cNvGrpSpPr/>
          <p:nvPr/>
        </p:nvGrpSpPr>
        <p:grpSpPr>
          <a:xfrm>
            <a:off x="4625460" y="2440801"/>
            <a:ext cx="4014671" cy="295404"/>
            <a:chOff x="1566863" y="2382838"/>
            <a:chExt cx="9061450" cy="666750"/>
          </a:xfrm>
        </p:grpSpPr>
        <p:sp>
          <p:nvSpPr>
            <p:cNvPr id="29" name="Freeform 20">
              <a:extLst>
                <a:ext uri="{FF2B5EF4-FFF2-40B4-BE49-F238E27FC236}">
                  <a16:creationId xmlns:a16="http://schemas.microsoft.com/office/drawing/2014/main" id="{707656A0-22E2-F84E-1DE9-579FC6266AF9}"/>
                </a:ext>
              </a:extLst>
            </p:cNvPr>
            <p:cNvSpPr>
              <a:spLocks/>
            </p:cNvSpPr>
            <p:nvPr/>
          </p:nvSpPr>
          <p:spPr bwMode="auto">
            <a:xfrm>
              <a:off x="1566863" y="2382838"/>
              <a:ext cx="1069975" cy="666750"/>
            </a:xfrm>
            <a:custGeom>
              <a:avLst/>
              <a:gdLst>
                <a:gd name="T0" fmla="*/ 179 w 284"/>
                <a:gd name="T1" fmla="*/ 132 h 176"/>
                <a:gd name="T2" fmla="*/ 186 w 284"/>
                <a:gd name="T3" fmla="*/ 137 h 176"/>
                <a:gd name="T4" fmla="*/ 212 w 284"/>
                <a:gd name="T5" fmla="*/ 137 h 176"/>
                <a:gd name="T6" fmla="*/ 232 w 284"/>
                <a:gd name="T7" fmla="*/ 132 h 176"/>
                <a:gd name="T8" fmla="*/ 244 w 284"/>
                <a:gd name="T9" fmla="*/ 120 h 176"/>
                <a:gd name="T10" fmla="*/ 250 w 284"/>
                <a:gd name="T11" fmla="*/ 104 h 176"/>
                <a:gd name="T12" fmla="*/ 251 w 284"/>
                <a:gd name="T13" fmla="*/ 88 h 176"/>
                <a:gd name="T14" fmla="*/ 250 w 284"/>
                <a:gd name="T15" fmla="*/ 72 h 176"/>
                <a:gd name="T16" fmla="*/ 244 w 284"/>
                <a:gd name="T17" fmla="*/ 56 h 176"/>
                <a:gd name="T18" fmla="*/ 232 w 284"/>
                <a:gd name="T19" fmla="*/ 44 h 176"/>
                <a:gd name="T20" fmla="*/ 212 w 284"/>
                <a:gd name="T21" fmla="*/ 39 h 176"/>
                <a:gd name="T22" fmla="*/ 72 w 284"/>
                <a:gd name="T23" fmla="*/ 39 h 176"/>
                <a:gd name="T24" fmla="*/ 52 w 284"/>
                <a:gd name="T25" fmla="*/ 44 h 176"/>
                <a:gd name="T26" fmla="*/ 40 w 284"/>
                <a:gd name="T27" fmla="*/ 56 h 176"/>
                <a:gd name="T28" fmla="*/ 34 w 284"/>
                <a:gd name="T29" fmla="*/ 72 h 176"/>
                <a:gd name="T30" fmla="*/ 33 w 284"/>
                <a:gd name="T31" fmla="*/ 88 h 176"/>
                <a:gd name="T32" fmla="*/ 34 w 284"/>
                <a:gd name="T33" fmla="*/ 104 h 176"/>
                <a:gd name="T34" fmla="*/ 40 w 284"/>
                <a:gd name="T35" fmla="*/ 120 h 176"/>
                <a:gd name="T36" fmla="*/ 52 w 284"/>
                <a:gd name="T37" fmla="*/ 132 h 176"/>
                <a:gd name="T38" fmla="*/ 72 w 284"/>
                <a:gd name="T39" fmla="*/ 137 h 176"/>
                <a:gd name="T40" fmla="*/ 102 w 284"/>
                <a:gd name="T41" fmla="*/ 137 h 176"/>
                <a:gd name="T42" fmla="*/ 114 w 284"/>
                <a:gd name="T43" fmla="*/ 143 h 176"/>
                <a:gd name="T44" fmla="*/ 118 w 284"/>
                <a:gd name="T45" fmla="*/ 156 h 176"/>
                <a:gd name="T46" fmla="*/ 114 w 284"/>
                <a:gd name="T47" fmla="*/ 170 h 176"/>
                <a:gd name="T48" fmla="*/ 102 w 284"/>
                <a:gd name="T49" fmla="*/ 176 h 176"/>
                <a:gd name="T50" fmla="*/ 102 w 284"/>
                <a:gd name="T51" fmla="*/ 176 h 176"/>
                <a:gd name="T52" fmla="*/ 61 w 284"/>
                <a:gd name="T53" fmla="*/ 176 h 176"/>
                <a:gd name="T54" fmla="*/ 36 w 284"/>
                <a:gd name="T55" fmla="*/ 167 h 176"/>
                <a:gd name="T56" fmla="*/ 17 w 284"/>
                <a:gd name="T57" fmla="*/ 146 h 176"/>
                <a:gd name="T58" fmla="*/ 5 w 284"/>
                <a:gd name="T59" fmla="*/ 118 h 176"/>
                <a:gd name="T60" fmla="*/ 0 w 284"/>
                <a:gd name="T61" fmla="*/ 88 h 176"/>
                <a:gd name="T62" fmla="*/ 5 w 284"/>
                <a:gd name="T63" fmla="*/ 57 h 176"/>
                <a:gd name="T64" fmla="*/ 17 w 284"/>
                <a:gd name="T65" fmla="*/ 29 h 176"/>
                <a:gd name="T66" fmla="*/ 38 w 284"/>
                <a:gd name="T67" fmla="*/ 8 h 176"/>
                <a:gd name="T68" fmla="*/ 64 w 284"/>
                <a:gd name="T69" fmla="*/ 0 h 176"/>
                <a:gd name="T70" fmla="*/ 223 w 284"/>
                <a:gd name="T71" fmla="*/ 0 h 176"/>
                <a:gd name="T72" fmla="*/ 249 w 284"/>
                <a:gd name="T73" fmla="*/ 9 h 176"/>
                <a:gd name="T74" fmla="*/ 268 w 284"/>
                <a:gd name="T75" fmla="*/ 30 h 176"/>
                <a:gd name="T76" fmla="*/ 280 w 284"/>
                <a:gd name="T77" fmla="*/ 58 h 176"/>
                <a:gd name="T78" fmla="*/ 284 w 284"/>
                <a:gd name="T79" fmla="*/ 88 h 176"/>
                <a:gd name="T80" fmla="*/ 279 w 284"/>
                <a:gd name="T81" fmla="*/ 119 h 176"/>
                <a:gd name="T82" fmla="*/ 267 w 284"/>
                <a:gd name="T83" fmla="*/ 147 h 176"/>
                <a:gd name="T84" fmla="*/ 246 w 284"/>
                <a:gd name="T85" fmla="*/ 168 h 176"/>
                <a:gd name="T86" fmla="*/ 220 w 284"/>
                <a:gd name="T87" fmla="*/ 176 h 176"/>
                <a:gd name="T88" fmla="*/ 185 w 284"/>
                <a:gd name="T89" fmla="*/ 176 h 176"/>
                <a:gd name="T90" fmla="*/ 168 w 284"/>
                <a:gd name="T91" fmla="*/ 172 h 176"/>
                <a:gd name="T92" fmla="*/ 155 w 284"/>
                <a:gd name="T93" fmla="*/ 162 h 176"/>
                <a:gd name="T94" fmla="*/ 146 w 284"/>
                <a:gd name="T95" fmla="*/ 146 h 176"/>
                <a:gd name="T96" fmla="*/ 143 w 284"/>
                <a:gd name="T97" fmla="*/ 127 h 176"/>
                <a:gd name="T98" fmla="*/ 143 w 284"/>
                <a:gd name="T99" fmla="*/ 107 h 176"/>
                <a:gd name="T100" fmla="*/ 148 w 284"/>
                <a:gd name="T101" fmla="*/ 93 h 176"/>
                <a:gd name="T102" fmla="*/ 159 w 284"/>
                <a:gd name="T103" fmla="*/ 88 h 176"/>
                <a:gd name="T104" fmla="*/ 171 w 284"/>
                <a:gd name="T105" fmla="*/ 93 h 176"/>
                <a:gd name="T106" fmla="*/ 176 w 284"/>
                <a:gd name="T107" fmla="*/ 107 h 176"/>
                <a:gd name="T108" fmla="*/ 176 w 284"/>
                <a:gd name="T109" fmla="*/ 122 h 176"/>
                <a:gd name="T110" fmla="*/ 179 w 284"/>
                <a:gd name="T111"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176">
                  <a:moveTo>
                    <a:pt x="179" y="132"/>
                  </a:moveTo>
                  <a:cubicBezTo>
                    <a:pt x="181" y="135"/>
                    <a:pt x="183" y="137"/>
                    <a:pt x="186" y="137"/>
                  </a:cubicBezTo>
                  <a:cubicBezTo>
                    <a:pt x="212" y="137"/>
                    <a:pt x="212" y="137"/>
                    <a:pt x="212" y="137"/>
                  </a:cubicBezTo>
                  <a:cubicBezTo>
                    <a:pt x="220" y="137"/>
                    <a:pt x="227" y="136"/>
                    <a:pt x="232" y="132"/>
                  </a:cubicBezTo>
                  <a:cubicBezTo>
                    <a:pt x="237" y="129"/>
                    <a:pt x="241" y="125"/>
                    <a:pt x="244" y="120"/>
                  </a:cubicBezTo>
                  <a:cubicBezTo>
                    <a:pt x="247" y="115"/>
                    <a:pt x="249" y="110"/>
                    <a:pt x="250" y="104"/>
                  </a:cubicBezTo>
                  <a:cubicBezTo>
                    <a:pt x="251" y="98"/>
                    <a:pt x="251" y="93"/>
                    <a:pt x="251" y="88"/>
                  </a:cubicBezTo>
                  <a:cubicBezTo>
                    <a:pt x="251" y="83"/>
                    <a:pt x="251" y="78"/>
                    <a:pt x="250" y="72"/>
                  </a:cubicBezTo>
                  <a:cubicBezTo>
                    <a:pt x="249" y="66"/>
                    <a:pt x="247" y="61"/>
                    <a:pt x="244" y="56"/>
                  </a:cubicBezTo>
                  <a:cubicBezTo>
                    <a:pt x="241" y="51"/>
                    <a:pt x="237" y="47"/>
                    <a:pt x="232" y="44"/>
                  </a:cubicBezTo>
                  <a:cubicBezTo>
                    <a:pt x="227" y="40"/>
                    <a:pt x="220" y="39"/>
                    <a:pt x="212" y="39"/>
                  </a:cubicBezTo>
                  <a:cubicBezTo>
                    <a:pt x="72" y="39"/>
                    <a:pt x="72" y="39"/>
                    <a:pt x="72" y="39"/>
                  </a:cubicBezTo>
                  <a:cubicBezTo>
                    <a:pt x="64" y="39"/>
                    <a:pt x="57" y="40"/>
                    <a:pt x="52" y="44"/>
                  </a:cubicBezTo>
                  <a:cubicBezTo>
                    <a:pt x="47" y="47"/>
                    <a:pt x="43" y="51"/>
                    <a:pt x="40" y="56"/>
                  </a:cubicBezTo>
                  <a:cubicBezTo>
                    <a:pt x="37" y="61"/>
                    <a:pt x="35" y="66"/>
                    <a:pt x="34" y="72"/>
                  </a:cubicBezTo>
                  <a:cubicBezTo>
                    <a:pt x="33" y="78"/>
                    <a:pt x="33" y="83"/>
                    <a:pt x="33" y="88"/>
                  </a:cubicBezTo>
                  <a:cubicBezTo>
                    <a:pt x="33" y="93"/>
                    <a:pt x="33" y="98"/>
                    <a:pt x="34" y="104"/>
                  </a:cubicBezTo>
                  <a:cubicBezTo>
                    <a:pt x="35" y="110"/>
                    <a:pt x="37" y="115"/>
                    <a:pt x="40" y="120"/>
                  </a:cubicBezTo>
                  <a:cubicBezTo>
                    <a:pt x="43" y="125"/>
                    <a:pt x="47" y="129"/>
                    <a:pt x="52" y="132"/>
                  </a:cubicBezTo>
                  <a:cubicBezTo>
                    <a:pt x="57" y="136"/>
                    <a:pt x="64" y="137"/>
                    <a:pt x="72" y="137"/>
                  </a:cubicBezTo>
                  <a:cubicBezTo>
                    <a:pt x="102" y="137"/>
                    <a:pt x="102" y="137"/>
                    <a:pt x="102" y="137"/>
                  </a:cubicBezTo>
                  <a:cubicBezTo>
                    <a:pt x="106" y="137"/>
                    <a:pt x="110" y="139"/>
                    <a:pt x="114" y="143"/>
                  </a:cubicBezTo>
                  <a:cubicBezTo>
                    <a:pt x="117" y="146"/>
                    <a:pt x="118" y="151"/>
                    <a:pt x="118" y="156"/>
                  </a:cubicBezTo>
                  <a:cubicBezTo>
                    <a:pt x="118" y="162"/>
                    <a:pt x="117" y="166"/>
                    <a:pt x="114" y="170"/>
                  </a:cubicBezTo>
                  <a:cubicBezTo>
                    <a:pt x="110" y="174"/>
                    <a:pt x="106" y="176"/>
                    <a:pt x="102" y="176"/>
                  </a:cubicBezTo>
                  <a:cubicBezTo>
                    <a:pt x="102" y="176"/>
                    <a:pt x="102" y="176"/>
                    <a:pt x="102" y="176"/>
                  </a:cubicBezTo>
                  <a:cubicBezTo>
                    <a:pt x="61" y="176"/>
                    <a:pt x="61" y="176"/>
                    <a:pt x="61" y="176"/>
                  </a:cubicBezTo>
                  <a:cubicBezTo>
                    <a:pt x="51" y="176"/>
                    <a:pt x="43" y="172"/>
                    <a:pt x="36" y="167"/>
                  </a:cubicBezTo>
                  <a:cubicBezTo>
                    <a:pt x="28" y="161"/>
                    <a:pt x="22" y="155"/>
                    <a:pt x="17" y="146"/>
                  </a:cubicBezTo>
                  <a:cubicBezTo>
                    <a:pt x="11" y="138"/>
                    <a:pt x="7" y="129"/>
                    <a:pt x="5" y="118"/>
                  </a:cubicBezTo>
                  <a:cubicBezTo>
                    <a:pt x="2" y="108"/>
                    <a:pt x="0" y="98"/>
                    <a:pt x="0" y="88"/>
                  </a:cubicBezTo>
                  <a:cubicBezTo>
                    <a:pt x="0" y="78"/>
                    <a:pt x="2" y="67"/>
                    <a:pt x="5" y="57"/>
                  </a:cubicBezTo>
                  <a:cubicBezTo>
                    <a:pt x="8" y="47"/>
                    <a:pt x="12" y="37"/>
                    <a:pt x="17" y="29"/>
                  </a:cubicBezTo>
                  <a:cubicBezTo>
                    <a:pt x="23" y="20"/>
                    <a:pt x="30" y="13"/>
                    <a:pt x="38" y="8"/>
                  </a:cubicBezTo>
                  <a:cubicBezTo>
                    <a:pt x="46" y="3"/>
                    <a:pt x="54" y="0"/>
                    <a:pt x="64" y="0"/>
                  </a:cubicBezTo>
                  <a:cubicBezTo>
                    <a:pt x="223" y="0"/>
                    <a:pt x="223" y="0"/>
                    <a:pt x="223" y="0"/>
                  </a:cubicBezTo>
                  <a:cubicBezTo>
                    <a:pt x="233" y="0"/>
                    <a:pt x="241" y="3"/>
                    <a:pt x="249" y="9"/>
                  </a:cubicBezTo>
                  <a:cubicBezTo>
                    <a:pt x="256" y="15"/>
                    <a:pt x="262" y="21"/>
                    <a:pt x="268" y="30"/>
                  </a:cubicBezTo>
                  <a:cubicBezTo>
                    <a:pt x="273" y="38"/>
                    <a:pt x="277" y="47"/>
                    <a:pt x="280" y="58"/>
                  </a:cubicBezTo>
                  <a:cubicBezTo>
                    <a:pt x="282" y="68"/>
                    <a:pt x="284" y="78"/>
                    <a:pt x="284" y="88"/>
                  </a:cubicBezTo>
                  <a:cubicBezTo>
                    <a:pt x="284" y="98"/>
                    <a:pt x="282" y="109"/>
                    <a:pt x="279" y="119"/>
                  </a:cubicBezTo>
                  <a:cubicBezTo>
                    <a:pt x="276" y="129"/>
                    <a:pt x="272" y="139"/>
                    <a:pt x="267" y="147"/>
                  </a:cubicBezTo>
                  <a:cubicBezTo>
                    <a:pt x="261" y="156"/>
                    <a:pt x="254" y="163"/>
                    <a:pt x="246" y="168"/>
                  </a:cubicBezTo>
                  <a:cubicBezTo>
                    <a:pt x="239" y="173"/>
                    <a:pt x="230" y="176"/>
                    <a:pt x="220" y="176"/>
                  </a:cubicBezTo>
                  <a:cubicBezTo>
                    <a:pt x="185" y="176"/>
                    <a:pt x="185" y="176"/>
                    <a:pt x="185" y="176"/>
                  </a:cubicBezTo>
                  <a:cubicBezTo>
                    <a:pt x="179" y="176"/>
                    <a:pt x="173" y="175"/>
                    <a:pt x="168" y="172"/>
                  </a:cubicBezTo>
                  <a:cubicBezTo>
                    <a:pt x="163" y="170"/>
                    <a:pt x="159" y="166"/>
                    <a:pt x="155" y="162"/>
                  </a:cubicBezTo>
                  <a:cubicBezTo>
                    <a:pt x="151" y="157"/>
                    <a:pt x="148" y="152"/>
                    <a:pt x="146" y="146"/>
                  </a:cubicBezTo>
                  <a:cubicBezTo>
                    <a:pt x="144" y="140"/>
                    <a:pt x="143" y="134"/>
                    <a:pt x="143" y="127"/>
                  </a:cubicBezTo>
                  <a:cubicBezTo>
                    <a:pt x="143" y="107"/>
                    <a:pt x="143" y="107"/>
                    <a:pt x="143" y="107"/>
                  </a:cubicBezTo>
                  <a:cubicBezTo>
                    <a:pt x="143" y="102"/>
                    <a:pt x="144" y="97"/>
                    <a:pt x="148" y="93"/>
                  </a:cubicBezTo>
                  <a:cubicBezTo>
                    <a:pt x="151" y="89"/>
                    <a:pt x="155" y="88"/>
                    <a:pt x="159" y="88"/>
                  </a:cubicBezTo>
                  <a:cubicBezTo>
                    <a:pt x="164" y="88"/>
                    <a:pt x="168" y="89"/>
                    <a:pt x="171" y="93"/>
                  </a:cubicBezTo>
                  <a:cubicBezTo>
                    <a:pt x="174" y="97"/>
                    <a:pt x="176" y="102"/>
                    <a:pt x="176" y="107"/>
                  </a:cubicBezTo>
                  <a:cubicBezTo>
                    <a:pt x="176" y="122"/>
                    <a:pt x="176" y="122"/>
                    <a:pt x="176" y="122"/>
                  </a:cubicBezTo>
                  <a:cubicBezTo>
                    <a:pt x="176" y="126"/>
                    <a:pt x="177" y="130"/>
                    <a:pt x="179" y="132"/>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33" name="Freeform 21">
              <a:extLst>
                <a:ext uri="{FF2B5EF4-FFF2-40B4-BE49-F238E27FC236}">
                  <a16:creationId xmlns:a16="http://schemas.microsoft.com/office/drawing/2014/main" id="{42A324CC-161C-6580-41A6-5F33DEDF84AF}"/>
                </a:ext>
              </a:extLst>
            </p:cNvPr>
            <p:cNvSpPr>
              <a:spLocks/>
            </p:cNvSpPr>
            <p:nvPr/>
          </p:nvSpPr>
          <p:spPr bwMode="auto">
            <a:xfrm>
              <a:off x="2697163" y="2382838"/>
              <a:ext cx="1066800" cy="666750"/>
            </a:xfrm>
            <a:custGeom>
              <a:avLst/>
              <a:gdLst>
                <a:gd name="T0" fmla="*/ 35 w 283"/>
                <a:gd name="T1" fmla="*/ 104 h 176"/>
                <a:gd name="T2" fmla="*/ 41 w 283"/>
                <a:gd name="T3" fmla="*/ 120 h 176"/>
                <a:gd name="T4" fmla="*/ 52 w 283"/>
                <a:gd name="T5" fmla="*/ 132 h 176"/>
                <a:gd name="T6" fmla="*/ 72 w 283"/>
                <a:gd name="T7" fmla="*/ 137 h 176"/>
                <a:gd name="T8" fmla="*/ 211 w 283"/>
                <a:gd name="T9" fmla="*/ 137 h 176"/>
                <a:gd name="T10" fmla="*/ 230 w 283"/>
                <a:gd name="T11" fmla="*/ 132 h 176"/>
                <a:gd name="T12" fmla="*/ 242 w 283"/>
                <a:gd name="T13" fmla="*/ 120 h 176"/>
                <a:gd name="T14" fmla="*/ 248 w 283"/>
                <a:gd name="T15" fmla="*/ 104 h 176"/>
                <a:gd name="T16" fmla="*/ 250 w 283"/>
                <a:gd name="T17" fmla="*/ 88 h 176"/>
                <a:gd name="T18" fmla="*/ 250 w 283"/>
                <a:gd name="T19" fmla="*/ 20 h 176"/>
                <a:gd name="T20" fmla="*/ 255 w 283"/>
                <a:gd name="T21" fmla="*/ 6 h 176"/>
                <a:gd name="T22" fmla="*/ 266 w 283"/>
                <a:gd name="T23" fmla="*/ 0 h 176"/>
                <a:gd name="T24" fmla="*/ 278 w 283"/>
                <a:gd name="T25" fmla="*/ 6 h 176"/>
                <a:gd name="T26" fmla="*/ 283 w 283"/>
                <a:gd name="T27" fmla="*/ 20 h 176"/>
                <a:gd name="T28" fmla="*/ 283 w 283"/>
                <a:gd name="T29" fmla="*/ 88 h 176"/>
                <a:gd name="T30" fmla="*/ 279 w 283"/>
                <a:gd name="T31" fmla="*/ 119 h 176"/>
                <a:gd name="T32" fmla="*/ 266 w 283"/>
                <a:gd name="T33" fmla="*/ 147 h 176"/>
                <a:gd name="T34" fmla="*/ 246 w 283"/>
                <a:gd name="T35" fmla="*/ 168 h 176"/>
                <a:gd name="T36" fmla="*/ 219 w 283"/>
                <a:gd name="T37" fmla="*/ 176 h 176"/>
                <a:gd name="T38" fmla="*/ 60 w 283"/>
                <a:gd name="T39" fmla="*/ 176 h 176"/>
                <a:gd name="T40" fmla="*/ 35 w 283"/>
                <a:gd name="T41" fmla="*/ 167 h 176"/>
                <a:gd name="T42" fmla="*/ 16 w 283"/>
                <a:gd name="T43" fmla="*/ 146 h 176"/>
                <a:gd name="T44" fmla="*/ 4 w 283"/>
                <a:gd name="T45" fmla="*/ 118 h 176"/>
                <a:gd name="T46" fmla="*/ 0 w 283"/>
                <a:gd name="T47" fmla="*/ 88 h 176"/>
                <a:gd name="T48" fmla="*/ 0 w 283"/>
                <a:gd name="T49" fmla="*/ 20 h 176"/>
                <a:gd name="T50" fmla="*/ 5 w 283"/>
                <a:gd name="T51" fmla="*/ 6 h 176"/>
                <a:gd name="T52" fmla="*/ 16 w 283"/>
                <a:gd name="T53" fmla="*/ 0 h 176"/>
                <a:gd name="T54" fmla="*/ 28 w 283"/>
                <a:gd name="T55" fmla="*/ 6 h 176"/>
                <a:gd name="T56" fmla="*/ 33 w 283"/>
                <a:gd name="T57" fmla="*/ 20 h 176"/>
                <a:gd name="T58" fmla="*/ 33 w 283"/>
                <a:gd name="T59" fmla="*/ 88 h 176"/>
                <a:gd name="T60" fmla="*/ 35 w 283"/>
                <a:gd name="T61" fmla="*/ 10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3" h="176">
                  <a:moveTo>
                    <a:pt x="35" y="104"/>
                  </a:moveTo>
                  <a:cubicBezTo>
                    <a:pt x="36" y="110"/>
                    <a:pt x="38" y="115"/>
                    <a:pt x="41" y="120"/>
                  </a:cubicBezTo>
                  <a:cubicBezTo>
                    <a:pt x="44" y="125"/>
                    <a:pt x="47" y="129"/>
                    <a:pt x="52" y="132"/>
                  </a:cubicBezTo>
                  <a:cubicBezTo>
                    <a:pt x="57" y="136"/>
                    <a:pt x="64" y="137"/>
                    <a:pt x="72" y="137"/>
                  </a:cubicBezTo>
                  <a:cubicBezTo>
                    <a:pt x="211" y="137"/>
                    <a:pt x="211" y="137"/>
                    <a:pt x="211" y="137"/>
                  </a:cubicBezTo>
                  <a:cubicBezTo>
                    <a:pt x="219" y="137"/>
                    <a:pt x="225" y="136"/>
                    <a:pt x="230" y="132"/>
                  </a:cubicBezTo>
                  <a:cubicBezTo>
                    <a:pt x="235" y="129"/>
                    <a:pt x="239" y="125"/>
                    <a:pt x="242" y="120"/>
                  </a:cubicBezTo>
                  <a:cubicBezTo>
                    <a:pt x="245" y="115"/>
                    <a:pt x="247" y="110"/>
                    <a:pt x="248" y="104"/>
                  </a:cubicBezTo>
                  <a:cubicBezTo>
                    <a:pt x="249" y="98"/>
                    <a:pt x="250" y="93"/>
                    <a:pt x="250" y="88"/>
                  </a:cubicBezTo>
                  <a:cubicBezTo>
                    <a:pt x="250" y="20"/>
                    <a:pt x="250" y="20"/>
                    <a:pt x="250" y="20"/>
                  </a:cubicBezTo>
                  <a:cubicBezTo>
                    <a:pt x="250" y="14"/>
                    <a:pt x="251" y="10"/>
                    <a:pt x="255" y="6"/>
                  </a:cubicBezTo>
                  <a:cubicBezTo>
                    <a:pt x="258" y="2"/>
                    <a:pt x="262" y="0"/>
                    <a:pt x="266" y="0"/>
                  </a:cubicBezTo>
                  <a:cubicBezTo>
                    <a:pt x="271" y="0"/>
                    <a:pt x="275" y="2"/>
                    <a:pt x="278" y="6"/>
                  </a:cubicBezTo>
                  <a:cubicBezTo>
                    <a:pt x="281" y="10"/>
                    <a:pt x="283" y="14"/>
                    <a:pt x="283" y="20"/>
                  </a:cubicBezTo>
                  <a:cubicBezTo>
                    <a:pt x="283" y="88"/>
                    <a:pt x="283" y="88"/>
                    <a:pt x="283" y="88"/>
                  </a:cubicBezTo>
                  <a:cubicBezTo>
                    <a:pt x="283" y="98"/>
                    <a:pt x="282" y="109"/>
                    <a:pt x="279" y="119"/>
                  </a:cubicBezTo>
                  <a:cubicBezTo>
                    <a:pt x="276" y="129"/>
                    <a:pt x="272" y="139"/>
                    <a:pt x="266" y="147"/>
                  </a:cubicBezTo>
                  <a:cubicBezTo>
                    <a:pt x="260" y="156"/>
                    <a:pt x="254" y="163"/>
                    <a:pt x="246" y="168"/>
                  </a:cubicBezTo>
                  <a:cubicBezTo>
                    <a:pt x="238" y="173"/>
                    <a:pt x="229" y="176"/>
                    <a:pt x="219" y="176"/>
                  </a:cubicBezTo>
                  <a:cubicBezTo>
                    <a:pt x="60" y="176"/>
                    <a:pt x="60" y="176"/>
                    <a:pt x="60" y="176"/>
                  </a:cubicBezTo>
                  <a:cubicBezTo>
                    <a:pt x="51" y="176"/>
                    <a:pt x="42" y="172"/>
                    <a:pt x="35" y="167"/>
                  </a:cubicBezTo>
                  <a:cubicBezTo>
                    <a:pt x="27" y="161"/>
                    <a:pt x="21" y="155"/>
                    <a:pt x="16" y="146"/>
                  </a:cubicBezTo>
                  <a:cubicBezTo>
                    <a:pt x="11" y="138"/>
                    <a:pt x="7" y="129"/>
                    <a:pt x="4" y="118"/>
                  </a:cubicBezTo>
                  <a:cubicBezTo>
                    <a:pt x="1" y="108"/>
                    <a:pt x="0" y="98"/>
                    <a:pt x="0" y="88"/>
                  </a:cubicBezTo>
                  <a:cubicBezTo>
                    <a:pt x="0" y="20"/>
                    <a:pt x="0" y="20"/>
                    <a:pt x="0" y="20"/>
                  </a:cubicBezTo>
                  <a:cubicBezTo>
                    <a:pt x="0" y="14"/>
                    <a:pt x="1" y="10"/>
                    <a:pt x="5" y="6"/>
                  </a:cubicBezTo>
                  <a:cubicBezTo>
                    <a:pt x="8" y="2"/>
                    <a:pt x="12" y="0"/>
                    <a:pt x="16" y="0"/>
                  </a:cubicBezTo>
                  <a:cubicBezTo>
                    <a:pt x="21" y="0"/>
                    <a:pt x="25" y="2"/>
                    <a:pt x="28" y="6"/>
                  </a:cubicBezTo>
                  <a:cubicBezTo>
                    <a:pt x="32" y="10"/>
                    <a:pt x="33" y="14"/>
                    <a:pt x="33" y="20"/>
                  </a:cubicBezTo>
                  <a:cubicBezTo>
                    <a:pt x="33" y="88"/>
                    <a:pt x="33" y="88"/>
                    <a:pt x="33" y="88"/>
                  </a:cubicBezTo>
                  <a:cubicBezTo>
                    <a:pt x="33" y="93"/>
                    <a:pt x="34" y="98"/>
                    <a:pt x="35" y="104"/>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34" name="Freeform 22">
              <a:extLst>
                <a:ext uri="{FF2B5EF4-FFF2-40B4-BE49-F238E27FC236}">
                  <a16:creationId xmlns:a16="http://schemas.microsoft.com/office/drawing/2014/main" id="{C9A8A70B-CD34-A62F-9215-8EC5355DA23C}"/>
                </a:ext>
              </a:extLst>
            </p:cNvPr>
            <p:cNvSpPr>
              <a:spLocks noEditPoints="1"/>
            </p:cNvSpPr>
            <p:nvPr/>
          </p:nvSpPr>
          <p:spPr bwMode="auto">
            <a:xfrm>
              <a:off x="3824288" y="2382838"/>
              <a:ext cx="1054100" cy="666750"/>
            </a:xfrm>
            <a:custGeom>
              <a:avLst/>
              <a:gdLst>
                <a:gd name="T0" fmla="*/ 0 w 280"/>
                <a:gd name="T1" fmla="*/ 19 h 176"/>
                <a:gd name="T2" fmla="*/ 5 w 280"/>
                <a:gd name="T3" fmla="*/ 6 h 176"/>
                <a:gd name="T4" fmla="*/ 17 w 280"/>
                <a:gd name="T5" fmla="*/ 0 h 176"/>
                <a:gd name="T6" fmla="*/ 264 w 280"/>
                <a:gd name="T7" fmla="*/ 0 h 176"/>
                <a:gd name="T8" fmla="*/ 275 w 280"/>
                <a:gd name="T9" fmla="*/ 6 h 176"/>
                <a:gd name="T10" fmla="*/ 280 w 280"/>
                <a:gd name="T11" fmla="*/ 19 h 176"/>
                <a:gd name="T12" fmla="*/ 275 w 280"/>
                <a:gd name="T13" fmla="*/ 33 h 176"/>
                <a:gd name="T14" fmla="*/ 264 w 280"/>
                <a:gd name="T15" fmla="*/ 39 h 176"/>
                <a:gd name="T16" fmla="*/ 17 w 280"/>
                <a:gd name="T17" fmla="*/ 39 h 176"/>
                <a:gd name="T18" fmla="*/ 5 w 280"/>
                <a:gd name="T19" fmla="*/ 33 h 176"/>
                <a:gd name="T20" fmla="*/ 0 w 280"/>
                <a:gd name="T21" fmla="*/ 19 h 176"/>
                <a:gd name="T22" fmla="*/ 43 w 280"/>
                <a:gd name="T23" fmla="*/ 176 h 176"/>
                <a:gd name="T24" fmla="*/ 27 w 280"/>
                <a:gd name="T25" fmla="*/ 172 h 176"/>
                <a:gd name="T26" fmla="*/ 14 w 280"/>
                <a:gd name="T27" fmla="*/ 162 h 176"/>
                <a:gd name="T28" fmla="*/ 4 w 280"/>
                <a:gd name="T29" fmla="*/ 145 h 176"/>
                <a:gd name="T30" fmla="*/ 0 w 280"/>
                <a:gd name="T31" fmla="*/ 123 h 176"/>
                <a:gd name="T32" fmla="*/ 0 w 280"/>
                <a:gd name="T33" fmla="*/ 87 h 176"/>
                <a:gd name="T34" fmla="*/ 5 w 280"/>
                <a:gd name="T35" fmla="*/ 72 h 176"/>
                <a:gd name="T36" fmla="*/ 22 w 280"/>
                <a:gd name="T37" fmla="*/ 69 h 176"/>
                <a:gd name="T38" fmla="*/ 256 w 280"/>
                <a:gd name="T39" fmla="*/ 69 h 176"/>
                <a:gd name="T40" fmla="*/ 268 w 280"/>
                <a:gd name="T41" fmla="*/ 74 h 176"/>
                <a:gd name="T42" fmla="*/ 273 w 280"/>
                <a:gd name="T43" fmla="*/ 88 h 176"/>
                <a:gd name="T44" fmla="*/ 268 w 280"/>
                <a:gd name="T45" fmla="*/ 102 h 176"/>
                <a:gd name="T46" fmla="*/ 256 w 280"/>
                <a:gd name="T47" fmla="*/ 107 h 176"/>
                <a:gd name="T48" fmla="*/ 33 w 280"/>
                <a:gd name="T49" fmla="*/ 107 h 176"/>
                <a:gd name="T50" fmla="*/ 33 w 280"/>
                <a:gd name="T51" fmla="*/ 127 h 176"/>
                <a:gd name="T52" fmla="*/ 36 w 280"/>
                <a:gd name="T53" fmla="*/ 134 h 176"/>
                <a:gd name="T54" fmla="*/ 44 w 280"/>
                <a:gd name="T55" fmla="*/ 137 h 176"/>
                <a:gd name="T56" fmla="*/ 264 w 280"/>
                <a:gd name="T57" fmla="*/ 137 h 176"/>
                <a:gd name="T58" fmla="*/ 275 w 280"/>
                <a:gd name="T59" fmla="*/ 143 h 176"/>
                <a:gd name="T60" fmla="*/ 280 w 280"/>
                <a:gd name="T61" fmla="*/ 157 h 176"/>
                <a:gd name="T62" fmla="*/ 275 w 280"/>
                <a:gd name="T63" fmla="*/ 170 h 176"/>
                <a:gd name="T64" fmla="*/ 264 w 280"/>
                <a:gd name="T65" fmla="*/ 176 h 176"/>
                <a:gd name="T66" fmla="*/ 43 w 280"/>
                <a:gd name="T6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76">
                  <a:moveTo>
                    <a:pt x="0" y="19"/>
                  </a:moveTo>
                  <a:cubicBezTo>
                    <a:pt x="0" y="14"/>
                    <a:pt x="2" y="9"/>
                    <a:pt x="5" y="6"/>
                  </a:cubicBezTo>
                  <a:cubicBezTo>
                    <a:pt x="8" y="2"/>
                    <a:pt x="12" y="0"/>
                    <a:pt x="17" y="0"/>
                  </a:cubicBezTo>
                  <a:cubicBezTo>
                    <a:pt x="264" y="0"/>
                    <a:pt x="264" y="0"/>
                    <a:pt x="264" y="0"/>
                  </a:cubicBezTo>
                  <a:cubicBezTo>
                    <a:pt x="268" y="0"/>
                    <a:pt x="272" y="2"/>
                    <a:pt x="275" y="6"/>
                  </a:cubicBezTo>
                  <a:cubicBezTo>
                    <a:pt x="279" y="9"/>
                    <a:pt x="280" y="14"/>
                    <a:pt x="280" y="19"/>
                  </a:cubicBezTo>
                  <a:cubicBezTo>
                    <a:pt x="280" y="25"/>
                    <a:pt x="279" y="29"/>
                    <a:pt x="275" y="33"/>
                  </a:cubicBezTo>
                  <a:cubicBezTo>
                    <a:pt x="272" y="37"/>
                    <a:pt x="268" y="39"/>
                    <a:pt x="264" y="39"/>
                  </a:cubicBezTo>
                  <a:cubicBezTo>
                    <a:pt x="17" y="39"/>
                    <a:pt x="17" y="39"/>
                    <a:pt x="17" y="39"/>
                  </a:cubicBezTo>
                  <a:cubicBezTo>
                    <a:pt x="12" y="39"/>
                    <a:pt x="8" y="37"/>
                    <a:pt x="5" y="33"/>
                  </a:cubicBezTo>
                  <a:cubicBezTo>
                    <a:pt x="2" y="29"/>
                    <a:pt x="0" y="25"/>
                    <a:pt x="0" y="19"/>
                  </a:cubicBezTo>
                  <a:close/>
                  <a:moveTo>
                    <a:pt x="43" y="176"/>
                  </a:moveTo>
                  <a:cubicBezTo>
                    <a:pt x="37" y="176"/>
                    <a:pt x="32" y="175"/>
                    <a:pt x="27" y="172"/>
                  </a:cubicBezTo>
                  <a:cubicBezTo>
                    <a:pt x="22" y="170"/>
                    <a:pt x="18" y="166"/>
                    <a:pt x="14" y="162"/>
                  </a:cubicBezTo>
                  <a:cubicBezTo>
                    <a:pt x="10" y="157"/>
                    <a:pt x="6" y="151"/>
                    <a:pt x="4" y="145"/>
                  </a:cubicBezTo>
                  <a:cubicBezTo>
                    <a:pt x="1" y="138"/>
                    <a:pt x="0" y="131"/>
                    <a:pt x="0" y="123"/>
                  </a:cubicBezTo>
                  <a:cubicBezTo>
                    <a:pt x="0" y="87"/>
                    <a:pt x="0" y="87"/>
                    <a:pt x="0" y="87"/>
                  </a:cubicBezTo>
                  <a:cubicBezTo>
                    <a:pt x="0" y="79"/>
                    <a:pt x="2" y="75"/>
                    <a:pt x="5" y="72"/>
                  </a:cubicBezTo>
                  <a:cubicBezTo>
                    <a:pt x="9" y="70"/>
                    <a:pt x="15" y="69"/>
                    <a:pt x="22" y="69"/>
                  </a:cubicBezTo>
                  <a:cubicBezTo>
                    <a:pt x="256" y="69"/>
                    <a:pt x="256" y="69"/>
                    <a:pt x="256" y="69"/>
                  </a:cubicBezTo>
                  <a:cubicBezTo>
                    <a:pt x="261" y="69"/>
                    <a:pt x="264" y="70"/>
                    <a:pt x="268" y="74"/>
                  </a:cubicBezTo>
                  <a:cubicBezTo>
                    <a:pt x="271" y="78"/>
                    <a:pt x="273" y="83"/>
                    <a:pt x="273" y="88"/>
                  </a:cubicBezTo>
                  <a:cubicBezTo>
                    <a:pt x="273" y="93"/>
                    <a:pt x="271" y="98"/>
                    <a:pt x="268" y="102"/>
                  </a:cubicBezTo>
                  <a:cubicBezTo>
                    <a:pt x="264" y="105"/>
                    <a:pt x="261" y="107"/>
                    <a:pt x="256" y="107"/>
                  </a:cubicBezTo>
                  <a:cubicBezTo>
                    <a:pt x="33" y="107"/>
                    <a:pt x="33" y="107"/>
                    <a:pt x="33" y="107"/>
                  </a:cubicBezTo>
                  <a:cubicBezTo>
                    <a:pt x="33" y="127"/>
                    <a:pt x="33" y="127"/>
                    <a:pt x="33" y="127"/>
                  </a:cubicBezTo>
                  <a:cubicBezTo>
                    <a:pt x="33" y="130"/>
                    <a:pt x="34" y="132"/>
                    <a:pt x="36" y="134"/>
                  </a:cubicBezTo>
                  <a:cubicBezTo>
                    <a:pt x="38" y="136"/>
                    <a:pt x="41" y="137"/>
                    <a:pt x="44" y="137"/>
                  </a:cubicBezTo>
                  <a:cubicBezTo>
                    <a:pt x="264" y="137"/>
                    <a:pt x="264" y="137"/>
                    <a:pt x="264" y="137"/>
                  </a:cubicBezTo>
                  <a:cubicBezTo>
                    <a:pt x="268" y="137"/>
                    <a:pt x="272" y="139"/>
                    <a:pt x="275" y="143"/>
                  </a:cubicBezTo>
                  <a:cubicBezTo>
                    <a:pt x="279" y="147"/>
                    <a:pt x="280" y="151"/>
                    <a:pt x="280" y="157"/>
                  </a:cubicBezTo>
                  <a:cubicBezTo>
                    <a:pt x="280" y="162"/>
                    <a:pt x="279" y="167"/>
                    <a:pt x="275" y="170"/>
                  </a:cubicBezTo>
                  <a:cubicBezTo>
                    <a:pt x="272" y="174"/>
                    <a:pt x="268" y="176"/>
                    <a:pt x="264" y="176"/>
                  </a:cubicBezTo>
                  <a:lnTo>
                    <a:pt x="43" y="176"/>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35" name="Freeform 23">
              <a:extLst>
                <a:ext uri="{FF2B5EF4-FFF2-40B4-BE49-F238E27FC236}">
                  <a16:creationId xmlns:a16="http://schemas.microsoft.com/office/drawing/2014/main" id="{0CDC8B3B-23BD-339F-8299-4111E3AD537C}"/>
                </a:ext>
              </a:extLst>
            </p:cNvPr>
            <p:cNvSpPr>
              <a:spLocks/>
            </p:cNvSpPr>
            <p:nvPr/>
          </p:nvSpPr>
          <p:spPr bwMode="auto">
            <a:xfrm>
              <a:off x="4938713" y="2382838"/>
              <a:ext cx="1074738" cy="666750"/>
            </a:xfrm>
            <a:custGeom>
              <a:avLst/>
              <a:gdLst>
                <a:gd name="T0" fmla="*/ 28 w 285"/>
                <a:gd name="T1" fmla="*/ 103 h 176"/>
                <a:gd name="T2" fmla="*/ 14 w 285"/>
                <a:gd name="T3" fmla="*/ 92 h 176"/>
                <a:gd name="T4" fmla="*/ 4 w 285"/>
                <a:gd name="T5" fmla="*/ 75 h 176"/>
                <a:gd name="T6" fmla="*/ 0 w 285"/>
                <a:gd name="T7" fmla="*/ 54 h 176"/>
                <a:gd name="T8" fmla="*/ 4 w 285"/>
                <a:gd name="T9" fmla="*/ 33 h 176"/>
                <a:gd name="T10" fmla="*/ 14 w 285"/>
                <a:gd name="T11" fmla="*/ 16 h 176"/>
                <a:gd name="T12" fmla="*/ 28 w 285"/>
                <a:gd name="T13" fmla="*/ 4 h 176"/>
                <a:gd name="T14" fmla="*/ 47 w 285"/>
                <a:gd name="T15" fmla="*/ 0 h 176"/>
                <a:gd name="T16" fmla="*/ 258 w 285"/>
                <a:gd name="T17" fmla="*/ 0 h 176"/>
                <a:gd name="T18" fmla="*/ 270 w 285"/>
                <a:gd name="T19" fmla="*/ 6 h 176"/>
                <a:gd name="T20" fmla="*/ 275 w 285"/>
                <a:gd name="T21" fmla="*/ 19 h 176"/>
                <a:gd name="T22" fmla="*/ 270 w 285"/>
                <a:gd name="T23" fmla="*/ 33 h 176"/>
                <a:gd name="T24" fmla="*/ 258 w 285"/>
                <a:gd name="T25" fmla="*/ 39 h 176"/>
                <a:gd name="T26" fmla="*/ 46 w 285"/>
                <a:gd name="T27" fmla="*/ 39 h 176"/>
                <a:gd name="T28" fmla="*/ 37 w 285"/>
                <a:gd name="T29" fmla="*/ 43 h 176"/>
                <a:gd name="T30" fmla="*/ 33 w 285"/>
                <a:gd name="T31" fmla="*/ 54 h 176"/>
                <a:gd name="T32" fmla="*/ 37 w 285"/>
                <a:gd name="T33" fmla="*/ 64 h 176"/>
                <a:gd name="T34" fmla="*/ 46 w 285"/>
                <a:gd name="T35" fmla="*/ 69 h 176"/>
                <a:gd name="T36" fmla="*/ 238 w 285"/>
                <a:gd name="T37" fmla="*/ 69 h 176"/>
                <a:gd name="T38" fmla="*/ 257 w 285"/>
                <a:gd name="T39" fmla="*/ 73 h 176"/>
                <a:gd name="T40" fmla="*/ 271 w 285"/>
                <a:gd name="T41" fmla="*/ 84 h 176"/>
                <a:gd name="T42" fmla="*/ 281 w 285"/>
                <a:gd name="T43" fmla="*/ 102 h 176"/>
                <a:gd name="T44" fmla="*/ 285 w 285"/>
                <a:gd name="T45" fmla="*/ 123 h 176"/>
                <a:gd name="T46" fmla="*/ 281 w 285"/>
                <a:gd name="T47" fmla="*/ 144 h 176"/>
                <a:gd name="T48" fmla="*/ 271 w 285"/>
                <a:gd name="T49" fmla="*/ 161 h 176"/>
                <a:gd name="T50" fmla="*/ 257 w 285"/>
                <a:gd name="T51" fmla="*/ 172 h 176"/>
                <a:gd name="T52" fmla="*/ 238 w 285"/>
                <a:gd name="T53" fmla="*/ 176 h 176"/>
                <a:gd name="T54" fmla="*/ 27 w 285"/>
                <a:gd name="T55" fmla="*/ 176 h 176"/>
                <a:gd name="T56" fmla="*/ 16 w 285"/>
                <a:gd name="T57" fmla="*/ 170 h 176"/>
                <a:gd name="T58" fmla="*/ 11 w 285"/>
                <a:gd name="T59" fmla="*/ 157 h 176"/>
                <a:gd name="T60" fmla="*/ 16 w 285"/>
                <a:gd name="T61" fmla="*/ 143 h 176"/>
                <a:gd name="T62" fmla="*/ 27 w 285"/>
                <a:gd name="T63" fmla="*/ 137 h 176"/>
                <a:gd name="T64" fmla="*/ 240 w 285"/>
                <a:gd name="T65" fmla="*/ 137 h 176"/>
                <a:gd name="T66" fmla="*/ 249 w 285"/>
                <a:gd name="T67" fmla="*/ 133 h 176"/>
                <a:gd name="T68" fmla="*/ 253 w 285"/>
                <a:gd name="T69" fmla="*/ 123 h 176"/>
                <a:gd name="T70" fmla="*/ 249 w 285"/>
                <a:gd name="T71" fmla="*/ 112 h 176"/>
                <a:gd name="T72" fmla="*/ 240 w 285"/>
                <a:gd name="T73" fmla="*/ 107 h 176"/>
                <a:gd name="T74" fmla="*/ 47 w 285"/>
                <a:gd name="T75" fmla="*/ 107 h 176"/>
                <a:gd name="T76" fmla="*/ 28 w 285"/>
                <a:gd name="T77" fmla="*/ 10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 h="176">
                  <a:moveTo>
                    <a:pt x="28" y="103"/>
                  </a:moveTo>
                  <a:cubicBezTo>
                    <a:pt x="23" y="100"/>
                    <a:pt x="18" y="96"/>
                    <a:pt x="14" y="92"/>
                  </a:cubicBezTo>
                  <a:cubicBezTo>
                    <a:pt x="10" y="87"/>
                    <a:pt x="6" y="81"/>
                    <a:pt x="4" y="75"/>
                  </a:cubicBezTo>
                  <a:cubicBezTo>
                    <a:pt x="1" y="68"/>
                    <a:pt x="0" y="61"/>
                    <a:pt x="0" y="54"/>
                  </a:cubicBezTo>
                  <a:cubicBezTo>
                    <a:pt x="0" y="46"/>
                    <a:pt x="1" y="39"/>
                    <a:pt x="4" y="33"/>
                  </a:cubicBezTo>
                  <a:cubicBezTo>
                    <a:pt x="6" y="26"/>
                    <a:pt x="10" y="21"/>
                    <a:pt x="14" y="16"/>
                  </a:cubicBezTo>
                  <a:cubicBezTo>
                    <a:pt x="18" y="11"/>
                    <a:pt x="23" y="7"/>
                    <a:pt x="28" y="4"/>
                  </a:cubicBezTo>
                  <a:cubicBezTo>
                    <a:pt x="34" y="1"/>
                    <a:pt x="40" y="0"/>
                    <a:pt x="47" y="0"/>
                  </a:cubicBezTo>
                  <a:cubicBezTo>
                    <a:pt x="258" y="0"/>
                    <a:pt x="258" y="0"/>
                    <a:pt x="258" y="0"/>
                  </a:cubicBezTo>
                  <a:cubicBezTo>
                    <a:pt x="262" y="0"/>
                    <a:pt x="266" y="2"/>
                    <a:pt x="270" y="6"/>
                  </a:cubicBezTo>
                  <a:cubicBezTo>
                    <a:pt x="273" y="9"/>
                    <a:pt x="275" y="14"/>
                    <a:pt x="275" y="19"/>
                  </a:cubicBezTo>
                  <a:cubicBezTo>
                    <a:pt x="275" y="25"/>
                    <a:pt x="273" y="29"/>
                    <a:pt x="270" y="33"/>
                  </a:cubicBezTo>
                  <a:cubicBezTo>
                    <a:pt x="266" y="37"/>
                    <a:pt x="262" y="39"/>
                    <a:pt x="258" y="39"/>
                  </a:cubicBezTo>
                  <a:cubicBezTo>
                    <a:pt x="46" y="39"/>
                    <a:pt x="46" y="39"/>
                    <a:pt x="46" y="39"/>
                  </a:cubicBezTo>
                  <a:cubicBezTo>
                    <a:pt x="42" y="39"/>
                    <a:pt x="39" y="40"/>
                    <a:pt x="37" y="43"/>
                  </a:cubicBezTo>
                  <a:cubicBezTo>
                    <a:pt x="34" y="46"/>
                    <a:pt x="33" y="49"/>
                    <a:pt x="33" y="54"/>
                  </a:cubicBezTo>
                  <a:cubicBezTo>
                    <a:pt x="33" y="58"/>
                    <a:pt x="34" y="61"/>
                    <a:pt x="37" y="64"/>
                  </a:cubicBezTo>
                  <a:cubicBezTo>
                    <a:pt x="39" y="67"/>
                    <a:pt x="42" y="69"/>
                    <a:pt x="46" y="69"/>
                  </a:cubicBezTo>
                  <a:cubicBezTo>
                    <a:pt x="238" y="69"/>
                    <a:pt x="238" y="69"/>
                    <a:pt x="238" y="69"/>
                  </a:cubicBezTo>
                  <a:cubicBezTo>
                    <a:pt x="245" y="69"/>
                    <a:pt x="251" y="70"/>
                    <a:pt x="257" y="73"/>
                  </a:cubicBezTo>
                  <a:cubicBezTo>
                    <a:pt x="262" y="76"/>
                    <a:pt x="267" y="79"/>
                    <a:pt x="271" y="84"/>
                  </a:cubicBezTo>
                  <a:cubicBezTo>
                    <a:pt x="276" y="89"/>
                    <a:pt x="279" y="95"/>
                    <a:pt x="281" y="102"/>
                  </a:cubicBezTo>
                  <a:cubicBezTo>
                    <a:pt x="284" y="108"/>
                    <a:pt x="285" y="115"/>
                    <a:pt x="285" y="123"/>
                  </a:cubicBezTo>
                  <a:cubicBezTo>
                    <a:pt x="285" y="130"/>
                    <a:pt x="284" y="137"/>
                    <a:pt x="281" y="144"/>
                  </a:cubicBezTo>
                  <a:cubicBezTo>
                    <a:pt x="279" y="150"/>
                    <a:pt x="276" y="156"/>
                    <a:pt x="271" y="161"/>
                  </a:cubicBezTo>
                  <a:cubicBezTo>
                    <a:pt x="267" y="166"/>
                    <a:pt x="262" y="169"/>
                    <a:pt x="257" y="172"/>
                  </a:cubicBezTo>
                  <a:cubicBezTo>
                    <a:pt x="251" y="175"/>
                    <a:pt x="245" y="176"/>
                    <a:pt x="238" y="176"/>
                  </a:cubicBezTo>
                  <a:cubicBezTo>
                    <a:pt x="27" y="176"/>
                    <a:pt x="27" y="176"/>
                    <a:pt x="27" y="176"/>
                  </a:cubicBezTo>
                  <a:cubicBezTo>
                    <a:pt x="23" y="176"/>
                    <a:pt x="19" y="174"/>
                    <a:pt x="16" y="170"/>
                  </a:cubicBezTo>
                  <a:cubicBezTo>
                    <a:pt x="12" y="167"/>
                    <a:pt x="11" y="162"/>
                    <a:pt x="11" y="157"/>
                  </a:cubicBezTo>
                  <a:cubicBezTo>
                    <a:pt x="11" y="151"/>
                    <a:pt x="12" y="147"/>
                    <a:pt x="16" y="143"/>
                  </a:cubicBezTo>
                  <a:cubicBezTo>
                    <a:pt x="19" y="139"/>
                    <a:pt x="23" y="137"/>
                    <a:pt x="27" y="137"/>
                  </a:cubicBezTo>
                  <a:cubicBezTo>
                    <a:pt x="240" y="137"/>
                    <a:pt x="240" y="137"/>
                    <a:pt x="240" y="137"/>
                  </a:cubicBezTo>
                  <a:cubicBezTo>
                    <a:pt x="243" y="137"/>
                    <a:pt x="246" y="136"/>
                    <a:pt x="249" y="133"/>
                  </a:cubicBezTo>
                  <a:cubicBezTo>
                    <a:pt x="251" y="130"/>
                    <a:pt x="253" y="127"/>
                    <a:pt x="253" y="123"/>
                  </a:cubicBezTo>
                  <a:cubicBezTo>
                    <a:pt x="253" y="118"/>
                    <a:pt x="251" y="115"/>
                    <a:pt x="249" y="112"/>
                  </a:cubicBezTo>
                  <a:cubicBezTo>
                    <a:pt x="246" y="109"/>
                    <a:pt x="243" y="107"/>
                    <a:pt x="240" y="107"/>
                  </a:cubicBezTo>
                  <a:cubicBezTo>
                    <a:pt x="47" y="107"/>
                    <a:pt x="47" y="107"/>
                    <a:pt x="47" y="107"/>
                  </a:cubicBezTo>
                  <a:cubicBezTo>
                    <a:pt x="40" y="107"/>
                    <a:pt x="34" y="106"/>
                    <a:pt x="28" y="10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36" name="Freeform 24">
              <a:extLst>
                <a:ext uri="{FF2B5EF4-FFF2-40B4-BE49-F238E27FC236}">
                  <a16:creationId xmlns:a16="http://schemas.microsoft.com/office/drawing/2014/main" id="{2AC540BC-2D40-4983-96B5-97A87B8A15FE}"/>
                </a:ext>
              </a:extLst>
            </p:cNvPr>
            <p:cNvSpPr>
              <a:spLocks/>
            </p:cNvSpPr>
            <p:nvPr/>
          </p:nvSpPr>
          <p:spPr bwMode="auto">
            <a:xfrm>
              <a:off x="6073776" y="2382838"/>
              <a:ext cx="1028700" cy="666750"/>
            </a:xfrm>
            <a:custGeom>
              <a:avLst/>
              <a:gdLst>
                <a:gd name="T0" fmla="*/ 268 w 273"/>
                <a:gd name="T1" fmla="*/ 6 h 176"/>
                <a:gd name="T2" fmla="*/ 273 w 273"/>
                <a:gd name="T3" fmla="*/ 19 h 176"/>
                <a:gd name="T4" fmla="*/ 268 w 273"/>
                <a:gd name="T5" fmla="*/ 33 h 176"/>
                <a:gd name="T6" fmla="*/ 256 w 273"/>
                <a:gd name="T7" fmla="*/ 39 h 176"/>
                <a:gd name="T8" fmla="*/ 153 w 273"/>
                <a:gd name="T9" fmla="*/ 39 h 176"/>
                <a:gd name="T10" fmla="*/ 153 w 273"/>
                <a:gd name="T11" fmla="*/ 157 h 176"/>
                <a:gd name="T12" fmla="*/ 148 w 273"/>
                <a:gd name="T13" fmla="*/ 170 h 176"/>
                <a:gd name="T14" fmla="*/ 136 w 273"/>
                <a:gd name="T15" fmla="*/ 176 h 176"/>
                <a:gd name="T16" fmla="*/ 125 w 273"/>
                <a:gd name="T17" fmla="*/ 170 h 176"/>
                <a:gd name="T18" fmla="*/ 120 w 273"/>
                <a:gd name="T19" fmla="*/ 157 h 176"/>
                <a:gd name="T20" fmla="*/ 120 w 273"/>
                <a:gd name="T21" fmla="*/ 39 h 176"/>
                <a:gd name="T22" fmla="*/ 15 w 273"/>
                <a:gd name="T23" fmla="*/ 39 h 176"/>
                <a:gd name="T24" fmla="*/ 4 w 273"/>
                <a:gd name="T25" fmla="*/ 32 h 176"/>
                <a:gd name="T26" fmla="*/ 0 w 273"/>
                <a:gd name="T27" fmla="*/ 19 h 176"/>
                <a:gd name="T28" fmla="*/ 5 w 273"/>
                <a:gd name="T29" fmla="*/ 6 h 176"/>
                <a:gd name="T30" fmla="*/ 17 w 273"/>
                <a:gd name="T31" fmla="*/ 0 h 176"/>
                <a:gd name="T32" fmla="*/ 256 w 273"/>
                <a:gd name="T33" fmla="*/ 0 h 176"/>
                <a:gd name="T34" fmla="*/ 268 w 273"/>
                <a:gd name="T35" fmla="*/ 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176">
                  <a:moveTo>
                    <a:pt x="268" y="6"/>
                  </a:moveTo>
                  <a:cubicBezTo>
                    <a:pt x="271" y="9"/>
                    <a:pt x="273" y="14"/>
                    <a:pt x="273" y="19"/>
                  </a:cubicBezTo>
                  <a:cubicBezTo>
                    <a:pt x="273" y="25"/>
                    <a:pt x="271" y="29"/>
                    <a:pt x="268" y="33"/>
                  </a:cubicBezTo>
                  <a:cubicBezTo>
                    <a:pt x="265" y="37"/>
                    <a:pt x="261" y="39"/>
                    <a:pt x="256" y="39"/>
                  </a:cubicBezTo>
                  <a:cubicBezTo>
                    <a:pt x="153" y="39"/>
                    <a:pt x="153" y="39"/>
                    <a:pt x="153" y="39"/>
                  </a:cubicBezTo>
                  <a:cubicBezTo>
                    <a:pt x="153" y="157"/>
                    <a:pt x="153" y="157"/>
                    <a:pt x="153" y="157"/>
                  </a:cubicBezTo>
                  <a:cubicBezTo>
                    <a:pt x="153" y="162"/>
                    <a:pt x="151" y="167"/>
                    <a:pt x="148" y="170"/>
                  </a:cubicBezTo>
                  <a:cubicBezTo>
                    <a:pt x="145" y="174"/>
                    <a:pt x="141" y="176"/>
                    <a:pt x="136" y="176"/>
                  </a:cubicBezTo>
                  <a:cubicBezTo>
                    <a:pt x="132" y="176"/>
                    <a:pt x="128" y="174"/>
                    <a:pt x="125" y="170"/>
                  </a:cubicBezTo>
                  <a:cubicBezTo>
                    <a:pt x="121" y="167"/>
                    <a:pt x="120" y="162"/>
                    <a:pt x="120" y="157"/>
                  </a:cubicBezTo>
                  <a:cubicBezTo>
                    <a:pt x="120" y="39"/>
                    <a:pt x="120" y="39"/>
                    <a:pt x="120" y="39"/>
                  </a:cubicBezTo>
                  <a:cubicBezTo>
                    <a:pt x="15" y="39"/>
                    <a:pt x="15" y="39"/>
                    <a:pt x="15" y="39"/>
                  </a:cubicBezTo>
                  <a:cubicBezTo>
                    <a:pt x="11" y="38"/>
                    <a:pt x="8" y="36"/>
                    <a:pt x="4" y="32"/>
                  </a:cubicBezTo>
                  <a:cubicBezTo>
                    <a:pt x="1" y="29"/>
                    <a:pt x="0" y="24"/>
                    <a:pt x="0" y="19"/>
                  </a:cubicBezTo>
                  <a:cubicBezTo>
                    <a:pt x="0" y="14"/>
                    <a:pt x="2" y="9"/>
                    <a:pt x="5" y="6"/>
                  </a:cubicBezTo>
                  <a:cubicBezTo>
                    <a:pt x="8" y="2"/>
                    <a:pt x="12" y="0"/>
                    <a:pt x="17" y="0"/>
                  </a:cubicBezTo>
                  <a:cubicBezTo>
                    <a:pt x="256" y="0"/>
                    <a:pt x="256" y="0"/>
                    <a:pt x="256" y="0"/>
                  </a:cubicBezTo>
                  <a:cubicBezTo>
                    <a:pt x="261" y="0"/>
                    <a:pt x="265" y="2"/>
                    <a:pt x="268" y="6"/>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37" name="Freeform 25">
              <a:extLst>
                <a:ext uri="{FF2B5EF4-FFF2-40B4-BE49-F238E27FC236}">
                  <a16:creationId xmlns:a16="http://schemas.microsoft.com/office/drawing/2014/main" id="{0180E519-C8E9-1DCC-3534-8394712F7526}"/>
                </a:ext>
              </a:extLst>
            </p:cNvPr>
            <p:cNvSpPr>
              <a:spLocks/>
            </p:cNvSpPr>
            <p:nvPr/>
          </p:nvSpPr>
          <p:spPr bwMode="auto">
            <a:xfrm>
              <a:off x="7162801" y="2382838"/>
              <a:ext cx="123825" cy="666750"/>
            </a:xfrm>
            <a:custGeom>
              <a:avLst/>
              <a:gdLst>
                <a:gd name="T0" fmla="*/ 28 w 33"/>
                <a:gd name="T1" fmla="*/ 170 h 176"/>
                <a:gd name="T2" fmla="*/ 17 w 33"/>
                <a:gd name="T3" fmla="*/ 176 h 176"/>
                <a:gd name="T4" fmla="*/ 5 w 33"/>
                <a:gd name="T5" fmla="*/ 170 h 176"/>
                <a:gd name="T6" fmla="*/ 0 w 33"/>
                <a:gd name="T7" fmla="*/ 157 h 176"/>
                <a:gd name="T8" fmla="*/ 0 w 33"/>
                <a:gd name="T9" fmla="*/ 19 h 176"/>
                <a:gd name="T10" fmla="*/ 5 w 33"/>
                <a:gd name="T11" fmla="*/ 6 h 176"/>
                <a:gd name="T12" fmla="*/ 17 w 33"/>
                <a:gd name="T13" fmla="*/ 0 h 176"/>
                <a:gd name="T14" fmla="*/ 28 w 33"/>
                <a:gd name="T15" fmla="*/ 6 h 176"/>
                <a:gd name="T16" fmla="*/ 33 w 33"/>
                <a:gd name="T17" fmla="*/ 19 h 176"/>
                <a:gd name="T18" fmla="*/ 33 w 33"/>
                <a:gd name="T19" fmla="*/ 157 h 176"/>
                <a:gd name="T20" fmla="*/ 28 w 33"/>
                <a:gd name="T21"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76">
                  <a:moveTo>
                    <a:pt x="28" y="170"/>
                  </a:moveTo>
                  <a:cubicBezTo>
                    <a:pt x="25" y="174"/>
                    <a:pt x="21" y="176"/>
                    <a:pt x="17" y="176"/>
                  </a:cubicBezTo>
                  <a:cubicBezTo>
                    <a:pt x="12" y="176"/>
                    <a:pt x="8" y="174"/>
                    <a:pt x="5" y="170"/>
                  </a:cubicBezTo>
                  <a:cubicBezTo>
                    <a:pt x="1" y="167"/>
                    <a:pt x="0" y="162"/>
                    <a:pt x="0" y="157"/>
                  </a:cubicBezTo>
                  <a:cubicBezTo>
                    <a:pt x="0" y="19"/>
                    <a:pt x="0" y="19"/>
                    <a:pt x="0" y="19"/>
                  </a:cubicBezTo>
                  <a:cubicBezTo>
                    <a:pt x="0" y="14"/>
                    <a:pt x="1" y="9"/>
                    <a:pt x="5" y="6"/>
                  </a:cubicBezTo>
                  <a:cubicBezTo>
                    <a:pt x="8" y="2"/>
                    <a:pt x="12" y="0"/>
                    <a:pt x="17" y="0"/>
                  </a:cubicBezTo>
                  <a:cubicBezTo>
                    <a:pt x="21" y="0"/>
                    <a:pt x="25" y="2"/>
                    <a:pt x="28" y="6"/>
                  </a:cubicBezTo>
                  <a:cubicBezTo>
                    <a:pt x="32" y="9"/>
                    <a:pt x="33" y="14"/>
                    <a:pt x="33" y="19"/>
                  </a:cubicBezTo>
                  <a:cubicBezTo>
                    <a:pt x="33" y="157"/>
                    <a:pt x="33" y="157"/>
                    <a:pt x="33" y="157"/>
                  </a:cubicBezTo>
                  <a:cubicBezTo>
                    <a:pt x="33" y="162"/>
                    <a:pt x="32" y="167"/>
                    <a:pt x="28" y="17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38" name="Freeform 26">
              <a:extLst>
                <a:ext uri="{FF2B5EF4-FFF2-40B4-BE49-F238E27FC236}">
                  <a16:creationId xmlns:a16="http://schemas.microsoft.com/office/drawing/2014/main" id="{4C1A6BB3-DF50-6C04-8974-3BC0DD338622}"/>
                </a:ext>
              </a:extLst>
            </p:cNvPr>
            <p:cNvSpPr>
              <a:spLocks noEditPoints="1"/>
            </p:cNvSpPr>
            <p:nvPr/>
          </p:nvSpPr>
          <p:spPr bwMode="auto">
            <a:xfrm>
              <a:off x="7346951" y="2382838"/>
              <a:ext cx="1069975" cy="666750"/>
            </a:xfrm>
            <a:custGeom>
              <a:avLst/>
              <a:gdLst>
                <a:gd name="T0" fmla="*/ 284 w 284"/>
                <a:gd name="T1" fmla="*/ 88 h 176"/>
                <a:gd name="T2" fmla="*/ 279 w 284"/>
                <a:gd name="T3" fmla="*/ 119 h 176"/>
                <a:gd name="T4" fmla="*/ 267 w 284"/>
                <a:gd name="T5" fmla="*/ 147 h 176"/>
                <a:gd name="T6" fmla="*/ 246 w 284"/>
                <a:gd name="T7" fmla="*/ 168 h 176"/>
                <a:gd name="T8" fmla="*/ 220 w 284"/>
                <a:gd name="T9" fmla="*/ 176 h 176"/>
                <a:gd name="T10" fmla="*/ 61 w 284"/>
                <a:gd name="T11" fmla="*/ 176 h 176"/>
                <a:gd name="T12" fmla="*/ 35 w 284"/>
                <a:gd name="T13" fmla="*/ 167 h 176"/>
                <a:gd name="T14" fmla="*/ 16 w 284"/>
                <a:gd name="T15" fmla="*/ 146 h 176"/>
                <a:gd name="T16" fmla="*/ 4 w 284"/>
                <a:gd name="T17" fmla="*/ 118 h 176"/>
                <a:gd name="T18" fmla="*/ 0 w 284"/>
                <a:gd name="T19" fmla="*/ 88 h 176"/>
                <a:gd name="T20" fmla="*/ 5 w 284"/>
                <a:gd name="T21" fmla="*/ 57 h 176"/>
                <a:gd name="T22" fmla="*/ 17 w 284"/>
                <a:gd name="T23" fmla="*/ 29 h 176"/>
                <a:gd name="T24" fmla="*/ 38 w 284"/>
                <a:gd name="T25" fmla="*/ 8 h 176"/>
                <a:gd name="T26" fmla="*/ 64 w 284"/>
                <a:gd name="T27" fmla="*/ 0 h 176"/>
                <a:gd name="T28" fmla="*/ 223 w 284"/>
                <a:gd name="T29" fmla="*/ 0 h 176"/>
                <a:gd name="T30" fmla="*/ 248 w 284"/>
                <a:gd name="T31" fmla="*/ 9 h 176"/>
                <a:gd name="T32" fmla="*/ 267 w 284"/>
                <a:gd name="T33" fmla="*/ 30 h 176"/>
                <a:gd name="T34" fmla="*/ 279 w 284"/>
                <a:gd name="T35" fmla="*/ 58 h 176"/>
                <a:gd name="T36" fmla="*/ 284 w 284"/>
                <a:gd name="T37" fmla="*/ 88 h 176"/>
                <a:gd name="T38" fmla="*/ 232 w 284"/>
                <a:gd name="T39" fmla="*/ 132 h 176"/>
                <a:gd name="T40" fmla="*/ 244 w 284"/>
                <a:gd name="T41" fmla="*/ 120 h 176"/>
                <a:gd name="T42" fmla="*/ 250 w 284"/>
                <a:gd name="T43" fmla="*/ 104 h 176"/>
                <a:gd name="T44" fmla="*/ 251 w 284"/>
                <a:gd name="T45" fmla="*/ 88 h 176"/>
                <a:gd name="T46" fmla="*/ 250 w 284"/>
                <a:gd name="T47" fmla="*/ 72 h 176"/>
                <a:gd name="T48" fmla="*/ 244 w 284"/>
                <a:gd name="T49" fmla="*/ 56 h 176"/>
                <a:gd name="T50" fmla="*/ 232 w 284"/>
                <a:gd name="T51" fmla="*/ 44 h 176"/>
                <a:gd name="T52" fmla="*/ 212 w 284"/>
                <a:gd name="T53" fmla="*/ 39 h 176"/>
                <a:gd name="T54" fmla="*/ 72 w 284"/>
                <a:gd name="T55" fmla="*/ 39 h 176"/>
                <a:gd name="T56" fmla="*/ 52 w 284"/>
                <a:gd name="T57" fmla="*/ 44 h 176"/>
                <a:gd name="T58" fmla="*/ 40 w 284"/>
                <a:gd name="T59" fmla="*/ 56 h 176"/>
                <a:gd name="T60" fmla="*/ 34 w 284"/>
                <a:gd name="T61" fmla="*/ 72 h 176"/>
                <a:gd name="T62" fmla="*/ 33 w 284"/>
                <a:gd name="T63" fmla="*/ 88 h 176"/>
                <a:gd name="T64" fmla="*/ 34 w 284"/>
                <a:gd name="T65" fmla="*/ 104 h 176"/>
                <a:gd name="T66" fmla="*/ 40 w 284"/>
                <a:gd name="T67" fmla="*/ 120 h 176"/>
                <a:gd name="T68" fmla="*/ 52 w 284"/>
                <a:gd name="T69" fmla="*/ 132 h 176"/>
                <a:gd name="T70" fmla="*/ 72 w 284"/>
                <a:gd name="T71" fmla="*/ 137 h 176"/>
                <a:gd name="T72" fmla="*/ 212 w 284"/>
                <a:gd name="T73" fmla="*/ 137 h 176"/>
                <a:gd name="T74" fmla="*/ 232 w 284"/>
                <a:gd name="T75"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176">
                  <a:moveTo>
                    <a:pt x="284" y="88"/>
                  </a:moveTo>
                  <a:cubicBezTo>
                    <a:pt x="284" y="98"/>
                    <a:pt x="282" y="109"/>
                    <a:pt x="279" y="119"/>
                  </a:cubicBezTo>
                  <a:cubicBezTo>
                    <a:pt x="276" y="129"/>
                    <a:pt x="272" y="139"/>
                    <a:pt x="267" y="147"/>
                  </a:cubicBezTo>
                  <a:cubicBezTo>
                    <a:pt x="261" y="156"/>
                    <a:pt x="254" y="163"/>
                    <a:pt x="246" y="168"/>
                  </a:cubicBezTo>
                  <a:cubicBezTo>
                    <a:pt x="238" y="173"/>
                    <a:pt x="230" y="176"/>
                    <a:pt x="220" y="176"/>
                  </a:cubicBezTo>
                  <a:cubicBezTo>
                    <a:pt x="61" y="176"/>
                    <a:pt x="61" y="176"/>
                    <a:pt x="61" y="176"/>
                  </a:cubicBezTo>
                  <a:cubicBezTo>
                    <a:pt x="51" y="176"/>
                    <a:pt x="43" y="172"/>
                    <a:pt x="35" y="167"/>
                  </a:cubicBezTo>
                  <a:cubicBezTo>
                    <a:pt x="28" y="161"/>
                    <a:pt x="22" y="155"/>
                    <a:pt x="16" y="146"/>
                  </a:cubicBezTo>
                  <a:cubicBezTo>
                    <a:pt x="11" y="138"/>
                    <a:pt x="7" y="129"/>
                    <a:pt x="4" y="118"/>
                  </a:cubicBezTo>
                  <a:cubicBezTo>
                    <a:pt x="2" y="108"/>
                    <a:pt x="0" y="98"/>
                    <a:pt x="0" y="88"/>
                  </a:cubicBezTo>
                  <a:cubicBezTo>
                    <a:pt x="0" y="78"/>
                    <a:pt x="2" y="67"/>
                    <a:pt x="5" y="57"/>
                  </a:cubicBezTo>
                  <a:cubicBezTo>
                    <a:pt x="8" y="47"/>
                    <a:pt x="12" y="37"/>
                    <a:pt x="17" y="29"/>
                  </a:cubicBezTo>
                  <a:cubicBezTo>
                    <a:pt x="23" y="20"/>
                    <a:pt x="30" y="13"/>
                    <a:pt x="38" y="8"/>
                  </a:cubicBezTo>
                  <a:cubicBezTo>
                    <a:pt x="45" y="3"/>
                    <a:pt x="54" y="0"/>
                    <a:pt x="64" y="0"/>
                  </a:cubicBezTo>
                  <a:cubicBezTo>
                    <a:pt x="223" y="0"/>
                    <a:pt x="223" y="0"/>
                    <a:pt x="223" y="0"/>
                  </a:cubicBezTo>
                  <a:cubicBezTo>
                    <a:pt x="233" y="0"/>
                    <a:pt x="241" y="3"/>
                    <a:pt x="248" y="9"/>
                  </a:cubicBezTo>
                  <a:cubicBezTo>
                    <a:pt x="256" y="15"/>
                    <a:pt x="262" y="21"/>
                    <a:pt x="267" y="30"/>
                  </a:cubicBezTo>
                  <a:cubicBezTo>
                    <a:pt x="273" y="38"/>
                    <a:pt x="277" y="47"/>
                    <a:pt x="279" y="58"/>
                  </a:cubicBezTo>
                  <a:cubicBezTo>
                    <a:pt x="282" y="68"/>
                    <a:pt x="284" y="78"/>
                    <a:pt x="284" y="88"/>
                  </a:cubicBezTo>
                  <a:close/>
                  <a:moveTo>
                    <a:pt x="232" y="132"/>
                  </a:moveTo>
                  <a:cubicBezTo>
                    <a:pt x="237" y="129"/>
                    <a:pt x="241" y="125"/>
                    <a:pt x="244" y="120"/>
                  </a:cubicBezTo>
                  <a:cubicBezTo>
                    <a:pt x="247" y="115"/>
                    <a:pt x="249" y="110"/>
                    <a:pt x="250" y="104"/>
                  </a:cubicBezTo>
                  <a:cubicBezTo>
                    <a:pt x="251" y="98"/>
                    <a:pt x="251" y="93"/>
                    <a:pt x="251" y="88"/>
                  </a:cubicBezTo>
                  <a:cubicBezTo>
                    <a:pt x="251" y="83"/>
                    <a:pt x="251" y="78"/>
                    <a:pt x="250" y="72"/>
                  </a:cubicBezTo>
                  <a:cubicBezTo>
                    <a:pt x="249" y="66"/>
                    <a:pt x="247" y="61"/>
                    <a:pt x="244" y="56"/>
                  </a:cubicBezTo>
                  <a:cubicBezTo>
                    <a:pt x="241" y="51"/>
                    <a:pt x="237" y="47"/>
                    <a:pt x="232" y="44"/>
                  </a:cubicBezTo>
                  <a:cubicBezTo>
                    <a:pt x="227" y="40"/>
                    <a:pt x="220" y="39"/>
                    <a:pt x="212" y="39"/>
                  </a:cubicBezTo>
                  <a:cubicBezTo>
                    <a:pt x="72" y="39"/>
                    <a:pt x="72" y="39"/>
                    <a:pt x="72" y="39"/>
                  </a:cubicBezTo>
                  <a:cubicBezTo>
                    <a:pt x="64" y="39"/>
                    <a:pt x="57" y="40"/>
                    <a:pt x="52" y="44"/>
                  </a:cubicBezTo>
                  <a:cubicBezTo>
                    <a:pt x="47" y="47"/>
                    <a:pt x="43" y="51"/>
                    <a:pt x="40" y="56"/>
                  </a:cubicBezTo>
                  <a:cubicBezTo>
                    <a:pt x="37" y="61"/>
                    <a:pt x="35" y="66"/>
                    <a:pt x="34" y="72"/>
                  </a:cubicBezTo>
                  <a:cubicBezTo>
                    <a:pt x="33" y="78"/>
                    <a:pt x="33" y="83"/>
                    <a:pt x="33" y="88"/>
                  </a:cubicBezTo>
                  <a:cubicBezTo>
                    <a:pt x="33" y="93"/>
                    <a:pt x="33" y="98"/>
                    <a:pt x="34" y="104"/>
                  </a:cubicBezTo>
                  <a:cubicBezTo>
                    <a:pt x="35" y="110"/>
                    <a:pt x="37" y="115"/>
                    <a:pt x="40" y="120"/>
                  </a:cubicBezTo>
                  <a:cubicBezTo>
                    <a:pt x="43" y="125"/>
                    <a:pt x="47" y="129"/>
                    <a:pt x="52" y="132"/>
                  </a:cubicBezTo>
                  <a:cubicBezTo>
                    <a:pt x="57" y="136"/>
                    <a:pt x="64" y="137"/>
                    <a:pt x="72" y="137"/>
                  </a:cubicBezTo>
                  <a:cubicBezTo>
                    <a:pt x="212" y="137"/>
                    <a:pt x="212" y="137"/>
                    <a:pt x="212" y="137"/>
                  </a:cubicBezTo>
                  <a:cubicBezTo>
                    <a:pt x="220" y="137"/>
                    <a:pt x="227" y="136"/>
                    <a:pt x="232" y="132"/>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39" name="Freeform 27">
              <a:extLst>
                <a:ext uri="{FF2B5EF4-FFF2-40B4-BE49-F238E27FC236}">
                  <a16:creationId xmlns:a16="http://schemas.microsoft.com/office/drawing/2014/main" id="{76610CA4-2DCA-4AB1-A517-B403A7358BCD}"/>
                </a:ext>
              </a:extLst>
            </p:cNvPr>
            <p:cNvSpPr>
              <a:spLocks/>
            </p:cNvSpPr>
            <p:nvPr/>
          </p:nvSpPr>
          <p:spPr bwMode="auto">
            <a:xfrm>
              <a:off x="8477251" y="2382838"/>
              <a:ext cx="1017588" cy="666750"/>
            </a:xfrm>
            <a:custGeom>
              <a:avLst/>
              <a:gdLst>
                <a:gd name="T0" fmla="*/ 241 w 270"/>
                <a:gd name="T1" fmla="*/ 6 h 176"/>
                <a:gd name="T2" fmla="*/ 253 w 270"/>
                <a:gd name="T3" fmla="*/ 0 h 176"/>
                <a:gd name="T4" fmla="*/ 265 w 270"/>
                <a:gd name="T5" fmla="*/ 6 h 176"/>
                <a:gd name="T6" fmla="*/ 270 w 270"/>
                <a:gd name="T7" fmla="*/ 19 h 176"/>
                <a:gd name="T8" fmla="*/ 270 w 270"/>
                <a:gd name="T9" fmla="*/ 137 h 176"/>
                <a:gd name="T10" fmla="*/ 260 w 270"/>
                <a:gd name="T11" fmla="*/ 165 h 176"/>
                <a:gd name="T12" fmla="*/ 237 w 270"/>
                <a:gd name="T13" fmla="*/ 176 h 176"/>
                <a:gd name="T14" fmla="*/ 227 w 270"/>
                <a:gd name="T15" fmla="*/ 174 h 176"/>
                <a:gd name="T16" fmla="*/ 219 w 270"/>
                <a:gd name="T17" fmla="*/ 170 h 176"/>
                <a:gd name="T18" fmla="*/ 59 w 270"/>
                <a:gd name="T19" fmla="*/ 57 h 176"/>
                <a:gd name="T20" fmla="*/ 48 w 270"/>
                <a:gd name="T21" fmla="*/ 50 h 176"/>
                <a:gd name="T22" fmla="*/ 41 w 270"/>
                <a:gd name="T23" fmla="*/ 47 h 176"/>
                <a:gd name="T24" fmla="*/ 34 w 270"/>
                <a:gd name="T25" fmla="*/ 55 h 176"/>
                <a:gd name="T26" fmla="*/ 33 w 270"/>
                <a:gd name="T27" fmla="*/ 77 h 176"/>
                <a:gd name="T28" fmla="*/ 33 w 270"/>
                <a:gd name="T29" fmla="*/ 157 h 176"/>
                <a:gd name="T30" fmla="*/ 28 w 270"/>
                <a:gd name="T31" fmla="*/ 170 h 176"/>
                <a:gd name="T32" fmla="*/ 16 w 270"/>
                <a:gd name="T33" fmla="*/ 176 h 176"/>
                <a:gd name="T34" fmla="*/ 4 w 270"/>
                <a:gd name="T35" fmla="*/ 170 h 176"/>
                <a:gd name="T36" fmla="*/ 0 w 270"/>
                <a:gd name="T37" fmla="*/ 157 h 176"/>
                <a:gd name="T38" fmla="*/ 0 w 270"/>
                <a:gd name="T39" fmla="*/ 39 h 176"/>
                <a:gd name="T40" fmla="*/ 9 w 270"/>
                <a:gd name="T41" fmla="*/ 11 h 176"/>
                <a:gd name="T42" fmla="*/ 33 w 270"/>
                <a:gd name="T43" fmla="*/ 0 h 176"/>
                <a:gd name="T44" fmla="*/ 43 w 270"/>
                <a:gd name="T45" fmla="*/ 2 h 176"/>
                <a:gd name="T46" fmla="*/ 51 w 270"/>
                <a:gd name="T47" fmla="*/ 6 h 176"/>
                <a:gd name="T48" fmla="*/ 211 w 270"/>
                <a:gd name="T49" fmla="*/ 119 h 176"/>
                <a:gd name="T50" fmla="*/ 221 w 270"/>
                <a:gd name="T51" fmla="*/ 126 h 176"/>
                <a:gd name="T52" fmla="*/ 229 w 270"/>
                <a:gd name="T53" fmla="*/ 129 h 176"/>
                <a:gd name="T54" fmla="*/ 235 w 270"/>
                <a:gd name="T55" fmla="*/ 121 h 176"/>
                <a:gd name="T56" fmla="*/ 237 w 270"/>
                <a:gd name="T57" fmla="*/ 99 h 176"/>
                <a:gd name="T58" fmla="*/ 237 w 270"/>
                <a:gd name="T59" fmla="*/ 19 h 176"/>
                <a:gd name="T60" fmla="*/ 241 w 270"/>
                <a:gd name="T61" fmla="*/ 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176">
                  <a:moveTo>
                    <a:pt x="241" y="6"/>
                  </a:moveTo>
                  <a:cubicBezTo>
                    <a:pt x="245" y="2"/>
                    <a:pt x="249" y="0"/>
                    <a:pt x="253" y="0"/>
                  </a:cubicBezTo>
                  <a:cubicBezTo>
                    <a:pt x="258" y="0"/>
                    <a:pt x="262" y="2"/>
                    <a:pt x="265" y="6"/>
                  </a:cubicBezTo>
                  <a:cubicBezTo>
                    <a:pt x="268" y="9"/>
                    <a:pt x="270" y="14"/>
                    <a:pt x="270" y="19"/>
                  </a:cubicBezTo>
                  <a:cubicBezTo>
                    <a:pt x="270" y="137"/>
                    <a:pt x="270" y="137"/>
                    <a:pt x="270" y="137"/>
                  </a:cubicBezTo>
                  <a:cubicBezTo>
                    <a:pt x="270" y="148"/>
                    <a:pt x="267" y="157"/>
                    <a:pt x="260" y="165"/>
                  </a:cubicBezTo>
                  <a:cubicBezTo>
                    <a:pt x="254" y="172"/>
                    <a:pt x="246" y="176"/>
                    <a:pt x="237" y="176"/>
                  </a:cubicBezTo>
                  <a:cubicBezTo>
                    <a:pt x="233" y="176"/>
                    <a:pt x="230" y="176"/>
                    <a:pt x="227" y="174"/>
                  </a:cubicBezTo>
                  <a:cubicBezTo>
                    <a:pt x="224" y="173"/>
                    <a:pt x="221" y="172"/>
                    <a:pt x="219" y="170"/>
                  </a:cubicBezTo>
                  <a:cubicBezTo>
                    <a:pt x="59" y="57"/>
                    <a:pt x="59" y="57"/>
                    <a:pt x="59" y="57"/>
                  </a:cubicBezTo>
                  <a:cubicBezTo>
                    <a:pt x="55" y="54"/>
                    <a:pt x="51" y="52"/>
                    <a:pt x="48" y="50"/>
                  </a:cubicBezTo>
                  <a:cubicBezTo>
                    <a:pt x="45" y="48"/>
                    <a:pt x="43" y="47"/>
                    <a:pt x="41" y="47"/>
                  </a:cubicBezTo>
                  <a:cubicBezTo>
                    <a:pt x="38" y="47"/>
                    <a:pt x="35" y="50"/>
                    <a:pt x="34" y="55"/>
                  </a:cubicBezTo>
                  <a:cubicBezTo>
                    <a:pt x="33" y="60"/>
                    <a:pt x="33" y="67"/>
                    <a:pt x="33" y="77"/>
                  </a:cubicBezTo>
                  <a:cubicBezTo>
                    <a:pt x="33" y="157"/>
                    <a:pt x="33" y="157"/>
                    <a:pt x="33" y="157"/>
                  </a:cubicBezTo>
                  <a:cubicBezTo>
                    <a:pt x="33" y="162"/>
                    <a:pt x="31" y="167"/>
                    <a:pt x="28" y="170"/>
                  </a:cubicBezTo>
                  <a:cubicBezTo>
                    <a:pt x="25" y="174"/>
                    <a:pt x="21" y="176"/>
                    <a:pt x="16" y="176"/>
                  </a:cubicBezTo>
                  <a:cubicBezTo>
                    <a:pt x="12" y="176"/>
                    <a:pt x="8" y="174"/>
                    <a:pt x="4" y="170"/>
                  </a:cubicBezTo>
                  <a:cubicBezTo>
                    <a:pt x="1" y="167"/>
                    <a:pt x="0" y="162"/>
                    <a:pt x="0" y="157"/>
                  </a:cubicBezTo>
                  <a:cubicBezTo>
                    <a:pt x="0" y="39"/>
                    <a:pt x="0" y="39"/>
                    <a:pt x="0" y="39"/>
                  </a:cubicBezTo>
                  <a:cubicBezTo>
                    <a:pt x="0" y="28"/>
                    <a:pt x="3" y="19"/>
                    <a:pt x="9" y="11"/>
                  </a:cubicBezTo>
                  <a:cubicBezTo>
                    <a:pt x="16" y="4"/>
                    <a:pt x="23" y="0"/>
                    <a:pt x="33" y="0"/>
                  </a:cubicBezTo>
                  <a:cubicBezTo>
                    <a:pt x="36" y="0"/>
                    <a:pt x="39" y="0"/>
                    <a:pt x="43" y="2"/>
                  </a:cubicBezTo>
                  <a:cubicBezTo>
                    <a:pt x="46" y="3"/>
                    <a:pt x="49" y="4"/>
                    <a:pt x="51" y="6"/>
                  </a:cubicBezTo>
                  <a:cubicBezTo>
                    <a:pt x="211" y="119"/>
                    <a:pt x="211" y="119"/>
                    <a:pt x="211" y="119"/>
                  </a:cubicBezTo>
                  <a:cubicBezTo>
                    <a:pt x="215" y="122"/>
                    <a:pt x="219" y="124"/>
                    <a:pt x="221" y="126"/>
                  </a:cubicBezTo>
                  <a:cubicBezTo>
                    <a:pt x="224" y="128"/>
                    <a:pt x="227" y="129"/>
                    <a:pt x="229" y="129"/>
                  </a:cubicBezTo>
                  <a:cubicBezTo>
                    <a:pt x="232" y="129"/>
                    <a:pt x="234" y="126"/>
                    <a:pt x="235" y="121"/>
                  </a:cubicBezTo>
                  <a:cubicBezTo>
                    <a:pt x="236" y="116"/>
                    <a:pt x="237" y="109"/>
                    <a:pt x="237" y="99"/>
                  </a:cubicBezTo>
                  <a:cubicBezTo>
                    <a:pt x="237" y="19"/>
                    <a:pt x="237" y="19"/>
                    <a:pt x="237" y="19"/>
                  </a:cubicBezTo>
                  <a:cubicBezTo>
                    <a:pt x="237" y="14"/>
                    <a:pt x="238" y="9"/>
                    <a:pt x="241" y="6"/>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0" name="Freeform 28">
              <a:extLst>
                <a:ext uri="{FF2B5EF4-FFF2-40B4-BE49-F238E27FC236}">
                  <a16:creationId xmlns:a16="http://schemas.microsoft.com/office/drawing/2014/main" id="{D20A1963-8B41-938D-BA01-8A728968E791}"/>
                </a:ext>
              </a:extLst>
            </p:cNvPr>
            <p:cNvSpPr>
              <a:spLocks/>
            </p:cNvSpPr>
            <p:nvPr/>
          </p:nvSpPr>
          <p:spPr bwMode="auto">
            <a:xfrm>
              <a:off x="9555163" y="2382838"/>
              <a:ext cx="1073150" cy="666750"/>
            </a:xfrm>
            <a:custGeom>
              <a:avLst/>
              <a:gdLst>
                <a:gd name="T0" fmla="*/ 28 w 285"/>
                <a:gd name="T1" fmla="*/ 103 h 176"/>
                <a:gd name="T2" fmla="*/ 14 w 285"/>
                <a:gd name="T3" fmla="*/ 92 h 176"/>
                <a:gd name="T4" fmla="*/ 4 w 285"/>
                <a:gd name="T5" fmla="*/ 75 h 176"/>
                <a:gd name="T6" fmla="*/ 0 w 285"/>
                <a:gd name="T7" fmla="*/ 54 h 176"/>
                <a:gd name="T8" fmla="*/ 4 w 285"/>
                <a:gd name="T9" fmla="*/ 33 h 176"/>
                <a:gd name="T10" fmla="*/ 14 w 285"/>
                <a:gd name="T11" fmla="*/ 16 h 176"/>
                <a:gd name="T12" fmla="*/ 28 w 285"/>
                <a:gd name="T13" fmla="*/ 4 h 176"/>
                <a:gd name="T14" fmla="*/ 46 w 285"/>
                <a:gd name="T15" fmla="*/ 0 h 176"/>
                <a:gd name="T16" fmla="*/ 258 w 285"/>
                <a:gd name="T17" fmla="*/ 0 h 176"/>
                <a:gd name="T18" fmla="*/ 269 w 285"/>
                <a:gd name="T19" fmla="*/ 6 h 176"/>
                <a:gd name="T20" fmla="*/ 274 w 285"/>
                <a:gd name="T21" fmla="*/ 19 h 176"/>
                <a:gd name="T22" fmla="*/ 269 w 285"/>
                <a:gd name="T23" fmla="*/ 33 h 176"/>
                <a:gd name="T24" fmla="*/ 258 w 285"/>
                <a:gd name="T25" fmla="*/ 39 h 176"/>
                <a:gd name="T26" fmla="*/ 46 w 285"/>
                <a:gd name="T27" fmla="*/ 39 h 176"/>
                <a:gd name="T28" fmla="*/ 36 w 285"/>
                <a:gd name="T29" fmla="*/ 43 h 176"/>
                <a:gd name="T30" fmla="*/ 32 w 285"/>
                <a:gd name="T31" fmla="*/ 54 h 176"/>
                <a:gd name="T32" fmla="*/ 36 w 285"/>
                <a:gd name="T33" fmla="*/ 64 h 176"/>
                <a:gd name="T34" fmla="*/ 46 w 285"/>
                <a:gd name="T35" fmla="*/ 69 h 176"/>
                <a:gd name="T36" fmla="*/ 238 w 285"/>
                <a:gd name="T37" fmla="*/ 69 h 176"/>
                <a:gd name="T38" fmla="*/ 256 w 285"/>
                <a:gd name="T39" fmla="*/ 73 h 176"/>
                <a:gd name="T40" fmla="*/ 271 w 285"/>
                <a:gd name="T41" fmla="*/ 84 h 176"/>
                <a:gd name="T42" fmla="*/ 281 w 285"/>
                <a:gd name="T43" fmla="*/ 102 h 176"/>
                <a:gd name="T44" fmla="*/ 285 w 285"/>
                <a:gd name="T45" fmla="*/ 123 h 176"/>
                <a:gd name="T46" fmla="*/ 281 w 285"/>
                <a:gd name="T47" fmla="*/ 144 h 176"/>
                <a:gd name="T48" fmla="*/ 271 w 285"/>
                <a:gd name="T49" fmla="*/ 161 h 176"/>
                <a:gd name="T50" fmla="*/ 256 w 285"/>
                <a:gd name="T51" fmla="*/ 172 h 176"/>
                <a:gd name="T52" fmla="*/ 238 w 285"/>
                <a:gd name="T53" fmla="*/ 176 h 176"/>
                <a:gd name="T54" fmla="*/ 27 w 285"/>
                <a:gd name="T55" fmla="*/ 176 h 176"/>
                <a:gd name="T56" fmla="*/ 15 w 285"/>
                <a:gd name="T57" fmla="*/ 170 h 176"/>
                <a:gd name="T58" fmla="*/ 10 w 285"/>
                <a:gd name="T59" fmla="*/ 157 h 176"/>
                <a:gd name="T60" fmla="*/ 15 w 285"/>
                <a:gd name="T61" fmla="*/ 143 h 176"/>
                <a:gd name="T62" fmla="*/ 27 w 285"/>
                <a:gd name="T63" fmla="*/ 137 h 176"/>
                <a:gd name="T64" fmla="*/ 240 w 285"/>
                <a:gd name="T65" fmla="*/ 137 h 176"/>
                <a:gd name="T66" fmla="*/ 249 w 285"/>
                <a:gd name="T67" fmla="*/ 133 h 176"/>
                <a:gd name="T68" fmla="*/ 252 w 285"/>
                <a:gd name="T69" fmla="*/ 123 h 176"/>
                <a:gd name="T70" fmla="*/ 249 w 285"/>
                <a:gd name="T71" fmla="*/ 112 h 176"/>
                <a:gd name="T72" fmla="*/ 240 w 285"/>
                <a:gd name="T73" fmla="*/ 107 h 176"/>
                <a:gd name="T74" fmla="*/ 46 w 285"/>
                <a:gd name="T75" fmla="*/ 107 h 176"/>
                <a:gd name="T76" fmla="*/ 28 w 285"/>
                <a:gd name="T77" fmla="*/ 10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 h="176">
                  <a:moveTo>
                    <a:pt x="28" y="103"/>
                  </a:moveTo>
                  <a:cubicBezTo>
                    <a:pt x="23" y="100"/>
                    <a:pt x="18" y="96"/>
                    <a:pt x="14" y="92"/>
                  </a:cubicBezTo>
                  <a:cubicBezTo>
                    <a:pt x="9" y="87"/>
                    <a:pt x="6" y="81"/>
                    <a:pt x="4" y="75"/>
                  </a:cubicBezTo>
                  <a:cubicBezTo>
                    <a:pt x="1" y="68"/>
                    <a:pt x="0" y="61"/>
                    <a:pt x="0" y="54"/>
                  </a:cubicBezTo>
                  <a:cubicBezTo>
                    <a:pt x="0" y="46"/>
                    <a:pt x="1" y="39"/>
                    <a:pt x="4" y="33"/>
                  </a:cubicBezTo>
                  <a:cubicBezTo>
                    <a:pt x="6" y="26"/>
                    <a:pt x="9" y="21"/>
                    <a:pt x="14" y="16"/>
                  </a:cubicBezTo>
                  <a:cubicBezTo>
                    <a:pt x="18" y="11"/>
                    <a:pt x="23" y="7"/>
                    <a:pt x="28" y="4"/>
                  </a:cubicBezTo>
                  <a:cubicBezTo>
                    <a:pt x="34" y="1"/>
                    <a:pt x="40" y="0"/>
                    <a:pt x="46" y="0"/>
                  </a:cubicBezTo>
                  <a:cubicBezTo>
                    <a:pt x="258" y="0"/>
                    <a:pt x="258" y="0"/>
                    <a:pt x="258" y="0"/>
                  </a:cubicBezTo>
                  <a:cubicBezTo>
                    <a:pt x="262" y="0"/>
                    <a:pt x="266" y="2"/>
                    <a:pt x="269" y="6"/>
                  </a:cubicBezTo>
                  <a:cubicBezTo>
                    <a:pt x="273" y="9"/>
                    <a:pt x="274" y="14"/>
                    <a:pt x="274" y="19"/>
                  </a:cubicBezTo>
                  <a:cubicBezTo>
                    <a:pt x="274" y="25"/>
                    <a:pt x="273" y="29"/>
                    <a:pt x="269" y="33"/>
                  </a:cubicBezTo>
                  <a:cubicBezTo>
                    <a:pt x="266" y="37"/>
                    <a:pt x="262" y="39"/>
                    <a:pt x="258" y="39"/>
                  </a:cubicBezTo>
                  <a:cubicBezTo>
                    <a:pt x="46" y="39"/>
                    <a:pt x="46" y="39"/>
                    <a:pt x="46" y="39"/>
                  </a:cubicBezTo>
                  <a:cubicBezTo>
                    <a:pt x="42" y="39"/>
                    <a:pt x="39" y="40"/>
                    <a:pt x="36" y="43"/>
                  </a:cubicBezTo>
                  <a:cubicBezTo>
                    <a:pt x="34" y="46"/>
                    <a:pt x="32" y="49"/>
                    <a:pt x="32" y="54"/>
                  </a:cubicBezTo>
                  <a:cubicBezTo>
                    <a:pt x="32" y="58"/>
                    <a:pt x="34" y="61"/>
                    <a:pt x="36" y="64"/>
                  </a:cubicBezTo>
                  <a:cubicBezTo>
                    <a:pt x="39" y="67"/>
                    <a:pt x="42" y="69"/>
                    <a:pt x="46" y="69"/>
                  </a:cubicBezTo>
                  <a:cubicBezTo>
                    <a:pt x="238" y="69"/>
                    <a:pt x="238" y="69"/>
                    <a:pt x="238" y="69"/>
                  </a:cubicBezTo>
                  <a:cubicBezTo>
                    <a:pt x="245" y="69"/>
                    <a:pt x="251" y="70"/>
                    <a:pt x="256" y="73"/>
                  </a:cubicBezTo>
                  <a:cubicBezTo>
                    <a:pt x="262" y="76"/>
                    <a:pt x="267" y="79"/>
                    <a:pt x="271" y="84"/>
                  </a:cubicBezTo>
                  <a:cubicBezTo>
                    <a:pt x="275" y="89"/>
                    <a:pt x="279" y="95"/>
                    <a:pt x="281" y="102"/>
                  </a:cubicBezTo>
                  <a:cubicBezTo>
                    <a:pt x="284" y="108"/>
                    <a:pt x="285" y="115"/>
                    <a:pt x="285" y="123"/>
                  </a:cubicBezTo>
                  <a:cubicBezTo>
                    <a:pt x="285" y="130"/>
                    <a:pt x="284" y="137"/>
                    <a:pt x="281" y="144"/>
                  </a:cubicBezTo>
                  <a:cubicBezTo>
                    <a:pt x="279" y="150"/>
                    <a:pt x="275" y="156"/>
                    <a:pt x="271" y="161"/>
                  </a:cubicBezTo>
                  <a:cubicBezTo>
                    <a:pt x="267" y="166"/>
                    <a:pt x="262" y="169"/>
                    <a:pt x="256" y="172"/>
                  </a:cubicBezTo>
                  <a:cubicBezTo>
                    <a:pt x="251" y="175"/>
                    <a:pt x="245" y="176"/>
                    <a:pt x="238" y="176"/>
                  </a:cubicBezTo>
                  <a:cubicBezTo>
                    <a:pt x="27" y="176"/>
                    <a:pt x="27" y="176"/>
                    <a:pt x="27" y="176"/>
                  </a:cubicBezTo>
                  <a:cubicBezTo>
                    <a:pt x="23" y="176"/>
                    <a:pt x="19" y="174"/>
                    <a:pt x="15" y="170"/>
                  </a:cubicBezTo>
                  <a:cubicBezTo>
                    <a:pt x="12" y="167"/>
                    <a:pt x="10" y="162"/>
                    <a:pt x="10" y="157"/>
                  </a:cubicBezTo>
                  <a:cubicBezTo>
                    <a:pt x="10" y="151"/>
                    <a:pt x="12" y="147"/>
                    <a:pt x="15" y="143"/>
                  </a:cubicBezTo>
                  <a:cubicBezTo>
                    <a:pt x="19" y="139"/>
                    <a:pt x="23" y="137"/>
                    <a:pt x="27" y="137"/>
                  </a:cubicBezTo>
                  <a:cubicBezTo>
                    <a:pt x="240" y="137"/>
                    <a:pt x="240" y="137"/>
                    <a:pt x="240" y="137"/>
                  </a:cubicBezTo>
                  <a:cubicBezTo>
                    <a:pt x="243" y="137"/>
                    <a:pt x="246" y="136"/>
                    <a:pt x="249" y="133"/>
                  </a:cubicBezTo>
                  <a:cubicBezTo>
                    <a:pt x="251" y="130"/>
                    <a:pt x="252" y="127"/>
                    <a:pt x="252" y="123"/>
                  </a:cubicBezTo>
                  <a:cubicBezTo>
                    <a:pt x="252" y="118"/>
                    <a:pt x="251" y="115"/>
                    <a:pt x="249" y="112"/>
                  </a:cubicBezTo>
                  <a:cubicBezTo>
                    <a:pt x="246" y="109"/>
                    <a:pt x="243" y="107"/>
                    <a:pt x="240" y="107"/>
                  </a:cubicBezTo>
                  <a:cubicBezTo>
                    <a:pt x="46" y="107"/>
                    <a:pt x="46" y="107"/>
                    <a:pt x="46" y="107"/>
                  </a:cubicBezTo>
                  <a:cubicBezTo>
                    <a:pt x="40" y="107"/>
                    <a:pt x="34" y="106"/>
                    <a:pt x="28" y="10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1" name="Freeform 29">
              <a:extLst>
                <a:ext uri="{FF2B5EF4-FFF2-40B4-BE49-F238E27FC236}">
                  <a16:creationId xmlns:a16="http://schemas.microsoft.com/office/drawing/2014/main" id="{628B0BA9-4862-27C5-171C-9E50731A722A}"/>
                </a:ext>
              </a:extLst>
            </p:cNvPr>
            <p:cNvSpPr>
              <a:spLocks/>
            </p:cNvSpPr>
            <p:nvPr/>
          </p:nvSpPr>
          <p:spPr bwMode="auto">
            <a:xfrm>
              <a:off x="1566863" y="2382838"/>
              <a:ext cx="1069975" cy="666750"/>
            </a:xfrm>
            <a:custGeom>
              <a:avLst/>
              <a:gdLst>
                <a:gd name="T0" fmla="*/ 179 w 284"/>
                <a:gd name="T1" fmla="*/ 132 h 176"/>
                <a:gd name="T2" fmla="*/ 186 w 284"/>
                <a:gd name="T3" fmla="*/ 137 h 176"/>
                <a:gd name="T4" fmla="*/ 212 w 284"/>
                <a:gd name="T5" fmla="*/ 137 h 176"/>
                <a:gd name="T6" fmla="*/ 232 w 284"/>
                <a:gd name="T7" fmla="*/ 132 h 176"/>
                <a:gd name="T8" fmla="*/ 244 w 284"/>
                <a:gd name="T9" fmla="*/ 120 h 176"/>
                <a:gd name="T10" fmla="*/ 250 w 284"/>
                <a:gd name="T11" fmla="*/ 104 h 176"/>
                <a:gd name="T12" fmla="*/ 251 w 284"/>
                <a:gd name="T13" fmla="*/ 88 h 176"/>
                <a:gd name="T14" fmla="*/ 250 w 284"/>
                <a:gd name="T15" fmla="*/ 72 h 176"/>
                <a:gd name="T16" fmla="*/ 244 w 284"/>
                <a:gd name="T17" fmla="*/ 56 h 176"/>
                <a:gd name="T18" fmla="*/ 232 w 284"/>
                <a:gd name="T19" fmla="*/ 44 h 176"/>
                <a:gd name="T20" fmla="*/ 212 w 284"/>
                <a:gd name="T21" fmla="*/ 39 h 176"/>
                <a:gd name="T22" fmla="*/ 72 w 284"/>
                <a:gd name="T23" fmla="*/ 39 h 176"/>
                <a:gd name="T24" fmla="*/ 52 w 284"/>
                <a:gd name="T25" fmla="*/ 44 h 176"/>
                <a:gd name="T26" fmla="*/ 40 w 284"/>
                <a:gd name="T27" fmla="*/ 56 h 176"/>
                <a:gd name="T28" fmla="*/ 34 w 284"/>
                <a:gd name="T29" fmla="*/ 72 h 176"/>
                <a:gd name="T30" fmla="*/ 33 w 284"/>
                <a:gd name="T31" fmla="*/ 88 h 176"/>
                <a:gd name="T32" fmla="*/ 34 w 284"/>
                <a:gd name="T33" fmla="*/ 104 h 176"/>
                <a:gd name="T34" fmla="*/ 40 w 284"/>
                <a:gd name="T35" fmla="*/ 120 h 176"/>
                <a:gd name="T36" fmla="*/ 52 w 284"/>
                <a:gd name="T37" fmla="*/ 132 h 176"/>
                <a:gd name="T38" fmla="*/ 72 w 284"/>
                <a:gd name="T39" fmla="*/ 137 h 176"/>
                <a:gd name="T40" fmla="*/ 102 w 284"/>
                <a:gd name="T41" fmla="*/ 137 h 176"/>
                <a:gd name="T42" fmla="*/ 114 w 284"/>
                <a:gd name="T43" fmla="*/ 143 h 176"/>
                <a:gd name="T44" fmla="*/ 118 w 284"/>
                <a:gd name="T45" fmla="*/ 156 h 176"/>
                <a:gd name="T46" fmla="*/ 114 w 284"/>
                <a:gd name="T47" fmla="*/ 170 h 176"/>
                <a:gd name="T48" fmla="*/ 102 w 284"/>
                <a:gd name="T49" fmla="*/ 176 h 176"/>
                <a:gd name="T50" fmla="*/ 102 w 284"/>
                <a:gd name="T51" fmla="*/ 176 h 176"/>
                <a:gd name="T52" fmla="*/ 61 w 284"/>
                <a:gd name="T53" fmla="*/ 176 h 176"/>
                <a:gd name="T54" fmla="*/ 36 w 284"/>
                <a:gd name="T55" fmla="*/ 167 h 176"/>
                <a:gd name="T56" fmla="*/ 17 w 284"/>
                <a:gd name="T57" fmla="*/ 146 h 176"/>
                <a:gd name="T58" fmla="*/ 5 w 284"/>
                <a:gd name="T59" fmla="*/ 118 h 176"/>
                <a:gd name="T60" fmla="*/ 0 w 284"/>
                <a:gd name="T61" fmla="*/ 88 h 176"/>
                <a:gd name="T62" fmla="*/ 5 w 284"/>
                <a:gd name="T63" fmla="*/ 57 h 176"/>
                <a:gd name="T64" fmla="*/ 17 w 284"/>
                <a:gd name="T65" fmla="*/ 29 h 176"/>
                <a:gd name="T66" fmla="*/ 38 w 284"/>
                <a:gd name="T67" fmla="*/ 8 h 176"/>
                <a:gd name="T68" fmla="*/ 64 w 284"/>
                <a:gd name="T69" fmla="*/ 0 h 176"/>
                <a:gd name="T70" fmla="*/ 223 w 284"/>
                <a:gd name="T71" fmla="*/ 0 h 176"/>
                <a:gd name="T72" fmla="*/ 249 w 284"/>
                <a:gd name="T73" fmla="*/ 9 h 176"/>
                <a:gd name="T74" fmla="*/ 268 w 284"/>
                <a:gd name="T75" fmla="*/ 30 h 176"/>
                <a:gd name="T76" fmla="*/ 280 w 284"/>
                <a:gd name="T77" fmla="*/ 58 h 176"/>
                <a:gd name="T78" fmla="*/ 284 w 284"/>
                <a:gd name="T79" fmla="*/ 88 h 176"/>
                <a:gd name="T80" fmla="*/ 279 w 284"/>
                <a:gd name="T81" fmla="*/ 119 h 176"/>
                <a:gd name="T82" fmla="*/ 267 w 284"/>
                <a:gd name="T83" fmla="*/ 147 h 176"/>
                <a:gd name="T84" fmla="*/ 246 w 284"/>
                <a:gd name="T85" fmla="*/ 168 h 176"/>
                <a:gd name="T86" fmla="*/ 220 w 284"/>
                <a:gd name="T87" fmla="*/ 176 h 176"/>
                <a:gd name="T88" fmla="*/ 185 w 284"/>
                <a:gd name="T89" fmla="*/ 176 h 176"/>
                <a:gd name="T90" fmla="*/ 168 w 284"/>
                <a:gd name="T91" fmla="*/ 172 h 176"/>
                <a:gd name="T92" fmla="*/ 155 w 284"/>
                <a:gd name="T93" fmla="*/ 162 h 176"/>
                <a:gd name="T94" fmla="*/ 146 w 284"/>
                <a:gd name="T95" fmla="*/ 146 h 176"/>
                <a:gd name="T96" fmla="*/ 143 w 284"/>
                <a:gd name="T97" fmla="*/ 127 h 176"/>
                <a:gd name="T98" fmla="*/ 143 w 284"/>
                <a:gd name="T99" fmla="*/ 107 h 176"/>
                <a:gd name="T100" fmla="*/ 148 w 284"/>
                <a:gd name="T101" fmla="*/ 93 h 176"/>
                <a:gd name="T102" fmla="*/ 159 w 284"/>
                <a:gd name="T103" fmla="*/ 88 h 176"/>
                <a:gd name="T104" fmla="*/ 171 w 284"/>
                <a:gd name="T105" fmla="*/ 93 h 176"/>
                <a:gd name="T106" fmla="*/ 176 w 284"/>
                <a:gd name="T107" fmla="*/ 107 h 176"/>
                <a:gd name="T108" fmla="*/ 176 w 284"/>
                <a:gd name="T109" fmla="*/ 122 h 176"/>
                <a:gd name="T110" fmla="*/ 179 w 284"/>
                <a:gd name="T111"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84" h="176">
                  <a:moveTo>
                    <a:pt x="179" y="132"/>
                  </a:moveTo>
                  <a:cubicBezTo>
                    <a:pt x="181" y="135"/>
                    <a:pt x="183" y="137"/>
                    <a:pt x="186" y="137"/>
                  </a:cubicBezTo>
                  <a:cubicBezTo>
                    <a:pt x="212" y="137"/>
                    <a:pt x="212" y="137"/>
                    <a:pt x="212" y="137"/>
                  </a:cubicBezTo>
                  <a:cubicBezTo>
                    <a:pt x="220" y="137"/>
                    <a:pt x="227" y="136"/>
                    <a:pt x="232" y="132"/>
                  </a:cubicBezTo>
                  <a:cubicBezTo>
                    <a:pt x="237" y="129"/>
                    <a:pt x="241" y="125"/>
                    <a:pt x="244" y="120"/>
                  </a:cubicBezTo>
                  <a:cubicBezTo>
                    <a:pt x="247" y="115"/>
                    <a:pt x="249" y="110"/>
                    <a:pt x="250" y="104"/>
                  </a:cubicBezTo>
                  <a:cubicBezTo>
                    <a:pt x="251" y="98"/>
                    <a:pt x="251" y="93"/>
                    <a:pt x="251" y="88"/>
                  </a:cubicBezTo>
                  <a:cubicBezTo>
                    <a:pt x="251" y="83"/>
                    <a:pt x="251" y="78"/>
                    <a:pt x="250" y="72"/>
                  </a:cubicBezTo>
                  <a:cubicBezTo>
                    <a:pt x="249" y="66"/>
                    <a:pt x="247" y="61"/>
                    <a:pt x="244" y="56"/>
                  </a:cubicBezTo>
                  <a:cubicBezTo>
                    <a:pt x="241" y="51"/>
                    <a:pt x="237" y="47"/>
                    <a:pt x="232" y="44"/>
                  </a:cubicBezTo>
                  <a:cubicBezTo>
                    <a:pt x="227" y="40"/>
                    <a:pt x="220" y="39"/>
                    <a:pt x="212" y="39"/>
                  </a:cubicBezTo>
                  <a:cubicBezTo>
                    <a:pt x="72" y="39"/>
                    <a:pt x="72" y="39"/>
                    <a:pt x="72" y="39"/>
                  </a:cubicBezTo>
                  <a:cubicBezTo>
                    <a:pt x="64" y="39"/>
                    <a:pt x="57" y="40"/>
                    <a:pt x="52" y="44"/>
                  </a:cubicBezTo>
                  <a:cubicBezTo>
                    <a:pt x="47" y="47"/>
                    <a:pt x="43" y="51"/>
                    <a:pt x="40" y="56"/>
                  </a:cubicBezTo>
                  <a:cubicBezTo>
                    <a:pt x="37" y="61"/>
                    <a:pt x="35" y="66"/>
                    <a:pt x="34" y="72"/>
                  </a:cubicBezTo>
                  <a:cubicBezTo>
                    <a:pt x="33" y="78"/>
                    <a:pt x="33" y="83"/>
                    <a:pt x="33" y="88"/>
                  </a:cubicBezTo>
                  <a:cubicBezTo>
                    <a:pt x="33" y="93"/>
                    <a:pt x="33" y="98"/>
                    <a:pt x="34" y="104"/>
                  </a:cubicBezTo>
                  <a:cubicBezTo>
                    <a:pt x="35" y="110"/>
                    <a:pt x="37" y="115"/>
                    <a:pt x="40" y="120"/>
                  </a:cubicBezTo>
                  <a:cubicBezTo>
                    <a:pt x="43" y="125"/>
                    <a:pt x="47" y="129"/>
                    <a:pt x="52" y="132"/>
                  </a:cubicBezTo>
                  <a:cubicBezTo>
                    <a:pt x="57" y="136"/>
                    <a:pt x="64" y="137"/>
                    <a:pt x="72" y="137"/>
                  </a:cubicBezTo>
                  <a:cubicBezTo>
                    <a:pt x="102" y="137"/>
                    <a:pt x="102" y="137"/>
                    <a:pt x="102" y="137"/>
                  </a:cubicBezTo>
                  <a:cubicBezTo>
                    <a:pt x="106" y="137"/>
                    <a:pt x="110" y="139"/>
                    <a:pt x="114" y="143"/>
                  </a:cubicBezTo>
                  <a:cubicBezTo>
                    <a:pt x="117" y="146"/>
                    <a:pt x="118" y="151"/>
                    <a:pt x="118" y="156"/>
                  </a:cubicBezTo>
                  <a:cubicBezTo>
                    <a:pt x="118" y="162"/>
                    <a:pt x="117" y="166"/>
                    <a:pt x="114" y="170"/>
                  </a:cubicBezTo>
                  <a:cubicBezTo>
                    <a:pt x="110" y="174"/>
                    <a:pt x="106" y="176"/>
                    <a:pt x="102" y="176"/>
                  </a:cubicBezTo>
                  <a:cubicBezTo>
                    <a:pt x="102" y="176"/>
                    <a:pt x="102" y="176"/>
                    <a:pt x="102" y="176"/>
                  </a:cubicBezTo>
                  <a:cubicBezTo>
                    <a:pt x="61" y="176"/>
                    <a:pt x="61" y="176"/>
                    <a:pt x="61" y="176"/>
                  </a:cubicBezTo>
                  <a:cubicBezTo>
                    <a:pt x="51" y="176"/>
                    <a:pt x="43" y="172"/>
                    <a:pt x="36" y="167"/>
                  </a:cubicBezTo>
                  <a:cubicBezTo>
                    <a:pt x="28" y="161"/>
                    <a:pt x="22" y="155"/>
                    <a:pt x="17" y="146"/>
                  </a:cubicBezTo>
                  <a:cubicBezTo>
                    <a:pt x="11" y="138"/>
                    <a:pt x="7" y="129"/>
                    <a:pt x="5" y="118"/>
                  </a:cubicBezTo>
                  <a:cubicBezTo>
                    <a:pt x="2" y="108"/>
                    <a:pt x="0" y="98"/>
                    <a:pt x="0" y="88"/>
                  </a:cubicBezTo>
                  <a:cubicBezTo>
                    <a:pt x="0" y="78"/>
                    <a:pt x="2" y="67"/>
                    <a:pt x="5" y="57"/>
                  </a:cubicBezTo>
                  <a:cubicBezTo>
                    <a:pt x="8" y="47"/>
                    <a:pt x="12" y="37"/>
                    <a:pt x="17" y="29"/>
                  </a:cubicBezTo>
                  <a:cubicBezTo>
                    <a:pt x="23" y="20"/>
                    <a:pt x="30" y="13"/>
                    <a:pt x="38" y="8"/>
                  </a:cubicBezTo>
                  <a:cubicBezTo>
                    <a:pt x="46" y="3"/>
                    <a:pt x="54" y="0"/>
                    <a:pt x="64" y="0"/>
                  </a:cubicBezTo>
                  <a:cubicBezTo>
                    <a:pt x="223" y="0"/>
                    <a:pt x="223" y="0"/>
                    <a:pt x="223" y="0"/>
                  </a:cubicBezTo>
                  <a:cubicBezTo>
                    <a:pt x="233" y="0"/>
                    <a:pt x="241" y="3"/>
                    <a:pt x="249" y="9"/>
                  </a:cubicBezTo>
                  <a:cubicBezTo>
                    <a:pt x="256" y="15"/>
                    <a:pt x="262" y="21"/>
                    <a:pt x="268" y="30"/>
                  </a:cubicBezTo>
                  <a:cubicBezTo>
                    <a:pt x="273" y="38"/>
                    <a:pt x="277" y="47"/>
                    <a:pt x="280" y="58"/>
                  </a:cubicBezTo>
                  <a:cubicBezTo>
                    <a:pt x="282" y="68"/>
                    <a:pt x="284" y="78"/>
                    <a:pt x="284" y="88"/>
                  </a:cubicBezTo>
                  <a:cubicBezTo>
                    <a:pt x="284" y="98"/>
                    <a:pt x="282" y="109"/>
                    <a:pt x="279" y="119"/>
                  </a:cubicBezTo>
                  <a:cubicBezTo>
                    <a:pt x="276" y="129"/>
                    <a:pt x="272" y="139"/>
                    <a:pt x="267" y="147"/>
                  </a:cubicBezTo>
                  <a:cubicBezTo>
                    <a:pt x="261" y="156"/>
                    <a:pt x="254" y="163"/>
                    <a:pt x="246" y="168"/>
                  </a:cubicBezTo>
                  <a:cubicBezTo>
                    <a:pt x="239" y="173"/>
                    <a:pt x="230" y="176"/>
                    <a:pt x="220" y="176"/>
                  </a:cubicBezTo>
                  <a:cubicBezTo>
                    <a:pt x="185" y="176"/>
                    <a:pt x="185" y="176"/>
                    <a:pt x="185" y="176"/>
                  </a:cubicBezTo>
                  <a:cubicBezTo>
                    <a:pt x="179" y="176"/>
                    <a:pt x="173" y="175"/>
                    <a:pt x="168" y="172"/>
                  </a:cubicBezTo>
                  <a:cubicBezTo>
                    <a:pt x="163" y="170"/>
                    <a:pt x="159" y="166"/>
                    <a:pt x="155" y="162"/>
                  </a:cubicBezTo>
                  <a:cubicBezTo>
                    <a:pt x="151" y="157"/>
                    <a:pt x="148" y="152"/>
                    <a:pt x="146" y="146"/>
                  </a:cubicBezTo>
                  <a:cubicBezTo>
                    <a:pt x="144" y="140"/>
                    <a:pt x="143" y="134"/>
                    <a:pt x="143" y="127"/>
                  </a:cubicBezTo>
                  <a:cubicBezTo>
                    <a:pt x="143" y="107"/>
                    <a:pt x="143" y="107"/>
                    <a:pt x="143" y="107"/>
                  </a:cubicBezTo>
                  <a:cubicBezTo>
                    <a:pt x="143" y="102"/>
                    <a:pt x="144" y="97"/>
                    <a:pt x="148" y="93"/>
                  </a:cubicBezTo>
                  <a:cubicBezTo>
                    <a:pt x="151" y="89"/>
                    <a:pt x="155" y="88"/>
                    <a:pt x="159" y="88"/>
                  </a:cubicBezTo>
                  <a:cubicBezTo>
                    <a:pt x="164" y="88"/>
                    <a:pt x="168" y="89"/>
                    <a:pt x="171" y="93"/>
                  </a:cubicBezTo>
                  <a:cubicBezTo>
                    <a:pt x="174" y="97"/>
                    <a:pt x="176" y="102"/>
                    <a:pt x="176" y="107"/>
                  </a:cubicBezTo>
                  <a:cubicBezTo>
                    <a:pt x="176" y="122"/>
                    <a:pt x="176" y="122"/>
                    <a:pt x="176" y="122"/>
                  </a:cubicBezTo>
                  <a:cubicBezTo>
                    <a:pt x="176" y="126"/>
                    <a:pt x="177" y="130"/>
                    <a:pt x="179" y="132"/>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2" name="Freeform 30">
              <a:extLst>
                <a:ext uri="{FF2B5EF4-FFF2-40B4-BE49-F238E27FC236}">
                  <a16:creationId xmlns:a16="http://schemas.microsoft.com/office/drawing/2014/main" id="{F025D79C-C423-C165-49B4-461ED31436E8}"/>
                </a:ext>
              </a:extLst>
            </p:cNvPr>
            <p:cNvSpPr>
              <a:spLocks/>
            </p:cNvSpPr>
            <p:nvPr/>
          </p:nvSpPr>
          <p:spPr bwMode="auto">
            <a:xfrm>
              <a:off x="2697163" y="2382838"/>
              <a:ext cx="1066800" cy="666750"/>
            </a:xfrm>
            <a:custGeom>
              <a:avLst/>
              <a:gdLst>
                <a:gd name="T0" fmla="*/ 35 w 283"/>
                <a:gd name="T1" fmla="*/ 104 h 176"/>
                <a:gd name="T2" fmla="*/ 41 w 283"/>
                <a:gd name="T3" fmla="*/ 120 h 176"/>
                <a:gd name="T4" fmla="*/ 52 w 283"/>
                <a:gd name="T5" fmla="*/ 132 h 176"/>
                <a:gd name="T6" fmla="*/ 72 w 283"/>
                <a:gd name="T7" fmla="*/ 137 h 176"/>
                <a:gd name="T8" fmla="*/ 211 w 283"/>
                <a:gd name="T9" fmla="*/ 137 h 176"/>
                <a:gd name="T10" fmla="*/ 230 w 283"/>
                <a:gd name="T11" fmla="*/ 132 h 176"/>
                <a:gd name="T12" fmla="*/ 242 w 283"/>
                <a:gd name="T13" fmla="*/ 120 h 176"/>
                <a:gd name="T14" fmla="*/ 248 w 283"/>
                <a:gd name="T15" fmla="*/ 104 h 176"/>
                <a:gd name="T16" fmla="*/ 250 w 283"/>
                <a:gd name="T17" fmla="*/ 88 h 176"/>
                <a:gd name="T18" fmla="*/ 250 w 283"/>
                <a:gd name="T19" fmla="*/ 20 h 176"/>
                <a:gd name="T20" fmla="*/ 255 w 283"/>
                <a:gd name="T21" fmla="*/ 6 h 176"/>
                <a:gd name="T22" fmla="*/ 266 w 283"/>
                <a:gd name="T23" fmla="*/ 0 h 176"/>
                <a:gd name="T24" fmla="*/ 278 w 283"/>
                <a:gd name="T25" fmla="*/ 6 h 176"/>
                <a:gd name="T26" fmla="*/ 283 w 283"/>
                <a:gd name="T27" fmla="*/ 20 h 176"/>
                <a:gd name="T28" fmla="*/ 283 w 283"/>
                <a:gd name="T29" fmla="*/ 88 h 176"/>
                <a:gd name="T30" fmla="*/ 279 w 283"/>
                <a:gd name="T31" fmla="*/ 119 h 176"/>
                <a:gd name="T32" fmla="*/ 266 w 283"/>
                <a:gd name="T33" fmla="*/ 147 h 176"/>
                <a:gd name="T34" fmla="*/ 246 w 283"/>
                <a:gd name="T35" fmla="*/ 168 h 176"/>
                <a:gd name="T36" fmla="*/ 219 w 283"/>
                <a:gd name="T37" fmla="*/ 176 h 176"/>
                <a:gd name="T38" fmla="*/ 60 w 283"/>
                <a:gd name="T39" fmla="*/ 176 h 176"/>
                <a:gd name="T40" fmla="*/ 35 w 283"/>
                <a:gd name="T41" fmla="*/ 167 h 176"/>
                <a:gd name="T42" fmla="*/ 16 w 283"/>
                <a:gd name="T43" fmla="*/ 146 h 176"/>
                <a:gd name="T44" fmla="*/ 4 w 283"/>
                <a:gd name="T45" fmla="*/ 118 h 176"/>
                <a:gd name="T46" fmla="*/ 0 w 283"/>
                <a:gd name="T47" fmla="*/ 88 h 176"/>
                <a:gd name="T48" fmla="*/ 0 w 283"/>
                <a:gd name="T49" fmla="*/ 20 h 176"/>
                <a:gd name="T50" fmla="*/ 5 w 283"/>
                <a:gd name="T51" fmla="*/ 6 h 176"/>
                <a:gd name="T52" fmla="*/ 16 w 283"/>
                <a:gd name="T53" fmla="*/ 0 h 176"/>
                <a:gd name="T54" fmla="*/ 28 w 283"/>
                <a:gd name="T55" fmla="*/ 6 h 176"/>
                <a:gd name="T56" fmla="*/ 33 w 283"/>
                <a:gd name="T57" fmla="*/ 20 h 176"/>
                <a:gd name="T58" fmla="*/ 33 w 283"/>
                <a:gd name="T59" fmla="*/ 88 h 176"/>
                <a:gd name="T60" fmla="*/ 35 w 283"/>
                <a:gd name="T61" fmla="*/ 104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83" h="176">
                  <a:moveTo>
                    <a:pt x="35" y="104"/>
                  </a:moveTo>
                  <a:cubicBezTo>
                    <a:pt x="36" y="110"/>
                    <a:pt x="38" y="115"/>
                    <a:pt x="41" y="120"/>
                  </a:cubicBezTo>
                  <a:cubicBezTo>
                    <a:pt x="44" y="125"/>
                    <a:pt x="47" y="129"/>
                    <a:pt x="52" y="132"/>
                  </a:cubicBezTo>
                  <a:cubicBezTo>
                    <a:pt x="57" y="136"/>
                    <a:pt x="64" y="137"/>
                    <a:pt x="72" y="137"/>
                  </a:cubicBezTo>
                  <a:cubicBezTo>
                    <a:pt x="211" y="137"/>
                    <a:pt x="211" y="137"/>
                    <a:pt x="211" y="137"/>
                  </a:cubicBezTo>
                  <a:cubicBezTo>
                    <a:pt x="219" y="137"/>
                    <a:pt x="225" y="136"/>
                    <a:pt x="230" y="132"/>
                  </a:cubicBezTo>
                  <a:cubicBezTo>
                    <a:pt x="235" y="129"/>
                    <a:pt x="239" y="125"/>
                    <a:pt x="242" y="120"/>
                  </a:cubicBezTo>
                  <a:cubicBezTo>
                    <a:pt x="245" y="115"/>
                    <a:pt x="247" y="110"/>
                    <a:pt x="248" y="104"/>
                  </a:cubicBezTo>
                  <a:cubicBezTo>
                    <a:pt x="249" y="98"/>
                    <a:pt x="250" y="93"/>
                    <a:pt x="250" y="88"/>
                  </a:cubicBezTo>
                  <a:cubicBezTo>
                    <a:pt x="250" y="20"/>
                    <a:pt x="250" y="20"/>
                    <a:pt x="250" y="20"/>
                  </a:cubicBezTo>
                  <a:cubicBezTo>
                    <a:pt x="250" y="14"/>
                    <a:pt x="251" y="10"/>
                    <a:pt x="255" y="6"/>
                  </a:cubicBezTo>
                  <a:cubicBezTo>
                    <a:pt x="258" y="2"/>
                    <a:pt x="262" y="0"/>
                    <a:pt x="266" y="0"/>
                  </a:cubicBezTo>
                  <a:cubicBezTo>
                    <a:pt x="271" y="0"/>
                    <a:pt x="275" y="2"/>
                    <a:pt x="278" y="6"/>
                  </a:cubicBezTo>
                  <a:cubicBezTo>
                    <a:pt x="281" y="10"/>
                    <a:pt x="283" y="14"/>
                    <a:pt x="283" y="20"/>
                  </a:cubicBezTo>
                  <a:cubicBezTo>
                    <a:pt x="283" y="88"/>
                    <a:pt x="283" y="88"/>
                    <a:pt x="283" y="88"/>
                  </a:cubicBezTo>
                  <a:cubicBezTo>
                    <a:pt x="283" y="98"/>
                    <a:pt x="282" y="109"/>
                    <a:pt x="279" y="119"/>
                  </a:cubicBezTo>
                  <a:cubicBezTo>
                    <a:pt x="276" y="129"/>
                    <a:pt x="272" y="139"/>
                    <a:pt x="266" y="147"/>
                  </a:cubicBezTo>
                  <a:cubicBezTo>
                    <a:pt x="260" y="156"/>
                    <a:pt x="254" y="163"/>
                    <a:pt x="246" y="168"/>
                  </a:cubicBezTo>
                  <a:cubicBezTo>
                    <a:pt x="238" y="173"/>
                    <a:pt x="229" y="176"/>
                    <a:pt x="219" y="176"/>
                  </a:cubicBezTo>
                  <a:cubicBezTo>
                    <a:pt x="60" y="176"/>
                    <a:pt x="60" y="176"/>
                    <a:pt x="60" y="176"/>
                  </a:cubicBezTo>
                  <a:cubicBezTo>
                    <a:pt x="51" y="176"/>
                    <a:pt x="42" y="172"/>
                    <a:pt x="35" y="167"/>
                  </a:cubicBezTo>
                  <a:cubicBezTo>
                    <a:pt x="27" y="161"/>
                    <a:pt x="21" y="155"/>
                    <a:pt x="16" y="146"/>
                  </a:cubicBezTo>
                  <a:cubicBezTo>
                    <a:pt x="11" y="138"/>
                    <a:pt x="7" y="129"/>
                    <a:pt x="4" y="118"/>
                  </a:cubicBezTo>
                  <a:cubicBezTo>
                    <a:pt x="1" y="108"/>
                    <a:pt x="0" y="98"/>
                    <a:pt x="0" y="88"/>
                  </a:cubicBezTo>
                  <a:cubicBezTo>
                    <a:pt x="0" y="20"/>
                    <a:pt x="0" y="20"/>
                    <a:pt x="0" y="20"/>
                  </a:cubicBezTo>
                  <a:cubicBezTo>
                    <a:pt x="0" y="14"/>
                    <a:pt x="1" y="10"/>
                    <a:pt x="5" y="6"/>
                  </a:cubicBezTo>
                  <a:cubicBezTo>
                    <a:pt x="8" y="2"/>
                    <a:pt x="12" y="0"/>
                    <a:pt x="16" y="0"/>
                  </a:cubicBezTo>
                  <a:cubicBezTo>
                    <a:pt x="21" y="0"/>
                    <a:pt x="25" y="2"/>
                    <a:pt x="28" y="6"/>
                  </a:cubicBezTo>
                  <a:cubicBezTo>
                    <a:pt x="32" y="10"/>
                    <a:pt x="33" y="14"/>
                    <a:pt x="33" y="20"/>
                  </a:cubicBezTo>
                  <a:cubicBezTo>
                    <a:pt x="33" y="88"/>
                    <a:pt x="33" y="88"/>
                    <a:pt x="33" y="88"/>
                  </a:cubicBezTo>
                  <a:cubicBezTo>
                    <a:pt x="33" y="93"/>
                    <a:pt x="34" y="98"/>
                    <a:pt x="35" y="104"/>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3" name="Freeform 31">
              <a:extLst>
                <a:ext uri="{FF2B5EF4-FFF2-40B4-BE49-F238E27FC236}">
                  <a16:creationId xmlns:a16="http://schemas.microsoft.com/office/drawing/2014/main" id="{45383D09-3DA1-038C-7EDF-BAEC11FBD2AC}"/>
                </a:ext>
              </a:extLst>
            </p:cNvPr>
            <p:cNvSpPr>
              <a:spLocks noEditPoints="1"/>
            </p:cNvSpPr>
            <p:nvPr/>
          </p:nvSpPr>
          <p:spPr bwMode="auto">
            <a:xfrm>
              <a:off x="3824288" y="2382838"/>
              <a:ext cx="1054100" cy="666750"/>
            </a:xfrm>
            <a:custGeom>
              <a:avLst/>
              <a:gdLst>
                <a:gd name="T0" fmla="*/ 0 w 280"/>
                <a:gd name="T1" fmla="*/ 19 h 176"/>
                <a:gd name="T2" fmla="*/ 5 w 280"/>
                <a:gd name="T3" fmla="*/ 6 h 176"/>
                <a:gd name="T4" fmla="*/ 17 w 280"/>
                <a:gd name="T5" fmla="*/ 0 h 176"/>
                <a:gd name="T6" fmla="*/ 264 w 280"/>
                <a:gd name="T7" fmla="*/ 0 h 176"/>
                <a:gd name="T8" fmla="*/ 275 w 280"/>
                <a:gd name="T9" fmla="*/ 6 h 176"/>
                <a:gd name="T10" fmla="*/ 280 w 280"/>
                <a:gd name="T11" fmla="*/ 19 h 176"/>
                <a:gd name="T12" fmla="*/ 275 w 280"/>
                <a:gd name="T13" fmla="*/ 33 h 176"/>
                <a:gd name="T14" fmla="*/ 264 w 280"/>
                <a:gd name="T15" fmla="*/ 39 h 176"/>
                <a:gd name="T16" fmla="*/ 17 w 280"/>
                <a:gd name="T17" fmla="*/ 39 h 176"/>
                <a:gd name="T18" fmla="*/ 5 w 280"/>
                <a:gd name="T19" fmla="*/ 33 h 176"/>
                <a:gd name="T20" fmla="*/ 0 w 280"/>
                <a:gd name="T21" fmla="*/ 19 h 176"/>
                <a:gd name="T22" fmla="*/ 43 w 280"/>
                <a:gd name="T23" fmla="*/ 176 h 176"/>
                <a:gd name="T24" fmla="*/ 27 w 280"/>
                <a:gd name="T25" fmla="*/ 172 h 176"/>
                <a:gd name="T26" fmla="*/ 14 w 280"/>
                <a:gd name="T27" fmla="*/ 162 h 176"/>
                <a:gd name="T28" fmla="*/ 4 w 280"/>
                <a:gd name="T29" fmla="*/ 145 h 176"/>
                <a:gd name="T30" fmla="*/ 0 w 280"/>
                <a:gd name="T31" fmla="*/ 123 h 176"/>
                <a:gd name="T32" fmla="*/ 0 w 280"/>
                <a:gd name="T33" fmla="*/ 87 h 176"/>
                <a:gd name="T34" fmla="*/ 5 w 280"/>
                <a:gd name="T35" fmla="*/ 72 h 176"/>
                <a:gd name="T36" fmla="*/ 22 w 280"/>
                <a:gd name="T37" fmla="*/ 69 h 176"/>
                <a:gd name="T38" fmla="*/ 256 w 280"/>
                <a:gd name="T39" fmla="*/ 69 h 176"/>
                <a:gd name="T40" fmla="*/ 268 w 280"/>
                <a:gd name="T41" fmla="*/ 74 h 176"/>
                <a:gd name="T42" fmla="*/ 273 w 280"/>
                <a:gd name="T43" fmla="*/ 88 h 176"/>
                <a:gd name="T44" fmla="*/ 268 w 280"/>
                <a:gd name="T45" fmla="*/ 102 h 176"/>
                <a:gd name="T46" fmla="*/ 256 w 280"/>
                <a:gd name="T47" fmla="*/ 107 h 176"/>
                <a:gd name="T48" fmla="*/ 33 w 280"/>
                <a:gd name="T49" fmla="*/ 107 h 176"/>
                <a:gd name="T50" fmla="*/ 33 w 280"/>
                <a:gd name="T51" fmla="*/ 127 h 176"/>
                <a:gd name="T52" fmla="*/ 36 w 280"/>
                <a:gd name="T53" fmla="*/ 134 h 176"/>
                <a:gd name="T54" fmla="*/ 44 w 280"/>
                <a:gd name="T55" fmla="*/ 137 h 176"/>
                <a:gd name="T56" fmla="*/ 264 w 280"/>
                <a:gd name="T57" fmla="*/ 137 h 176"/>
                <a:gd name="T58" fmla="*/ 275 w 280"/>
                <a:gd name="T59" fmla="*/ 143 h 176"/>
                <a:gd name="T60" fmla="*/ 280 w 280"/>
                <a:gd name="T61" fmla="*/ 157 h 176"/>
                <a:gd name="T62" fmla="*/ 275 w 280"/>
                <a:gd name="T63" fmla="*/ 170 h 176"/>
                <a:gd name="T64" fmla="*/ 264 w 280"/>
                <a:gd name="T65" fmla="*/ 176 h 176"/>
                <a:gd name="T66" fmla="*/ 43 w 280"/>
                <a:gd name="T67"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280" h="176">
                  <a:moveTo>
                    <a:pt x="0" y="19"/>
                  </a:moveTo>
                  <a:cubicBezTo>
                    <a:pt x="0" y="14"/>
                    <a:pt x="2" y="9"/>
                    <a:pt x="5" y="6"/>
                  </a:cubicBezTo>
                  <a:cubicBezTo>
                    <a:pt x="8" y="2"/>
                    <a:pt x="12" y="0"/>
                    <a:pt x="17" y="0"/>
                  </a:cubicBezTo>
                  <a:cubicBezTo>
                    <a:pt x="264" y="0"/>
                    <a:pt x="264" y="0"/>
                    <a:pt x="264" y="0"/>
                  </a:cubicBezTo>
                  <a:cubicBezTo>
                    <a:pt x="268" y="0"/>
                    <a:pt x="272" y="2"/>
                    <a:pt x="275" y="6"/>
                  </a:cubicBezTo>
                  <a:cubicBezTo>
                    <a:pt x="279" y="9"/>
                    <a:pt x="280" y="14"/>
                    <a:pt x="280" y="19"/>
                  </a:cubicBezTo>
                  <a:cubicBezTo>
                    <a:pt x="280" y="25"/>
                    <a:pt x="279" y="29"/>
                    <a:pt x="275" y="33"/>
                  </a:cubicBezTo>
                  <a:cubicBezTo>
                    <a:pt x="272" y="37"/>
                    <a:pt x="268" y="39"/>
                    <a:pt x="264" y="39"/>
                  </a:cubicBezTo>
                  <a:cubicBezTo>
                    <a:pt x="17" y="39"/>
                    <a:pt x="17" y="39"/>
                    <a:pt x="17" y="39"/>
                  </a:cubicBezTo>
                  <a:cubicBezTo>
                    <a:pt x="12" y="39"/>
                    <a:pt x="8" y="37"/>
                    <a:pt x="5" y="33"/>
                  </a:cubicBezTo>
                  <a:cubicBezTo>
                    <a:pt x="2" y="29"/>
                    <a:pt x="0" y="25"/>
                    <a:pt x="0" y="19"/>
                  </a:cubicBezTo>
                  <a:close/>
                  <a:moveTo>
                    <a:pt x="43" y="176"/>
                  </a:moveTo>
                  <a:cubicBezTo>
                    <a:pt x="37" y="176"/>
                    <a:pt x="32" y="175"/>
                    <a:pt x="27" y="172"/>
                  </a:cubicBezTo>
                  <a:cubicBezTo>
                    <a:pt x="22" y="170"/>
                    <a:pt x="18" y="166"/>
                    <a:pt x="14" y="162"/>
                  </a:cubicBezTo>
                  <a:cubicBezTo>
                    <a:pt x="10" y="157"/>
                    <a:pt x="6" y="151"/>
                    <a:pt x="4" y="145"/>
                  </a:cubicBezTo>
                  <a:cubicBezTo>
                    <a:pt x="1" y="138"/>
                    <a:pt x="0" y="131"/>
                    <a:pt x="0" y="123"/>
                  </a:cubicBezTo>
                  <a:cubicBezTo>
                    <a:pt x="0" y="87"/>
                    <a:pt x="0" y="87"/>
                    <a:pt x="0" y="87"/>
                  </a:cubicBezTo>
                  <a:cubicBezTo>
                    <a:pt x="0" y="79"/>
                    <a:pt x="2" y="75"/>
                    <a:pt x="5" y="72"/>
                  </a:cubicBezTo>
                  <a:cubicBezTo>
                    <a:pt x="9" y="70"/>
                    <a:pt x="15" y="69"/>
                    <a:pt x="22" y="69"/>
                  </a:cubicBezTo>
                  <a:cubicBezTo>
                    <a:pt x="256" y="69"/>
                    <a:pt x="256" y="69"/>
                    <a:pt x="256" y="69"/>
                  </a:cubicBezTo>
                  <a:cubicBezTo>
                    <a:pt x="261" y="69"/>
                    <a:pt x="264" y="70"/>
                    <a:pt x="268" y="74"/>
                  </a:cubicBezTo>
                  <a:cubicBezTo>
                    <a:pt x="271" y="78"/>
                    <a:pt x="273" y="83"/>
                    <a:pt x="273" y="88"/>
                  </a:cubicBezTo>
                  <a:cubicBezTo>
                    <a:pt x="273" y="93"/>
                    <a:pt x="271" y="98"/>
                    <a:pt x="268" y="102"/>
                  </a:cubicBezTo>
                  <a:cubicBezTo>
                    <a:pt x="264" y="105"/>
                    <a:pt x="261" y="107"/>
                    <a:pt x="256" y="107"/>
                  </a:cubicBezTo>
                  <a:cubicBezTo>
                    <a:pt x="33" y="107"/>
                    <a:pt x="33" y="107"/>
                    <a:pt x="33" y="107"/>
                  </a:cubicBezTo>
                  <a:cubicBezTo>
                    <a:pt x="33" y="127"/>
                    <a:pt x="33" y="127"/>
                    <a:pt x="33" y="127"/>
                  </a:cubicBezTo>
                  <a:cubicBezTo>
                    <a:pt x="33" y="130"/>
                    <a:pt x="34" y="132"/>
                    <a:pt x="36" y="134"/>
                  </a:cubicBezTo>
                  <a:cubicBezTo>
                    <a:pt x="38" y="136"/>
                    <a:pt x="41" y="137"/>
                    <a:pt x="44" y="137"/>
                  </a:cubicBezTo>
                  <a:cubicBezTo>
                    <a:pt x="264" y="137"/>
                    <a:pt x="264" y="137"/>
                    <a:pt x="264" y="137"/>
                  </a:cubicBezTo>
                  <a:cubicBezTo>
                    <a:pt x="268" y="137"/>
                    <a:pt x="272" y="139"/>
                    <a:pt x="275" y="143"/>
                  </a:cubicBezTo>
                  <a:cubicBezTo>
                    <a:pt x="279" y="147"/>
                    <a:pt x="280" y="151"/>
                    <a:pt x="280" y="157"/>
                  </a:cubicBezTo>
                  <a:cubicBezTo>
                    <a:pt x="280" y="162"/>
                    <a:pt x="279" y="167"/>
                    <a:pt x="275" y="170"/>
                  </a:cubicBezTo>
                  <a:cubicBezTo>
                    <a:pt x="272" y="174"/>
                    <a:pt x="268" y="176"/>
                    <a:pt x="264" y="176"/>
                  </a:cubicBezTo>
                  <a:lnTo>
                    <a:pt x="43" y="176"/>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4" name="Freeform 32">
              <a:extLst>
                <a:ext uri="{FF2B5EF4-FFF2-40B4-BE49-F238E27FC236}">
                  <a16:creationId xmlns:a16="http://schemas.microsoft.com/office/drawing/2014/main" id="{05D7BA70-BDC7-5DB4-CF85-609274E19D58}"/>
                </a:ext>
              </a:extLst>
            </p:cNvPr>
            <p:cNvSpPr>
              <a:spLocks/>
            </p:cNvSpPr>
            <p:nvPr/>
          </p:nvSpPr>
          <p:spPr bwMode="auto">
            <a:xfrm>
              <a:off x="4938713" y="2382838"/>
              <a:ext cx="1074738" cy="666750"/>
            </a:xfrm>
            <a:custGeom>
              <a:avLst/>
              <a:gdLst>
                <a:gd name="T0" fmla="*/ 28 w 285"/>
                <a:gd name="T1" fmla="*/ 103 h 176"/>
                <a:gd name="T2" fmla="*/ 14 w 285"/>
                <a:gd name="T3" fmla="*/ 92 h 176"/>
                <a:gd name="T4" fmla="*/ 4 w 285"/>
                <a:gd name="T5" fmla="*/ 75 h 176"/>
                <a:gd name="T6" fmla="*/ 0 w 285"/>
                <a:gd name="T7" fmla="*/ 54 h 176"/>
                <a:gd name="T8" fmla="*/ 4 w 285"/>
                <a:gd name="T9" fmla="*/ 33 h 176"/>
                <a:gd name="T10" fmla="*/ 14 w 285"/>
                <a:gd name="T11" fmla="*/ 16 h 176"/>
                <a:gd name="T12" fmla="*/ 28 w 285"/>
                <a:gd name="T13" fmla="*/ 4 h 176"/>
                <a:gd name="T14" fmla="*/ 47 w 285"/>
                <a:gd name="T15" fmla="*/ 0 h 176"/>
                <a:gd name="T16" fmla="*/ 258 w 285"/>
                <a:gd name="T17" fmla="*/ 0 h 176"/>
                <a:gd name="T18" fmla="*/ 270 w 285"/>
                <a:gd name="T19" fmla="*/ 6 h 176"/>
                <a:gd name="T20" fmla="*/ 275 w 285"/>
                <a:gd name="T21" fmla="*/ 19 h 176"/>
                <a:gd name="T22" fmla="*/ 270 w 285"/>
                <a:gd name="T23" fmla="*/ 33 h 176"/>
                <a:gd name="T24" fmla="*/ 258 w 285"/>
                <a:gd name="T25" fmla="*/ 39 h 176"/>
                <a:gd name="T26" fmla="*/ 46 w 285"/>
                <a:gd name="T27" fmla="*/ 39 h 176"/>
                <a:gd name="T28" fmla="*/ 37 w 285"/>
                <a:gd name="T29" fmla="*/ 43 h 176"/>
                <a:gd name="T30" fmla="*/ 33 w 285"/>
                <a:gd name="T31" fmla="*/ 54 h 176"/>
                <a:gd name="T32" fmla="*/ 37 w 285"/>
                <a:gd name="T33" fmla="*/ 64 h 176"/>
                <a:gd name="T34" fmla="*/ 46 w 285"/>
                <a:gd name="T35" fmla="*/ 69 h 176"/>
                <a:gd name="T36" fmla="*/ 238 w 285"/>
                <a:gd name="T37" fmla="*/ 69 h 176"/>
                <a:gd name="T38" fmla="*/ 257 w 285"/>
                <a:gd name="T39" fmla="*/ 73 h 176"/>
                <a:gd name="T40" fmla="*/ 271 w 285"/>
                <a:gd name="T41" fmla="*/ 84 h 176"/>
                <a:gd name="T42" fmla="*/ 281 w 285"/>
                <a:gd name="T43" fmla="*/ 102 h 176"/>
                <a:gd name="T44" fmla="*/ 285 w 285"/>
                <a:gd name="T45" fmla="*/ 123 h 176"/>
                <a:gd name="T46" fmla="*/ 281 w 285"/>
                <a:gd name="T47" fmla="*/ 144 h 176"/>
                <a:gd name="T48" fmla="*/ 271 w 285"/>
                <a:gd name="T49" fmla="*/ 161 h 176"/>
                <a:gd name="T50" fmla="*/ 257 w 285"/>
                <a:gd name="T51" fmla="*/ 172 h 176"/>
                <a:gd name="T52" fmla="*/ 238 w 285"/>
                <a:gd name="T53" fmla="*/ 176 h 176"/>
                <a:gd name="T54" fmla="*/ 27 w 285"/>
                <a:gd name="T55" fmla="*/ 176 h 176"/>
                <a:gd name="T56" fmla="*/ 16 w 285"/>
                <a:gd name="T57" fmla="*/ 170 h 176"/>
                <a:gd name="T58" fmla="*/ 11 w 285"/>
                <a:gd name="T59" fmla="*/ 157 h 176"/>
                <a:gd name="T60" fmla="*/ 16 w 285"/>
                <a:gd name="T61" fmla="*/ 143 h 176"/>
                <a:gd name="T62" fmla="*/ 27 w 285"/>
                <a:gd name="T63" fmla="*/ 137 h 176"/>
                <a:gd name="T64" fmla="*/ 240 w 285"/>
                <a:gd name="T65" fmla="*/ 137 h 176"/>
                <a:gd name="T66" fmla="*/ 249 w 285"/>
                <a:gd name="T67" fmla="*/ 133 h 176"/>
                <a:gd name="T68" fmla="*/ 253 w 285"/>
                <a:gd name="T69" fmla="*/ 123 h 176"/>
                <a:gd name="T70" fmla="*/ 249 w 285"/>
                <a:gd name="T71" fmla="*/ 112 h 176"/>
                <a:gd name="T72" fmla="*/ 240 w 285"/>
                <a:gd name="T73" fmla="*/ 107 h 176"/>
                <a:gd name="T74" fmla="*/ 47 w 285"/>
                <a:gd name="T75" fmla="*/ 107 h 176"/>
                <a:gd name="T76" fmla="*/ 28 w 285"/>
                <a:gd name="T77" fmla="*/ 10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 h="176">
                  <a:moveTo>
                    <a:pt x="28" y="103"/>
                  </a:moveTo>
                  <a:cubicBezTo>
                    <a:pt x="23" y="100"/>
                    <a:pt x="18" y="96"/>
                    <a:pt x="14" y="92"/>
                  </a:cubicBezTo>
                  <a:cubicBezTo>
                    <a:pt x="10" y="87"/>
                    <a:pt x="6" y="81"/>
                    <a:pt x="4" y="75"/>
                  </a:cubicBezTo>
                  <a:cubicBezTo>
                    <a:pt x="1" y="68"/>
                    <a:pt x="0" y="61"/>
                    <a:pt x="0" y="54"/>
                  </a:cubicBezTo>
                  <a:cubicBezTo>
                    <a:pt x="0" y="46"/>
                    <a:pt x="1" y="39"/>
                    <a:pt x="4" y="33"/>
                  </a:cubicBezTo>
                  <a:cubicBezTo>
                    <a:pt x="6" y="26"/>
                    <a:pt x="10" y="21"/>
                    <a:pt x="14" y="16"/>
                  </a:cubicBezTo>
                  <a:cubicBezTo>
                    <a:pt x="18" y="11"/>
                    <a:pt x="23" y="7"/>
                    <a:pt x="28" y="4"/>
                  </a:cubicBezTo>
                  <a:cubicBezTo>
                    <a:pt x="34" y="1"/>
                    <a:pt x="40" y="0"/>
                    <a:pt x="47" y="0"/>
                  </a:cubicBezTo>
                  <a:cubicBezTo>
                    <a:pt x="258" y="0"/>
                    <a:pt x="258" y="0"/>
                    <a:pt x="258" y="0"/>
                  </a:cubicBezTo>
                  <a:cubicBezTo>
                    <a:pt x="262" y="0"/>
                    <a:pt x="266" y="2"/>
                    <a:pt x="270" y="6"/>
                  </a:cubicBezTo>
                  <a:cubicBezTo>
                    <a:pt x="273" y="9"/>
                    <a:pt x="275" y="14"/>
                    <a:pt x="275" y="19"/>
                  </a:cubicBezTo>
                  <a:cubicBezTo>
                    <a:pt x="275" y="25"/>
                    <a:pt x="273" y="29"/>
                    <a:pt x="270" y="33"/>
                  </a:cubicBezTo>
                  <a:cubicBezTo>
                    <a:pt x="266" y="37"/>
                    <a:pt x="262" y="39"/>
                    <a:pt x="258" y="39"/>
                  </a:cubicBezTo>
                  <a:cubicBezTo>
                    <a:pt x="46" y="39"/>
                    <a:pt x="46" y="39"/>
                    <a:pt x="46" y="39"/>
                  </a:cubicBezTo>
                  <a:cubicBezTo>
                    <a:pt x="42" y="39"/>
                    <a:pt x="39" y="40"/>
                    <a:pt x="37" y="43"/>
                  </a:cubicBezTo>
                  <a:cubicBezTo>
                    <a:pt x="34" y="46"/>
                    <a:pt x="33" y="49"/>
                    <a:pt x="33" y="54"/>
                  </a:cubicBezTo>
                  <a:cubicBezTo>
                    <a:pt x="33" y="58"/>
                    <a:pt x="34" y="61"/>
                    <a:pt x="37" y="64"/>
                  </a:cubicBezTo>
                  <a:cubicBezTo>
                    <a:pt x="39" y="67"/>
                    <a:pt x="42" y="69"/>
                    <a:pt x="46" y="69"/>
                  </a:cubicBezTo>
                  <a:cubicBezTo>
                    <a:pt x="238" y="69"/>
                    <a:pt x="238" y="69"/>
                    <a:pt x="238" y="69"/>
                  </a:cubicBezTo>
                  <a:cubicBezTo>
                    <a:pt x="245" y="69"/>
                    <a:pt x="251" y="70"/>
                    <a:pt x="257" y="73"/>
                  </a:cubicBezTo>
                  <a:cubicBezTo>
                    <a:pt x="262" y="76"/>
                    <a:pt x="267" y="79"/>
                    <a:pt x="271" y="84"/>
                  </a:cubicBezTo>
                  <a:cubicBezTo>
                    <a:pt x="276" y="89"/>
                    <a:pt x="279" y="95"/>
                    <a:pt x="281" y="102"/>
                  </a:cubicBezTo>
                  <a:cubicBezTo>
                    <a:pt x="284" y="108"/>
                    <a:pt x="285" y="115"/>
                    <a:pt x="285" y="123"/>
                  </a:cubicBezTo>
                  <a:cubicBezTo>
                    <a:pt x="285" y="130"/>
                    <a:pt x="284" y="137"/>
                    <a:pt x="281" y="144"/>
                  </a:cubicBezTo>
                  <a:cubicBezTo>
                    <a:pt x="279" y="150"/>
                    <a:pt x="276" y="156"/>
                    <a:pt x="271" y="161"/>
                  </a:cubicBezTo>
                  <a:cubicBezTo>
                    <a:pt x="267" y="166"/>
                    <a:pt x="262" y="169"/>
                    <a:pt x="257" y="172"/>
                  </a:cubicBezTo>
                  <a:cubicBezTo>
                    <a:pt x="251" y="175"/>
                    <a:pt x="245" y="176"/>
                    <a:pt x="238" y="176"/>
                  </a:cubicBezTo>
                  <a:cubicBezTo>
                    <a:pt x="27" y="176"/>
                    <a:pt x="27" y="176"/>
                    <a:pt x="27" y="176"/>
                  </a:cubicBezTo>
                  <a:cubicBezTo>
                    <a:pt x="23" y="176"/>
                    <a:pt x="19" y="174"/>
                    <a:pt x="16" y="170"/>
                  </a:cubicBezTo>
                  <a:cubicBezTo>
                    <a:pt x="12" y="167"/>
                    <a:pt x="11" y="162"/>
                    <a:pt x="11" y="157"/>
                  </a:cubicBezTo>
                  <a:cubicBezTo>
                    <a:pt x="11" y="151"/>
                    <a:pt x="12" y="147"/>
                    <a:pt x="16" y="143"/>
                  </a:cubicBezTo>
                  <a:cubicBezTo>
                    <a:pt x="19" y="139"/>
                    <a:pt x="23" y="137"/>
                    <a:pt x="27" y="137"/>
                  </a:cubicBezTo>
                  <a:cubicBezTo>
                    <a:pt x="240" y="137"/>
                    <a:pt x="240" y="137"/>
                    <a:pt x="240" y="137"/>
                  </a:cubicBezTo>
                  <a:cubicBezTo>
                    <a:pt x="243" y="137"/>
                    <a:pt x="246" y="136"/>
                    <a:pt x="249" y="133"/>
                  </a:cubicBezTo>
                  <a:cubicBezTo>
                    <a:pt x="251" y="130"/>
                    <a:pt x="253" y="127"/>
                    <a:pt x="253" y="123"/>
                  </a:cubicBezTo>
                  <a:cubicBezTo>
                    <a:pt x="253" y="118"/>
                    <a:pt x="251" y="115"/>
                    <a:pt x="249" y="112"/>
                  </a:cubicBezTo>
                  <a:cubicBezTo>
                    <a:pt x="246" y="109"/>
                    <a:pt x="243" y="107"/>
                    <a:pt x="240" y="107"/>
                  </a:cubicBezTo>
                  <a:cubicBezTo>
                    <a:pt x="47" y="107"/>
                    <a:pt x="47" y="107"/>
                    <a:pt x="47" y="107"/>
                  </a:cubicBezTo>
                  <a:cubicBezTo>
                    <a:pt x="40" y="107"/>
                    <a:pt x="34" y="106"/>
                    <a:pt x="28" y="10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5" name="Freeform 33">
              <a:extLst>
                <a:ext uri="{FF2B5EF4-FFF2-40B4-BE49-F238E27FC236}">
                  <a16:creationId xmlns:a16="http://schemas.microsoft.com/office/drawing/2014/main" id="{63DB22AB-63C8-DBC5-1C9B-5BD58822E8F7}"/>
                </a:ext>
              </a:extLst>
            </p:cNvPr>
            <p:cNvSpPr>
              <a:spLocks/>
            </p:cNvSpPr>
            <p:nvPr/>
          </p:nvSpPr>
          <p:spPr bwMode="auto">
            <a:xfrm>
              <a:off x="6073776" y="2382838"/>
              <a:ext cx="1028700" cy="666750"/>
            </a:xfrm>
            <a:custGeom>
              <a:avLst/>
              <a:gdLst>
                <a:gd name="T0" fmla="*/ 268 w 273"/>
                <a:gd name="T1" fmla="*/ 6 h 176"/>
                <a:gd name="T2" fmla="*/ 273 w 273"/>
                <a:gd name="T3" fmla="*/ 19 h 176"/>
                <a:gd name="T4" fmla="*/ 268 w 273"/>
                <a:gd name="T5" fmla="*/ 33 h 176"/>
                <a:gd name="T6" fmla="*/ 256 w 273"/>
                <a:gd name="T7" fmla="*/ 39 h 176"/>
                <a:gd name="T8" fmla="*/ 153 w 273"/>
                <a:gd name="T9" fmla="*/ 39 h 176"/>
                <a:gd name="T10" fmla="*/ 153 w 273"/>
                <a:gd name="T11" fmla="*/ 157 h 176"/>
                <a:gd name="T12" fmla="*/ 148 w 273"/>
                <a:gd name="T13" fmla="*/ 170 h 176"/>
                <a:gd name="T14" fmla="*/ 136 w 273"/>
                <a:gd name="T15" fmla="*/ 176 h 176"/>
                <a:gd name="T16" fmla="*/ 125 w 273"/>
                <a:gd name="T17" fmla="*/ 170 h 176"/>
                <a:gd name="T18" fmla="*/ 120 w 273"/>
                <a:gd name="T19" fmla="*/ 157 h 176"/>
                <a:gd name="T20" fmla="*/ 120 w 273"/>
                <a:gd name="T21" fmla="*/ 39 h 176"/>
                <a:gd name="T22" fmla="*/ 15 w 273"/>
                <a:gd name="T23" fmla="*/ 39 h 176"/>
                <a:gd name="T24" fmla="*/ 4 w 273"/>
                <a:gd name="T25" fmla="*/ 32 h 176"/>
                <a:gd name="T26" fmla="*/ 0 w 273"/>
                <a:gd name="T27" fmla="*/ 19 h 176"/>
                <a:gd name="T28" fmla="*/ 5 w 273"/>
                <a:gd name="T29" fmla="*/ 6 h 176"/>
                <a:gd name="T30" fmla="*/ 17 w 273"/>
                <a:gd name="T31" fmla="*/ 0 h 176"/>
                <a:gd name="T32" fmla="*/ 256 w 273"/>
                <a:gd name="T33" fmla="*/ 0 h 176"/>
                <a:gd name="T34" fmla="*/ 268 w 273"/>
                <a:gd name="T35" fmla="*/ 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73" h="176">
                  <a:moveTo>
                    <a:pt x="268" y="6"/>
                  </a:moveTo>
                  <a:cubicBezTo>
                    <a:pt x="271" y="9"/>
                    <a:pt x="273" y="14"/>
                    <a:pt x="273" y="19"/>
                  </a:cubicBezTo>
                  <a:cubicBezTo>
                    <a:pt x="273" y="25"/>
                    <a:pt x="271" y="29"/>
                    <a:pt x="268" y="33"/>
                  </a:cubicBezTo>
                  <a:cubicBezTo>
                    <a:pt x="265" y="37"/>
                    <a:pt x="261" y="39"/>
                    <a:pt x="256" y="39"/>
                  </a:cubicBezTo>
                  <a:cubicBezTo>
                    <a:pt x="153" y="39"/>
                    <a:pt x="153" y="39"/>
                    <a:pt x="153" y="39"/>
                  </a:cubicBezTo>
                  <a:cubicBezTo>
                    <a:pt x="153" y="157"/>
                    <a:pt x="153" y="157"/>
                    <a:pt x="153" y="157"/>
                  </a:cubicBezTo>
                  <a:cubicBezTo>
                    <a:pt x="153" y="162"/>
                    <a:pt x="151" y="167"/>
                    <a:pt x="148" y="170"/>
                  </a:cubicBezTo>
                  <a:cubicBezTo>
                    <a:pt x="145" y="174"/>
                    <a:pt x="141" y="176"/>
                    <a:pt x="136" y="176"/>
                  </a:cubicBezTo>
                  <a:cubicBezTo>
                    <a:pt x="132" y="176"/>
                    <a:pt x="128" y="174"/>
                    <a:pt x="125" y="170"/>
                  </a:cubicBezTo>
                  <a:cubicBezTo>
                    <a:pt x="121" y="167"/>
                    <a:pt x="120" y="162"/>
                    <a:pt x="120" y="157"/>
                  </a:cubicBezTo>
                  <a:cubicBezTo>
                    <a:pt x="120" y="39"/>
                    <a:pt x="120" y="39"/>
                    <a:pt x="120" y="39"/>
                  </a:cubicBezTo>
                  <a:cubicBezTo>
                    <a:pt x="15" y="39"/>
                    <a:pt x="15" y="39"/>
                    <a:pt x="15" y="39"/>
                  </a:cubicBezTo>
                  <a:cubicBezTo>
                    <a:pt x="11" y="38"/>
                    <a:pt x="8" y="36"/>
                    <a:pt x="4" y="32"/>
                  </a:cubicBezTo>
                  <a:cubicBezTo>
                    <a:pt x="1" y="29"/>
                    <a:pt x="0" y="24"/>
                    <a:pt x="0" y="19"/>
                  </a:cubicBezTo>
                  <a:cubicBezTo>
                    <a:pt x="0" y="14"/>
                    <a:pt x="2" y="9"/>
                    <a:pt x="5" y="6"/>
                  </a:cubicBezTo>
                  <a:cubicBezTo>
                    <a:pt x="8" y="2"/>
                    <a:pt x="12" y="0"/>
                    <a:pt x="17" y="0"/>
                  </a:cubicBezTo>
                  <a:cubicBezTo>
                    <a:pt x="256" y="0"/>
                    <a:pt x="256" y="0"/>
                    <a:pt x="256" y="0"/>
                  </a:cubicBezTo>
                  <a:cubicBezTo>
                    <a:pt x="261" y="0"/>
                    <a:pt x="265" y="2"/>
                    <a:pt x="268" y="6"/>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6" name="Freeform 34">
              <a:extLst>
                <a:ext uri="{FF2B5EF4-FFF2-40B4-BE49-F238E27FC236}">
                  <a16:creationId xmlns:a16="http://schemas.microsoft.com/office/drawing/2014/main" id="{596DDA4C-82D1-1561-D4E0-E3AB6DC20A5B}"/>
                </a:ext>
              </a:extLst>
            </p:cNvPr>
            <p:cNvSpPr>
              <a:spLocks/>
            </p:cNvSpPr>
            <p:nvPr/>
          </p:nvSpPr>
          <p:spPr bwMode="auto">
            <a:xfrm>
              <a:off x="7162801" y="2382838"/>
              <a:ext cx="123825" cy="666750"/>
            </a:xfrm>
            <a:custGeom>
              <a:avLst/>
              <a:gdLst>
                <a:gd name="T0" fmla="*/ 28 w 33"/>
                <a:gd name="T1" fmla="*/ 170 h 176"/>
                <a:gd name="T2" fmla="*/ 17 w 33"/>
                <a:gd name="T3" fmla="*/ 176 h 176"/>
                <a:gd name="T4" fmla="*/ 5 w 33"/>
                <a:gd name="T5" fmla="*/ 170 h 176"/>
                <a:gd name="T6" fmla="*/ 0 w 33"/>
                <a:gd name="T7" fmla="*/ 157 h 176"/>
                <a:gd name="T8" fmla="*/ 0 w 33"/>
                <a:gd name="T9" fmla="*/ 19 h 176"/>
                <a:gd name="T10" fmla="*/ 5 w 33"/>
                <a:gd name="T11" fmla="*/ 6 h 176"/>
                <a:gd name="T12" fmla="*/ 17 w 33"/>
                <a:gd name="T13" fmla="*/ 0 h 176"/>
                <a:gd name="T14" fmla="*/ 28 w 33"/>
                <a:gd name="T15" fmla="*/ 6 h 176"/>
                <a:gd name="T16" fmla="*/ 33 w 33"/>
                <a:gd name="T17" fmla="*/ 19 h 176"/>
                <a:gd name="T18" fmla="*/ 33 w 33"/>
                <a:gd name="T19" fmla="*/ 157 h 176"/>
                <a:gd name="T20" fmla="*/ 28 w 33"/>
                <a:gd name="T21" fmla="*/ 17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3" h="176">
                  <a:moveTo>
                    <a:pt x="28" y="170"/>
                  </a:moveTo>
                  <a:cubicBezTo>
                    <a:pt x="25" y="174"/>
                    <a:pt x="21" y="176"/>
                    <a:pt x="17" y="176"/>
                  </a:cubicBezTo>
                  <a:cubicBezTo>
                    <a:pt x="12" y="176"/>
                    <a:pt x="8" y="174"/>
                    <a:pt x="5" y="170"/>
                  </a:cubicBezTo>
                  <a:cubicBezTo>
                    <a:pt x="1" y="167"/>
                    <a:pt x="0" y="162"/>
                    <a:pt x="0" y="157"/>
                  </a:cubicBezTo>
                  <a:cubicBezTo>
                    <a:pt x="0" y="19"/>
                    <a:pt x="0" y="19"/>
                    <a:pt x="0" y="19"/>
                  </a:cubicBezTo>
                  <a:cubicBezTo>
                    <a:pt x="0" y="14"/>
                    <a:pt x="1" y="9"/>
                    <a:pt x="5" y="6"/>
                  </a:cubicBezTo>
                  <a:cubicBezTo>
                    <a:pt x="8" y="2"/>
                    <a:pt x="12" y="0"/>
                    <a:pt x="17" y="0"/>
                  </a:cubicBezTo>
                  <a:cubicBezTo>
                    <a:pt x="21" y="0"/>
                    <a:pt x="25" y="2"/>
                    <a:pt x="28" y="6"/>
                  </a:cubicBezTo>
                  <a:cubicBezTo>
                    <a:pt x="32" y="9"/>
                    <a:pt x="33" y="14"/>
                    <a:pt x="33" y="19"/>
                  </a:cubicBezTo>
                  <a:cubicBezTo>
                    <a:pt x="33" y="157"/>
                    <a:pt x="33" y="157"/>
                    <a:pt x="33" y="157"/>
                  </a:cubicBezTo>
                  <a:cubicBezTo>
                    <a:pt x="33" y="162"/>
                    <a:pt x="32" y="167"/>
                    <a:pt x="28" y="17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7" name="Freeform 35">
              <a:extLst>
                <a:ext uri="{FF2B5EF4-FFF2-40B4-BE49-F238E27FC236}">
                  <a16:creationId xmlns:a16="http://schemas.microsoft.com/office/drawing/2014/main" id="{455CDB26-978C-638D-4DC5-E1E736EC08D4}"/>
                </a:ext>
              </a:extLst>
            </p:cNvPr>
            <p:cNvSpPr>
              <a:spLocks noEditPoints="1"/>
            </p:cNvSpPr>
            <p:nvPr/>
          </p:nvSpPr>
          <p:spPr bwMode="auto">
            <a:xfrm>
              <a:off x="7346951" y="2382838"/>
              <a:ext cx="1069975" cy="666750"/>
            </a:xfrm>
            <a:custGeom>
              <a:avLst/>
              <a:gdLst>
                <a:gd name="T0" fmla="*/ 284 w 284"/>
                <a:gd name="T1" fmla="*/ 88 h 176"/>
                <a:gd name="T2" fmla="*/ 279 w 284"/>
                <a:gd name="T3" fmla="*/ 119 h 176"/>
                <a:gd name="T4" fmla="*/ 267 w 284"/>
                <a:gd name="T5" fmla="*/ 147 h 176"/>
                <a:gd name="T6" fmla="*/ 246 w 284"/>
                <a:gd name="T7" fmla="*/ 168 h 176"/>
                <a:gd name="T8" fmla="*/ 220 w 284"/>
                <a:gd name="T9" fmla="*/ 176 h 176"/>
                <a:gd name="T10" fmla="*/ 61 w 284"/>
                <a:gd name="T11" fmla="*/ 176 h 176"/>
                <a:gd name="T12" fmla="*/ 35 w 284"/>
                <a:gd name="T13" fmla="*/ 167 h 176"/>
                <a:gd name="T14" fmla="*/ 16 w 284"/>
                <a:gd name="T15" fmla="*/ 146 h 176"/>
                <a:gd name="T16" fmla="*/ 4 w 284"/>
                <a:gd name="T17" fmla="*/ 118 h 176"/>
                <a:gd name="T18" fmla="*/ 0 w 284"/>
                <a:gd name="T19" fmla="*/ 88 h 176"/>
                <a:gd name="T20" fmla="*/ 5 w 284"/>
                <a:gd name="T21" fmla="*/ 57 h 176"/>
                <a:gd name="T22" fmla="*/ 17 w 284"/>
                <a:gd name="T23" fmla="*/ 29 h 176"/>
                <a:gd name="T24" fmla="*/ 38 w 284"/>
                <a:gd name="T25" fmla="*/ 8 h 176"/>
                <a:gd name="T26" fmla="*/ 64 w 284"/>
                <a:gd name="T27" fmla="*/ 0 h 176"/>
                <a:gd name="T28" fmla="*/ 223 w 284"/>
                <a:gd name="T29" fmla="*/ 0 h 176"/>
                <a:gd name="T30" fmla="*/ 248 w 284"/>
                <a:gd name="T31" fmla="*/ 9 h 176"/>
                <a:gd name="T32" fmla="*/ 267 w 284"/>
                <a:gd name="T33" fmla="*/ 30 h 176"/>
                <a:gd name="T34" fmla="*/ 279 w 284"/>
                <a:gd name="T35" fmla="*/ 58 h 176"/>
                <a:gd name="T36" fmla="*/ 284 w 284"/>
                <a:gd name="T37" fmla="*/ 88 h 176"/>
                <a:gd name="T38" fmla="*/ 232 w 284"/>
                <a:gd name="T39" fmla="*/ 132 h 176"/>
                <a:gd name="T40" fmla="*/ 244 w 284"/>
                <a:gd name="T41" fmla="*/ 120 h 176"/>
                <a:gd name="T42" fmla="*/ 250 w 284"/>
                <a:gd name="T43" fmla="*/ 104 h 176"/>
                <a:gd name="T44" fmla="*/ 251 w 284"/>
                <a:gd name="T45" fmla="*/ 88 h 176"/>
                <a:gd name="T46" fmla="*/ 250 w 284"/>
                <a:gd name="T47" fmla="*/ 72 h 176"/>
                <a:gd name="T48" fmla="*/ 244 w 284"/>
                <a:gd name="T49" fmla="*/ 56 h 176"/>
                <a:gd name="T50" fmla="*/ 232 w 284"/>
                <a:gd name="T51" fmla="*/ 44 h 176"/>
                <a:gd name="T52" fmla="*/ 212 w 284"/>
                <a:gd name="T53" fmla="*/ 39 h 176"/>
                <a:gd name="T54" fmla="*/ 72 w 284"/>
                <a:gd name="T55" fmla="*/ 39 h 176"/>
                <a:gd name="T56" fmla="*/ 52 w 284"/>
                <a:gd name="T57" fmla="*/ 44 h 176"/>
                <a:gd name="T58" fmla="*/ 40 w 284"/>
                <a:gd name="T59" fmla="*/ 56 h 176"/>
                <a:gd name="T60" fmla="*/ 34 w 284"/>
                <a:gd name="T61" fmla="*/ 72 h 176"/>
                <a:gd name="T62" fmla="*/ 33 w 284"/>
                <a:gd name="T63" fmla="*/ 88 h 176"/>
                <a:gd name="T64" fmla="*/ 34 w 284"/>
                <a:gd name="T65" fmla="*/ 104 h 176"/>
                <a:gd name="T66" fmla="*/ 40 w 284"/>
                <a:gd name="T67" fmla="*/ 120 h 176"/>
                <a:gd name="T68" fmla="*/ 52 w 284"/>
                <a:gd name="T69" fmla="*/ 132 h 176"/>
                <a:gd name="T70" fmla="*/ 72 w 284"/>
                <a:gd name="T71" fmla="*/ 137 h 176"/>
                <a:gd name="T72" fmla="*/ 212 w 284"/>
                <a:gd name="T73" fmla="*/ 137 h 176"/>
                <a:gd name="T74" fmla="*/ 232 w 284"/>
                <a:gd name="T75" fmla="*/ 132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284" h="176">
                  <a:moveTo>
                    <a:pt x="284" y="88"/>
                  </a:moveTo>
                  <a:cubicBezTo>
                    <a:pt x="284" y="98"/>
                    <a:pt x="282" y="109"/>
                    <a:pt x="279" y="119"/>
                  </a:cubicBezTo>
                  <a:cubicBezTo>
                    <a:pt x="276" y="129"/>
                    <a:pt x="272" y="139"/>
                    <a:pt x="267" y="147"/>
                  </a:cubicBezTo>
                  <a:cubicBezTo>
                    <a:pt x="261" y="156"/>
                    <a:pt x="254" y="163"/>
                    <a:pt x="246" y="168"/>
                  </a:cubicBezTo>
                  <a:cubicBezTo>
                    <a:pt x="238" y="173"/>
                    <a:pt x="230" y="176"/>
                    <a:pt x="220" y="176"/>
                  </a:cubicBezTo>
                  <a:cubicBezTo>
                    <a:pt x="61" y="176"/>
                    <a:pt x="61" y="176"/>
                    <a:pt x="61" y="176"/>
                  </a:cubicBezTo>
                  <a:cubicBezTo>
                    <a:pt x="51" y="176"/>
                    <a:pt x="43" y="172"/>
                    <a:pt x="35" y="167"/>
                  </a:cubicBezTo>
                  <a:cubicBezTo>
                    <a:pt x="28" y="161"/>
                    <a:pt x="22" y="155"/>
                    <a:pt x="16" y="146"/>
                  </a:cubicBezTo>
                  <a:cubicBezTo>
                    <a:pt x="11" y="138"/>
                    <a:pt x="7" y="129"/>
                    <a:pt x="4" y="118"/>
                  </a:cubicBezTo>
                  <a:cubicBezTo>
                    <a:pt x="2" y="108"/>
                    <a:pt x="0" y="98"/>
                    <a:pt x="0" y="88"/>
                  </a:cubicBezTo>
                  <a:cubicBezTo>
                    <a:pt x="0" y="78"/>
                    <a:pt x="2" y="67"/>
                    <a:pt x="5" y="57"/>
                  </a:cubicBezTo>
                  <a:cubicBezTo>
                    <a:pt x="8" y="47"/>
                    <a:pt x="12" y="37"/>
                    <a:pt x="17" y="29"/>
                  </a:cubicBezTo>
                  <a:cubicBezTo>
                    <a:pt x="23" y="20"/>
                    <a:pt x="30" y="13"/>
                    <a:pt x="38" y="8"/>
                  </a:cubicBezTo>
                  <a:cubicBezTo>
                    <a:pt x="45" y="3"/>
                    <a:pt x="54" y="0"/>
                    <a:pt x="64" y="0"/>
                  </a:cubicBezTo>
                  <a:cubicBezTo>
                    <a:pt x="223" y="0"/>
                    <a:pt x="223" y="0"/>
                    <a:pt x="223" y="0"/>
                  </a:cubicBezTo>
                  <a:cubicBezTo>
                    <a:pt x="233" y="0"/>
                    <a:pt x="241" y="3"/>
                    <a:pt x="248" y="9"/>
                  </a:cubicBezTo>
                  <a:cubicBezTo>
                    <a:pt x="256" y="15"/>
                    <a:pt x="262" y="21"/>
                    <a:pt x="267" y="30"/>
                  </a:cubicBezTo>
                  <a:cubicBezTo>
                    <a:pt x="273" y="38"/>
                    <a:pt x="277" y="47"/>
                    <a:pt x="279" y="58"/>
                  </a:cubicBezTo>
                  <a:cubicBezTo>
                    <a:pt x="282" y="68"/>
                    <a:pt x="284" y="78"/>
                    <a:pt x="284" y="88"/>
                  </a:cubicBezTo>
                  <a:close/>
                  <a:moveTo>
                    <a:pt x="232" y="132"/>
                  </a:moveTo>
                  <a:cubicBezTo>
                    <a:pt x="237" y="129"/>
                    <a:pt x="241" y="125"/>
                    <a:pt x="244" y="120"/>
                  </a:cubicBezTo>
                  <a:cubicBezTo>
                    <a:pt x="247" y="115"/>
                    <a:pt x="249" y="110"/>
                    <a:pt x="250" y="104"/>
                  </a:cubicBezTo>
                  <a:cubicBezTo>
                    <a:pt x="251" y="98"/>
                    <a:pt x="251" y="93"/>
                    <a:pt x="251" y="88"/>
                  </a:cubicBezTo>
                  <a:cubicBezTo>
                    <a:pt x="251" y="83"/>
                    <a:pt x="251" y="78"/>
                    <a:pt x="250" y="72"/>
                  </a:cubicBezTo>
                  <a:cubicBezTo>
                    <a:pt x="249" y="66"/>
                    <a:pt x="247" y="61"/>
                    <a:pt x="244" y="56"/>
                  </a:cubicBezTo>
                  <a:cubicBezTo>
                    <a:pt x="241" y="51"/>
                    <a:pt x="237" y="47"/>
                    <a:pt x="232" y="44"/>
                  </a:cubicBezTo>
                  <a:cubicBezTo>
                    <a:pt x="227" y="40"/>
                    <a:pt x="220" y="39"/>
                    <a:pt x="212" y="39"/>
                  </a:cubicBezTo>
                  <a:cubicBezTo>
                    <a:pt x="72" y="39"/>
                    <a:pt x="72" y="39"/>
                    <a:pt x="72" y="39"/>
                  </a:cubicBezTo>
                  <a:cubicBezTo>
                    <a:pt x="64" y="39"/>
                    <a:pt x="57" y="40"/>
                    <a:pt x="52" y="44"/>
                  </a:cubicBezTo>
                  <a:cubicBezTo>
                    <a:pt x="47" y="47"/>
                    <a:pt x="43" y="51"/>
                    <a:pt x="40" y="56"/>
                  </a:cubicBezTo>
                  <a:cubicBezTo>
                    <a:pt x="37" y="61"/>
                    <a:pt x="35" y="66"/>
                    <a:pt x="34" y="72"/>
                  </a:cubicBezTo>
                  <a:cubicBezTo>
                    <a:pt x="33" y="78"/>
                    <a:pt x="33" y="83"/>
                    <a:pt x="33" y="88"/>
                  </a:cubicBezTo>
                  <a:cubicBezTo>
                    <a:pt x="33" y="93"/>
                    <a:pt x="33" y="98"/>
                    <a:pt x="34" y="104"/>
                  </a:cubicBezTo>
                  <a:cubicBezTo>
                    <a:pt x="35" y="110"/>
                    <a:pt x="37" y="115"/>
                    <a:pt x="40" y="120"/>
                  </a:cubicBezTo>
                  <a:cubicBezTo>
                    <a:pt x="43" y="125"/>
                    <a:pt x="47" y="129"/>
                    <a:pt x="52" y="132"/>
                  </a:cubicBezTo>
                  <a:cubicBezTo>
                    <a:pt x="57" y="136"/>
                    <a:pt x="64" y="137"/>
                    <a:pt x="72" y="137"/>
                  </a:cubicBezTo>
                  <a:cubicBezTo>
                    <a:pt x="212" y="137"/>
                    <a:pt x="212" y="137"/>
                    <a:pt x="212" y="137"/>
                  </a:cubicBezTo>
                  <a:cubicBezTo>
                    <a:pt x="220" y="137"/>
                    <a:pt x="227" y="136"/>
                    <a:pt x="232" y="132"/>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8" name="Freeform 36">
              <a:extLst>
                <a:ext uri="{FF2B5EF4-FFF2-40B4-BE49-F238E27FC236}">
                  <a16:creationId xmlns:a16="http://schemas.microsoft.com/office/drawing/2014/main" id="{61435F1C-05C7-6A86-07D9-346BF47834C7}"/>
                </a:ext>
              </a:extLst>
            </p:cNvPr>
            <p:cNvSpPr>
              <a:spLocks/>
            </p:cNvSpPr>
            <p:nvPr/>
          </p:nvSpPr>
          <p:spPr bwMode="auto">
            <a:xfrm>
              <a:off x="8477251" y="2382838"/>
              <a:ext cx="1017588" cy="666750"/>
            </a:xfrm>
            <a:custGeom>
              <a:avLst/>
              <a:gdLst>
                <a:gd name="T0" fmla="*/ 241 w 270"/>
                <a:gd name="T1" fmla="*/ 6 h 176"/>
                <a:gd name="T2" fmla="*/ 253 w 270"/>
                <a:gd name="T3" fmla="*/ 0 h 176"/>
                <a:gd name="T4" fmla="*/ 265 w 270"/>
                <a:gd name="T5" fmla="*/ 6 h 176"/>
                <a:gd name="T6" fmla="*/ 270 w 270"/>
                <a:gd name="T7" fmla="*/ 19 h 176"/>
                <a:gd name="T8" fmla="*/ 270 w 270"/>
                <a:gd name="T9" fmla="*/ 137 h 176"/>
                <a:gd name="T10" fmla="*/ 260 w 270"/>
                <a:gd name="T11" fmla="*/ 165 h 176"/>
                <a:gd name="T12" fmla="*/ 237 w 270"/>
                <a:gd name="T13" fmla="*/ 176 h 176"/>
                <a:gd name="T14" fmla="*/ 227 w 270"/>
                <a:gd name="T15" fmla="*/ 174 h 176"/>
                <a:gd name="T16" fmla="*/ 219 w 270"/>
                <a:gd name="T17" fmla="*/ 170 h 176"/>
                <a:gd name="T18" fmla="*/ 59 w 270"/>
                <a:gd name="T19" fmla="*/ 57 h 176"/>
                <a:gd name="T20" fmla="*/ 48 w 270"/>
                <a:gd name="T21" fmla="*/ 50 h 176"/>
                <a:gd name="T22" fmla="*/ 41 w 270"/>
                <a:gd name="T23" fmla="*/ 47 h 176"/>
                <a:gd name="T24" fmla="*/ 34 w 270"/>
                <a:gd name="T25" fmla="*/ 55 h 176"/>
                <a:gd name="T26" fmla="*/ 33 w 270"/>
                <a:gd name="T27" fmla="*/ 77 h 176"/>
                <a:gd name="T28" fmla="*/ 33 w 270"/>
                <a:gd name="T29" fmla="*/ 157 h 176"/>
                <a:gd name="T30" fmla="*/ 28 w 270"/>
                <a:gd name="T31" fmla="*/ 170 h 176"/>
                <a:gd name="T32" fmla="*/ 16 w 270"/>
                <a:gd name="T33" fmla="*/ 176 h 176"/>
                <a:gd name="T34" fmla="*/ 4 w 270"/>
                <a:gd name="T35" fmla="*/ 170 h 176"/>
                <a:gd name="T36" fmla="*/ 0 w 270"/>
                <a:gd name="T37" fmla="*/ 157 h 176"/>
                <a:gd name="T38" fmla="*/ 0 w 270"/>
                <a:gd name="T39" fmla="*/ 39 h 176"/>
                <a:gd name="T40" fmla="*/ 9 w 270"/>
                <a:gd name="T41" fmla="*/ 11 h 176"/>
                <a:gd name="T42" fmla="*/ 33 w 270"/>
                <a:gd name="T43" fmla="*/ 0 h 176"/>
                <a:gd name="T44" fmla="*/ 43 w 270"/>
                <a:gd name="T45" fmla="*/ 2 h 176"/>
                <a:gd name="T46" fmla="*/ 51 w 270"/>
                <a:gd name="T47" fmla="*/ 6 h 176"/>
                <a:gd name="T48" fmla="*/ 211 w 270"/>
                <a:gd name="T49" fmla="*/ 119 h 176"/>
                <a:gd name="T50" fmla="*/ 221 w 270"/>
                <a:gd name="T51" fmla="*/ 126 h 176"/>
                <a:gd name="T52" fmla="*/ 229 w 270"/>
                <a:gd name="T53" fmla="*/ 129 h 176"/>
                <a:gd name="T54" fmla="*/ 235 w 270"/>
                <a:gd name="T55" fmla="*/ 121 h 176"/>
                <a:gd name="T56" fmla="*/ 237 w 270"/>
                <a:gd name="T57" fmla="*/ 99 h 176"/>
                <a:gd name="T58" fmla="*/ 237 w 270"/>
                <a:gd name="T59" fmla="*/ 19 h 176"/>
                <a:gd name="T60" fmla="*/ 241 w 270"/>
                <a:gd name="T61" fmla="*/ 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0" h="176">
                  <a:moveTo>
                    <a:pt x="241" y="6"/>
                  </a:moveTo>
                  <a:cubicBezTo>
                    <a:pt x="245" y="2"/>
                    <a:pt x="249" y="0"/>
                    <a:pt x="253" y="0"/>
                  </a:cubicBezTo>
                  <a:cubicBezTo>
                    <a:pt x="258" y="0"/>
                    <a:pt x="262" y="2"/>
                    <a:pt x="265" y="6"/>
                  </a:cubicBezTo>
                  <a:cubicBezTo>
                    <a:pt x="268" y="9"/>
                    <a:pt x="270" y="14"/>
                    <a:pt x="270" y="19"/>
                  </a:cubicBezTo>
                  <a:cubicBezTo>
                    <a:pt x="270" y="137"/>
                    <a:pt x="270" y="137"/>
                    <a:pt x="270" y="137"/>
                  </a:cubicBezTo>
                  <a:cubicBezTo>
                    <a:pt x="270" y="148"/>
                    <a:pt x="267" y="157"/>
                    <a:pt x="260" y="165"/>
                  </a:cubicBezTo>
                  <a:cubicBezTo>
                    <a:pt x="254" y="172"/>
                    <a:pt x="246" y="176"/>
                    <a:pt x="237" y="176"/>
                  </a:cubicBezTo>
                  <a:cubicBezTo>
                    <a:pt x="233" y="176"/>
                    <a:pt x="230" y="176"/>
                    <a:pt x="227" y="174"/>
                  </a:cubicBezTo>
                  <a:cubicBezTo>
                    <a:pt x="224" y="173"/>
                    <a:pt x="221" y="172"/>
                    <a:pt x="219" y="170"/>
                  </a:cubicBezTo>
                  <a:cubicBezTo>
                    <a:pt x="59" y="57"/>
                    <a:pt x="59" y="57"/>
                    <a:pt x="59" y="57"/>
                  </a:cubicBezTo>
                  <a:cubicBezTo>
                    <a:pt x="55" y="54"/>
                    <a:pt x="51" y="52"/>
                    <a:pt x="48" y="50"/>
                  </a:cubicBezTo>
                  <a:cubicBezTo>
                    <a:pt x="45" y="48"/>
                    <a:pt x="43" y="47"/>
                    <a:pt x="41" y="47"/>
                  </a:cubicBezTo>
                  <a:cubicBezTo>
                    <a:pt x="38" y="47"/>
                    <a:pt x="35" y="50"/>
                    <a:pt x="34" y="55"/>
                  </a:cubicBezTo>
                  <a:cubicBezTo>
                    <a:pt x="33" y="60"/>
                    <a:pt x="33" y="67"/>
                    <a:pt x="33" y="77"/>
                  </a:cubicBezTo>
                  <a:cubicBezTo>
                    <a:pt x="33" y="157"/>
                    <a:pt x="33" y="157"/>
                    <a:pt x="33" y="157"/>
                  </a:cubicBezTo>
                  <a:cubicBezTo>
                    <a:pt x="33" y="162"/>
                    <a:pt x="31" y="167"/>
                    <a:pt x="28" y="170"/>
                  </a:cubicBezTo>
                  <a:cubicBezTo>
                    <a:pt x="25" y="174"/>
                    <a:pt x="21" y="176"/>
                    <a:pt x="16" y="176"/>
                  </a:cubicBezTo>
                  <a:cubicBezTo>
                    <a:pt x="12" y="176"/>
                    <a:pt x="8" y="174"/>
                    <a:pt x="4" y="170"/>
                  </a:cubicBezTo>
                  <a:cubicBezTo>
                    <a:pt x="1" y="167"/>
                    <a:pt x="0" y="162"/>
                    <a:pt x="0" y="157"/>
                  </a:cubicBezTo>
                  <a:cubicBezTo>
                    <a:pt x="0" y="39"/>
                    <a:pt x="0" y="39"/>
                    <a:pt x="0" y="39"/>
                  </a:cubicBezTo>
                  <a:cubicBezTo>
                    <a:pt x="0" y="28"/>
                    <a:pt x="3" y="19"/>
                    <a:pt x="9" y="11"/>
                  </a:cubicBezTo>
                  <a:cubicBezTo>
                    <a:pt x="16" y="4"/>
                    <a:pt x="23" y="0"/>
                    <a:pt x="33" y="0"/>
                  </a:cubicBezTo>
                  <a:cubicBezTo>
                    <a:pt x="36" y="0"/>
                    <a:pt x="39" y="0"/>
                    <a:pt x="43" y="2"/>
                  </a:cubicBezTo>
                  <a:cubicBezTo>
                    <a:pt x="46" y="3"/>
                    <a:pt x="49" y="4"/>
                    <a:pt x="51" y="6"/>
                  </a:cubicBezTo>
                  <a:cubicBezTo>
                    <a:pt x="211" y="119"/>
                    <a:pt x="211" y="119"/>
                    <a:pt x="211" y="119"/>
                  </a:cubicBezTo>
                  <a:cubicBezTo>
                    <a:pt x="215" y="122"/>
                    <a:pt x="219" y="124"/>
                    <a:pt x="221" y="126"/>
                  </a:cubicBezTo>
                  <a:cubicBezTo>
                    <a:pt x="224" y="128"/>
                    <a:pt x="227" y="129"/>
                    <a:pt x="229" y="129"/>
                  </a:cubicBezTo>
                  <a:cubicBezTo>
                    <a:pt x="232" y="129"/>
                    <a:pt x="234" y="126"/>
                    <a:pt x="235" y="121"/>
                  </a:cubicBezTo>
                  <a:cubicBezTo>
                    <a:pt x="236" y="116"/>
                    <a:pt x="237" y="109"/>
                    <a:pt x="237" y="99"/>
                  </a:cubicBezTo>
                  <a:cubicBezTo>
                    <a:pt x="237" y="19"/>
                    <a:pt x="237" y="19"/>
                    <a:pt x="237" y="19"/>
                  </a:cubicBezTo>
                  <a:cubicBezTo>
                    <a:pt x="237" y="14"/>
                    <a:pt x="238" y="9"/>
                    <a:pt x="241" y="6"/>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sp>
          <p:nvSpPr>
            <p:cNvPr id="49" name="Freeform 37">
              <a:extLst>
                <a:ext uri="{FF2B5EF4-FFF2-40B4-BE49-F238E27FC236}">
                  <a16:creationId xmlns:a16="http://schemas.microsoft.com/office/drawing/2014/main" id="{D2A2B122-66C3-0536-D25E-77CF1147DC6A}"/>
                </a:ext>
              </a:extLst>
            </p:cNvPr>
            <p:cNvSpPr>
              <a:spLocks/>
            </p:cNvSpPr>
            <p:nvPr/>
          </p:nvSpPr>
          <p:spPr bwMode="auto">
            <a:xfrm>
              <a:off x="9555163" y="2382838"/>
              <a:ext cx="1073150" cy="666750"/>
            </a:xfrm>
            <a:custGeom>
              <a:avLst/>
              <a:gdLst>
                <a:gd name="T0" fmla="*/ 28 w 285"/>
                <a:gd name="T1" fmla="*/ 103 h 176"/>
                <a:gd name="T2" fmla="*/ 14 w 285"/>
                <a:gd name="T3" fmla="*/ 92 h 176"/>
                <a:gd name="T4" fmla="*/ 4 w 285"/>
                <a:gd name="T5" fmla="*/ 75 h 176"/>
                <a:gd name="T6" fmla="*/ 0 w 285"/>
                <a:gd name="T7" fmla="*/ 54 h 176"/>
                <a:gd name="T8" fmla="*/ 4 w 285"/>
                <a:gd name="T9" fmla="*/ 33 h 176"/>
                <a:gd name="T10" fmla="*/ 14 w 285"/>
                <a:gd name="T11" fmla="*/ 16 h 176"/>
                <a:gd name="T12" fmla="*/ 28 w 285"/>
                <a:gd name="T13" fmla="*/ 4 h 176"/>
                <a:gd name="T14" fmla="*/ 46 w 285"/>
                <a:gd name="T15" fmla="*/ 0 h 176"/>
                <a:gd name="T16" fmla="*/ 258 w 285"/>
                <a:gd name="T17" fmla="*/ 0 h 176"/>
                <a:gd name="T18" fmla="*/ 269 w 285"/>
                <a:gd name="T19" fmla="*/ 6 h 176"/>
                <a:gd name="T20" fmla="*/ 274 w 285"/>
                <a:gd name="T21" fmla="*/ 19 h 176"/>
                <a:gd name="T22" fmla="*/ 269 w 285"/>
                <a:gd name="T23" fmla="*/ 33 h 176"/>
                <a:gd name="T24" fmla="*/ 258 w 285"/>
                <a:gd name="T25" fmla="*/ 39 h 176"/>
                <a:gd name="T26" fmla="*/ 46 w 285"/>
                <a:gd name="T27" fmla="*/ 39 h 176"/>
                <a:gd name="T28" fmla="*/ 36 w 285"/>
                <a:gd name="T29" fmla="*/ 43 h 176"/>
                <a:gd name="T30" fmla="*/ 32 w 285"/>
                <a:gd name="T31" fmla="*/ 54 h 176"/>
                <a:gd name="T32" fmla="*/ 36 w 285"/>
                <a:gd name="T33" fmla="*/ 64 h 176"/>
                <a:gd name="T34" fmla="*/ 46 w 285"/>
                <a:gd name="T35" fmla="*/ 69 h 176"/>
                <a:gd name="T36" fmla="*/ 238 w 285"/>
                <a:gd name="T37" fmla="*/ 69 h 176"/>
                <a:gd name="T38" fmla="*/ 256 w 285"/>
                <a:gd name="T39" fmla="*/ 73 h 176"/>
                <a:gd name="T40" fmla="*/ 271 w 285"/>
                <a:gd name="T41" fmla="*/ 84 h 176"/>
                <a:gd name="T42" fmla="*/ 281 w 285"/>
                <a:gd name="T43" fmla="*/ 102 h 176"/>
                <a:gd name="T44" fmla="*/ 285 w 285"/>
                <a:gd name="T45" fmla="*/ 123 h 176"/>
                <a:gd name="T46" fmla="*/ 281 w 285"/>
                <a:gd name="T47" fmla="*/ 144 h 176"/>
                <a:gd name="T48" fmla="*/ 271 w 285"/>
                <a:gd name="T49" fmla="*/ 161 h 176"/>
                <a:gd name="T50" fmla="*/ 256 w 285"/>
                <a:gd name="T51" fmla="*/ 172 h 176"/>
                <a:gd name="T52" fmla="*/ 238 w 285"/>
                <a:gd name="T53" fmla="*/ 176 h 176"/>
                <a:gd name="T54" fmla="*/ 27 w 285"/>
                <a:gd name="T55" fmla="*/ 176 h 176"/>
                <a:gd name="T56" fmla="*/ 15 w 285"/>
                <a:gd name="T57" fmla="*/ 170 h 176"/>
                <a:gd name="T58" fmla="*/ 10 w 285"/>
                <a:gd name="T59" fmla="*/ 157 h 176"/>
                <a:gd name="T60" fmla="*/ 15 w 285"/>
                <a:gd name="T61" fmla="*/ 143 h 176"/>
                <a:gd name="T62" fmla="*/ 27 w 285"/>
                <a:gd name="T63" fmla="*/ 137 h 176"/>
                <a:gd name="T64" fmla="*/ 240 w 285"/>
                <a:gd name="T65" fmla="*/ 137 h 176"/>
                <a:gd name="T66" fmla="*/ 249 w 285"/>
                <a:gd name="T67" fmla="*/ 133 h 176"/>
                <a:gd name="T68" fmla="*/ 252 w 285"/>
                <a:gd name="T69" fmla="*/ 123 h 176"/>
                <a:gd name="T70" fmla="*/ 249 w 285"/>
                <a:gd name="T71" fmla="*/ 112 h 176"/>
                <a:gd name="T72" fmla="*/ 240 w 285"/>
                <a:gd name="T73" fmla="*/ 107 h 176"/>
                <a:gd name="T74" fmla="*/ 46 w 285"/>
                <a:gd name="T75" fmla="*/ 107 h 176"/>
                <a:gd name="T76" fmla="*/ 28 w 285"/>
                <a:gd name="T77" fmla="*/ 103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85" h="176">
                  <a:moveTo>
                    <a:pt x="28" y="103"/>
                  </a:moveTo>
                  <a:cubicBezTo>
                    <a:pt x="23" y="100"/>
                    <a:pt x="18" y="96"/>
                    <a:pt x="14" y="92"/>
                  </a:cubicBezTo>
                  <a:cubicBezTo>
                    <a:pt x="9" y="87"/>
                    <a:pt x="6" y="81"/>
                    <a:pt x="4" y="75"/>
                  </a:cubicBezTo>
                  <a:cubicBezTo>
                    <a:pt x="1" y="68"/>
                    <a:pt x="0" y="61"/>
                    <a:pt x="0" y="54"/>
                  </a:cubicBezTo>
                  <a:cubicBezTo>
                    <a:pt x="0" y="46"/>
                    <a:pt x="1" y="39"/>
                    <a:pt x="4" y="33"/>
                  </a:cubicBezTo>
                  <a:cubicBezTo>
                    <a:pt x="6" y="26"/>
                    <a:pt x="9" y="21"/>
                    <a:pt x="14" y="16"/>
                  </a:cubicBezTo>
                  <a:cubicBezTo>
                    <a:pt x="18" y="11"/>
                    <a:pt x="23" y="7"/>
                    <a:pt x="28" y="4"/>
                  </a:cubicBezTo>
                  <a:cubicBezTo>
                    <a:pt x="34" y="1"/>
                    <a:pt x="40" y="0"/>
                    <a:pt x="46" y="0"/>
                  </a:cubicBezTo>
                  <a:cubicBezTo>
                    <a:pt x="258" y="0"/>
                    <a:pt x="258" y="0"/>
                    <a:pt x="258" y="0"/>
                  </a:cubicBezTo>
                  <a:cubicBezTo>
                    <a:pt x="262" y="0"/>
                    <a:pt x="266" y="2"/>
                    <a:pt x="269" y="6"/>
                  </a:cubicBezTo>
                  <a:cubicBezTo>
                    <a:pt x="273" y="9"/>
                    <a:pt x="274" y="14"/>
                    <a:pt x="274" y="19"/>
                  </a:cubicBezTo>
                  <a:cubicBezTo>
                    <a:pt x="274" y="25"/>
                    <a:pt x="273" y="29"/>
                    <a:pt x="269" y="33"/>
                  </a:cubicBezTo>
                  <a:cubicBezTo>
                    <a:pt x="266" y="37"/>
                    <a:pt x="262" y="39"/>
                    <a:pt x="258" y="39"/>
                  </a:cubicBezTo>
                  <a:cubicBezTo>
                    <a:pt x="46" y="39"/>
                    <a:pt x="46" y="39"/>
                    <a:pt x="46" y="39"/>
                  </a:cubicBezTo>
                  <a:cubicBezTo>
                    <a:pt x="42" y="39"/>
                    <a:pt x="39" y="40"/>
                    <a:pt x="36" y="43"/>
                  </a:cubicBezTo>
                  <a:cubicBezTo>
                    <a:pt x="34" y="46"/>
                    <a:pt x="32" y="49"/>
                    <a:pt x="32" y="54"/>
                  </a:cubicBezTo>
                  <a:cubicBezTo>
                    <a:pt x="32" y="58"/>
                    <a:pt x="34" y="61"/>
                    <a:pt x="36" y="64"/>
                  </a:cubicBezTo>
                  <a:cubicBezTo>
                    <a:pt x="39" y="67"/>
                    <a:pt x="42" y="69"/>
                    <a:pt x="46" y="69"/>
                  </a:cubicBezTo>
                  <a:cubicBezTo>
                    <a:pt x="238" y="69"/>
                    <a:pt x="238" y="69"/>
                    <a:pt x="238" y="69"/>
                  </a:cubicBezTo>
                  <a:cubicBezTo>
                    <a:pt x="245" y="69"/>
                    <a:pt x="251" y="70"/>
                    <a:pt x="256" y="73"/>
                  </a:cubicBezTo>
                  <a:cubicBezTo>
                    <a:pt x="262" y="76"/>
                    <a:pt x="267" y="79"/>
                    <a:pt x="271" y="84"/>
                  </a:cubicBezTo>
                  <a:cubicBezTo>
                    <a:pt x="275" y="89"/>
                    <a:pt x="279" y="95"/>
                    <a:pt x="281" y="102"/>
                  </a:cubicBezTo>
                  <a:cubicBezTo>
                    <a:pt x="284" y="108"/>
                    <a:pt x="285" y="115"/>
                    <a:pt x="285" y="123"/>
                  </a:cubicBezTo>
                  <a:cubicBezTo>
                    <a:pt x="285" y="130"/>
                    <a:pt x="284" y="137"/>
                    <a:pt x="281" y="144"/>
                  </a:cubicBezTo>
                  <a:cubicBezTo>
                    <a:pt x="279" y="150"/>
                    <a:pt x="275" y="156"/>
                    <a:pt x="271" y="161"/>
                  </a:cubicBezTo>
                  <a:cubicBezTo>
                    <a:pt x="267" y="166"/>
                    <a:pt x="262" y="169"/>
                    <a:pt x="256" y="172"/>
                  </a:cubicBezTo>
                  <a:cubicBezTo>
                    <a:pt x="251" y="175"/>
                    <a:pt x="245" y="176"/>
                    <a:pt x="238" y="176"/>
                  </a:cubicBezTo>
                  <a:cubicBezTo>
                    <a:pt x="27" y="176"/>
                    <a:pt x="27" y="176"/>
                    <a:pt x="27" y="176"/>
                  </a:cubicBezTo>
                  <a:cubicBezTo>
                    <a:pt x="23" y="176"/>
                    <a:pt x="19" y="174"/>
                    <a:pt x="15" y="170"/>
                  </a:cubicBezTo>
                  <a:cubicBezTo>
                    <a:pt x="12" y="167"/>
                    <a:pt x="10" y="162"/>
                    <a:pt x="10" y="157"/>
                  </a:cubicBezTo>
                  <a:cubicBezTo>
                    <a:pt x="10" y="151"/>
                    <a:pt x="12" y="147"/>
                    <a:pt x="15" y="143"/>
                  </a:cubicBezTo>
                  <a:cubicBezTo>
                    <a:pt x="19" y="139"/>
                    <a:pt x="23" y="137"/>
                    <a:pt x="27" y="137"/>
                  </a:cubicBezTo>
                  <a:cubicBezTo>
                    <a:pt x="240" y="137"/>
                    <a:pt x="240" y="137"/>
                    <a:pt x="240" y="137"/>
                  </a:cubicBezTo>
                  <a:cubicBezTo>
                    <a:pt x="243" y="137"/>
                    <a:pt x="246" y="136"/>
                    <a:pt x="249" y="133"/>
                  </a:cubicBezTo>
                  <a:cubicBezTo>
                    <a:pt x="251" y="130"/>
                    <a:pt x="252" y="127"/>
                    <a:pt x="252" y="123"/>
                  </a:cubicBezTo>
                  <a:cubicBezTo>
                    <a:pt x="252" y="118"/>
                    <a:pt x="251" y="115"/>
                    <a:pt x="249" y="112"/>
                  </a:cubicBezTo>
                  <a:cubicBezTo>
                    <a:pt x="246" y="109"/>
                    <a:pt x="243" y="107"/>
                    <a:pt x="240" y="107"/>
                  </a:cubicBezTo>
                  <a:cubicBezTo>
                    <a:pt x="46" y="107"/>
                    <a:pt x="46" y="107"/>
                    <a:pt x="46" y="107"/>
                  </a:cubicBezTo>
                  <a:cubicBezTo>
                    <a:pt x="40" y="107"/>
                    <a:pt x="34" y="106"/>
                    <a:pt x="28" y="10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atin typeface="Calibri"/>
                <a:ea typeface="+mn-ea"/>
                <a:cs typeface="+mn-cs"/>
              </a:endParaRPr>
            </a:p>
          </p:txBody>
        </p:sp>
      </p:grpSp>
    </p:spTree>
    <p:extLst>
      <p:ext uri="{BB962C8B-B14F-4D97-AF65-F5344CB8AC3E}">
        <p14:creationId xmlns:p14="http://schemas.microsoft.com/office/powerpoint/2010/main" val="76902586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3">
            <a:extLst>
              <a:ext uri="{FF2B5EF4-FFF2-40B4-BE49-F238E27FC236}">
                <a16:creationId xmlns:a16="http://schemas.microsoft.com/office/drawing/2014/main" id="{83F6CBE5-FDBE-F048-962F-AEED2DC5114E}"/>
              </a:ext>
            </a:extLst>
          </p:cNvPr>
          <p:cNvPicPr>
            <a:picLocks noChangeAspect="1"/>
          </p:cNvPicPr>
          <p:nvPr/>
        </p:nvPicPr>
        <p:blipFill>
          <a:blip r:embed="rId3"/>
          <a:srcRect/>
          <a:stretch>
            <a:fillRect/>
          </a:stretch>
        </p:blipFill>
        <p:spPr>
          <a:xfrm>
            <a:off x="3057993" y="866653"/>
            <a:ext cx="6219603" cy="3804325"/>
          </a:xfrm>
          <a:prstGeom prst="rect">
            <a:avLst/>
          </a:prstGeom>
        </p:spPr>
      </p:pic>
      <p:sp>
        <p:nvSpPr>
          <p:cNvPr id="7" name="Rectangle 6">
            <a:extLst>
              <a:ext uri="{FF2B5EF4-FFF2-40B4-BE49-F238E27FC236}">
                <a16:creationId xmlns:a16="http://schemas.microsoft.com/office/drawing/2014/main" id="{C05B69DA-7EC8-B1CC-38B8-D7F3C0548E1E}"/>
              </a:ext>
            </a:extLst>
          </p:cNvPr>
          <p:cNvSpPr/>
          <p:nvPr/>
        </p:nvSpPr>
        <p:spPr>
          <a:xfrm>
            <a:off x="3677595" y="1005847"/>
            <a:ext cx="4980398" cy="3270999"/>
          </a:xfrm>
          <a:prstGeom prst="rect">
            <a:avLst/>
          </a:prstGeom>
          <a:solidFill>
            <a:srgbClr val="1710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2" name="Title 1">
            <a:extLst>
              <a:ext uri="{FF2B5EF4-FFF2-40B4-BE49-F238E27FC236}">
                <a16:creationId xmlns:a16="http://schemas.microsoft.com/office/drawing/2014/main" id="{6C0A4E44-1530-4882-9C1E-9065CD667729}"/>
              </a:ext>
            </a:extLst>
          </p:cNvPr>
          <p:cNvSpPr>
            <a:spLocks noGrp="1"/>
          </p:cNvSpPr>
          <p:nvPr>
            <p:ph type="title"/>
          </p:nvPr>
        </p:nvSpPr>
        <p:spPr/>
        <p:txBody>
          <a:bodyPr/>
          <a:lstStyle/>
          <a:p>
            <a:r>
              <a:rPr lang="en-US" dirty="0"/>
              <a:t>Let’s get started on the Bynder Adventure</a:t>
            </a:r>
            <a:endParaRPr lang="en-ZA" dirty="0"/>
          </a:p>
        </p:txBody>
      </p:sp>
      <p:sp>
        <p:nvSpPr>
          <p:cNvPr id="15" name="Rectangle 14">
            <a:extLst>
              <a:ext uri="{FF2B5EF4-FFF2-40B4-BE49-F238E27FC236}">
                <a16:creationId xmlns:a16="http://schemas.microsoft.com/office/drawing/2014/main" id="{0FA3AFC8-4447-9D17-E4AE-64CEA55B9562}"/>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8" name="Content Placeholder 2">
            <a:extLst>
              <a:ext uri="{FF2B5EF4-FFF2-40B4-BE49-F238E27FC236}">
                <a16:creationId xmlns:a16="http://schemas.microsoft.com/office/drawing/2014/main" id="{1027A5CF-B6E4-BC44-24F5-912783BB3F23}"/>
              </a:ext>
            </a:extLst>
          </p:cNvPr>
          <p:cNvSpPr txBox="1">
            <a:spLocks/>
          </p:cNvSpPr>
          <p:nvPr/>
        </p:nvSpPr>
        <p:spPr>
          <a:xfrm>
            <a:off x="226500" y="1233781"/>
            <a:ext cx="3144061" cy="3303048"/>
          </a:xfrm>
          <a:prstGeom prst="rect">
            <a:avLst/>
          </a:prstGeom>
        </p:spPr>
        <p:txBody>
          <a:bodyPr vert="horz" lIns="91440" tIns="45720" rIns="91440" bIns="45720" rtlCol="0">
            <a:normAutofit fontScale="92500" lnSpcReduction="20000"/>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lvl="1"/>
            <a:r>
              <a:rPr lang="en-ZA" sz="1600" dirty="0">
                <a:solidFill>
                  <a:schemeClr val="bg1"/>
                </a:solidFill>
                <a:latin typeface="+mn-lt"/>
              </a:rPr>
              <a:t>Log into Bynder</a:t>
            </a:r>
          </a:p>
          <a:p>
            <a:pPr lvl="1"/>
            <a:endParaRPr lang="en-ZA" sz="1600" dirty="0">
              <a:solidFill>
                <a:schemeClr val="bg1"/>
              </a:solidFill>
              <a:latin typeface="+mn-lt"/>
            </a:endParaRPr>
          </a:p>
          <a:p>
            <a:pPr lvl="1"/>
            <a:r>
              <a:rPr lang="en-ZA" sz="1600" dirty="0">
                <a:solidFill>
                  <a:schemeClr val="bg1"/>
                </a:solidFill>
                <a:latin typeface="+mn-lt"/>
              </a:rPr>
              <a:t>Access the page where you log in to your Bynder portal </a:t>
            </a:r>
          </a:p>
          <a:p>
            <a:pPr lvl="1"/>
            <a:endParaRPr lang="en-ZA" sz="1600" dirty="0">
              <a:solidFill>
                <a:schemeClr val="bg1"/>
              </a:solidFill>
              <a:latin typeface="+mn-lt"/>
            </a:endParaRPr>
          </a:p>
          <a:p>
            <a:pPr lvl="1"/>
            <a:r>
              <a:rPr lang="en-ZA" sz="1600" b="1" dirty="0">
                <a:solidFill>
                  <a:schemeClr val="bg1"/>
                </a:solidFill>
                <a:latin typeface="+mn-lt"/>
                <a:hlinkClick r:id="rId4">
                  <a:extLst>
                    <a:ext uri="{A12FA001-AC4F-418D-AE19-62706E023703}">
                      <ahyp:hlinkClr xmlns:ahyp="http://schemas.microsoft.com/office/drawing/2018/hyperlinkcolor" val="tx"/>
                    </a:ext>
                  </a:extLst>
                </a:hlinkClick>
              </a:rPr>
              <a:t>https://dam.distell.co.za/</a:t>
            </a:r>
            <a:endParaRPr lang="en-ZA" sz="1600" b="1" dirty="0">
              <a:solidFill>
                <a:schemeClr val="bg1"/>
              </a:solidFill>
              <a:latin typeface="+mn-lt"/>
            </a:endParaRPr>
          </a:p>
          <a:p>
            <a:pPr lvl="1"/>
            <a:endParaRPr lang="en-ZA" sz="1600" b="1" dirty="0">
              <a:solidFill>
                <a:schemeClr val="bg1"/>
              </a:solidFill>
              <a:latin typeface="+mn-lt"/>
            </a:endParaRPr>
          </a:p>
          <a:p>
            <a:pPr lvl="1"/>
            <a:endParaRPr lang="en-ZA" sz="1600" b="1" dirty="0">
              <a:solidFill>
                <a:schemeClr val="bg1"/>
              </a:solidFill>
              <a:latin typeface="+mn-lt"/>
            </a:endParaRPr>
          </a:p>
          <a:p>
            <a:pPr lvl="1"/>
            <a:r>
              <a:rPr lang="en-ZA" sz="1600" b="1" dirty="0">
                <a:solidFill>
                  <a:schemeClr val="bg1"/>
                </a:solidFill>
                <a:latin typeface="+mn-lt"/>
              </a:rPr>
              <a:t>Check:</a:t>
            </a:r>
          </a:p>
          <a:p>
            <a:pPr lvl="1"/>
            <a:r>
              <a:rPr lang="en-ZA" sz="1600" b="1" dirty="0">
                <a:solidFill>
                  <a:schemeClr val="bg1"/>
                </a:solidFill>
                <a:latin typeface="+mn-lt"/>
              </a:rPr>
              <a:t>Do you have access to the right brands?</a:t>
            </a:r>
          </a:p>
          <a:p>
            <a:pPr lvl="1"/>
            <a:endParaRPr lang="en-ZA" sz="1600" b="1" dirty="0">
              <a:solidFill>
                <a:schemeClr val="bg1"/>
              </a:solidFill>
              <a:latin typeface="+mn-lt"/>
            </a:endParaRPr>
          </a:p>
          <a:p>
            <a:pPr lvl="1"/>
            <a:r>
              <a:rPr lang="en-ZA" sz="1600" b="1" dirty="0">
                <a:solidFill>
                  <a:schemeClr val="bg1"/>
                </a:solidFill>
                <a:latin typeface="+mn-lt"/>
              </a:rPr>
              <a:t>Do you have access to the right features you need?</a:t>
            </a:r>
          </a:p>
          <a:p>
            <a:pPr lvl="1"/>
            <a:endParaRPr lang="en-ZA" sz="1600" b="1" dirty="0">
              <a:solidFill>
                <a:schemeClr val="bg1"/>
              </a:solidFill>
              <a:latin typeface="+mn-lt"/>
            </a:endParaRPr>
          </a:p>
          <a:p>
            <a:pPr lvl="1"/>
            <a:r>
              <a:rPr lang="en-ZA" sz="1600" b="1" dirty="0">
                <a:solidFill>
                  <a:schemeClr val="bg1"/>
                </a:solidFill>
                <a:latin typeface="+mn-lt"/>
              </a:rPr>
              <a:t>Need help? We’ve designed a support portal too.</a:t>
            </a:r>
          </a:p>
          <a:p>
            <a:pPr lvl="1"/>
            <a:endParaRPr lang="en-ZA" sz="1600" b="1" dirty="0">
              <a:solidFill>
                <a:schemeClr val="bg1"/>
              </a:solidFill>
              <a:latin typeface="+mn-lt"/>
            </a:endParaRPr>
          </a:p>
          <a:p>
            <a:endParaRPr lang="en-ZA" dirty="0"/>
          </a:p>
        </p:txBody>
      </p:sp>
      <p:pic>
        <p:nvPicPr>
          <p:cNvPr id="4" name="Picture 3" descr="A picture containing text, spice&#10;&#10;Description automatically generated">
            <a:extLst>
              <a:ext uri="{FF2B5EF4-FFF2-40B4-BE49-F238E27FC236}">
                <a16:creationId xmlns:a16="http://schemas.microsoft.com/office/drawing/2014/main" id="{A65A4193-D370-3998-2A3E-0AF34500CAAB}"/>
              </a:ext>
            </a:extLst>
          </p:cNvPr>
          <p:cNvPicPr>
            <a:picLocks noChangeAspect="1"/>
          </p:cNvPicPr>
          <p:nvPr/>
        </p:nvPicPr>
        <p:blipFill>
          <a:blip r:embed="rId5"/>
          <a:stretch>
            <a:fillRect/>
          </a:stretch>
        </p:blipFill>
        <p:spPr>
          <a:xfrm>
            <a:off x="3677595" y="1373484"/>
            <a:ext cx="4980398" cy="2535724"/>
          </a:xfrm>
          <a:prstGeom prst="rect">
            <a:avLst/>
          </a:prstGeom>
        </p:spPr>
      </p:pic>
    </p:spTree>
    <p:extLst>
      <p:ext uri="{BB962C8B-B14F-4D97-AF65-F5344CB8AC3E}">
        <p14:creationId xmlns:p14="http://schemas.microsoft.com/office/powerpoint/2010/main" val="366919130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7C33070F-8F7E-1440-98DC-D8C14A9FFD5E}"/>
              </a:ext>
            </a:extLst>
          </p:cNvPr>
          <p:cNvGrpSpPr>
            <a:grpSpLocks noChangeAspect="1"/>
          </p:cNvGrpSpPr>
          <p:nvPr/>
        </p:nvGrpSpPr>
        <p:grpSpPr>
          <a:xfrm>
            <a:off x="-6625019" y="4341135"/>
            <a:ext cx="22394038" cy="10380105"/>
            <a:chOff x="0" y="0"/>
            <a:chExt cx="13699490" cy="6350000"/>
          </a:xfrm>
        </p:grpSpPr>
        <p:sp>
          <p:nvSpPr>
            <p:cNvPr id="5" name="Freeform 4">
              <a:extLst>
                <a:ext uri="{FF2B5EF4-FFF2-40B4-BE49-F238E27FC236}">
                  <a16:creationId xmlns:a16="http://schemas.microsoft.com/office/drawing/2014/main" id="{E539134B-FE7D-AB4D-99E4-B0AD0534425B}"/>
                </a:ext>
              </a:extLst>
            </p:cNvPr>
            <p:cNvSpPr/>
            <p:nvPr/>
          </p:nvSpPr>
          <p:spPr>
            <a:xfrm>
              <a:off x="0" y="0"/>
              <a:ext cx="13699489" cy="6350000"/>
            </a:xfrm>
            <a:custGeom>
              <a:avLst/>
              <a:gdLst/>
              <a:ahLst/>
              <a:cxnLst/>
              <a:rect l="l" t="t" r="r" b="b"/>
              <a:pathLst>
                <a:path w="13699489" h="6350000">
                  <a:moveTo>
                    <a:pt x="13699489" y="6350000"/>
                  </a:moveTo>
                  <a:lnTo>
                    <a:pt x="0" y="6350000"/>
                  </a:lnTo>
                  <a:lnTo>
                    <a:pt x="0" y="1899920"/>
                  </a:lnTo>
                  <a:cubicBezTo>
                    <a:pt x="0" y="1899920"/>
                    <a:pt x="2849880" y="0"/>
                    <a:pt x="6899910" y="0"/>
                  </a:cubicBezTo>
                  <a:cubicBezTo>
                    <a:pt x="11300460" y="0"/>
                    <a:pt x="13699489" y="1899920"/>
                    <a:pt x="13699489" y="1899920"/>
                  </a:cubicBezTo>
                  <a:lnTo>
                    <a:pt x="13699489" y="6350000"/>
                  </a:lnTo>
                  <a:close/>
                </a:path>
              </a:pathLst>
            </a:custGeom>
            <a:solidFill>
              <a:srgbClr val="FFFFFF">
                <a:alpha val="4706"/>
              </a:srgbClr>
            </a:solidFill>
          </p:spPr>
        </p:sp>
      </p:grpSp>
      <p:sp>
        <p:nvSpPr>
          <p:cNvPr id="6" name="TextBox 10">
            <a:extLst>
              <a:ext uri="{FF2B5EF4-FFF2-40B4-BE49-F238E27FC236}">
                <a16:creationId xmlns:a16="http://schemas.microsoft.com/office/drawing/2014/main" id="{6F906299-16B0-5C4F-B355-0163E59C5D89}"/>
              </a:ext>
            </a:extLst>
          </p:cNvPr>
          <p:cNvSpPr txBox="1"/>
          <p:nvPr/>
        </p:nvSpPr>
        <p:spPr>
          <a:xfrm>
            <a:off x="130628" y="1423881"/>
            <a:ext cx="4474029" cy="436017"/>
          </a:xfrm>
          <a:prstGeom prst="rect">
            <a:avLst/>
          </a:prstGeom>
        </p:spPr>
        <p:txBody>
          <a:bodyPr wrap="square" lIns="0" tIns="0" rIns="0" bIns="0" rtlCol="0" anchor="t">
            <a:spAutoFit/>
          </a:bodyPr>
          <a:lstStyle/>
          <a:p>
            <a:pPr marL="0" lvl="0" indent="0" algn="ctr">
              <a:lnSpc>
                <a:spcPts val="3919"/>
              </a:lnSpc>
              <a:spcBef>
                <a:spcPct val="0"/>
              </a:spcBef>
            </a:pPr>
            <a:r>
              <a:rPr lang="en-US" sz="1600" b="1" kern="1200" dirty="0">
                <a:solidFill>
                  <a:srgbClr val="E7C6B7"/>
                </a:solidFill>
                <a:latin typeface="+mj-lt"/>
                <a:ea typeface="+mj-ea"/>
                <a:cs typeface="+mj-cs"/>
              </a:rPr>
              <a:t>All the ways you </a:t>
            </a:r>
            <a:r>
              <a:rPr lang="en-US" sz="1600" dirty="0">
                <a:solidFill>
                  <a:srgbClr val="FFFFFF"/>
                </a:solidFill>
                <a:latin typeface="Open Sauce Bold"/>
              </a:rPr>
              <a:t>can get support on </a:t>
            </a:r>
            <a:r>
              <a:rPr lang="en-US" sz="1600" dirty="0" err="1">
                <a:solidFill>
                  <a:srgbClr val="FFFFFF"/>
                </a:solidFill>
                <a:latin typeface="Open Sauce Bold"/>
              </a:rPr>
              <a:t>Bynder</a:t>
            </a:r>
            <a:endParaRPr lang="en-US" sz="1600" dirty="0">
              <a:solidFill>
                <a:srgbClr val="FFFFFF"/>
              </a:solidFill>
              <a:latin typeface="Open Sauce Bold"/>
            </a:endParaRPr>
          </a:p>
        </p:txBody>
      </p:sp>
      <p:sp>
        <p:nvSpPr>
          <p:cNvPr id="7" name="Rectangle 6">
            <a:extLst>
              <a:ext uri="{FF2B5EF4-FFF2-40B4-BE49-F238E27FC236}">
                <a16:creationId xmlns:a16="http://schemas.microsoft.com/office/drawing/2014/main" id="{818A7001-45F1-8A42-AD68-6050C485FE85}"/>
              </a:ext>
            </a:extLst>
          </p:cNvPr>
          <p:cNvSpPr/>
          <p:nvPr/>
        </p:nvSpPr>
        <p:spPr>
          <a:xfrm>
            <a:off x="380999" y="2038423"/>
            <a:ext cx="3733800" cy="1702004"/>
          </a:xfrm>
          <a:prstGeom prst="rect">
            <a:avLst/>
          </a:prstGeom>
        </p:spPr>
        <p:txBody>
          <a:bodyPr wrap="square">
            <a:spAutoFit/>
          </a:bodyPr>
          <a:lstStyle/>
          <a:p>
            <a:pPr marL="269874" lvl="1" indent="-134937">
              <a:lnSpc>
                <a:spcPct val="90000"/>
              </a:lnSpc>
              <a:buClr>
                <a:srgbClr val="E9B398"/>
              </a:buClr>
              <a:buFont typeface="Arial"/>
              <a:buChar char="•"/>
              <a:defRPr/>
            </a:pPr>
            <a:r>
              <a:rPr lang="en-US" kern="1200" spc="-20" dirty="0">
                <a:solidFill>
                  <a:srgbClr val="CE9D86"/>
                </a:solidFill>
                <a:latin typeface="+mn-lt"/>
                <a:ea typeface="+mn-ea"/>
                <a:cs typeface="+mn-cs"/>
              </a:rPr>
              <a:t>Support URL:</a:t>
            </a:r>
            <a:r>
              <a:rPr lang="en-US" kern="1200" spc="-20" dirty="0">
                <a:solidFill>
                  <a:schemeClr val="bg1"/>
                </a:solidFill>
                <a:latin typeface="+mn-lt"/>
                <a:ea typeface="+mn-ea"/>
                <a:cs typeface="+mn-cs"/>
              </a:rPr>
              <a:t> </a:t>
            </a:r>
            <a:r>
              <a:rPr lang="en-US" kern="1200" spc="-20"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https://</a:t>
            </a:r>
            <a:r>
              <a:rPr lang="en-US" kern="1200" spc="-20" dirty="0" err="1">
                <a:solidFill>
                  <a:schemeClr val="bg1"/>
                </a:solidFill>
                <a:latin typeface="+mn-lt"/>
                <a:ea typeface="+mn-ea"/>
                <a:cs typeface="+mn-cs"/>
                <a:hlinkClick r:id="rId3">
                  <a:extLst>
                    <a:ext uri="{A12FA001-AC4F-418D-AE19-62706E023703}">
                      <ahyp:hlinkClr xmlns:ahyp="http://schemas.microsoft.com/office/drawing/2018/hyperlinkcolor" val="tx"/>
                    </a:ext>
                  </a:extLst>
                </a:hlinkClick>
              </a:rPr>
              <a:t>www.distellwebcontrol.co.za</a:t>
            </a:r>
            <a:r>
              <a:rPr lang="en-US" kern="1200" spc="-20"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a:t>
            </a:r>
            <a:r>
              <a:rPr lang="en-US" kern="1200" spc="-20" dirty="0" err="1">
                <a:solidFill>
                  <a:schemeClr val="bg1"/>
                </a:solidFill>
                <a:latin typeface="+mn-lt"/>
                <a:ea typeface="+mn-ea"/>
                <a:cs typeface="+mn-cs"/>
                <a:hlinkClick r:id="rId3">
                  <a:extLst>
                    <a:ext uri="{A12FA001-AC4F-418D-AE19-62706E023703}">
                      <ahyp:hlinkClr xmlns:ahyp="http://schemas.microsoft.com/office/drawing/2018/hyperlinkcolor" val="tx"/>
                    </a:ext>
                  </a:extLst>
                </a:hlinkClick>
              </a:rPr>
              <a:t>BynderHowTo</a:t>
            </a:r>
            <a:r>
              <a:rPr lang="en-US" kern="1200" spc="-20" dirty="0">
                <a:solidFill>
                  <a:schemeClr val="bg1"/>
                </a:solidFill>
                <a:latin typeface="+mn-lt"/>
                <a:ea typeface="+mn-ea"/>
                <a:cs typeface="+mn-cs"/>
                <a:hlinkClick r:id="rId3">
                  <a:extLst>
                    <a:ext uri="{A12FA001-AC4F-418D-AE19-62706E023703}">
                      <ahyp:hlinkClr xmlns:ahyp="http://schemas.microsoft.com/office/drawing/2018/hyperlinkcolor" val="tx"/>
                    </a:ext>
                  </a:extLst>
                </a:hlinkClick>
              </a:rPr>
              <a:t> </a:t>
            </a:r>
            <a:endParaRPr lang="en-US" kern="1200" spc="-20" dirty="0">
              <a:solidFill>
                <a:schemeClr val="bg1"/>
              </a:solidFill>
              <a:latin typeface="+mn-lt"/>
              <a:ea typeface="+mn-ea"/>
              <a:cs typeface="+mn-cs"/>
            </a:endParaRPr>
          </a:p>
          <a:p>
            <a:pPr marL="134937" lvl="1">
              <a:lnSpc>
                <a:spcPct val="90000"/>
              </a:lnSpc>
              <a:buClr>
                <a:srgbClr val="E9B398"/>
              </a:buClr>
              <a:defRPr/>
            </a:pPr>
            <a:endParaRPr lang="en-US" kern="1200" spc="-20" dirty="0">
              <a:solidFill>
                <a:schemeClr val="bg1"/>
              </a:solidFill>
              <a:latin typeface="+mn-lt"/>
              <a:ea typeface="+mn-ea"/>
              <a:cs typeface="+mn-cs"/>
            </a:endParaRPr>
          </a:p>
          <a:p>
            <a:pPr marL="269874" lvl="1" indent="-134937">
              <a:lnSpc>
                <a:spcPct val="90000"/>
              </a:lnSpc>
              <a:buClr>
                <a:srgbClr val="E9B398"/>
              </a:buClr>
              <a:buFont typeface="Arial"/>
              <a:buChar char="•"/>
              <a:defRPr/>
            </a:pPr>
            <a:r>
              <a:rPr lang="en-US" kern="1200" spc="-20" dirty="0">
                <a:solidFill>
                  <a:srgbClr val="CE9D86"/>
                </a:solidFill>
                <a:latin typeface="+mn-lt"/>
                <a:ea typeface="+mn-ea"/>
                <a:cs typeface="+mn-cs"/>
              </a:rPr>
              <a:t>Send an email to:</a:t>
            </a:r>
          </a:p>
          <a:p>
            <a:pPr>
              <a:lnSpc>
                <a:spcPct val="90000"/>
              </a:lnSpc>
              <a:buClr>
                <a:srgbClr val="E9B398"/>
              </a:buClr>
              <a:defRPr/>
            </a:pPr>
            <a:r>
              <a:rPr lang="en-US" kern="1200" spc="-20" dirty="0">
                <a:solidFill>
                  <a:schemeClr val="bg1"/>
                </a:solidFill>
                <a:latin typeface="+mn-lt"/>
                <a:ea typeface="+mn-ea"/>
                <a:cs typeface="+mn-cs"/>
              </a:rPr>
              <a:t>       </a:t>
            </a:r>
            <a:r>
              <a:rPr lang="en-US" kern="1200" spc="-20" dirty="0" err="1">
                <a:solidFill>
                  <a:schemeClr val="bg1"/>
                </a:solidFill>
                <a:latin typeface="+mn-lt"/>
                <a:ea typeface="+mn-ea"/>
                <a:cs typeface="+mn-cs"/>
              </a:rPr>
              <a:t>ivan.engelbrecht@distell.co.za</a:t>
            </a:r>
            <a:endParaRPr lang="en-US" kern="1200" spc="-20" dirty="0">
              <a:solidFill>
                <a:schemeClr val="bg1"/>
              </a:solidFill>
              <a:latin typeface="+mn-lt"/>
              <a:ea typeface="+mn-ea"/>
              <a:cs typeface="+mn-cs"/>
            </a:endParaRPr>
          </a:p>
          <a:p>
            <a:pPr>
              <a:lnSpc>
                <a:spcPts val="1750"/>
              </a:lnSpc>
            </a:pPr>
            <a:endParaRPr lang="en-US" sz="1250" dirty="0">
              <a:solidFill>
                <a:srgbClr val="FFFFFF"/>
              </a:solidFill>
              <a:latin typeface="Open Sauce"/>
            </a:endParaRPr>
          </a:p>
          <a:p>
            <a:pPr algn="ctr">
              <a:lnSpc>
                <a:spcPts val="1750"/>
              </a:lnSpc>
              <a:spcBef>
                <a:spcPct val="0"/>
              </a:spcBef>
            </a:pPr>
            <a:endParaRPr lang="en-US" sz="1250" dirty="0">
              <a:solidFill>
                <a:srgbClr val="FFFFFF"/>
              </a:solidFill>
              <a:latin typeface="Open Sauce"/>
            </a:endParaRPr>
          </a:p>
        </p:txBody>
      </p:sp>
      <p:pic>
        <p:nvPicPr>
          <p:cNvPr id="8" name="Picture 3">
            <a:extLst>
              <a:ext uri="{FF2B5EF4-FFF2-40B4-BE49-F238E27FC236}">
                <a16:creationId xmlns:a16="http://schemas.microsoft.com/office/drawing/2014/main" id="{545ABA95-AE9D-9844-AC6E-DB27E7F6D0B5}"/>
              </a:ext>
            </a:extLst>
          </p:cNvPr>
          <p:cNvPicPr>
            <a:picLocks noChangeAspect="1"/>
          </p:cNvPicPr>
          <p:nvPr/>
        </p:nvPicPr>
        <p:blipFill>
          <a:blip r:embed="rId4"/>
          <a:srcRect/>
          <a:stretch>
            <a:fillRect/>
          </a:stretch>
        </p:blipFill>
        <p:spPr>
          <a:xfrm>
            <a:off x="3988939" y="1079664"/>
            <a:ext cx="5040238" cy="3082946"/>
          </a:xfrm>
          <a:prstGeom prst="rect">
            <a:avLst/>
          </a:prstGeom>
        </p:spPr>
      </p:pic>
      <p:pic>
        <p:nvPicPr>
          <p:cNvPr id="10" name="Picture 9">
            <a:extLst>
              <a:ext uri="{FF2B5EF4-FFF2-40B4-BE49-F238E27FC236}">
                <a16:creationId xmlns:a16="http://schemas.microsoft.com/office/drawing/2014/main" id="{E6531B00-1B1C-B946-B157-684B6766C330}"/>
              </a:ext>
            </a:extLst>
          </p:cNvPr>
          <p:cNvPicPr>
            <a:picLocks noChangeAspect="1"/>
          </p:cNvPicPr>
          <p:nvPr/>
        </p:nvPicPr>
        <p:blipFill rotWithShape="1">
          <a:blip r:embed="rId5"/>
          <a:srcRect r="12612"/>
          <a:stretch/>
        </p:blipFill>
        <p:spPr>
          <a:xfrm>
            <a:off x="4500643" y="1185445"/>
            <a:ext cx="4055528" cy="2642400"/>
          </a:xfrm>
          <a:prstGeom prst="rect">
            <a:avLst/>
          </a:prstGeom>
        </p:spPr>
      </p:pic>
      <p:sp>
        <p:nvSpPr>
          <p:cNvPr id="11" name="Rectangle 10">
            <a:extLst>
              <a:ext uri="{FF2B5EF4-FFF2-40B4-BE49-F238E27FC236}">
                <a16:creationId xmlns:a16="http://schemas.microsoft.com/office/drawing/2014/main" id="{B903B0C2-6BB4-194E-9E2C-8EB3807A35AA}"/>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9" name="Title 1">
            <a:extLst>
              <a:ext uri="{FF2B5EF4-FFF2-40B4-BE49-F238E27FC236}">
                <a16:creationId xmlns:a16="http://schemas.microsoft.com/office/drawing/2014/main" id="{F47571AB-A9EA-575C-6897-D582E613066A}"/>
              </a:ext>
            </a:extLst>
          </p:cNvPr>
          <p:cNvSpPr>
            <a:spLocks noGrp="1"/>
          </p:cNvSpPr>
          <p:nvPr>
            <p:ph type="title"/>
          </p:nvPr>
        </p:nvSpPr>
        <p:spPr>
          <a:xfrm>
            <a:off x="254996" y="138774"/>
            <a:ext cx="8619646" cy="572700"/>
          </a:xfrm>
        </p:spPr>
        <p:txBody>
          <a:bodyPr/>
          <a:lstStyle/>
          <a:p>
            <a:r>
              <a:rPr lang="en-US" dirty="0"/>
              <a:t>How to get support on Bynder</a:t>
            </a:r>
            <a:endParaRPr lang="en-ZA" dirty="0"/>
          </a:p>
        </p:txBody>
      </p:sp>
    </p:spTree>
    <p:extLst>
      <p:ext uri="{BB962C8B-B14F-4D97-AF65-F5344CB8AC3E}">
        <p14:creationId xmlns:p14="http://schemas.microsoft.com/office/powerpoint/2010/main" val="5960042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49BC0-4072-CAA6-A0DD-EB41AB2C612B}"/>
              </a:ext>
            </a:extLst>
          </p:cNvPr>
          <p:cNvSpPr>
            <a:spLocks noGrp="1"/>
          </p:cNvSpPr>
          <p:nvPr>
            <p:ph type="title"/>
          </p:nvPr>
        </p:nvSpPr>
        <p:spPr/>
        <p:txBody>
          <a:bodyPr/>
          <a:lstStyle/>
          <a:p>
            <a:r>
              <a:rPr lang="en-GB" dirty="0"/>
              <a:t>During this session, we will cover four sections:</a:t>
            </a:r>
            <a:br>
              <a:rPr lang="en-ZA" dirty="0"/>
            </a:br>
            <a:endParaRPr lang="en-ZA" dirty="0"/>
          </a:p>
        </p:txBody>
      </p:sp>
      <p:sp>
        <p:nvSpPr>
          <p:cNvPr id="10" name="Content Placeholder 2">
            <a:extLst>
              <a:ext uri="{FF2B5EF4-FFF2-40B4-BE49-F238E27FC236}">
                <a16:creationId xmlns:a16="http://schemas.microsoft.com/office/drawing/2014/main" id="{2AF3B008-F060-BB20-2066-7924C3F1764B}"/>
              </a:ext>
            </a:extLst>
          </p:cNvPr>
          <p:cNvSpPr txBox="1">
            <a:spLocks/>
          </p:cNvSpPr>
          <p:nvPr/>
        </p:nvSpPr>
        <p:spPr>
          <a:xfrm>
            <a:off x="989002" y="2063387"/>
            <a:ext cx="3260269"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1200" dirty="0"/>
              <a:t>How to download assets</a:t>
            </a:r>
          </a:p>
        </p:txBody>
      </p:sp>
      <p:sp>
        <p:nvSpPr>
          <p:cNvPr id="13" name="Content Placeholder 2">
            <a:extLst>
              <a:ext uri="{FF2B5EF4-FFF2-40B4-BE49-F238E27FC236}">
                <a16:creationId xmlns:a16="http://schemas.microsoft.com/office/drawing/2014/main" id="{763D9643-07D1-79DC-8555-0FB62DD9092D}"/>
              </a:ext>
            </a:extLst>
          </p:cNvPr>
          <p:cNvSpPr txBox="1">
            <a:spLocks/>
          </p:cNvSpPr>
          <p:nvPr/>
        </p:nvSpPr>
        <p:spPr>
          <a:xfrm>
            <a:off x="989002" y="2864717"/>
            <a:ext cx="3260269"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dirty="0"/>
              <a:t>How to upload assets as a logged-in user</a:t>
            </a:r>
          </a:p>
        </p:txBody>
      </p:sp>
      <p:sp>
        <p:nvSpPr>
          <p:cNvPr id="16" name="Rectangle 15">
            <a:extLst>
              <a:ext uri="{FF2B5EF4-FFF2-40B4-BE49-F238E27FC236}">
                <a16:creationId xmlns:a16="http://schemas.microsoft.com/office/drawing/2014/main" id="{2CB3A14A-AF47-44B2-8418-D5C4D7DCBD47}"/>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22" name="Oval 21">
            <a:extLst>
              <a:ext uri="{FF2B5EF4-FFF2-40B4-BE49-F238E27FC236}">
                <a16:creationId xmlns:a16="http://schemas.microsoft.com/office/drawing/2014/main" id="{3E9FBE87-F435-95C4-8AB0-DC6E6FBE24C4}"/>
              </a:ext>
            </a:extLst>
          </p:cNvPr>
          <p:cNvSpPr/>
          <p:nvPr/>
        </p:nvSpPr>
        <p:spPr>
          <a:xfrm>
            <a:off x="317868" y="1144011"/>
            <a:ext cx="560436" cy="56043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dirty="0">
                <a:solidFill>
                  <a:schemeClr val="accent2"/>
                </a:solidFill>
              </a:rPr>
              <a:t>1</a:t>
            </a:r>
          </a:p>
        </p:txBody>
      </p:sp>
      <p:sp>
        <p:nvSpPr>
          <p:cNvPr id="23" name="Oval 22">
            <a:extLst>
              <a:ext uri="{FF2B5EF4-FFF2-40B4-BE49-F238E27FC236}">
                <a16:creationId xmlns:a16="http://schemas.microsoft.com/office/drawing/2014/main" id="{5F84BA89-6C52-7CF8-95C8-F1DF89F804D7}"/>
              </a:ext>
            </a:extLst>
          </p:cNvPr>
          <p:cNvSpPr/>
          <p:nvPr/>
        </p:nvSpPr>
        <p:spPr>
          <a:xfrm>
            <a:off x="317868" y="1946769"/>
            <a:ext cx="560436" cy="56043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dirty="0">
                <a:solidFill>
                  <a:schemeClr val="accent2"/>
                </a:solidFill>
              </a:rPr>
              <a:t>2</a:t>
            </a:r>
          </a:p>
        </p:txBody>
      </p:sp>
      <p:sp>
        <p:nvSpPr>
          <p:cNvPr id="24" name="Oval 23">
            <a:extLst>
              <a:ext uri="{FF2B5EF4-FFF2-40B4-BE49-F238E27FC236}">
                <a16:creationId xmlns:a16="http://schemas.microsoft.com/office/drawing/2014/main" id="{8C14940C-0767-BEC6-959D-21D0348C0D80}"/>
              </a:ext>
            </a:extLst>
          </p:cNvPr>
          <p:cNvSpPr/>
          <p:nvPr/>
        </p:nvSpPr>
        <p:spPr>
          <a:xfrm>
            <a:off x="317868" y="2749527"/>
            <a:ext cx="560436" cy="56043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dirty="0">
                <a:solidFill>
                  <a:schemeClr val="accent2"/>
                </a:solidFill>
              </a:rPr>
              <a:t>3</a:t>
            </a:r>
          </a:p>
        </p:txBody>
      </p:sp>
      <p:sp>
        <p:nvSpPr>
          <p:cNvPr id="25" name="Oval 24">
            <a:extLst>
              <a:ext uri="{FF2B5EF4-FFF2-40B4-BE49-F238E27FC236}">
                <a16:creationId xmlns:a16="http://schemas.microsoft.com/office/drawing/2014/main" id="{3F5CA74E-45AB-694D-59DD-C83986671699}"/>
              </a:ext>
            </a:extLst>
          </p:cNvPr>
          <p:cNvSpPr/>
          <p:nvPr/>
        </p:nvSpPr>
        <p:spPr>
          <a:xfrm>
            <a:off x="317868" y="3552285"/>
            <a:ext cx="560436" cy="560436"/>
          </a:xfrm>
          <a:prstGeom prst="ellipse">
            <a:avLst/>
          </a:prstGeom>
          <a:solidFill>
            <a:schemeClr val="bg1"/>
          </a:solid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ZA" sz="1800" dirty="0">
                <a:solidFill>
                  <a:schemeClr val="accent2"/>
                </a:solidFill>
              </a:rPr>
              <a:t>4</a:t>
            </a:r>
          </a:p>
        </p:txBody>
      </p:sp>
      <p:sp>
        <p:nvSpPr>
          <p:cNvPr id="8" name="Content Placeholder 2">
            <a:extLst>
              <a:ext uri="{FF2B5EF4-FFF2-40B4-BE49-F238E27FC236}">
                <a16:creationId xmlns:a16="http://schemas.microsoft.com/office/drawing/2014/main" id="{B64B3988-CB7E-016B-F145-710D394749D0}"/>
              </a:ext>
            </a:extLst>
          </p:cNvPr>
          <p:cNvSpPr txBox="1">
            <a:spLocks/>
          </p:cNvSpPr>
          <p:nvPr/>
        </p:nvSpPr>
        <p:spPr>
          <a:xfrm>
            <a:off x="989002" y="1262057"/>
            <a:ext cx="3260269"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ZA" sz="1200" dirty="0"/>
              <a:t>How to use the Search Bar to find assets</a:t>
            </a:r>
          </a:p>
        </p:txBody>
      </p:sp>
      <p:sp>
        <p:nvSpPr>
          <p:cNvPr id="15" name="Content Placeholder 2">
            <a:extLst>
              <a:ext uri="{FF2B5EF4-FFF2-40B4-BE49-F238E27FC236}">
                <a16:creationId xmlns:a16="http://schemas.microsoft.com/office/drawing/2014/main" id="{9D8541DE-43C7-9C03-FA6A-16A2011C0CAC}"/>
              </a:ext>
            </a:extLst>
          </p:cNvPr>
          <p:cNvSpPr txBox="1">
            <a:spLocks/>
          </p:cNvSpPr>
          <p:nvPr/>
        </p:nvSpPr>
        <p:spPr>
          <a:xfrm>
            <a:off x="989002" y="3666046"/>
            <a:ext cx="3792060" cy="356069"/>
          </a:xfrm>
          <a:prstGeom prst="rect">
            <a:avLst/>
          </a:prstGeom>
        </p:spPr>
        <p:txBody>
          <a:bodyPr vert="horz" lIns="91440" tIns="45720" rIns="91440" bIns="45720" rtlCol="0">
            <a:normAutofit/>
          </a:bodyPr>
          <a:lstStyle>
            <a:defPPr marR="0" lvl="0" algn="l" rtl="0">
              <a:lnSpc>
                <a:spcPct val="100000"/>
              </a:lnSpc>
              <a:spcBef>
                <a:spcPts val="0"/>
              </a:spcBef>
              <a:spcAft>
                <a:spcPts val="0"/>
              </a:spcAft>
            </a:defPPr>
            <a:lvl1pPr marL="228600" marR="0" lvl="0" indent="-228600" algn="l" rtl="0">
              <a:lnSpc>
                <a:spcPct val="100000"/>
              </a:lnSpc>
              <a:spcBef>
                <a:spcPts val="0"/>
              </a:spcBef>
              <a:spcAft>
                <a:spcPts val="0"/>
              </a:spcAft>
              <a:buClr>
                <a:srgbClr val="E7C6B7"/>
              </a:buClr>
              <a:buFont typeface="Arial"/>
              <a:defRPr sz="1600" b="0" i="0" u="none" strike="noStrike" kern="1200" cap="none">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1200" dirty="0"/>
              <a:t>How to create, share and manage collections</a:t>
            </a:r>
          </a:p>
        </p:txBody>
      </p:sp>
      <p:grpSp>
        <p:nvGrpSpPr>
          <p:cNvPr id="12" name="Group 11">
            <a:extLst>
              <a:ext uri="{FF2B5EF4-FFF2-40B4-BE49-F238E27FC236}">
                <a16:creationId xmlns:a16="http://schemas.microsoft.com/office/drawing/2014/main" id="{9968F25C-0AAA-C74B-83CC-132EBFC17197}"/>
              </a:ext>
            </a:extLst>
          </p:cNvPr>
          <p:cNvGrpSpPr/>
          <p:nvPr/>
        </p:nvGrpSpPr>
        <p:grpSpPr>
          <a:xfrm>
            <a:off x="4035724" y="1102046"/>
            <a:ext cx="5040238" cy="3082946"/>
            <a:chOff x="4051490" y="1121385"/>
            <a:chExt cx="5040238" cy="3082946"/>
          </a:xfrm>
        </p:grpSpPr>
        <p:pic>
          <p:nvPicPr>
            <p:cNvPr id="14" name="Picture 3">
              <a:extLst>
                <a:ext uri="{FF2B5EF4-FFF2-40B4-BE49-F238E27FC236}">
                  <a16:creationId xmlns:a16="http://schemas.microsoft.com/office/drawing/2014/main" id="{27672F90-3DDD-6847-B61E-D66B40014ADB}"/>
                </a:ext>
              </a:extLst>
            </p:cNvPr>
            <p:cNvPicPr>
              <a:picLocks noChangeAspect="1"/>
            </p:cNvPicPr>
            <p:nvPr/>
          </p:nvPicPr>
          <p:blipFill>
            <a:blip r:embed="rId3"/>
            <a:srcRect/>
            <a:stretch>
              <a:fillRect/>
            </a:stretch>
          </p:blipFill>
          <p:spPr>
            <a:xfrm>
              <a:off x="4051490" y="1121385"/>
              <a:ext cx="5040238" cy="3082946"/>
            </a:xfrm>
            <a:prstGeom prst="rect">
              <a:avLst/>
            </a:prstGeom>
          </p:spPr>
        </p:pic>
        <p:pic>
          <p:nvPicPr>
            <p:cNvPr id="9" name="Picture 8" descr="Graphical user interface, application, website&#10;&#10;Description automatically generated">
              <a:extLst>
                <a:ext uri="{FF2B5EF4-FFF2-40B4-BE49-F238E27FC236}">
                  <a16:creationId xmlns:a16="http://schemas.microsoft.com/office/drawing/2014/main" id="{273F7E3C-3F89-3C44-9C03-0CB7F84E56F6}"/>
                </a:ext>
              </a:extLst>
            </p:cNvPr>
            <p:cNvPicPr>
              <a:picLocks noChangeAspect="1"/>
            </p:cNvPicPr>
            <p:nvPr/>
          </p:nvPicPr>
          <p:blipFill rotWithShape="1">
            <a:blip r:embed="rId4"/>
            <a:srcRect r="2449"/>
            <a:stretch/>
          </p:blipFill>
          <p:spPr>
            <a:xfrm>
              <a:off x="4531882" y="1251134"/>
              <a:ext cx="4079453" cy="2593458"/>
            </a:xfrm>
            <a:prstGeom prst="rect">
              <a:avLst/>
            </a:prstGeom>
          </p:spPr>
        </p:pic>
      </p:grpSp>
      <p:sp>
        <p:nvSpPr>
          <p:cNvPr id="11" name="Oval 10">
            <a:extLst>
              <a:ext uri="{FF2B5EF4-FFF2-40B4-BE49-F238E27FC236}">
                <a16:creationId xmlns:a16="http://schemas.microsoft.com/office/drawing/2014/main" id="{114EEEC4-159F-2741-8766-C4F3A7B9E83D}"/>
              </a:ext>
            </a:extLst>
          </p:cNvPr>
          <p:cNvSpPr/>
          <p:nvPr/>
        </p:nvSpPr>
        <p:spPr>
          <a:xfrm>
            <a:off x="5560353" y="1491037"/>
            <a:ext cx="856593" cy="368224"/>
          </a:xfrm>
          <a:prstGeom prst="ellipse">
            <a:avLst/>
          </a:prstGeom>
          <a:noFill/>
          <a:ln>
            <a:solidFill>
              <a:srgbClr val="D5926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D95CE5D8-F68B-8442-BCDD-43F2DBC9E349}"/>
              </a:ext>
            </a:extLst>
          </p:cNvPr>
          <p:cNvCxnSpPr>
            <a:cxnSpLocks/>
          </p:cNvCxnSpPr>
          <p:nvPr/>
        </p:nvCxnSpPr>
        <p:spPr>
          <a:xfrm>
            <a:off x="5357046" y="1382750"/>
            <a:ext cx="838225" cy="0"/>
          </a:xfrm>
          <a:prstGeom prst="straightConnector1">
            <a:avLst/>
          </a:prstGeom>
          <a:ln>
            <a:solidFill>
              <a:srgbClr val="D5926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43331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a:extLst>
              <a:ext uri="{FF2B5EF4-FFF2-40B4-BE49-F238E27FC236}">
                <a16:creationId xmlns:a16="http://schemas.microsoft.com/office/drawing/2014/main" id="{7B21DA67-ED72-FE49-9FE2-DAE81AE2A126}"/>
              </a:ext>
            </a:extLst>
          </p:cNvPr>
          <p:cNvPicPr>
            <a:picLocks noChangeAspect="1"/>
          </p:cNvPicPr>
          <p:nvPr/>
        </p:nvPicPr>
        <p:blipFill>
          <a:blip r:embed="rId3"/>
          <a:srcRect/>
          <a:stretch>
            <a:fillRect/>
          </a:stretch>
        </p:blipFill>
        <p:spPr>
          <a:xfrm>
            <a:off x="4223942" y="1500552"/>
            <a:ext cx="4657881" cy="2849071"/>
          </a:xfrm>
          <a:prstGeom prst="rect">
            <a:avLst/>
          </a:prstGeom>
        </p:spPr>
      </p:pic>
      <p:sp>
        <p:nvSpPr>
          <p:cNvPr id="5" name="Rectangle 4">
            <a:extLst>
              <a:ext uri="{FF2B5EF4-FFF2-40B4-BE49-F238E27FC236}">
                <a16:creationId xmlns:a16="http://schemas.microsoft.com/office/drawing/2014/main" id="{9CFB5D99-7C90-F743-BF32-A5655D1A1F65}"/>
              </a:ext>
            </a:extLst>
          </p:cNvPr>
          <p:cNvSpPr/>
          <p:nvPr/>
        </p:nvSpPr>
        <p:spPr>
          <a:xfrm>
            <a:off x="385063" y="1681920"/>
            <a:ext cx="3678125" cy="1883593"/>
          </a:xfrm>
          <a:prstGeom prst="rect">
            <a:avLst/>
          </a:prstGeom>
        </p:spPr>
        <p:txBody>
          <a:bodyPr wrap="square">
            <a:spAutoFit/>
          </a:bodyPr>
          <a:lstStyle/>
          <a:p>
            <a:pPr marL="285750" indent="-285750" fontAlgn="base">
              <a:lnSpc>
                <a:spcPct val="95000"/>
              </a:lnSpc>
              <a:spcBef>
                <a:spcPts val="400"/>
              </a:spcBef>
              <a:spcAft>
                <a:spcPts val="200"/>
              </a:spcAft>
              <a:buClr>
                <a:srgbClr val="E9B398"/>
              </a:buClr>
              <a:buFont typeface="Arial" panose="020B0604020202020204" pitchFamily="34" charset="0"/>
              <a:buChar char="•"/>
            </a:pPr>
            <a:r>
              <a:rPr lang="en-ZA" sz="1600" kern="1200" spc="-20" dirty="0">
                <a:solidFill>
                  <a:schemeClr val="bg1"/>
                </a:solidFill>
                <a:latin typeface="+mn-lt"/>
                <a:ea typeface="+mn-ea"/>
                <a:cs typeface="+mn-cs"/>
              </a:rPr>
              <a:t>Taxonomy entails the description naming, and classification of things </a:t>
            </a:r>
            <a:r>
              <a:rPr lang="en-US" sz="1600" kern="1200" spc="-20" dirty="0">
                <a:solidFill>
                  <a:schemeClr val="bg1"/>
                </a:solidFill>
                <a:latin typeface="+mn-lt"/>
                <a:ea typeface="+mn-ea"/>
                <a:cs typeface="+mn-cs"/>
              </a:rPr>
              <a:t>​</a:t>
            </a:r>
          </a:p>
          <a:p>
            <a:pPr marL="285750" indent="-285750" fontAlgn="base">
              <a:lnSpc>
                <a:spcPct val="95000"/>
              </a:lnSpc>
              <a:spcBef>
                <a:spcPts val="400"/>
              </a:spcBef>
              <a:spcAft>
                <a:spcPts val="200"/>
              </a:spcAft>
              <a:buClr>
                <a:srgbClr val="E9B398"/>
              </a:buClr>
              <a:buFont typeface="Arial" panose="020B0604020202020204" pitchFamily="34" charset="0"/>
              <a:buChar char="•"/>
            </a:pPr>
            <a:endParaRPr lang="en-ZA" sz="1600" kern="1200" spc="-20" dirty="0">
              <a:solidFill>
                <a:schemeClr val="bg1"/>
              </a:solidFill>
              <a:latin typeface="+mn-lt"/>
              <a:ea typeface="+mn-ea"/>
              <a:cs typeface="+mn-cs"/>
            </a:endParaRPr>
          </a:p>
          <a:p>
            <a:pPr marL="285750" indent="-285750" fontAlgn="base">
              <a:lnSpc>
                <a:spcPct val="95000"/>
              </a:lnSpc>
              <a:spcBef>
                <a:spcPts val="400"/>
              </a:spcBef>
              <a:spcAft>
                <a:spcPts val="200"/>
              </a:spcAft>
              <a:buClr>
                <a:srgbClr val="E9B398"/>
              </a:buClr>
              <a:buFont typeface="Arial" panose="020B0604020202020204" pitchFamily="34" charset="0"/>
              <a:buChar char="•"/>
            </a:pPr>
            <a:r>
              <a:rPr lang="en-ZA" sz="1600" kern="1200" spc="-20" dirty="0">
                <a:solidFill>
                  <a:schemeClr val="bg1"/>
                </a:solidFill>
                <a:latin typeface="+mn-lt"/>
                <a:ea typeface="+mn-ea"/>
                <a:cs typeface="+mn-cs"/>
              </a:rPr>
              <a:t>It helps us categorize information so we can easily find it, work on it, store it and communicate it</a:t>
            </a:r>
            <a:r>
              <a:rPr lang="en-US" sz="1600" kern="1200" spc="-20" dirty="0">
                <a:solidFill>
                  <a:schemeClr val="bg1"/>
                </a:solidFill>
                <a:latin typeface="+mn-lt"/>
                <a:ea typeface="+mn-ea"/>
                <a:cs typeface="+mn-cs"/>
              </a:rPr>
              <a:t>​</a:t>
            </a:r>
          </a:p>
        </p:txBody>
      </p:sp>
      <p:sp>
        <p:nvSpPr>
          <p:cNvPr id="6" name="Title 1">
            <a:extLst>
              <a:ext uri="{FF2B5EF4-FFF2-40B4-BE49-F238E27FC236}">
                <a16:creationId xmlns:a16="http://schemas.microsoft.com/office/drawing/2014/main" id="{CAB1A732-1E5A-FB40-A078-4DB2B4332D19}"/>
              </a:ext>
            </a:extLst>
          </p:cNvPr>
          <p:cNvSpPr txBox="1">
            <a:spLocks/>
          </p:cNvSpPr>
          <p:nvPr/>
        </p:nvSpPr>
        <p:spPr>
          <a:xfrm>
            <a:off x="262177" y="325110"/>
            <a:ext cx="8619646" cy="572700"/>
          </a:xfrm>
          <a:prstGeom prst="rect">
            <a:avLst/>
          </a:prstGeom>
        </p:spPr>
        <p:txBody>
          <a:bodyPr/>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2400" b="1" i="0" u="none" strike="noStrike" kern="1200" cap="none" spc="0" dirty="0">
                <a:solidFill>
                  <a:srgbClr val="E7C6B7"/>
                </a:solidFill>
                <a:latin typeface="+mj-lt"/>
                <a:ea typeface="+mj-ea"/>
                <a:cs typeface="+mj-cs"/>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dirty="0"/>
              <a:t>Taxonomy</a:t>
            </a:r>
            <a:endParaRPr lang="en-ZA" dirty="0"/>
          </a:p>
        </p:txBody>
      </p:sp>
      <p:pic>
        <p:nvPicPr>
          <p:cNvPr id="8" name="Picture 7">
            <a:extLst>
              <a:ext uri="{FF2B5EF4-FFF2-40B4-BE49-F238E27FC236}">
                <a16:creationId xmlns:a16="http://schemas.microsoft.com/office/drawing/2014/main" id="{56E76846-536B-6A48-8B9D-B13E8B6D0EFC}"/>
              </a:ext>
            </a:extLst>
          </p:cNvPr>
          <p:cNvPicPr>
            <a:picLocks noChangeAspect="1"/>
          </p:cNvPicPr>
          <p:nvPr/>
        </p:nvPicPr>
        <p:blipFill rotWithShape="1">
          <a:blip r:embed="rId4"/>
          <a:srcRect t="4775" r="21098"/>
          <a:stretch/>
        </p:blipFill>
        <p:spPr>
          <a:xfrm>
            <a:off x="4671352" y="1586755"/>
            <a:ext cx="2189585" cy="2356443"/>
          </a:xfrm>
          <a:prstGeom prst="rect">
            <a:avLst/>
          </a:prstGeom>
        </p:spPr>
      </p:pic>
      <p:cxnSp>
        <p:nvCxnSpPr>
          <p:cNvPr id="13" name="Straight Connector 12">
            <a:extLst>
              <a:ext uri="{FF2B5EF4-FFF2-40B4-BE49-F238E27FC236}">
                <a16:creationId xmlns:a16="http://schemas.microsoft.com/office/drawing/2014/main" id="{01760E9C-1168-FD48-A6A4-FB0E3DD94A1B}"/>
              </a:ext>
            </a:extLst>
          </p:cNvPr>
          <p:cNvCxnSpPr>
            <a:cxnSpLocks/>
          </p:cNvCxnSpPr>
          <p:nvPr/>
        </p:nvCxnSpPr>
        <p:spPr>
          <a:xfrm flipH="1">
            <a:off x="6357675" y="1582828"/>
            <a:ext cx="1" cy="2360370"/>
          </a:xfrm>
          <a:prstGeom prst="line">
            <a:avLst/>
          </a:prstGeom>
          <a:ln w="38100"/>
        </p:spPr>
        <p:style>
          <a:lnRef idx="1">
            <a:schemeClr val="dk1"/>
          </a:lnRef>
          <a:fillRef idx="0">
            <a:schemeClr val="dk1"/>
          </a:fillRef>
          <a:effectRef idx="0">
            <a:schemeClr val="dk1"/>
          </a:effectRef>
          <a:fontRef idx="minor">
            <a:schemeClr val="tx1"/>
          </a:fontRef>
        </p:style>
      </p:cxnSp>
      <p:pic>
        <p:nvPicPr>
          <p:cNvPr id="7" name="Picture 6">
            <a:extLst>
              <a:ext uri="{FF2B5EF4-FFF2-40B4-BE49-F238E27FC236}">
                <a16:creationId xmlns:a16="http://schemas.microsoft.com/office/drawing/2014/main" id="{F40EA2EA-784B-714B-A2DF-CCC5FD07A723}"/>
              </a:ext>
            </a:extLst>
          </p:cNvPr>
          <p:cNvPicPr>
            <a:picLocks noChangeAspect="1"/>
          </p:cNvPicPr>
          <p:nvPr/>
        </p:nvPicPr>
        <p:blipFill rotWithShape="1">
          <a:blip r:embed="rId5"/>
          <a:srcRect r="14157"/>
          <a:stretch/>
        </p:blipFill>
        <p:spPr>
          <a:xfrm>
            <a:off x="6357676" y="1582828"/>
            <a:ext cx="2045028" cy="2360370"/>
          </a:xfrm>
          <a:prstGeom prst="rect">
            <a:avLst/>
          </a:prstGeom>
        </p:spPr>
      </p:pic>
    </p:spTree>
    <p:extLst>
      <p:ext uri="{BB962C8B-B14F-4D97-AF65-F5344CB8AC3E}">
        <p14:creationId xmlns:p14="http://schemas.microsoft.com/office/powerpoint/2010/main" val="1765751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40" descr="Graphical user interface, application&#10;&#10;Description automatically generated">
            <a:extLst>
              <a:ext uri="{FF2B5EF4-FFF2-40B4-BE49-F238E27FC236}">
                <a16:creationId xmlns:a16="http://schemas.microsoft.com/office/drawing/2014/main" id="{C05D59EB-EC3E-7B44-AD0D-0C56B589E7F9}"/>
              </a:ext>
            </a:extLst>
          </p:cNvPr>
          <p:cNvPicPr>
            <a:picLocks noChangeAspect="1"/>
          </p:cNvPicPr>
          <p:nvPr/>
        </p:nvPicPr>
        <p:blipFill>
          <a:blip r:embed="rId3"/>
          <a:stretch>
            <a:fillRect/>
          </a:stretch>
        </p:blipFill>
        <p:spPr>
          <a:xfrm>
            <a:off x="0" y="6199"/>
            <a:ext cx="9144000" cy="5131101"/>
          </a:xfrm>
          <a:prstGeom prst="rect">
            <a:avLst/>
          </a:prstGeom>
        </p:spPr>
      </p:pic>
      <p:sp>
        <p:nvSpPr>
          <p:cNvPr id="3" name="Rectangle 2">
            <a:extLst>
              <a:ext uri="{FF2B5EF4-FFF2-40B4-BE49-F238E27FC236}">
                <a16:creationId xmlns:a16="http://schemas.microsoft.com/office/drawing/2014/main" id="{918EAA8C-C7BA-EC48-B63E-9549AA82AEBE}"/>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Tree>
    <p:extLst>
      <p:ext uri="{BB962C8B-B14F-4D97-AF65-F5344CB8AC3E}">
        <p14:creationId xmlns:p14="http://schemas.microsoft.com/office/powerpoint/2010/main" val="38249242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6" name="Google Shape;266;p48"/>
          <p:cNvSpPr txBox="1">
            <a:spLocks noGrp="1"/>
          </p:cNvSpPr>
          <p:nvPr>
            <p:ph type="body" idx="1"/>
          </p:nvPr>
        </p:nvSpPr>
        <p:spPr>
          <a:xfrm>
            <a:off x="4717975" y="2522322"/>
            <a:ext cx="2489225" cy="833775"/>
          </a:xfrm>
          <a:prstGeom prst="rect">
            <a:avLst/>
          </a:prstGeom>
        </p:spPr>
        <p:txBody>
          <a:bodyPr spcFirstLastPara="1" wrap="square" lIns="91425" tIns="91425" rIns="91425" bIns="91425" anchor="t" anchorCtr="0">
            <a:noAutofit/>
          </a:bodyPr>
          <a:lstStyle/>
          <a:p>
            <a:pPr marL="0" lvl="0" indent="0" algn="l" rtl="0">
              <a:spcBef>
                <a:spcPts val="0"/>
              </a:spcBef>
              <a:spcAft>
                <a:spcPts val="1600"/>
              </a:spcAft>
              <a:buNone/>
            </a:pPr>
            <a:r>
              <a:rPr lang="en-GB" sz="1800" dirty="0"/>
              <a:t>How to use the Search Bar to find assets</a:t>
            </a:r>
          </a:p>
        </p:txBody>
      </p:sp>
      <p:pic>
        <p:nvPicPr>
          <p:cNvPr id="12" name="Picture 11">
            <a:extLst>
              <a:ext uri="{FF2B5EF4-FFF2-40B4-BE49-F238E27FC236}">
                <a16:creationId xmlns:a16="http://schemas.microsoft.com/office/drawing/2014/main" id="{3A1AD48A-4A07-FD20-0A47-13D1DAA78E80}"/>
              </a:ext>
            </a:extLst>
          </p:cNvPr>
          <p:cNvPicPr preferRelativeResize="0"/>
          <p:nvPr/>
        </p:nvPicPr>
        <p:blipFill>
          <a:blip r:embed="rId3"/>
          <a:srcRect l="26528" r="26528"/>
          <a:stretch/>
        </p:blipFill>
        <p:spPr>
          <a:xfrm>
            <a:off x="0" y="0"/>
            <a:ext cx="4292550" cy="5143500"/>
          </a:xfrm>
          <a:custGeom>
            <a:avLst/>
            <a:gdLst>
              <a:gd name="connsiteX0" fmla="*/ 0 w 4292550"/>
              <a:gd name="connsiteY0" fmla="*/ 0 h 5143500"/>
              <a:gd name="connsiteX1" fmla="*/ 2880633 w 4292550"/>
              <a:gd name="connsiteY1" fmla="*/ 0 h 5143500"/>
              <a:gd name="connsiteX2" fmla="*/ 3058827 w 4292550"/>
              <a:gd name="connsiteY2" fmla="*/ 102265 h 5143500"/>
              <a:gd name="connsiteX3" fmla="*/ 4292550 w 4292550"/>
              <a:gd name="connsiteY3" fmla="*/ 2571750 h 5143500"/>
              <a:gd name="connsiteX4" fmla="*/ 3058827 w 4292550"/>
              <a:gd name="connsiteY4" fmla="*/ 5041235 h 5143500"/>
              <a:gd name="connsiteX5" fmla="*/ 2880633 w 4292550"/>
              <a:gd name="connsiteY5" fmla="*/ 5143500 h 5143500"/>
              <a:gd name="connsiteX6" fmla="*/ 0 w 4292550"/>
              <a:gd name="connsiteY6" fmla="*/ 5143500 h 5143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92550" h="5143500">
                <a:moveTo>
                  <a:pt x="0" y="0"/>
                </a:moveTo>
                <a:lnTo>
                  <a:pt x="2880633" y="0"/>
                </a:lnTo>
                <a:lnTo>
                  <a:pt x="3058827" y="102265"/>
                </a:lnTo>
                <a:cubicBezTo>
                  <a:pt x="3793688" y="577846"/>
                  <a:pt x="4292550" y="1505394"/>
                  <a:pt x="4292550" y="2571750"/>
                </a:cubicBezTo>
                <a:cubicBezTo>
                  <a:pt x="4292550" y="3638107"/>
                  <a:pt x="3793688" y="4565655"/>
                  <a:pt x="3058827" y="5041235"/>
                </a:cubicBezTo>
                <a:lnTo>
                  <a:pt x="2880633" y="5143500"/>
                </a:lnTo>
                <a:lnTo>
                  <a:pt x="0" y="5143500"/>
                </a:lnTo>
                <a:close/>
              </a:path>
            </a:pathLst>
          </a:custGeom>
          <a:noFill/>
          <a:ln>
            <a:noFill/>
          </a:ln>
        </p:spPr>
      </p:pic>
      <p:pic>
        <p:nvPicPr>
          <p:cNvPr id="5" name="Picture 4">
            <a:extLst>
              <a:ext uri="{FF2B5EF4-FFF2-40B4-BE49-F238E27FC236}">
                <a16:creationId xmlns:a16="http://schemas.microsoft.com/office/drawing/2014/main" id="{33605406-56B4-F416-3AB1-7822EDD86093}"/>
              </a:ext>
            </a:extLst>
          </p:cNvPr>
          <p:cNvPicPr>
            <a:picLocks noChangeAspect="1"/>
          </p:cNvPicPr>
          <p:nvPr/>
        </p:nvPicPr>
        <p:blipFill rotWithShape="1">
          <a:blip r:embed="rId4">
            <a:extLst>
              <a:ext uri="{28A0092B-C50C-407E-A947-70E740481C1C}">
                <a14:useLocalDpi xmlns:a14="http://schemas.microsoft.com/office/drawing/2010/main" val="0"/>
              </a:ext>
            </a:extLst>
          </a:blip>
          <a:srcRect l="1096" r="11159"/>
          <a:stretch/>
        </p:blipFill>
        <p:spPr>
          <a:xfrm>
            <a:off x="7610993" y="264535"/>
            <a:ext cx="1210232" cy="369503"/>
          </a:xfrm>
          <a:prstGeom prst="rect">
            <a:avLst/>
          </a:prstGeom>
        </p:spPr>
      </p:pic>
      <p:grpSp>
        <p:nvGrpSpPr>
          <p:cNvPr id="31" name="Group 30">
            <a:extLst>
              <a:ext uri="{FF2B5EF4-FFF2-40B4-BE49-F238E27FC236}">
                <a16:creationId xmlns:a16="http://schemas.microsoft.com/office/drawing/2014/main" id="{C34E047F-0951-D290-13AA-F014EFBC4570}"/>
              </a:ext>
            </a:extLst>
          </p:cNvPr>
          <p:cNvGrpSpPr>
            <a:grpSpLocks noChangeAspect="1"/>
          </p:cNvGrpSpPr>
          <p:nvPr/>
        </p:nvGrpSpPr>
        <p:grpSpPr>
          <a:xfrm>
            <a:off x="4805757" y="2217036"/>
            <a:ext cx="3168000" cy="279365"/>
            <a:chOff x="4805757" y="2182851"/>
            <a:chExt cx="3255401" cy="287073"/>
          </a:xfrm>
        </p:grpSpPr>
        <p:sp>
          <p:nvSpPr>
            <p:cNvPr id="34" name="Freeform 76">
              <a:extLst>
                <a:ext uri="{FF2B5EF4-FFF2-40B4-BE49-F238E27FC236}">
                  <a16:creationId xmlns:a16="http://schemas.microsoft.com/office/drawing/2014/main" id="{1B9A44D4-0B0B-ED7E-2C3E-B42429C2656A}"/>
                </a:ext>
              </a:extLst>
            </p:cNvPr>
            <p:cNvSpPr>
              <a:spLocks/>
            </p:cNvSpPr>
            <p:nvPr/>
          </p:nvSpPr>
          <p:spPr bwMode="auto">
            <a:xfrm>
              <a:off x="4805757" y="2182851"/>
              <a:ext cx="464891" cy="287073"/>
            </a:xfrm>
            <a:custGeom>
              <a:avLst/>
              <a:gdLst>
                <a:gd name="T0" fmla="*/ 47 w 474"/>
                <a:gd name="T1" fmla="*/ 173 h 294"/>
                <a:gd name="T2" fmla="*/ 23 w 474"/>
                <a:gd name="T3" fmla="*/ 153 h 294"/>
                <a:gd name="T4" fmla="*/ 6 w 474"/>
                <a:gd name="T5" fmla="*/ 125 h 294"/>
                <a:gd name="T6" fmla="*/ 0 w 474"/>
                <a:gd name="T7" fmla="*/ 90 h 294"/>
                <a:gd name="T8" fmla="*/ 6 w 474"/>
                <a:gd name="T9" fmla="*/ 55 h 294"/>
                <a:gd name="T10" fmla="*/ 23 w 474"/>
                <a:gd name="T11" fmla="*/ 27 h 294"/>
                <a:gd name="T12" fmla="*/ 47 w 474"/>
                <a:gd name="T13" fmla="*/ 8 h 294"/>
                <a:gd name="T14" fmla="*/ 77 w 474"/>
                <a:gd name="T15" fmla="*/ 0 h 294"/>
                <a:gd name="T16" fmla="*/ 429 w 474"/>
                <a:gd name="T17" fmla="*/ 0 h 294"/>
                <a:gd name="T18" fmla="*/ 449 w 474"/>
                <a:gd name="T19" fmla="*/ 10 h 294"/>
                <a:gd name="T20" fmla="*/ 457 w 474"/>
                <a:gd name="T21" fmla="*/ 33 h 294"/>
                <a:gd name="T22" fmla="*/ 449 w 474"/>
                <a:gd name="T23" fmla="*/ 56 h 294"/>
                <a:gd name="T24" fmla="*/ 429 w 474"/>
                <a:gd name="T25" fmla="*/ 65 h 294"/>
                <a:gd name="T26" fmla="*/ 76 w 474"/>
                <a:gd name="T27" fmla="*/ 65 h 294"/>
                <a:gd name="T28" fmla="*/ 61 w 474"/>
                <a:gd name="T29" fmla="*/ 72 h 294"/>
                <a:gd name="T30" fmla="*/ 54 w 474"/>
                <a:gd name="T31" fmla="*/ 90 h 294"/>
                <a:gd name="T32" fmla="*/ 61 w 474"/>
                <a:gd name="T33" fmla="*/ 108 h 294"/>
                <a:gd name="T34" fmla="*/ 76 w 474"/>
                <a:gd name="T35" fmla="*/ 115 h 294"/>
                <a:gd name="T36" fmla="*/ 397 w 474"/>
                <a:gd name="T37" fmla="*/ 115 h 294"/>
                <a:gd name="T38" fmla="*/ 427 w 474"/>
                <a:gd name="T39" fmla="*/ 122 h 294"/>
                <a:gd name="T40" fmla="*/ 452 w 474"/>
                <a:gd name="T41" fmla="*/ 141 h 294"/>
                <a:gd name="T42" fmla="*/ 468 w 474"/>
                <a:gd name="T43" fmla="*/ 170 h 294"/>
                <a:gd name="T44" fmla="*/ 474 w 474"/>
                <a:gd name="T45" fmla="*/ 205 h 294"/>
                <a:gd name="T46" fmla="*/ 468 w 474"/>
                <a:gd name="T47" fmla="*/ 240 h 294"/>
                <a:gd name="T48" fmla="*/ 452 w 474"/>
                <a:gd name="T49" fmla="*/ 268 h 294"/>
                <a:gd name="T50" fmla="*/ 427 w 474"/>
                <a:gd name="T51" fmla="*/ 287 h 294"/>
                <a:gd name="T52" fmla="*/ 397 w 474"/>
                <a:gd name="T53" fmla="*/ 294 h 294"/>
                <a:gd name="T54" fmla="*/ 45 w 474"/>
                <a:gd name="T55" fmla="*/ 294 h 294"/>
                <a:gd name="T56" fmla="*/ 25 w 474"/>
                <a:gd name="T57" fmla="*/ 285 h 294"/>
                <a:gd name="T58" fmla="*/ 17 w 474"/>
                <a:gd name="T59" fmla="*/ 262 h 294"/>
                <a:gd name="T60" fmla="*/ 25 w 474"/>
                <a:gd name="T61" fmla="*/ 239 h 294"/>
                <a:gd name="T62" fmla="*/ 45 w 474"/>
                <a:gd name="T63" fmla="*/ 229 h 294"/>
                <a:gd name="T64" fmla="*/ 399 w 474"/>
                <a:gd name="T65" fmla="*/ 229 h 294"/>
                <a:gd name="T66" fmla="*/ 414 w 474"/>
                <a:gd name="T67" fmla="*/ 222 h 294"/>
                <a:gd name="T68" fmla="*/ 421 w 474"/>
                <a:gd name="T69" fmla="*/ 205 h 294"/>
                <a:gd name="T70" fmla="*/ 414 w 474"/>
                <a:gd name="T71" fmla="*/ 187 h 294"/>
                <a:gd name="T72" fmla="*/ 399 w 474"/>
                <a:gd name="T73" fmla="*/ 180 h 294"/>
                <a:gd name="T74" fmla="*/ 77 w 474"/>
                <a:gd name="T75" fmla="*/ 180 h 294"/>
                <a:gd name="T76" fmla="*/ 47 w 474"/>
                <a:gd name="T77" fmla="*/ 173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74" h="294">
                  <a:moveTo>
                    <a:pt x="47" y="173"/>
                  </a:moveTo>
                  <a:cubicBezTo>
                    <a:pt x="38" y="168"/>
                    <a:pt x="30" y="161"/>
                    <a:pt x="23" y="153"/>
                  </a:cubicBezTo>
                  <a:cubicBezTo>
                    <a:pt x="16" y="145"/>
                    <a:pt x="10" y="136"/>
                    <a:pt x="6" y="125"/>
                  </a:cubicBezTo>
                  <a:cubicBezTo>
                    <a:pt x="2" y="114"/>
                    <a:pt x="0" y="103"/>
                    <a:pt x="0" y="90"/>
                  </a:cubicBezTo>
                  <a:cubicBezTo>
                    <a:pt x="0" y="77"/>
                    <a:pt x="2" y="66"/>
                    <a:pt x="6" y="55"/>
                  </a:cubicBezTo>
                  <a:cubicBezTo>
                    <a:pt x="10" y="44"/>
                    <a:pt x="16" y="35"/>
                    <a:pt x="23" y="27"/>
                  </a:cubicBezTo>
                  <a:cubicBezTo>
                    <a:pt x="30" y="19"/>
                    <a:pt x="38" y="12"/>
                    <a:pt x="47" y="8"/>
                  </a:cubicBezTo>
                  <a:cubicBezTo>
                    <a:pt x="56" y="3"/>
                    <a:pt x="66" y="0"/>
                    <a:pt x="77" y="0"/>
                  </a:cubicBezTo>
                  <a:cubicBezTo>
                    <a:pt x="429" y="0"/>
                    <a:pt x="429" y="0"/>
                    <a:pt x="429" y="0"/>
                  </a:cubicBezTo>
                  <a:cubicBezTo>
                    <a:pt x="437" y="0"/>
                    <a:pt x="444" y="4"/>
                    <a:pt x="449" y="10"/>
                  </a:cubicBezTo>
                  <a:cubicBezTo>
                    <a:pt x="454" y="16"/>
                    <a:pt x="457" y="24"/>
                    <a:pt x="457" y="33"/>
                  </a:cubicBezTo>
                  <a:cubicBezTo>
                    <a:pt x="457" y="42"/>
                    <a:pt x="454" y="49"/>
                    <a:pt x="449" y="56"/>
                  </a:cubicBezTo>
                  <a:cubicBezTo>
                    <a:pt x="444" y="62"/>
                    <a:pt x="437" y="65"/>
                    <a:pt x="429" y="65"/>
                  </a:cubicBezTo>
                  <a:cubicBezTo>
                    <a:pt x="76" y="65"/>
                    <a:pt x="76" y="65"/>
                    <a:pt x="76" y="65"/>
                  </a:cubicBezTo>
                  <a:cubicBezTo>
                    <a:pt x="70" y="65"/>
                    <a:pt x="65" y="67"/>
                    <a:pt x="61" y="72"/>
                  </a:cubicBezTo>
                  <a:cubicBezTo>
                    <a:pt x="56" y="77"/>
                    <a:pt x="54" y="83"/>
                    <a:pt x="54" y="90"/>
                  </a:cubicBezTo>
                  <a:cubicBezTo>
                    <a:pt x="54" y="97"/>
                    <a:pt x="56" y="103"/>
                    <a:pt x="61" y="108"/>
                  </a:cubicBezTo>
                  <a:cubicBezTo>
                    <a:pt x="65" y="112"/>
                    <a:pt x="70" y="115"/>
                    <a:pt x="76" y="115"/>
                  </a:cubicBezTo>
                  <a:cubicBezTo>
                    <a:pt x="397" y="115"/>
                    <a:pt x="397" y="115"/>
                    <a:pt x="397" y="115"/>
                  </a:cubicBezTo>
                  <a:cubicBezTo>
                    <a:pt x="408" y="115"/>
                    <a:pt x="418" y="117"/>
                    <a:pt x="427" y="122"/>
                  </a:cubicBezTo>
                  <a:cubicBezTo>
                    <a:pt x="437" y="127"/>
                    <a:pt x="445" y="133"/>
                    <a:pt x="452" y="141"/>
                  </a:cubicBezTo>
                  <a:cubicBezTo>
                    <a:pt x="459" y="149"/>
                    <a:pt x="464" y="159"/>
                    <a:pt x="468" y="170"/>
                  </a:cubicBezTo>
                  <a:cubicBezTo>
                    <a:pt x="472" y="181"/>
                    <a:pt x="474" y="193"/>
                    <a:pt x="474" y="205"/>
                  </a:cubicBezTo>
                  <a:cubicBezTo>
                    <a:pt x="474" y="218"/>
                    <a:pt x="472" y="229"/>
                    <a:pt x="468" y="240"/>
                  </a:cubicBezTo>
                  <a:cubicBezTo>
                    <a:pt x="464" y="251"/>
                    <a:pt x="459" y="260"/>
                    <a:pt x="452" y="268"/>
                  </a:cubicBezTo>
                  <a:cubicBezTo>
                    <a:pt x="445" y="277"/>
                    <a:pt x="437" y="283"/>
                    <a:pt x="427" y="287"/>
                  </a:cubicBezTo>
                  <a:cubicBezTo>
                    <a:pt x="418" y="292"/>
                    <a:pt x="408" y="294"/>
                    <a:pt x="397" y="294"/>
                  </a:cubicBezTo>
                  <a:cubicBezTo>
                    <a:pt x="45" y="294"/>
                    <a:pt x="45" y="294"/>
                    <a:pt x="45" y="294"/>
                  </a:cubicBezTo>
                  <a:cubicBezTo>
                    <a:pt x="37" y="294"/>
                    <a:pt x="31" y="291"/>
                    <a:pt x="25" y="285"/>
                  </a:cubicBezTo>
                  <a:cubicBezTo>
                    <a:pt x="20" y="278"/>
                    <a:pt x="17" y="271"/>
                    <a:pt x="17" y="262"/>
                  </a:cubicBezTo>
                  <a:cubicBezTo>
                    <a:pt x="17" y="253"/>
                    <a:pt x="20" y="245"/>
                    <a:pt x="25" y="239"/>
                  </a:cubicBezTo>
                  <a:cubicBezTo>
                    <a:pt x="31" y="233"/>
                    <a:pt x="37" y="229"/>
                    <a:pt x="45" y="229"/>
                  </a:cubicBezTo>
                  <a:cubicBezTo>
                    <a:pt x="399" y="229"/>
                    <a:pt x="399" y="229"/>
                    <a:pt x="399" y="229"/>
                  </a:cubicBezTo>
                  <a:cubicBezTo>
                    <a:pt x="405" y="229"/>
                    <a:pt x="410" y="227"/>
                    <a:pt x="414" y="222"/>
                  </a:cubicBezTo>
                  <a:cubicBezTo>
                    <a:pt x="418" y="218"/>
                    <a:pt x="421" y="212"/>
                    <a:pt x="421" y="205"/>
                  </a:cubicBezTo>
                  <a:cubicBezTo>
                    <a:pt x="421" y="198"/>
                    <a:pt x="418" y="192"/>
                    <a:pt x="414" y="187"/>
                  </a:cubicBezTo>
                  <a:cubicBezTo>
                    <a:pt x="410" y="182"/>
                    <a:pt x="405" y="180"/>
                    <a:pt x="399" y="180"/>
                  </a:cubicBezTo>
                  <a:cubicBezTo>
                    <a:pt x="77" y="180"/>
                    <a:pt x="77" y="180"/>
                    <a:pt x="77" y="180"/>
                  </a:cubicBezTo>
                  <a:cubicBezTo>
                    <a:pt x="66" y="180"/>
                    <a:pt x="56" y="177"/>
                    <a:pt x="47" y="173"/>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35" name="Freeform 77">
              <a:extLst>
                <a:ext uri="{FF2B5EF4-FFF2-40B4-BE49-F238E27FC236}">
                  <a16:creationId xmlns:a16="http://schemas.microsoft.com/office/drawing/2014/main" id="{69ED5D0F-3C8F-B40F-5FBD-7FCE7F7BCDC8}"/>
                </a:ext>
              </a:extLst>
            </p:cNvPr>
            <p:cNvSpPr>
              <a:spLocks noEditPoints="1"/>
            </p:cNvSpPr>
            <p:nvPr/>
          </p:nvSpPr>
          <p:spPr bwMode="auto">
            <a:xfrm>
              <a:off x="5297119" y="2182851"/>
              <a:ext cx="458273" cy="287073"/>
            </a:xfrm>
            <a:custGeom>
              <a:avLst/>
              <a:gdLst>
                <a:gd name="T0" fmla="*/ 0 w 467"/>
                <a:gd name="T1" fmla="*/ 33 h 294"/>
                <a:gd name="T2" fmla="*/ 8 w 467"/>
                <a:gd name="T3" fmla="*/ 10 h 294"/>
                <a:gd name="T4" fmla="*/ 28 w 467"/>
                <a:gd name="T5" fmla="*/ 0 h 294"/>
                <a:gd name="T6" fmla="*/ 439 w 467"/>
                <a:gd name="T7" fmla="*/ 0 h 294"/>
                <a:gd name="T8" fmla="*/ 459 w 467"/>
                <a:gd name="T9" fmla="*/ 10 h 294"/>
                <a:gd name="T10" fmla="*/ 467 w 467"/>
                <a:gd name="T11" fmla="*/ 33 h 294"/>
                <a:gd name="T12" fmla="*/ 459 w 467"/>
                <a:gd name="T13" fmla="*/ 56 h 294"/>
                <a:gd name="T14" fmla="*/ 439 w 467"/>
                <a:gd name="T15" fmla="*/ 65 h 294"/>
                <a:gd name="T16" fmla="*/ 28 w 467"/>
                <a:gd name="T17" fmla="*/ 65 h 294"/>
                <a:gd name="T18" fmla="*/ 8 w 467"/>
                <a:gd name="T19" fmla="*/ 56 h 294"/>
                <a:gd name="T20" fmla="*/ 0 w 467"/>
                <a:gd name="T21" fmla="*/ 33 h 294"/>
                <a:gd name="T22" fmla="*/ 71 w 467"/>
                <a:gd name="T23" fmla="*/ 294 h 294"/>
                <a:gd name="T24" fmla="*/ 45 w 467"/>
                <a:gd name="T25" fmla="*/ 288 h 294"/>
                <a:gd name="T26" fmla="*/ 23 w 467"/>
                <a:gd name="T27" fmla="*/ 270 h 294"/>
                <a:gd name="T28" fmla="*/ 7 w 467"/>
                <a:gd name="T29" fmla="*/ 242 h 294"/>
                <a:gd name="T30" fmla="*/ 0 w 467"/>
                <a:gd name="T31" fmla="*/ 206 h 294"/>
                <a:gd name="T32" fmla="*/ 0 w 467"/>
                <a:gd name="T33" fmla="*/ 145 h 294"/>
                <a:gd name="T34" fmla="*/ 9 w 467"/>
                <a:gd name="T35" fmla="*/ 121 h 294"/>
                <a:gd name="T36" fmla="*/ 37 w 467"/>
                <a:gd name="T37" fmla="*/ 115 h 294"/>
                <a:gd name="T38" fmla="*/ 427 w 467"/>
                <a:gd name="T39" fmla="*/ 115 h 294"/>
                <a:gd name="T40" fmla="*/ 446 w 467"/>
                <a:gd name="T41" fmla="*/ 124 h 294"/>
                <a:gd name="T42" fmla="*/ 454 w 467"/>
                <a:gd name="T43" fmla="*/ 147 h 294"/>
                <a:gd name="T44" fmla="*/ 446 w 467"/>
                <a:gd name="T45" fmla="*/ 170 h 294"/>
                <a:gd name="T46" fmla="*/ 427 w 467"/>
                <a:gd name="T47" fmla="*/ 180 h 294"/>
                <a:gd name="T48" fmla="*/ 56 w 467"/>
                <a:gd name="T49" fmla="*/ 180 h 294"/>
                <a:gd name="T50" fmla="*/ 56 w 467"/>
                <a:gd name="T51" fmla="*/ 213 h 294"/>
                <a:gd name="T52" fmla="*/ 61 w 467"/>
                <a:gd name="T53" fmla="*/ 224 h 294"/>
                <a:gd name="T54" fmla="*/ 74 w 467"/>
                <a:gd name="T55" fmla="*/ 229 h 294"/>
                <a:gd name="T56" fmla="*/ 439 w 467"/>
                <a:gd name="T57" fmla="*/ 229 h 294"/>
                <a:gd name="T58" fmla="*/ 459 w 467"/>
                <a:gd name="T59" fmla="*/ 239 h 294"/>
                <a:gd name="T60" fmla="*/ 467 w 467"/>
                <a:gd name="T61" fmla="*/ 262 h 294"/>
                <a:gd name="T62" fmla="*/ 459 w 467"/>
                <a:gd name="T63" fmla="*/ 285 h 294"/>
                <a:gd name="T64" fmla="*/ 439 w 467"/>
                <a:gd name="T65" fmla="*/ 294 h 294"/>
                <a:gd name="T66" fmla="*/ 71 w 467"/>
                <a:gd name="T67" fmla="*/ 29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67" h="294">
                  <a:moveTo>
                    <a:pt x="0" y="33"/>
                  </a:moveTo>
                  <a:cubicBezTo>
                    <a:pt x="0" y="24"/>
                    <a:pt x="3" y="16"/>
                    <a:pt x="8" y="10"/>
                  </a:cubicBezTo>
                  <a:cubicBezTo>
                    <a:pt x="14" y="4"/>
                    <a:pt x="20" y="0"/>
                    <a:pt x="28" y="0"/>
                  </a:cubicBezTo>
                  <a:cubicBezTo>
                    <a:pt x="439" y="0"/>
                    <a:pt x="439" y="0"/>
                    <a:pt x="439" y="0"/>
                  </a:cubicBezTo>
                  <a:cubicBezTo>
                    <a:pt x="447" y="0"/>
                    <a:pt x="454" y="4"/>
                    <a:pt x="459" y="10"/>
                  </a:cubicBezTo>
                  <a:cubicBezTo>
                    <a:pt x="464" y="16"/>
                    <a:pt x="467" y="24"/>
                    <a:pt x="467" y="33"/>
                  </a:cubicBezTo>
                  <a:cubicBezTo>
                    <a:pt x="467" y="42"/>
                    <a:pt x="464" y="49"/>
                    <a:pt x="459" y="56"/>
                  </a:cubicBezTo>
                  <a:cubicBezTo>
                    <a:pt x="454" y="62"/>
                    <a:pt x="447" y="65"/>
                    <a:pt x="439" y="65"/>
                  </a:cubicBezTo>
                  <a:cubicBezTo>
                    <a:pt x="28" y="65"/>
                    <a:pt x="28" y="65"/>
                    <a:pt x="28" y="65"/>
                  </a:cubicBezTo>
                  <a:cubicBezTo>
                    <a:pt x="20" y="65"/>
                    <a:pt x="14" y="62"/>
                    <a:pt x="8" y="56"/>
                  </a:cubicBezTo>
                  <a:cubicBezTo>
                    <a:pt x="3" y="49"/>
                    <a:pt x="0" y="42"/>
                    <a:pt x="0" y="33"/>
                  </a:cubicBezTo>
                  <a:close/>
                  <a:moveTo>
                    <a:pt x="71" y="294"/>
                  </a:moveTo>
                  <a:cubicBezTo>
                    <a:pt x="62" y="294"/>
                    <a:pt x="54" y="292"/>
                    <a:pt x="45" y="288"/>
                  </a:cubicBezTo>
                  <a:cubicBezTo>
                    <a:pt x="37" y="283"/>
                    <a:pt x="29" y="277"/>
                    <a:pt x="23" y="270"/>
                  </a:cubicBezTo>
                  <a:cubicBezTo>
                    <a:pt x="16" y="262"/>
                    <a:pt x="11" y="253"/>
                    <a:pt x="7" y="242"/>
                  </a:cubicBezTo>
                  <a:cubicBezTo>
                    <a:pt x="2" y="231"/>
                    <a:pt x="0" y="219"/>
                    <a:pt x="0" y="206"/>
                  </a:cubicBezTo>
                  <a:cubicBezTo>
                    <a:pt x="0" y="145"/>
                    <a:pt x="0" y="145"/>
                    <a:pt x="0" y="145"/>
                  </a:cubicBezTo>
                  <a:cubicBezTo>
                    <a:pt x="0" y="133"/>
                    <a:pt x="3" y="125"/>
                    <a:pt x="9" y="121"/>
                  </a:cubicBezTo>
                  <a:cubicBezTo>
                    <a:pt x="15" y="117"/>
                    <a:pt x="25" y="115"/>
                    <a:pt x="37" y="115"/>
                  </a:cubicBezTo>
                  <a:cubicBezTo>
                    <a:pt x="427" y="115"/>
                    <a:pt x="427" y="115"/>
                    <a:pt x="427" y="115"/>
                  </a:cubicBezTo>
                  <a:cubicBezTo>
                    <a:pt x="434" y="115"/>
                    <a:pt x="441" y="118"/>
                    <a:pt x="446" y="124"/>
                  </a:cubicBezTo>
                  <a:cubicBezTo>
                    <a:pt x="452" y="131"/>
                    <a:pt x="454" y="138"/>
                    <a:pt x="454" y="147"/>
                  </a:cubicBezTo>
                  <a:cubicBezTo>
                    <a:pt x="454" y="156"/>
                    <a:pt x="452" y="164"/>
                    <a:pt x="446" y="170"/>
                  </a:cubicBezTo>
                  <a:cubicBezTo>
                    <a:pt x="441" y="176"/>
                    <a:pt x="434" y="180"/>
                    <a:pt x="427" y="180"/>
                  </a:cubicBezTo>
                  <a:cubicBezTo>
                    <a:pt x="56" y="180"/>
                    <a:pt x="56" y="180"/>
                    <a:pt x="56" y="180"/>
                  </a:cubicBezTo>
                  <a:cubicBezTo>
                    <a:pt x="56" y="213"/>
                    <a:pt x="56" y="213"/>
                    <a:pt x="56" y="213"/>
                  </a:cubicBezTo>
                  <a:cubicBezTo>
                    <a:pt x="56" y="217"/>
                    <a:pt x="58" y="221"/>
                    <a:pt x="61" y="224"/>
                  </a:cubicBezTo>
                  <a:cubicBezTo>
                    <a:pt x="64" y="228"/>
                    <a:pt x="68" y="229"/>
                    <a:pt x="74" y="229"/>
                  </a:cubicBezTo>
                  <a:cubicBezTo>
                    <a:pt x="439" y="229"/>
                    <a:pt x="439" y="229"/>
                    <a:pt x="439" y="229"/>
                  </a:cubicBezTo>
                  <a:cubicBezTo>
                    <a:pt x="447" y="229"/>
                    <a:pt x="454" y="233"/>
                    <a:pt x="459" y="239"/>
                  </a:cubicBezTo>
                  <a:cubicBezTo>
                    <a:pt x="464" y="245"/>
                    <a:pt x="467" y="253"/>
                    <a:pt x="467" y="262"/>
                  </a:cubicBezTo>
                  <a:cubicBezTo>
                    <a:pt x="467" y="271"/>
                    <a:pt x="464" y="278"/>
                    <a:pt x="459" y="285"/>
                  </a:cubicBezTo>
                  <a:cubicBezTo>
                    <a:pt x="454" y="291"/>
                    <a:pt x="447" y="294"/>
                    <a:pt x="439" y="294"/>
                  </a:cubicBezTo>
                  <a:lnTo>
                    <a:pt x="71" y="294"/>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36" name="Freeform 78">
              <a:extLst>
                <a:ext uri="{FF2B5EF4-FFF2-40B4-BE49-F238E27FC236}">
                  <a16:creationId xmlns:a16="http://schemas.microsoft.com/office/drawing/2014/main" id="{FAE92DD7-F533-0C21-9A8E-AF8DC5F2AFE9}"/>
                </a:ext>
              </a:extLst>
            </p:cNvPr>
            <p:cNvSpPr>
              <a:spLocks/>
            </p:cNvSpPr>
            <p:nvPr/>
          </p:nvSpPr>
          <p:spPr bwMode="auto">
            <a:xfrm>
              <a:off x="5782275" y="2182851"/>
              <a:ext cx="464063" cy="287073"/>
            </a:xfrm>
            <a:custGeom>
              <a:avLst/>
              <a:gdLst>
                <a:gd name="T0" fmla="*/ 0 w 473"/>
                <a:gd name="T1" fmla="*/ 147 h 294"/>
                <a:gd name="T2" fmla="*/ 7 w 473"/>
                <a:gd name="T3" fmla="*/ 96 h 294"/>
                <a:gd name="T4" fmla="*/ 28 w 473"/>
                <a:gd name="T5" fmla="*/ 49 h 294"/>
                <a:gd name="T6" fmla="*/ 62 w 473"/>
                <a:gd name="T7" fmla="*/ 14 h 294"/>
                <a:gd name="T8" fmla="*/ 107 w 473"/>
                <a:gd name="T9" fmla="*/ 0 h 294"/>
                <a:gd name="T10" fmla="*/ 445 w 473"/>
                <a:gd name="T11" fmla="*/ 0 h 294"/>
                <a:gd name="T12" fmla="*/ 465 w 473"/>
                <a:gd name="T13" fmla="*/ 10 h 294"/>
                <a:gd name="T14" fmla="*/ 473 w 473"/>
                <a:gd name="T15" fmla="*/ 33 h 294"/>
                <a:gd name="T16" fmla="*/ 465 w 473"/>
                <a:gd name="T17" fmla="*/ 56 h 294"/>
                <a:gd name="T18" fmla="*/ 445 w 473"/>
                <a:gd name="T19" fmla="*/ 65 h 294"/>
                <a:gd name="T20" fmla="*/ 119 w 473"/>
                <a:gd name="T21" fmla="*/ 65 h 294"/>
                <a:gd name="T22" fmla="*/ 86 w 473"/>
                <a:gd name="T23" fmla="*/ 74 h 294"/>
                <a:gd name="T24" fmla="*/ 66 w 473"/>
                <a:gd name="T25" fmla="*/ 94 h 294"/>
                <a:gd name="T26" fmla="*/ 56 w 473"/>
                <a:gd name="T27" fmla="*/ 121 h 294"/>
                <a:gd name="T28" fmla="*/ 54 w 473"/>
                <a:gd name="T29" fmla="*/ 147 h 294"/>
                <a:gd name="T30" fmla="*/ 56 w 473"/>
                <a:gd name="T31" fmla="*/ 174 h 294"/>
                <a:gd name="T32" fmla="*/ 66 w 473"/>
                <a:gd name="T33" fmla="*/ 200 h 294"/>
                <a:gd name="T34" fmla="*/ 86 w 473"/>
                <a:gd name="T35" fmla="*/ 221 h 294"/>
                <a:gd name="T36" fmla="*/ 119 w 473"/>
                <a:gd name="T37" fmla="*/ 229 h 294"/>
                <a:gd name="T38" fmla="*/ 445 w 473"/>
                <a:gd name="T39" fmla="*/ 229 h 294"/>
                <a:gd name="T40" fmla="*/ 465 w 473"/>
                <a:gd name="T41" fmla="*/ 239 h 294"/>
                <a:gd name="T42" fmla="*/ 473 w 473"/>
                <a:gd name="T43" fmla="*/ 262 h 294"/>
                <a:gd name="T44" fmla="*/ 465 w 473"/>
                <a:gd name="T45" fmla="*/ 285 h 294"/>
                <a:gd name="T46" fmla="*/ 445 w 473"/>
                <a:gd name="T47" fmla="*/ 294 h 294"/>
                <a:gd name="T48" fmla="*/ 101 w 473"/>
                <a:gd name="T49" fmla="*/ 294 h 294"/>
                <a:gd name="T50" fmla="*/ 58 w 473"/>
                <a:gd name="T51" fmla="*/ 281 h 294"/>
                <a:gd name="T52" fmla="*/ 27 w 473"/>
                <a:gd name="T53" fmla="*/ 246 h 294"/>
                <a:gd name="T54" fmla="*/ 7 w 473"/>
                <a:gd name="T55" fmla="*/ 198 h 294"/>
                <a:gd name="T56" fmla="*/ 0 w 473"/>
                <a:gd name="T57" fmla="*/ 147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73" h="294">
                  <a:moveTo>
                    <a:pt x="0" y="147"/>
                  </a:moveTo>
                  <a:cubicBezTo>
                    <a:pt x="0" y="130"/>
                    <a:pt x="2" y="113"/>
                    <a:pt x="7" y="96"/>
                  </a:cubicBezTo>
                  <a:cubicBezTo>
                    <a:pt x="12" y="78"/>
                    <a:pt x="19" y="63"/>
                    <a:pt x="28" y="49"/>
                  </a:cubicBezTo>
                  <a:cubicBezTo>
                    <a:pt x="38" y="34"/>
                    <a:pt x="49" y="23"/>
                    <a:pt x="62" y="14"/>
                  </a:cubicBezTo>
                  <a:cubicBezTo>
                    <a:pt x="75" y="5"/>
                    <a:pt x="90" y="0"/>
                    <a:pt x="107" y="0"/>
                  </a:cubicBezTo>
                  <a:cubicBezTo>
                    <a:pt x="445" y="0"/>
                    <a:pt x="445" y="0"/>
                    <a:pt x="445" y="0"/>
                  </a:cubicBezTo>
                  <a:cubicBezTo>
                    <a:pt x="453" y="0"/>
                    <a:pt x="459" y="4"/>
                    <a:pt x="465" y="10"/>
                  </a:cubicBezTo>
                  <a:cubicBezTo>
                    <a:pt x="470" y="16"/>
                    <a:pt x="473" y="24"/>
                    <a:pt x="473" y="33"/>
                  </a:cubicBezTo>
                  <a:cubicBezTo>
                    <a:pt x="473" y="42"/>
                    <a:pt x="470" y="49"/>
                    <a:pt x="465" y="56"/>
                  </a:cubicBezTo>
                  <a:cubicBezTo>
                    <a:pt x="459" y="62"/>
                    <a:pt x="453" y="65"/>
                    <a:pt x="445" y="65"/>
                  </a:cubicBezTo>
                  <a:cubicBezTo>
                    <a:pt x="119" y="65"/>
                    <a:pt x="119" y="65"/>
                    <a:pt x="119" y="65"/>
                  </a:cubicBezTo>
                  <a:cubicBezTo>
                    <a:pt x="105" y="65"/>
                    <a:pt x="94" y="68"/>
                    <a:pt x="86" y="74"/>
                  </a:cubicBezTo>
                  <a:cubicBezTo>
                    <a:pt x="78" y="79"/>
                    <a:pt x="71" y="86"/>
                    <a:pt x="66" y="94"/>
                  </a:cubicBezTo>
                  <a:cubicBezTo>
                    <a:pt x="61" y="102"/>
                    <a:pt x="58" y="111"/>
                    <a:pt x="56" y="121"/>
                  </a:cubicBezTo>
                  <a:cubicBezTo>
                    <a:pt x="55" y="130"/>
                    <a:pt x="54" y="139"/>
                    <a:pt x="54" y="147"/>
                  </a:cubicBezTo>
                  <a:cubicBezTo>
                    <a:pt x="54" y="155"/>
                    <a:pt x="55" y="164"/>
                    <a:pt x="56" y="174"/>
                  </a:cubicBezTo>
                  <a:cubicBezTo>
                    <a:pt x="58" y="184"/>
                    <a:pt x="61" y="192"/>
                    <a:pt x="66" y="200"/>
                  </a:cubicBezTo>
                  <a:cubicBezTo>
                    <a:pt x="71" y="209"/>
                    <a:pt x="78" y="215"/>
                    <a:pt x="86" y="221"/>
                  </a:cubicBezTo>
                  <a:cubicBezTo>
                    <a:pt x="94" y="227"/>
                    <a:pt x="105" y="229"/>
                    <a:pt x="119" y="229"/>
                  </a:cubicBezTo>
                  <a:cubicBezTo>
                    <a:pt x="445" y="229"/>
                    <a:pt x="445" y="229"/>
                    <a:pt x="445" y="229"/>
                  </a:cubicBezTo>
                  <a:cubicBezTo>
                    <a:pt x="453" y="229"/>
                    <a:pt x="459" y="233"/>
                    <a:pt x="465" y="239"/>
                  </a:cubicBezTo>
                  <a:cubicBezTo>
                    <a:pt x="470" y="245"/>
                    <a:pt x="473" y="253"/>
                    <a:pt x="473" y="262"/>
                  </a:cubicBezTo>
                  <a:cubicBezTo>
                    <a:pt x="473" y="271"/>
                    <a:pt x="470" y="278"/>
                    <a:pt x="465" y="285"/>
                  </a:cubicBezTo>
                  <a:cubicBezTo>
                    <a:pt x="459" y="291"/>
                    <a:pt x="453" y="294"/>
                    <a:pt x="445" y="294"/>
                  </a:cubicBezTo>
                  <a:cubicBezTo>
                    <a:pt x="101" y="294"/>
                    <a:pt x="101" y="294"/>
                    <a:pt x="101" y="294"/>
                  </a:cubicBezTo>
                  <a:cubicBezTo>
                    <a:pt x="85" y="294"/>
                    <a:pt x="71" y="290"/>
                    <a:pt x="58" y="281"/>
                  </a:cubicBezTo>
                  <a:cubicBezTo>
                    <a:pt x="46" y="272"/>
                    <a:pt x="36" y="260"/>
                    <a:pt x="27" y="246"/>
                  </a:cubicBezTo>
                  <a:cubicBezTo>
                    <a:pt x="18" y="232"/>
                    <a:pt x="11" y="216"/>
                    <a:pt x="7" y="198"/>
                  </a:cubicBezTo>
                  <a:cubicBezTo>
                    <a:pt x="2" y="181"/>
                    <a:pt x="0" y="164"/>
                    <a:pt x="0" y="147"/>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37" name="Freeform 79">
              <a:extLst>
                <a:ext uri="{FF2B5EF4-FFF2-40B4-BE49-F238E27FC236}">
                  <a16:creationId xmlns:a16="http://schemas.microsoft.com/office/drawing/2014/main" id="{15BDD377-44C1-6DD5-9167-8226B48C866D}"/>
                </a:ext>
              </a:extLst>
            </p:cNvPr>
            <p:cNvSpPr>
              <a:spLocks/>
            </p:cNvSpPr>
            <p:nvPr/>
          </p:nvSpPr>
          <p:spPr bwMode="auto">
            <a:xfrm>
              <a:off x="6271983" y="2182851"/>
              <a:ext cx="446279" cy="287073"/>
            </a:xfrm>
            <a:custGeom>
              <a:avLst/>
              <a:gdLst>
                <a:gd name="T0" fmla="*/ 447 w 455"/>
                <a:gd name="T1" fmla="*/ 10 h 294"/>
                <a:gd name="T2" fmla="*/ 455 w 455"/>
                <a:gd name="T3" fmla="*/ 33 h 294"/>
                <a:gd name="T4" fmla="*/ 447 w 455"/>
                <a:gd name="T5" fmla="*/ 56 h 294"/>
                <a:gd name="T6" fmla="*/ 427 w 455"/>
                <a:gd name="T7" fmla="*/ 65 h 294"/>
                <a:gd name="T8" fmla="*/ 256 w 455"/>
                <a:gd name="T9" fmla="*/ 65 h 294"/>
                <a:gd name="T10" fmla="*/ 256 w 455"/>
                <a:gd name="T11" fmla="*/ 262 h 294"/>
                <a:gd name="T12" fmla="*/ 247 w 455"/>
                <a:gd name="T13" fmla="*/ 285 h 294"/>
                <a:gd name="T14" fmla="*/ 228 w 455"/>
                <a:gd name="T15" fmla="*/ 294 h 294"/>
                <a:gd name="T16" fmla="*/ 208 w 455"/>
                <a:gd name="T17" fmla="*/ 285 h 294"/>
                <a:gd name="T18" fmla="*/ 200 w 455"/>
                <a:gd name="T19" fmla="*/ 262 h 294"/>
                <a:gd name="T20" fmla="*/ 200 w 455"/>
                <a:gd name="T21" fmla="*/ 65 h 294"/>
                <a:gd name="T22" fmla="*/ 26 w 455"/>
                <a:gd name="T23" fmla="*/ 65 h 294"/>
                <a:gd name="T24" fmla="*/ 8 w 455"/>
                <a:gd name="T25" fmla="*/ 55 h 294"/>
                <a:gd name="T26" fmla="*/ 0 w 455"/>
                <a:gd name="T27" fmla="*/ 33 h 294"/>
                <a:gd name="T28" fmla="*/ 8 w 455"/>
                <a:gd name="T29" fmla="*/ 10 h 294"/>
                <a:gd name="T30" fmla="*/ 28 w 455"/>
                <a:gd name="T31" fmla="*/ 0 h 294"/>
                <a:gd name="T32" fmla="*/ 427 w 455"/>
                <a:gd name="T33" fmla="*/ 0 h 294"/>
                <a:gd name="T34" fmla="*/ 447 w 455"/>
                <a:gd name="T35"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55" h="294">
                  <a:moveTo>
                    <a:pt x="447" y="10"/>
                  </a:moveTo>
                  <a:cubicBezTo>
                    <a:pt x="452" y="16"/>
                    <a:pt x="455" y="24"/>
                    <a:pt x="455" y="33"/>
                  </a:cubicBezTo>
                  <a:cubicBezTo>
                    <a:pt x="455" y="42"/>
                    <a:pt x="452" y="49"/>
                    <a:pt x="447" y="56"/>
                  </a:cubicBezTo>
                  <a:cubicBezTo>
                    <a:pt x="442" y="62"/>
                    <a:pt x="435" y="65"/>
                    <a:pt x="427" y="65"/>
                  </a:cubicBezTo>
                  <a:cubicBezTo>
                    <a:pt x="256" y="65"/>
                    <a:pt x="256" y="65"/>
                    <a:pt x="256" y="65"/>
                  </a:cubicBezTo>
                  <a:cubicBezTo>
                    <a:pt x="256" y="262"/>
                    <a:pt x="256" y="262"/>
                    <a:pt x="256" y="262"/>
                  </a:cubicBezTo>
                  <a:cubicBezTo>
                    <a:pt x="256" y="271"/>
                    <a:pt x="253" y="278"/>
                    <a:pt x="247" y="285"/>
                  </a:cubicBezTo>
                  <a:cubicBezTo>
                    <a:pt x="242" y="291"/>
                    <a:pt x="235" y="294"/>
                    <a:pt x="228" y="294"/>
                  </a:cubicBezTo>
                  <a:cubicBezTo>
                    <a:pt x="220" y="294"/>
                    <a:pt x="213" y="291"/>
                    <a:pt x="208" y="285"/>
                  </a:cubicBezTo>
                  <a:cubicBezTo>
                    <a:pt x="203" y="278"/>
                    <a:pt x="200" y="271"/>
                    <a:pt x="200" y="262"/>
                  </a:cubicBezTo>
                  <a:cubicBezTo>
                    <a:pt x="200" y="65"/>
                    <a:pt x="200" y="65"/>
                    <a:pt x="200" y="65"/>
                  </a:cubicBezTo>
                  <a:cubicBezTo>
                    <a:pt x="26" y="65"/>
                    <a:pt x="26" y="65"/>
                    <a:pt x="26" y="65"/>
                  </a:cubicBezTo>
                  <a:cubicBezTo>
                    <a:pt x="19" y="64"/>
                    <a:pt x="13" y="61"/>
                    <a:pt x="8" y="55"/>
                  </a:cubicBezTo>
                  <a:cubicBezTo>
                    <a:pt x="3" y="49"/>
                    <a:pt x="0" y="41"/>
                    <a:pt x="0" y="33"/>
                  </a:cubicBezTo>
                  <a:cubicBezTo>
                    <a:pt x="0" y="24"/>
                    <a:pt x="3" y="16"/>
                    <a:pt x="8" y="10"/>
                  </a:cubicBezTo>
                  <a:cubicBezTo>
                    <a:pt x="14" y="4"/>
                    <a:pt x="20" y="0"/>
                    <a:pt x="28" y="0"/>
                  </a:cubicBezTo>
                  <a:cubicBezTo>
                    <a:pt x="427" y="0"/>
                    <a:pt x="427" y="0"/>
                    <a:pt x="427" y="0"/>
                  </a:cubicBezTo>
                  <a:cubicBezTo>
                    <a:pt x="435" y="0"/>
                    <a:pt x="442" y="4"/>
                    <a:pt x="447"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38" name="Freeform 80">
              <a:extLst>
                <a:ext uri="{FF2B5EF4-FFF2-40B4-BE49-F238E27FC236}">
                  <a16:creationId xmlns:a16="http://schemas.microsoft.com/office/drawing/2014/main" id="{6EABD1BA-6284-2742-C52F-AA294D8210B3}"/>
                </a:ext>
              </a:extLst>
            </p:cNvPr>
            <p:cNvSpPr>
              <a:spLocks/>
            </p:cNvSpPr>
            <p:nvPr/>
          </p:nvSpPr>
          <p:spPr bwMode="auto">
            <a:xfrm>
              <a:off x="6744732" y="2182851"/>
              <a:ext cx="55009" cy="287073"/>
            </a:xfrm>
            <a:custGeom>
              <a:avLst/>
              <a:gdLst>
                <a:gd name="T0" fmla="*/ 47 w 56"/>
                <a:gd name="T1" fmla="*/ 285 h 294"/>
                <a:gd name="T2" fmla="*/ 28 w 56"/>
                <a:gd name="T3" fmla="*/ 294 h 294"/>
                <a:gd name="T4" fmla="*/ 8 w 56"/>
                <a:gd name="T5" fmla="*/ 285 h 294"/>
                <a:gd name="T6" fmla="*/ 0 w 56"/>
                <a:gd name="T7" fmla="*/ 262 h 294"/>
                <a:gd name="T8" fmla="*/ 0 w 56"/>
                <a:gd name="T9" fmla="*/ 33 h 294"/>
                <a:gd name="T10" fmla="*/ 8 w 56"/>
                <a:gd name="T11" fmla="*/ 10 h 294"/>
                <a:gd name="T12" fmla="*/ 28 w 56"/>
                <a:gd name="T13" fmla="*/ 0 h 294"/>
                <a:gd name="T14" fmla="*/ 47 w 56"/>
                <a:gd name="T15" fmla="*/ 10 h 294"/>
                <a:gd name="T16" fmla="*/ 56 w 56"/>
                <a:gd name="T17" fmla="*/ 33 h 294"/>
                <a:gd name="T18" fmla="*/ 56 w 56"/>
                <a:gd name="T19" fmla="*/ 262 h 294"/>
                <a:gd name="T20" fmla="*/ 47 w 56"/>
                <a:gd name="T21" fmla="*/ 285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6" h="294">
                  <a:moveTo>
                    <a:pt x="47" y="285"/>
                  </a:moveTo>
                  <a:cubicBezTo>
                    <a:pt x="42" y="291"/>
                    <a:pt x="35" y="294"/>
                    <a:pt x="28" y="294"/>
                  </a:cubicBezTo>
                  <a:cubicBezTo>
                    <a:pt x="20" y="294"/>
                    <a:pt x="13" y="291"/>
                    <a:pt x="8" y="285"/>
                  </a:cubicBezTo>
                  <a:cubicBezTo>
                    <a:pt x="3" y="278"/>
                    <a:pt x="0" y="271"/>
                    <a:pt x="0" y="262"/>
                  </a:cubicBezTo>
                  <a:cubicBezTo>
                    <a:pt x="0" y="33"/>
                    <a:pt x="0" y="33"/>
                    <a:pt x="0" y="33"/>
                  </a:cubicBezTo>
                  <a:cubicBezTo>
                    <a:pt x="0" y="24"/>
                    <a:pt x="3" y="16"/>
                    <a:pt x="8" y="10"/>
                  </a:cubicBezTo>
                  <a:cubicBezTo>
                    <a:pt x="13" y="4"/>
                    <a:pt x="20" y="0"/>
                    <a:pt x="28" y="0"/>
                  </a:cubicBezTo>
                  <a:cubicBezTo>
                    <a:pt x="35" y="0"/>
                    <a:pt x="42" y="4"/>
                    <a:pt x="47" y="10"/>
                  </a:cubicBezTo>
                  <a:cubicBezTo>
                    <a:pt x="53" y="16"/>
                    <a:pt x="56" y="24"/>
                    <a:pt x="56" y="33"/>
                  </a:cubicBezTo>
                  <a:cubicBezTo>
                    <a:pt x="56" y="262"/>
                    <a:pt x="56" y="262"/>
                    <a:pt x="56" y="262"/>
                  </a:cubicBezTo>
                  <a:cubicBezTo>
                    <a:pt x="56" y="271"/>
                    <a:pt x="53" y="278"/>
                    <a:pt x="47" y="285"/>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39" name="Freeform 81">
              <a:extLst>
                <a:ext uri="{FF2B5EF4-FFF2-40B4-BE49-F238E27FC236}">
                  <a16:creationId xmlns:a16="http://schemas.microsoft.com/office/drawing/2014/main" id="{182C33C3-BD16-CD0E-9D43-8A5A962A97FB}"/>
                </a:ext>
              </a:extLst>
            </p:cNvPr>
            <p:cNvSpPr>
              <a:spLocks noEditPoints="1"/>
            </p:cNvSpPr>
            <p:nvPr/>
          </p:nvSpPr>
          <p:spPr bwMode="auto">
            <a:xfrm>
              <a:off x="6825385" y="2182851"/>
              <a:ext cx="463237" cy="287073"/>
            </a:xfrm>
            <a:custGeom>
              <a:avLst/>
              <a:gdLst>
                <a:gd name="T0" fmla="*/ 472 w 472"/>
                <a:gd name="T1" fmla="*/ 147 h 294"/>
                <a:gd name="T2" fmla="*/ 465 w 472"/>
                <a:gd name="T3" fmla="*/ 199 h 294"/>
                <a:gd name="T4" fmla="*/ 444 w 472"/>
                <a:gd name="T5" fmla="*/ 246 h 294"/>
                <a:gd name="T6" fmla="*/ 410 w 472"/>
                <a:gd name="T7" fmla="*/ 281 h 294"/>
                <a:gd name="T8" fmla="*/ 366 w 472"/>
                <a:gd name="T9" fmla="*/ 294 h 294"/>
                <a:gd name="T10" fmla="*/ 101 w 472"/>
                <a:gd name="T11" fmla="*/ 294 h 294"/>
                <a:gd name="T12" fmla="*/ 59 w 472"/>
                <a:gd name="T13" fmla="*/ 279 h 294"/>
                <a:gd name="T14" fmla="*/ 27 w 472"/>
                <a:gd name="T15" fmla="*/ 244 h 294"/>
                <a:gd name="T16" fmla="*/ 7 w 472"/>
                <a:gd name="T17" fmla="*/ 198 h 294"/>
                <a:gd name="T18" fmla="*/ 0 w 472"/>
                <a:gd name="T19" fmla="*/ 147 h 294"/>
                <a:gd name="T20" fmla="*/ 7 w 472"/>
                <a:gd name="T21" fmla="*/ 96 h 294"/>
                <a:gd name="T22" fmla="*/ 29 w 472"/>
                <a:gd name="T23" fmla="*/ 49 h 294"/>
                <a:gd name="T24" fmla="*/ 62 w 472"/>
                <a:gd name="T25" fmla="*/ 14 h 294"/>
                <a:gd name="T26" fmla="*/ 107 w 472"/>
                <a:gd name="T27" fmla="*/ 0 h 294"/>
                <a:gd name="T28" fmla="*/ 372 w 472"/>
                <a:gd name="T29" fmla="*/ 0 h 294"/>
                <a:gd name="T30" fmla="*/ 414 w 472"/>
                <a:gd name="T31" fmla="*/ 16 h 294"/>
                <a:gd name="T32" fmla="*/ 445 w 472"/>
                <a:gd name="T33" fmla="*/ 50 h 294"/>
                <a:gd name="T34" fmla="*/ 466 w 472"/>
                <a:gd name="T35" fmla="*/ 97 h 294"/>
                <a:gd name="T36" fmla="*/ 472 w 472"/>
                <a:gd name="T37" fmla="*/ 147 h 294"/>
                <a:gd name="T38" fmla="*/ 386 w 472"/>
                <a:gd name="T39" fmla="*/ 221 h 294"/>
                <a:gd name="T40" fmla="*/ 406 w 472"/>
                <a:gd name="T41" fmla="*/ 200 h 294"/>
                <a:gd name="T42" fmla="*/ 416 w 472"/>
                <a:gd name="T43" fmla="*/ 174 h 294"/>
                <a:gd name="T44" fmla="*/ 419 w 472"/>
                <a:gd name="T45" fmla="*/ 147 h 294"/>
                <a:gd name="T46" fmla="*/ 416 w 472"/>
                <a:gd name="T47" fmla="*/ 121 h 294"/>
                <a:gd name="T48" fmla="*/ 406 w 472"/>
                <a:gd name="T49" fmla="*/ 94 h 294"/>
                <a:gd name="T50" fmla="*/ 386 w 472"/>
                <a:gd name="T51" fmla="*/ 74 h 294"/>
                <a:gd name="T52" fmla="*/ 354 w 472"/>
                <a:gd name="T53" fmla="*/ 65 h 294"/>
                <a:gd name="T54" fmla="*/ 119 w 472"/>
                <a:gd name="T55" fmla="*/ 65 h 294"/>
                <a:gd name="T56" fmla="*/ 86 w 472"/>
                <a:gd name="T57" fmla="*/ 74 h 294"/>
                <a:gd name="T58" fmla="*/ 67 w 472"/>
                <a:gd name="T59" fmla="*/ 94 h 294"/>
                <a:gd name="T60" fmla="*/ 57 w 472"/>
                <a:gd name="T61" fmla="*/ 121 h 294"/>
                <a:gd name="T62" fmla="*/ 54 w 472"/>
                <a:gd name="T63" fmla="*/ 147 h 294"/>
                <a:gd name="T64" fmla="*/ 57 w 472"/>
                <a:gd name="T65" fmla="*/ 174 h 294"/>
                <a:gd name="T66" fmla="*/ 67 w 472"/>
                <a:gd name="T67" fmla="*/ 200 h 294"/>
                <a:gd name="T68" fmla="*/ 86 w 472"/>
                <a:gd name="T69" fmla="*/ 221 h 294"/>
                <a:gd name="T70" fmla="*/ 119 w 472"/>
                <a:gd name="T71" fmla="*/ 229 h 294"/>
                <a:gd name="T72" fmla="*/ 354 w 472"/>
                <a:gd name="T73" fmla="*/ 229 h 294"/>
                <a:gd name="T74" fmla="*/ 386 w 472"/>
                <a:gd name="T75" fmla="*/ 221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72" h="294">
                  <a:moveTo>
                    <a:pt x="472" y="147"/>
                  </a:moveTo>
                  <a:cubicBezTo>
                    <a:pt x="472" y="164"/>
                    <a:pt x="470" y="182"/>
                    <a:pt x="465" y="199"/>
                  </a:cubicBezTo>
                  <a:cubicBezTo>
                    <a:pt x="460" y="216"/>
                    <a:pt x="453" y="232"/>
                    <a:pt x="444" y="246"/>
                  </a:cubicBezTo>
                  <a:cubicBezTo>
                    <a:pt x="435" y="260"/>
                    <a:pt x="424" y="272"/>
                    <a:pt x="410" y="281"/>
                  </a:cubicBezTo>
                  <a:cubicBezTo>
                    <a:pt x="397" y="290"/>
                    <a:pt x="382" y="294"/>
                    <a:pt x="366" y="294"/>
                  </a:cubicBezTo>
                  <a:cubicBezTo>
                    <a:pt x="101" y="294"/>
                    <a:pt x="101" y="294"/>
                    <a:pt x="101" y="294"/>
                  </a:cubicBezTo>
                  <a:cubicBezTo>
                    <a:pt x="85" y="293"/>
                    <a:pt x="71" y="288"/>
                    <a:pt x="59" y="279"/>
                  </a:cubicBezTo>
                  <a:cubicBezTo>
                    <a:pt x="46" y="270"/>
                    <a:pt x="36" y="258"/>
                    <a:pt x="27" y="244"/>
                  </a:cubicBezTo>
                  <a:cubicBezTo>
                    <a:pt x="19" y="230"/>
                    <a:pt x="12" y="215"/>
                    <a:pt x="7" y="198"/>
                  </a:cubicBezTo>
                  <a:cubicBezTo>
                    <a:pt x="3" y="181"/>
                    <a:pt x="0" y="164"/>
                    <a:pt x="0" y="147"/>
                  </a:cubicBezTo>
                  <a:cubicBezTo>
                    <a:pt x="0" y="130"/>
                    <a:pt x="3" y="113"/>
                    <a:pt x="7" y="96"/>
                  </a:cubicBezTo>
                  <a:cubicBezTo>
                    <a:pt x="12" y="78"/>
                    <a:pt x="19" y="63"/>
                    <a:pt x="29" y="49"/>
                  </a:cubicBezTo>
                  <a:cubicBezTo>
                    <a:pt x="38" y="34"/>
                    <a:pt x="49" y="23"/>
                    <a:pt x="62" y="14"/>
                  </a:cubicBezTo>
                  <a:cubicBezTo>
                    <a:pt x="75" y="5"/>
                    <a:pt x="90" y="0"/>
                    <a:pt x="107" y="0"/>
                  </a:cubicBezTo>
                  <a:cubicBezTo>
                    <a:pt x="372" y="0"/>
                    <a:pt x="372" y="0"/>
                    <a:pt x="372" y="0"/>
                  </a:cubicBezTo>
                  <a:cubicBezTo>
                    <a:pt x="387" y="1"/>
                    <a:pt x="401" y="6"/>
                    <a:pt x="414" y="16"/>
                  </a:cubicBezTo>
                  <a:cubicBezTo>
                    <a:pt x="426" y="25"/>
                    <a:pt x="437" y="36"/>
                    <a:pt x="445" y="50"/>
                  </a:cubicBezTo>
                  <a:cubicBezTo>
                    <a:pt x="454" y="64"/>
                    <a:pt x="461" y="80"/>
                    <a:pt x="466" y="97"/>
                  </a:cubicBezTo>
                  <a:cubicBezTo>
                    <a:pt x="470" y="114"/>
                    <a:pt x="472" y="131"/>
                    <a:pt x="472" y="147"/>
                  </a:cubicBezTo>
                  <a:close/>
                  <a:moveTo>
                    <a:pt x="386" y="221"/>
                  </a:moveTo>
                  <a:cubicBezTo>
                    <a:pt x="395" y="215"/>
                    <a:pt x="401" y="209"/>
                    <a:pt x="406" y="200"/>
                  </a:cubicBezTo>
                  <a:cubicBezTo>
                    <a:pt x="411" y="192"/>
                    <a:pt x="414" y="184"/>
                    <a:pt x="416" y="174"/>
                  </a:cubicBezTo>
                  <a:cubicBezTo>
                    <a:pt x="418" y="164"/>
                    <a:pt x="419" y="155"/>
                    <a:pt x="419" y="147"/>
                  </a:cubicBezTo>
                  <a:cubicBezTo>
                    <a:pt x="419" y="139"/>
                    <a:pt x="418" y="130"/>
                    <a:pt x="416" y="121"/>
                  </a:cubicBezTo>
                  <a:cubicBezTo>
                    <a:pt x="414" y="111"/>
                    <a:pt x="411" y="102"/>
                    <a:pt x="406" y="94"/>
                  </a:cubicBezTo>
                  <a:cubicBezTo>
                    <a:pt x="401" y="86"/>
                    <a:pt x="395" y="79"/>
                    <a:pt x="386" y="74"/>
                  </a:cubicBezTo>
                  <a:cubicBezTo>
                    <a:pt x="378" y="68"/>
                    <a:pt x="367" y="65"/>
                    <a:pt x="354" y="65"/>
                  </a:cubicBezTo>
                  <a:cubicBezTo>
                    <a:pt x="119" y="65"/>
                    <a:pt x="119" y="65"/>
                    <a:pt x="119" y="65"/>
                  </a:cubicBezTo>
                  <a:cubicBezTo>
                    <a:pt x="106" y="65"/>
                    <a:pt x="95" y="68"/>
                    <a:pt x="86" y="74"/>
                  </a:cubicBezTo>
                  <a:cubicBezTo>
                    <a:pt x="78" y="79"/>
                    <a:pt x="71" y="86"/>
                    <a:pt x="67" y="94"/>
                  </a:cubicBezTo>
                  <a:cubicBezTo>
                    <a:pt x="62" y="102"/>
                    <a:pt x="59" y="111"/>
                    <a:pt x="57" y="121"/>
                  </a:cubicBezTo>
                  <a:cubicBezTo>
                    <a:pt x="55" y="130"/>
                    <a:pt x="54" y="139"/>
                    <a:pt x="54" y="147"/>
                  </a:cubicBezTo>
                  <a:cubicBezTo>
                    <a:pt x="54" y="155"/>
                    <a:pt x="55" y="164"/>
                    <a:pt x="57" y="174"/>
                  </a:cubicBezTo>
                  <a:cubicBezTo>
                    <a:pt x="59" y="184"/>
                    <a:pt x="62" y="192"/>
                    <a:pt x="67" y="200"/>
                  </a:cubicBezTo>
                  <a:cubicBezTo>
                    <a:pt x="71" y="209"/>
                    <a:pt x="78" y="215"/>
                    <a:pt x="86" y="221"/>
                  </a:cubicBezTo>
                  <a:cubicBezTo>
                    <a:pt x="95" y="227"/>
                    <a:pt x="106" y="229"/>
                    <a:pt x="119" y="229"/>
                  </a:cubicBezTo>
                  <a:cubicBezTo>
                    <a:pt x="354" y="229"/>
                    <a:pt x="354" y="229"/>
                    <a:pt x="354" y="229"/>
                  </a:cubicBezTo>
                  <a:cubicBezTo>
                    <a:pt x="367" y="229"/>
                    <a:pt x="378" y="227"/>
                    <a:pt x="386" y="221"/>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40" name="Freeform 82">
              <a:extLst>
                <a:ext uri="{FF2B5EF4-FFF2-40B4-BE49-F238E27FC236}">
                  <a16:creationId xmlns:a16="http://schemas.microsoft.com/office/drawing/2014/main" id="{BB4A0AAB-8CEC-A5F9-C28E-C2B0CB296B00}"/>
                </a:ext>
              </a:extLst>
            </p:cNvPr>
            <p:cNvSpPr>
              <a:spLocks/>
            </p:cNvSpPr>
            <p:nvPr/>
          </p:nvSpPr>
          <p:spPr bwMode="auto">
            <a:xfrm>
              <a:off x="7315092" y="2182851"/>
              <a:ext cx="442556" cy="287073"/>
            </a:xfrm>
            <a:custGeom>
              <a:avLst/>
              <a:gdLst>
                <a:gd name="T0" fmla="*/ 403 w 451"/>
                <a:gd name="T1" fmla="*/ 10 h 294"/>
                <a:gd name="T2" fmla="*/ 423 w 451"/>
                <a:gd name="T3" fmla="*/ 0 h 294"/>
                <a:gd name="T4" fmla="*/ 443 w 451"/>
                <a:gd name="T5" fmla="*/ 10 h 294"/>
                <a:gd name="T6" fmla="*/ 451 w 451"/>
                <a:gd name="T7" fmla="*/ 33 h 294"/>
                <a:gd name="T8" fmla="*/ 451 w 451"/>
                <a:gd name="T9" fmla="*/ 229 h 294"/>
                <a:gd name="T10" fmla="*/ 435 w 451"/>
                <a:gd name="T11" fmla="*/ 275 h 294"/>
                <a:gd name="T12" fmla="*/ 395 w 451"/>
                <a:gd name="T13" fmla="*/ 294 h 294"/>
                <a:gd name="T14" fmla="*/ 379 w 451"/>
                <a:gd name="T15" fmla="*/ 291 h 294"/>
                <a:gd name="T16" fmla="*/ 365 w 451"/>
                <a:gd name="T17" fmla="*/ 284 h 294"/>
                <a:gd name="T18" fmla="*/ 99 w 451"/>
                <a:gd name="T19" fmla="*/ 95 h 294"/>
                <a:gd name="T20" fmla="*/ 81 w 451"/>
                <a:gd name="T21" fmla="*/ 84 h 294"/>
                <a:gd name="T22" fmla="*/ 69 w 451"/>
                <a:gd name="T23" fmla="*/ 79 h 294"/>
                <a:gd name="T24" fmla="*/ 58 w 451"/>
                <a:gd name="T25" fmla="*/ 92 h 294"/>
                <a:gd name="T26" fmla="*/ 56 w 451"/>
                <a:gd name="T27" fmla="*/ 129 h 294"/>
                <a:gd name="T28" fmla="*/ 56 w 451"/>
                <a:gd name="T29" fmla="*/ 262 h 294"/>
                <a:gd name="T30" fmla="*/ 48 w 451"/>
                <a:gd name="T31" fmla="*/ 285 h 294"/>
                <a:gd name="T32" fmla="*/ 28 w 451"/>
                <a:gd name="T33" fmla="*/ 294 h 294"/>
                <a:gd name="T34" fmla="*/ 8 w 451"/>
                <a:gd name="T35" fmla="*/ 285 h 294"/>
                <a:gd name="T36" fmla="*/ 0 w 451"/>
                <a:gd name="T37" fmla="*/ 262 h 294"/>
                <a:gd name="T38" fmla="*/ 0 w 451"/>
                <a:gd name="T39" fmla="*/ 66 h 294"/>
                <a:gd name="T40" fmla="*/ 16 w 451"/>
                <a:gd name="T41" fmla="*/ 19 h 294"/>
                <a:gd name="T42" fmla="*/ 56 w 451"/>
                <a:gd name="T43" fmla="*/ 0 h 294"/>
                <a:gd name="T44" fmla="*/ 72 w 451"/>
                <a:gd name="T45" fmla="*/ 3 h 294"/>
                <a:gd name="T46" fmla="*/ 86 w 451"/>
                <a:gd name="T47" fmla="*/ 11 h 294"/>
                <a:gd name="T48" fmla="*/ 352 w 451"/>
                <a:gd name="T49" fmla="*/ 199 h 294"/>
                <a:gd name="T50" fmla="*/ 370 w 451"/>
                <a:gd name="T51" fmla="*/ 211 h 294"/>
                <a:gd name="T52" fmla="*/ 382 w 451"/>
                <a:gd name="T53" fmla="*/ 215 h 294"/>
                <a:gd name="T54" fmla="*/ 393 w 451"/>
                <a:gd name="T55" fmla="*/ 202 h 294"/>
                <a:gd name="T56" fmla="*/ 395 w 451"/>
                <a:gd name="T57" fmla="*/ 165 h 294"/>
                <a:gd name="T58" fmla="*/ 395 w 451"/>
                <a:gd name="T59" fmla="*/ 33 h 294"/>
                <a:gd name="T60" fmla="*/ 403 w 451"/>
                <a:gd name="T61" fmla="*/ 10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51" h="294">
                  <a:moveTo>
                    <a:pt x="403" y="10"/>
                  </a:moveTo>
                  <a:cubicBezTo>
                    <a:pt x="409" y="4"/>
                    <a:pt x="415" y="0"/>
                    <a:pt x="423" y="0"/>
                  </a:cubicBezTo>
                  <a:cubicBezTo>
                    <a:pt x="431" y="0"/>
                    <a:pt x="437" y="4"/>
                    <a:pt x="443" y="10"/>
                  </a:cubicBezTo>
                  <a:cubicBezTo>
                    <a:pt x="448" y="16"/>
                    <a:pt x="451" y="24"/>
                    <a:pt x="451" y="33"/>
                  </a:cubicBezTo>
                  <a:cubicBezTo>
                    <a:pt x="451" y="229"/>
                    <a:pt x="451" y="229"/>
                    <a:pt x="451" y="229"/>
                  </a:cubicBezTo>
                  <a:cubicBezTo>
                    <a:pt x="451" y="247"/>
                    <a:pt x="446" y="263"/>
                    <a:pt x="435" y="275"/>
                  </a:cubicBezTo>
                  <a:cubicBezTo>
                    <a:pt x="424" y="288"/>
                    <a:pt x="411" y="294"/>
                    <a:pt x="395" y="294"/>
                  </a:cubicBezTo>
                  <a:cubicBezTo>
                    <a:pt x="390" y="294"/>
                    <a:pt x="384" y="293"/>
                    <a:pt x="379" y="291"/>
                  </a:cubicBezTo>
                  <a:cubicBezTo>
                    <a:pt x="374" y="290"/>
                    <a:pt x="369" y="287"/>
                    <a:pt x="365" y="284"/>
                  </a:cubicBezTo>
                  <a:cubicBezTo>
                    <a:pt x="99" y="95"/>
                    <a:pt x="99" y="95"/>
                    <a:pt x="99" y="95"/>
                  </a:cubicBezTo>
                  <a:cubicBezTo>
                    <a:pt x="92" y="90"/>
                    <a:pt x="86" y="87"/>
                    <a:pt x="81" y="84"/>
                  </a:cubicBezTo>
                  <a:cubicBezTo>
                    <a:pt x="76" y="81"/>
                    <a:pt x="72" y="79"/>
                    <a:pt x="69" y="79"/>
                  </a:cubicBezTo>
                  <a:cubicBezTo>
                    <a:pt x="63" y="79"/>
                    <a:pt x="60" y="84"/>
                    <a:pt x="58" y="92"/>
                  </a:cubicBezTo>
                  <a:cubicBezTo>
                    <a:pt x="57" y="101"/>
                    <a:pt x="56" y="113"/>
                    <a:pt x="56" y="129"/>
                  </a:cubicBezTo>
                  <a:cubicBezTo>
                    <a:pt x="56" y="262"/>
                    <a:pt x="56" y="262"/>
                    <a:pt x="56" y="262"/>
                  </a:cubicBezTo>
                  <a:cubicBezTo>
                    <a:pt x="56" y="271"/>
                    <a:pt x="53" y="278"/>
                    <a:pt x="48" y="285"/>
                  </a:cubicBezTo>
                  <a:cubicBezTo>
                    <a:pt x="42" y="291"/>
                    <a:pt x="36" y="294"/>
                    <a:pt x="28" y="294"/>
                  </a:cubicBezTo>
                  <a:cubicBezTo>
                    <a:pt x="20" y="294"/>
                    <a:pt x="14" y="291"/>
                    <a:pt x="8" y="285"/>
                  </a:cubicBezTo>
                  <a:cubicBezTo>
                    <a:pt x="3" y="278"/>
                    <a:pt x="0" y="271"/>
                    <a:pt x="0" y="262"/>
                  </a:cubicBezTo>
                  <a:cubicBezTo>
                    <a:pt x="0" y="66"/>
                    <a:pt x="0" y="66"/>
                    <a:pt x="0" y="66"/>
                  </a:cubicBezTo>
                  <a:cubicBezTo>
                    <a:pt x="0" y="47"/>
                    <a:pt x="5" y="32"/>
                    <a:pt x="16" y="19"/>
                  </a:cubicBezTo>
                  <a:cubicBezTo>
                    <a:pt x="27" y="7"/>
                    <a:pt x="40" y="0"/>
                    <a:pt x="56" y="0"/>
                  </a:cubicBezTo>
                  <a:cubicBezTo>
                    <a:pt x="61" y="0"/>
                    <a:pt x="67" y="1"/>
                    <a:pt x="72" y="3"/>
                  </a:cubicBezTo>
                  <a:cubicBezTo>
                    <a:pt x="77" y="5"/>
                    <a:pt x="82" y="7"/>
                    <a:pt x="86" y="11"/>
                  </a:cubicBezTo>
                  <a:cubicBezTo>
                    <a:pt x="352" y="199"/>
                    <a:pt x="352" y="199"/>
                    <a:pt x="352" y="199"/>
                  </a:cubicBezTo>
                  <a:cubicBezTo>
                    <a:pt x="359" y="204"/>
                    <a:pt x="365" y="208"/>
                    <a:pt x="370" y="211"/>
                  </a:cubicBezTo>
                  <a:cubicBezTo>
                    <a:pt x="375" y="214"/>
                    <a:pt x="379" y="215"/>
                    <a:pt x="382" y="215"/>
                  </a:cubicBezTo>
                  <a:cubicBezTo>
                    <a:pt x="388" y="215"/>
                    <a:pt x="391" y="211"/>
                    <a:pt x="393" y="202"/>
                  </a:cubicBezTo>
                  <a:cubicBezTo>
                    <a:pt x="394" y="194"/>
                    <a:pt x="395" y="182"/>
                    <a:pt x="395" y="165"/>
                  </a:cubicBezTo>
                  <a:cubicBezTo>
                    <a:pt x="395" y="33"/>
                    <a:pt x="395" y="33"/>
                    <a:pt x="395" y="33"/>
                  </a:cubicBezTo>
                  <a:cubicBezTo>
                    <a:pt x="395" y="24"/>
                    <a:pt x="398" y="16"/>
                    <a:pt x="403" y="10"/>
                  </a:cubicBez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sp>
          <p:nvSpPr>
            <p:cNvPr id="41" name="Freeform 83">
              <a:extLst>
                <a:ext uri="{FF2B5EF4-FFF2-40B4-BE49-F238E27FC236}">
                  <a16:creationId xmlns:a16="http://schemas.microsoft.com/office/drawing/2014/main" id="{154C314A-6D6F-33CE-2115-2752EC1B7186}"/>
                </a:ext>
              </a:extLst>
            </p:cNvPr>
            <p:cNvSpPr>
              <a:spLocks/>
            </p:cNvSpPr>
            <p:nvPr/>
          </p:nvSpPr>
          <p:spPr bwMode="auto">
            <a:xfrm>
              <a:off x="7932941" y="2182851"/>
              <a:ext cx="128217" cy="284198"/>
            </a:xfrm>
            <a:custGeom>
              <a:avLst/>
              <a:gdLst>
                <a:gd name="T0" fmla="*/ 75 w 131"/>
                <a:gd name="T1" fmla="*/ 89 h 291"/>
                <a:gd name="T2" fmla="*/ 69 w 131"/>
                <a:gd name="T3" fmla="*/ 72 h 291"/>
                <a:gd name="T4" fmla="*/ 54 w 131"/>
                <a:gd name="T5" fmla="*/ 64 h 291"/>
                <a:gd name="T6" fmla="*/ 27 w 131"/>
                <a:gd name="T7" fmla="*/ 64 h 291"/>
                <a:gd name="T8" fmla="*/ 8 w 131"/>
                <a:gd name="T9" fmla="*/ 55 h 291"/>
                <a:gd name="T10" fmla="*/ 0 w 131"/>
                <a:gd name="T11" fmla="*/ 32 h 291"/>
                <a:gd name="T12" fmla="*/ 8 w 131"/>
                <a:gd name="T13" fmla="*/ 9 h 291"/>
                <a:gd name="T14" fmla="*/ 27 w 131"/>
                <a:gd name="T15" fmla="*/ 0 h 291"/>
                <a:gd name="T16" fmla="*/ 53 w 131"/>
                <a:gd name="T17" fmla="*/ 0 h 291"/>
                <a:gd name="T18" fmla="*/ 83 w 131"/>
                <a:gd name="T19" fmla="*/ 7 h 291"/>
                <a:gd name="T20" fmla="*/ 108 w 131"/>
                <a:gd name="T21" fmla="*/ 26 h 291"/>
                <a:gd name="T22" fmla="*/ 125 w 131"/>
                <a:gd name="T23" fmla="*/ 54 h 291"/>
                <a:gd name="T24" fmla="*/ 131 w 131"/>
                <a:gd name="T25" fmla="*/ 89 h 291"/>
                <a:gd name="T26" fmla="*/ 131 w 131"/>
                <a:gd name="T27" fmla="*/ 259 h 291"/>
                <a:gd name="T28" fmla="*/ 123 w 131"/>
                <a:gd name="T29" fmla="*/ 281 h 291"/>
                <a:gd name="T30" fmla="*/ 103 w 131"/>
                <a:gd name="T31" fmla="*/ 291 h 291"/>
                <a:gd name="T32" fmla="*/ 84 w 131"/>
                <a:gd name="T33" fmla="*/ 281 h 291"/>
                <a:gd name="T34" fmla="*/ 75 w 131"/>
                <a:gd name="T35" fmla="*/ 259 h 291"/>
                <a:gd name="T36" fmla="*/ 75 w 131"/>
                <a:gd name="T37" fmla="*/ 89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31" h="291">
                  <a:moveTo>
                    <a:pt x="75" y="89"/>
                  </a:moveTo>
                  <a:cubicBezTo>
                    <a:pt x="75" y="83"/>
                    <a:pt x="73" y="77"/>
                    <a:pt x="69" y="72"/>
                  </a:cubicBezTo>
                  <a:cubicBezTo>
                    <a:pt x="64" y="66"/>
                    <a:pt x="59" y="64"/>
                    <a:pt x="54" y="64"/>
                  </a:cubicBezTo>
                  <a:cubicBezTo>
                    <a:pt x="27" y="64"/>
                    <a:pt x="27" y="64"/>
                    <a:pt x="27" y="64"/>
                  </a:cubicBezTo>
                  <a:cubicBezTo>
                    <a:pt x="20" y="64"/>
                    <a:pt x="13" y="61"/>
                    <a:pt x="8" y="55"/>
                  </a:cubicBezTo>
                  <a:cubicBezTo>
                    <a:pt x="2" y="48"/>
                    <a:pt x="0" y="41"/>
                    <a:pt x="0" y="32"/>
                  </a:cubicBezTo>
                  <a:cubicBezTo>
                    <a:pt x="0" y="23"/>
                    <a:pt x="2" y="15"/>
                    <a:pt x="8" y="9"/>
                  </a:cubicBezTo>
                  <a:cubicBezTo>
                    <a:pt x="13" y="3"/>
                    <a:pt x="20" y="0"/>
                    <a:pt x="27" y="0"/>
                  </a:cubicBezTo>
                  <a:cubicBezTo>
                    <a:pt x="53" y="0"/>
                    <a:pt x="53" y="0"/>
                    <a:pt x="53" y="0"/>
                  </a:cubicBezTo>
                  <a:cubicBezTo>
                    <a:pt x="64" y="0"/>
                    <a:pt x="74" y="2"/>
                    <a:pt x="83" y="7"/>
                  </a:cubicBezTo>
                  <a:cubicBezTo>
                    <a:pt x="93" y="12"/>
                    <a:pt x="101" y="18"/>
                    <a:pt x="108" y="26"/>
                  </a:cubicBezTo>
                  <a:cubicBezTo>
                    <a:pt x="115" y="34"/>
                    <a:pt x="121" y="43"/>
                    <a:pt x="125" y="54"/>
                  </a:cubicBezTo>
                  <a:cubicBezTo>
                    <a:pt x="129" y="65"/>
                    <a:pt x="131" y="77"/>
                    <a:pt x="131" y="89"/>
                  </a:cubicBezTo>
                  <a:cubicBezTo>
                    <a:pt x="131" y="259"/>
                    <a:pt x="131" y="259"/>
                    <a:pt x="131" y="259"/>
                  </a:cubicBezTo>
                  <a:cubicBezTo>
                    <a:pt x="131" y="267"/>
                    <a:pt x="128" y="275"/>
                    <a:pt x="123" y="281"/>
                  </a:cubicBezTo>
                  <a:cubicBezTo>
                    <a:pt x="117" y="287"/>
                    <a:pt x="111" y="291"/>
                    <a:pt x="103" y="291"/>
                  </a:cubicBezTo>
                  <a:cubicBezTo>
                    <a:pt x="95" y="291"/>
                    <a:pt x="89" y="287"/>
                    <a:pt x="84" y="281"/>
                  </a:cubicBezTo>
                  <a:cubicBezTo>
                    <a:pt x="78" y="275"/>
                    <a:pt x="75" y="267"/>
                    <a:pt x="75" y="259"/>
                  </a:cubicBezTo>
                  <a:lnTo>
                    <a:pt x="75" y="89"/>
                  </a:lnTo>
                  <a:close/>
                </a:path>
              </a:pathLst>
            </a:custGeom>
            <a:gradFill>
              <a:gsLst>
                <a:gs pos="0">
                  <a:srgbClr val="D8A891"/>
                </a:gs>
                <a:gs pos="68000">
                  <a:srgbClr val="F9C1A6"/>
                </a:gs>
                <a:gs pos="33000">
                  <a:srgbClr val="905D46"/>
                </a:gs>
                <a:gs pos="100000">
                  <a:srgbClr val="B97F57"/>
                </a:gs>
              </a:gsLst>
              <a:lin ang="120000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algn="ctr" defTabSz="342900">
                <a:buClrTx/>
              </a:pPr>
              <a:endParaRPr lang="en-ZW" sz="1800" kern="1200">
                <a:solidFill>
                  <a:prstClr val="black">
                    <a:hueOff val="0"/>
                    <a:satOff val="0"/>
                    <a:lumOff val="0"/>
                    <a:alphaOff val="0"/>
                  </a:prstClr>
                </a:solidFill>
                <a:latin typeface="Calibri"/>
              </a:endParaRPr>
            </a:p>
          </p:txBody>
        </p:sp>
      </p:grpSp>
    </p:spTree>
    <p:extLst>
      <p:ext uri="{BB962C8B-B14F-4D97-AF65-F5344CB8AC3E}">
        <p14:creationId xmlns:p14="http://schemas.microsoft.com/office/powerpoint/2010/main" val="275345868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a:extLst>
              <a:ext uri="{FF2B5EF4-FFF2-40B4-BE49-F238E27FC236}">
                <a16:creationId xmlns:a16="http://schemas.microsoft.com/office/drawing/2014/main" id="{F26FB970-D530-AE42-B065-00DFD90DCD67}"/>
              </a:ext>
            </a:extLst>
          </p:cNvPr>
          <p:cNvPicPr>
            <a:picLocks noChangeAspect="1"/>
          </p:cNvPicPr>
          <p:nvPr/>
        </p:nvPicPr>
        <p:blipFill>
          <a:blip r:embed="rId3"/>
          <a:srcRect/>
          <a:stretch>
            <a:fillRect/>
          </a:stretch>
        </p:blipFill>
        <p:spPr>
          <a:xfrm>
            <a:off x="3848766" y="1173311"/>
            <a:ext cx="5040238" cy="3082946"/>
          </a:xfrm>
          <a:prstGeom prst="rect">
            <a:avLst/>
          </a:prstGeom>
        </p:spPr>
      </p:pic>
      <p:sp>
        <p:nvSpPr>
          <p:cNvPr id="20" name="Title 1">
            <a:extLst>
              <a:ext uri="{FF2B5EF4-FFF2-40B4-BE49-F238E27FC236}">
                <a16:creationId xmlns:a16="http://schemas.microsoft.com/office/drawing/2014/main" id="{60ADF065-41CF-0C8C-66E3-FD210241D5DD}"/>
              </a:ext>
            </a:extLst>
          </p:cNvPr>
          <p:cNvSpPr>
            <a:spLocks noGrp="1"/>
          </p:cNvSpPr>
          <p:nvPr>
            <p:ph type="title"/>
          </p:nvPr>
        </p:nvSpPr>
        <p:spPr/>
        <p:txBody>
          <a:bodyPr/>
          <a:lstStyle/>
          <a:p>
            <a:r>
              <a:rPr lang="en-ZA" dirty="0"/>
              <a:t>How does the ‘Search’ function work?</a:t>
            </a:r>
          </a:p>
        </p:txBody>
      </p:sp>
      <p:sp>
        <p:nvSpPr>
          <p:cNvPr id="21" name="Content Placeholder 2">
            <a:extLst>
              <a:ext uri="{FF2B5EF4-FFF2-40B4-BE49-F238E27FC236}">
                <a16:creationId xmlns:a16="http://schemas.microsoft.com/office/drawing/2014/main" id="{799F2365-6FC4-7399-7D8B-33CB055AB428}"/>
              </a:ext>
            </a:extLst>
          </p:cNvPr>
          <p:cNvSpPr txBox="1">
            <a:spLocks/>
          </p:cNvSpPr>
          <p:nvPr/>
        </p:nvSpPr>
        <p:spPr>
          <a:xfrm>
            <a:off x="254996" y="2205758"/>
            <a:ext cx="3637266" cy="731983"/>
          </a:xfrm>
          <a:prstGeom prst="rect">
            <a:avLst/>
          </a:prstGeom>
        </p:spPr>
        <p:txBody>
          <a:bodyPr>
            <a:normAutofit/>
          </a:bodyPr>
          <a:lstStyle>
            <a:defPPr marR="0" lvl="0" algn="l" rtl="0">
              <a:lnSpc>
                <a:spcPct val="100000"/>
              </a:lnSpc>
              <a:spcBef>
                <a:spcPts val="0"/>
              </a:spcBef>
              <a:spcAft>
                <a:spcPts val="0"/>
              </a:spcAft>
            </a:defPPr>
            <a:lvl1pPr marL="177800" marR="0" lvl="0" indent="-177800" algn="l" rtl="0">
              <a:lnSpc>
                <a:spcPct val="100000"/>
              </a:lnSpc>
              <a:spcBef>
                <a:spcPts val="0"/>
              </a:spcBef>
              <a:spcAft>
                <a:spcPts val="0"/>
              </a:spcAft>
              <a:buClr>
                <a:srgbClr val="E9B398"/>
              </a:buClr>
              <a:buFont typeface="Arial"/>
              <a:defRPr sz="1600" b="0" i="0" u="none" strike="noStrike" kern="1200" cap="none" dirty="0">
                <a:solidFill>
                  <a:schemeClr val="bg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285750" indent="-285750">
              <a:lnSpc>
                <a:spcPct val="95000"/>
              </a:lnSpc>
              <a:spcBef>
                <a:spcPts val="400"/>
              </a:spcBef>
              <a:spcAft>
                <a:spcPts val="200"/>
              </a:spcAft>
              <a:buFont typeface="Arial" panose="020B0604020202020204" pitchFamily="34" charset="0"/>
              <a:buChar char="•"/>
            </a:pPr>
            <a:r>
              <a:rPr lang="en-ZA" sz="1400" spc="-20" dirty="0"/>
              <a:t>Alongside the asset name, the system allows users to search on titles, descriptions, tags or collections</a:t>
            </a:r>
          </a:p>
          <a:p>
            <a:pPr marL="0" indent="0">
              <a:lnSpc>
                <a:spcPct val="95000"/>
              </a:lnSpc>
              <a:spcBef>
                <a:spcPts val="400"/>
              </a:spcBef>
              <a:spcAft>
                <a:spcPts val="200"/>
              </a:spcAft>
            </a:pPr>
            <a:endParaRPr lang="en-ZA" sz="1400" spc="-20" dirty="0"/>
          </a:p>
          <a:p>
            <a:pPr marL="265113" indent="-265113">
              <a:lnSpc>
                <a:spcPct val="95000"/>
              </a:lnSpc>
              <a:spcBef>
                <a:spcPts val="400"/>
              </a:spcBef>
              <a:spcAft>
                <a:spcPts val="200"/>
              </a:spcAft>
              <a:buFont typeface="Arial" panose="020B0604020202020204" pitchFamily="34" charset="0"/>
              <a:buChar char="•"/>
            </a:pPr>
            <a:endParaRPr lang="en-ZA" sz="1400" spc="-20" dirty="0"/>
          </a:p>
          <a:p>
            <a:pPr marL="265113" indent="-265113">
              <a:lnSpc>
                <a:spcPct val="95000"/>
              </a:lnSpc>
              <a:spcBef>
                <a:spcPts val="400"/>
              </a:spcBef>
              <a:spcAft>
                <a:spcPts val="200"/>
              </a:spcAft>
              <a:buFont typeface="Arial" panose="020B0604020202020204" pitchFamily="34" charset="0"/>
              <a:buChar char="•"/>
            </a:pPr>
            <a:endParaRPr lang="en-ZA" sz="1400" spc="-20" dirty="0"/>
          </a:p>
        </p:txBody>
      </p:sp>
      <p:sp>
        <p:nvSpPr>
          <p:cNvPr id="15" name="Rectangle 14">
            <a:extLst>
              <a:ext uri="{FF2B5EF4-FFF2-40B4-BE49-F238E27FC236}">
                <a16:creationId xmlns:a16="http://schemas.microsoft.com/office/drawing/2014/main" id="{22A4B7F9-4B4F-7F40-CC84-D9B067D62EC5}"/>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pic>
        <p:nvPicPr>
          <p:cNvPr id="3" name="Picture 2" descr="Graphical user interface, application, website&#10;&#10;Description automatically generated">
            <a:extLst>
              <a:ext uri="{FF2B5EF4-FFF2-40B4-BE49-F238E27FC236}">
                <a16:creationId xmlns:a16="http://schemas.microsoft.com/office/drawing/2014/main" id="{5D59683C-42BD-2D47-B53D-E051C536E541}"/>
              </a:ext>
            </a:extLst>
          </p:cNvPr>
          <p:cNvPicPr>
            <a:picLocks noChangeAspect="1"/>
          </p:cNvPicPr>
          <p:nvPr/>
        </p:nvPicPr>
        <p:blipFill>
          <a:blip r:embed="rId4"/>
          <a:stretch>
            <a:fillRect/>
          </a:stretch>
        </p:blipFill>
        <p:spPr>
          <a:xfrm>
            <a:off x="4368303" y="1256409"/>
            <a:ext cx="4044660" cy="2571749"/>
          </a:xfrm>
          <a:prstGeom prst="rect">
            <a:avLst/>
          </a:prstGeom>
        </p:spPr>
      </p:pic>
      <p:sp>
        <p:nvSpPr>
          <p:cNvPr id="5" name="Oval 4">
            <a:extLst>
              <a:ext uri="{FF2B5EF4-FFF2-40B4-BE49-F238E27FC236}">
                <a16:creationId xmlns:a16="http://schemas.microsoft.com/office/drawing/2014/main" id="{B7A1507F-9756-2E42-81C6-232A40B99A76}"/>
              </a:ext>
            </a:extLst>
          </p:cNvPr>
          <p:cNvSpPr/>
          <p:nvPr/>
        </p:nvSpPr>
        <p:spPr>
          <a:xfrm>
            <a:off x="6368885" y="1032006"/>
            <a:ext cx="1796885" cy="731983"/>
          </a:xfrm>
          <a:prstGeom prst="ellipse">
            <a:avLst/>
          </a:prstGeom>
          <a:noFill/>
          <a:ln>
            <a:solidFill>
              <a:srgbClr val="AB703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119499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7A04F-0396-FB86-5069-262238B171EB}"/>
              </a:ext>
            </a:extLst>
          </p:cNvPr>
          <p:cNvSpPr>
            <a:spLocks noGrp="1"/>
          </p:cNvSpPr>
          <p:nvPr>
            <p:ph type="title"/>
          </p:nvPr>
        </p:nvSpPr>
        <p:spPr/>
        <p:txBody>
          <a:bodyPr/>
          <a:lstStyle/>
          <a:p>
            <a:r>
              <a:rPr lang="en-ZA" dirty="0"/>
              <a:t>How are the search results ranked?</a:t>
            </a:r>
          </a:p>
        </p:txBody>
      </p:sp>
      <p:sp>
        <p:nvSpPr>
          <p:cNvPr id="7" name="Oval 6">
            <a:extLst>
              <a:ext uri="{FF2B5EF4-FFF2-40B4-BE49-F238E27FC236}">
                <a16:creationId xmlns:a16="http://schemas.microsoft.com/office/drawing/2014/main" id="{539DCA2F-9B51-900F-7ED2-737DFBFA1FD1}"/>
              </a:ext>
            </a:extLst>
          </p:cNvPr>
          <p:cNvSpPr/>
          <p:nvPr/>
        </p:nvSpPr>
        <p:spPr>
          <a:xfrm>
            <a:off x="5527043" y="733854"/>
            <a:ext cx="2010032" cy="20100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Oval 7">
            <a:extLst>
              <a:ext uri="{FF2B5EF4-FFF2-40B4-BE49-F238E27FC236}">
                <a16:creationId xmlns:a16="http://schemas.microsoft.com/office/drawing/2014/main" id="{F9876450-C43D-EEB9-4FDE-3B4126D0FF83}"/>
              </a:ext>
            </a:extLst>
          </p:cNvPr>
          <p:cNvSpPr/>
          <p:nvPr/>
        </p:nvSpPr>
        <p:spPr>
          <a:xfrm>
            <a:off x="4781888" y="2133908"/>
            <a:ext cx="2010032" cy="20100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9" name="Oval 8">
            <a:extLst>
              <a:ext uri="{FF2B5EF4-FFF2-40B4-BE49-F238E27FC236}">
                <a16:creationId xmlns:a16="http://schemas.microsoft.com/office/drawing/2014/main" id="{394ABF5C-57B1-BB0F-27CE-DAD650A803E3}"/>
              </a:ext>
            </a:extLst>
          </p:cNvPr>
          <p:cNvSpPr/>
          <p:nvPr/>
        </p:nvSpPr>
        <p:spPr>
          <a:xfrm>
            <a:off x="6650426" y="1886422"/>
            <a:ext cx="2010032" cy="2010032"/>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11" name="TextBox 10">
            <a:extLst>
              <a:ext uri="{FF2B5EF4-FFF2-40B4-BE49-F238E27FC236}">
                <a16:creationId xmlns:a16="http://schemas.microsoft.com/office/drawing/2014/main" id="{B7E38B29-82B3-F461-7FF6-DF9F2A163C84}"/>
              </a:ext>
            </a:extLst>
          </p:cNvPr>
          <p:cNvSpPr txBox="1"/>
          <p:nvPr/>
        </p:nvSpPr>
        <p:spPr>
          <a:xfrm>
            <a:off x="5684704" y="1610331"/>
            <a:ext cx="1705139" cy="310341"/>
          </a:xfrm>
          <a:prstGeom prst="rect">
            <a:avLst/>
          </a:prstGeom>
          <a:noFill/>
        </p:spPr>
        <p:txBody>
          <a:bodyPr wrap="square" anchor="t">
            <a:spAutoFit/>
          </a:bodyPr>
          <a:lstStyle/>
          <a:p>
            <a:pPr algn="ctr">
              <a:lnSpc>
                <a:spcPts val="1688"/>
              </a:lnSpc>
              <a:buSzPts val="1000"/>
              <a:tabLst>
                <a:tab pos="342900" algn="l"/>
              </a:tabLst>
            </a:pPr>
            <a:r>
              <a:rPr lang="en-ZA" sz="1600" dirty="0">
                <a:ln>
                  <a:solidFill>
                    <a:schemeClr val="bg1"/>
                  </a:solidFill>
                </a:ln>
                <a:solidFill>
                  <a:schemeClr val="bg1"/>
                </a:solidFill>
                <a:latin typeface="Calibri" panose="020F0502020204030204" pitchFamily="34" charset="0"/>
                <a:ea typeface="Times New Roman" panose="02020603050405020304" pitchFamily="18" charset="0"/>
              </a:rPr>
              <a:t>The asset title</a:t>
            </a:r>
            <a:endParaRPr lang="en-ZA" sz="1600" dirty="0">
              <a:ln>
                <a:solidFill>
                  <a:schemeClr val="bg1"/>
                </a:solidFill>
              </a:ln>
              <a:solidFill>
                <a:schemeClr val="bg1"/>
              </a:solidFill>
              <a:latin typeface="Times New Roman" panose="02020603050405020304" pitchFamily="18" charset="0"/>
              <a:ea typeface="Times New Roman" panose="02020603050405020304" pitchFamily="18" charset="0"/>
            </a:endParaRPr>
          </a:p>
        </p:txBody>
      </p:sp>
      <p:sp>
        <p:nvSpPr>
          <p:cNvPr id="12" name="TextBox 11">
            <a:extLst>
              <a:ext uri="{FF2B5EF4-FFF2-40B4-BE49-F238E27FC236}">
                <a16:creationId xmlns:a16="http://schemas.microsoft.com/office/drawing/2014/main" id="{4977EF7F-5367-6FC1-1ACF-4E8EFA67B6FC}"/>
              </a:ext>
            </a:extLst>
          </p:cNvPr>
          <p:cNvSpPr txBox="1"/>
          <p:nvPr/>
        </p:nvSpPr>
        <p:spPr>
          <a:xfrm>
            <a:off x="4921764" y="2864602"/>
            <a:ext cx="1705139" cy="964367"/>
          </a:xfrm>
          <a:prstGeom prst="rect">
            <a:avLst/>
          </a:prstGeom>
          <a:noFill/>
        </p:spPr>
        <p:txBody>
          <a:bodyPr wrap="square" anchor="t">
            <a:spAutoFit/>
          </a:bodyPr>
          <a:lstStyle/>
          <a:p>
            <a:pPr algn="ctr">
              <a:lnSpc>
                <a:spcPts val="1688"/>
              </a:lnSpc>
              <a:buSzPts val="1000"/>
              <a:tabLst>
                <a:tab pos="342900" algn="l"/>
              </a:tabLst>
            </a:pPr>
            <a:r>
              <a:rPr lang="en-GB" sz="1600" dirty="0">
                <a:ln>
                  <a:solidFill>
                    <a:schemeClr val="bg1"/>
                  </a:solidFill>
                </a:ln>
                <a:solidFill>
                  <a:schemeClr val="bg1"/>
                </a:solidFill>
                <a:latin typeface="Calibri" panose="020F0502020204030204" pitchFamily="34" charset="0"/>
                <a:ea typeface="Times New Roman" panose="02020603050405020304" pitchFamily="18" charset="0"/>
              </a:rPr>
              <a:t>The metaproperty options with which the asset is tagged </a:t>
            </a:r>
          </a:p>
        </p:txBody>
      </p:sp>
      <p:sp>
        <p:nvSpPr>
          <p:cNvPr id="13" name="TextBox 12">
            <a:extLst>
              <a:ext uri="{FF2B5EF4-FFF2-40B4-BE49-F238E27FC236}">
                <a16:creationId xmlns:a16="http://schemas.microsoft.com/office/drawing/2014/main" id="{863F8958-A057-4F6F-CB60-DE66181F5DEA}"/>
              </a:ext>
            </a:extLst>
          </p:cNvPr>
          <p:cNvSpPr txBox="1"/>
          <p:nvPr/>
        </p:nvSpPr>
        <p:spPr>
          <a:xfrm>
            <a:off x="6838626" y="2617116"/>
            <a:ext cx="1633632" cy="746358"/>
          </a:xfrm>
          <a:prstGeom prst="rect">
            <a:avLst/>
          </a:prstGeom>
          <a:noFill/>
        </p:spPr>
        <p:txBody>
          <a:bodyPr wrap="square" anchor="t">
            <a:spAutoFit/>
          </a:bodyPr>
          <a:lstStyle/>
          <a:p>
            <a:pPr algn="ctr">
              <a:lnSpc>
                <a:spcPts val="1688"/>
              </a:lnSpc>
              <a:buSzPts val="1000"/>
              <a:tabLst>
                <a:tab pos="342900" algn="l"/>
              </a:tabLst>
            </a:pPr>
            <a:r>
              <a:rPr lang="en-GB" sz="1600" dirty="0">
                <a:ln>
                  <a:solidFill>
                    <a:schemeClr val="bg1"/>
                  </a:solidFill>
                </a:ln>
                <a:solidFill>
                  <a:schemeClr val="bg1"/>
                </a:solidFill>
                <a:latin typeface="Calibri" panose="020F0502020204030204" pitchFamily="34" charset="0"/>
                <a:ea typeface="Times New Roman" panose="02020603050405020304" pitchFamily="18" charset="0"/>
              </a:rPr>
              <a:t>The tags with which the asset is tagged</a:t>
            </a:r>
          </a:p>
        </p:txBody>
      </p:sp>
      <p:grpSp>
        <p:nvGrpSpPr>
          <p:cNvPr id="14" name="Google Shape;10654;p79">
            <a:extLst>
              <a:ext uri="{FF2B5EF4-FFF2-40B4-BE49-F238E27FC236}">
                <a16:creationId xmlns:a16="http://schemas.microsoft.com/office/drawing/2014/main" id="{E9E5CAF7-2C47-7E42-42B8-6BAAB4B31748}"/>
              </a:ext>
            </a:extLst>
          </p:cNvPr>
          <p:cNvGrpSpPr/>
          <p:nvPr/>
        </p:nvGrpSpPr>
        <p:grpSpPr>
          <a:xfrm>
            <a:off x="6353961" y="1247046"/>
            <a:ext cx="356196" cy="265631"/>
            <a:chOff x="5216456" y="3725484"/>
            <a:chExt cx="356196" cy="265631"/>
          </a:xfrm>
          <a:solidFill>
            <a:schemeClr val="accent1"/>
          </a:solidFill>
        </p:grpSpPr>
        <p:sp>
          <p:nvSpPr>
            <p:cNvPr id="15" name="Google Shape;10655;p79">
              <a:extLst>
                <a:ext uri="{FF2B5EF4-FFF2-40B4-BE49-F238E27FC236}">
                  <a16:creationId xmlns:a16="http://schemas.microsoft.com/office/drawing/2014/main" id="{6C719D13-E9D6-DD95-F749-9579A0BEAC17}"/>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0656;p79">
              <a:extLst>
                <a:ext uri="{FF2B5EF4-FFF2-40B4-BE49-F238E27FC236}">
                  <a16:creationId xmlns:a16="http://schemas.microsoft.com/office/drawing/2014/main" id="{647D1EF8-AEF5-33AF-A84D-86CF43F5E14A}"/>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 name="Google Shape;10654;p79">
            <a:extLst>
              <a:ext uri="{FF2B5EF4-FFF2-40B4-BE49-F238E27FC236}">
                <a16:creationId xmlns:a16="http://schemas.microsoft.com/office/drawing/2014/main" id="{BCEB6959-C2B1-341A-B530-FFEF17E76DF0}"/>
              </a:ext>
            </a:extLst>
          </p:cNvPr>
          <p:cNvGrpSpPr/>
          <p:nvPr/>
        </p:nvGrpSpPr>
        <p:grpSpPr>
          <a:xfrm>
            <a:off x="5596235" y="2486789"/>
            <a:ext cx="356196" cy="265631"/>
            <a:chOff x="5216456" y="3725484"/>
            <a:chExt cx="356196" cy="265631"/>
          </a:xfrm>
          <a:solidFill>
            <a:schemeClr val="accent1"/>
          </a:solidFill>
        </p:grpSpPr>
        <p:sp>
          <p:nvSpPr>
            <p:cNvPr id="18" name="Google Shape;10655;p79">
              <a:extLst>
                <a:ext uri="{FF2B5EF4-FFF2-40B4-BE49-F238E27FC236}">
                  <a16:creationId xmlns:a16="http://schemas.microsoft.com/office/drawing/2014/main" id="{4DD842F7-8FD5-8ED1-30AF-5A6A3190AEBA}"/>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656;p79">
              <a:extLst>
                <a:ext uri="{FF2B5EF4-FFF2-40B4-BE49-F238E27FC236}">
                  <a16:creationId xmlns:a16="http://schemas.microsoft.com/office/drawing/2014/main" id="{DD2E4B8B-2C82-9307-F9D1-7FA036E9E827}"/>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10654;p79">
            <a:extLst>
              <a:ext uri="{FF2B5EF4-FFF2-40B4-BE49-F238E27FC236}">
                <a16:creationId xmlns:a16="http://schemas.microsoft.com/office/drawing/2014/main" id="{2BCEFE09-4847-DB09-3DCD-108B42747D01}"/>
              </a:ext>
            </a:extLst>
          </p:cNvPr>
          <p:cNvGrpSpPr/>
          <p:nvPr/>
        </p:nvGrpSpPr>
        <p:grpSpPr>
          <a:xfrm>
            <a:off x="7466566" y="2239303"/>
            <a:ext cx="356196" cy="265631"/>
            <a:chOff x="5216456" y="3725484"/>
            <a:chExt cx="356196" cy="265631"/>
          </a:xfrm>
          <a:solidFill>
            <a:schemeClr val="accent1"/>
          </a:solidFill>
        </p:grpSpPr>
        <p:sp>
          <p:nvSpPr>
            <p:cNvPr id="21" name="Google Shape;10655;p79">
              <a:extLst>
                <a:ext uri="{FF2B5EF4-FFF2-40B4-BE49-F238E27FC236}">
                  <a16:creationId xmlns:a16="http://schemas.microsoft.com/office/drawing/2014/main" id="{793F5DDC-F6FB-E945-40AD-28E328AAA7E6}"/>
                </a:ext>
              </a:extLst>
            </p:cNvPr>
            <p:cNvSpPr/>
            <p:nvPr/>
          </p:nvSpPr>
          <p:spPr>
            <a:xfrm>
              <a:off x="5216456" y="3814335"/>
              <a:ext cx="296465" cy="176780"/>
            </a:xfrm>
            <a:custGeom>
              <a:avLst/>
              <a:gdLst/>
              <a:ahLst/>
              <a:cxnLst/>
              <a:rect l="l" t="t" r="r" b="b"/>
              <a:pathLst>
                <a:path w="9336" h="5567" extrusionOk="0">
                  <a:moveTo>
                    <a:pt x="1876" y="0"/>
                  </a:moveTo>
                  <a:cubicBezTo>
                    <a:pt x="1831" y="0"/>
                    <a:pt x="1787" y="18"/>
                    <a:pt x="1751" y="54"/>
                  </a:cubicBezTo>
                  <a:lnTo>
                    <a:pt x="84" y="1721"/>
                  </a:lnTo>
                  <a:cubicBezTo>
                    <a:pt x="1" y="1804"/>
                    <a:pt x="1" y="1899"/>
                    <a:pt x="84" y="1983"/>
                  </a:cubicBezTo>
                  <a:lnTo>
                    <a:pt x="3263" y="5162"/>
                  </a:lnTo>
                  <a:cubicBezTo>
                    <a:pt x="3513" y="5412"/>
                    <a:pt x="3858" y="5566"/>
                    <a:pt x="4215" y="5566"/>
                  </a:cubicBezTo>
                  <a:cubicBezTo>
                    <a:pt x="4573" y="5566"/>
                    <a:pt x="4918" y="5435"/>
                    <a:pt x="5168" y="5162"/>
                  </a:cubicBezTo>
                  <a:lnTo>
                    <a:pt x="9252" y="1090"/>
                  </a:lnTo>
                  <a:cubicBezTo>
                    <a:pt x="9335" y="1006"/>
                    <a:pt x="9335" y="887"/>
                    <a:pt x="9276" y="828"/>
                  </a:cubicBezTo>
                  <a:cubicBezTo>
                    <a:pt x="9240" y="792"/>
                    <a:pt x="9195" y="774"/>
                    <a:pt x="9151" y="774"/>
                  </a:cubicBezTo>
                  <a:cubicBezTo>
                    <a:pt x="9106" y="774"/>
                    <a:pt x="9061" y="792"/>
                    <a:pt x="9026" y="828"/>
                  </a:cubicBezTo>
                  <a:lnTo>
                    <a:pt x="4942" y="4912"/>
                  </a:lnTo>
                  <a:cubicBezTo>
                    <a:pt x="4751" y="5102"/>
                    <a:pt x="4501" y="5209"/>
                    <a:pt x="4227" y="5209"/>
                  </a:cubicBezTo>
                  <a:cubicBezTo>
                    <a:pt x="3965" y="5209"/>
                    <a:pt x="3715" y="5102"/>
                    <a:pt x="3513" y="4912"/>
                  </a:cubicBezTo>
                  <a:lnTo>
                    <a:pt x="453" y="1840"/>
                  </a:lnTo>
                  <a:lnTo>
                    <a:pt x="1870" y="435"/>
                  </a:lnTo>
                  <a:lnTo>
                    <a:pt x="2370" y="935"/>
                  </a:lnTo>
                  <a:cubicBezTo>
                    <a:pt x="2406" y="971"/>
                    <a:pt x="2450" y="988"/>
                    <a:pt x="2495" y="988"/>
                  </a:cubicBezTo>
                  <a:cubicBezTo>
                    <a:pt x="2540" y="988"/>
                    <a:pt x="2584" y="971"/>
                    <a:pt x="2620" y="935"/>
                  </a:cubicBezTo>
                  <a:cubicBezTo>
                    <a:pt x="2703" y="863"/>
                    <a:pt x="2703" y="756"/>
                    <a:pt x="2620" y="685"/>
                  </a:cubicBezTo>
                  <a:lnTo>
                    <a:pt x="2001" y="54"/>
                  </a:lnTo>
                  <a:cubicBezTo>
                    <a:pt x="1965" y="18"/>
                    <a:pt x="1920" y="0"/>
                    <a:pt x="1876"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0656;p79">
              <a:extLst>
                <a:ext uri="{FF2B5EF4-FFF2-40B4-BE49-F238E27FC236}">
                  <a16:creationId xmlns:a16="http://schemas.microsoft.com/office/drawing/2014/main" id="{BB34B892-C066-7F10-48A9-9F7978CEFB5B}"/>
                </a:ext>
              </a:extLst>
            </p:cNvPr>
            <p:cNvSpPr/>
            <p:nvPr/>
          </p:nvSpPr>
          <p:spPr>
            <a:xfrm>
              <a:off x="5304925" y="3725484"/>
              <a:ext cx="267726" cy="170715"/>
            </a:xfrm>
            <a:custGeom>
              <a:avLst/>
              <a:gdLst/>
              <a:ahLst/>
              <a:cxnLst/>
              <a:rect l="l" t="t" r="r" b="b"/>
              <a:pathLst>
                <a:path w="8431" h="5376" extrusionOk="0">
                  <a:moveTo>
                    <a:pt x="6585" y="0"/>
                  </a:moveTo>
                  <a:cubicBezTo>
                    <a:pt x="6540" y="0"/>
                    <a:pt x="6495" y="18"/>
                    <a:pt x="6454" y="54"/>
                  </a:cubicBezTo>
                  <a:lnTo>
                    <a:pt x="1548" y="4971"/>
                  </a:lnTo>
                  <a:cubicBezTo>
                    <a:pt x="1513" y="4995"/>
                    <a:pt x="1477" y="5007"/>
                    <a:pt x="1429" y="5007"/>
                  </a:cubicBezTo>
                  <a:cubicBezTo>
                    <a:pt x="1382" y="5007"/>
                    <a:pt x="1346" y="4995"/>
                    <a:pt x="1310" y="4971"/>
                  </a:cubicBezTo>
                  <a:lnTo>
                    <a:pt x="334" y="3983"/>
                  </a:lnTo>
                  <a:cubicBezTo>
                    <a:pt x="292" y="3947"/>
                    <a:pt x="248" y="3929"/>
                    <a:pt x="203" y="3929"/>
                  </a:cubicBezTo>
                  <a:cubicBezTo>
                    <a:pt x="158" y="3929"/>
                    <a:pt x="114" y="3947"/>
                    <a:pt x="72" y="3983"/>
                  </a:cubicBezTo>
                  <a:cubicBezTo>
                    <a:pt x="1" y="4054"/>
                    <a:pt x="1" y="4161"/>
                    <a:pt x="72" y="4245"/>
                  </a:cubicBezTo>
                  <a:lnTo>
                    <a:pt x="1060" y="5221"/>
                  </a:lnTo>
                  <a:cubicBezTo>
                    <a:pt x="1156" y="5328"/>
                    <a:pt x="1275" y="5376"/>
                    <a:pt x="1417" y="5376"/>
                  </a:cubicBezTo>
                  <a:cubicBezTo>
                    <a:pt x="1548" y="5376"/>
                    <a:pt x="1679" y="5316"/>
                    <a:pt x="1775" y="5221"/>
                  </a:cubicBezTo>
                  <a:lnTo>
                    <a:pt x="6549" y="447"/>
                  </a:lnTo>
                  <a:lnTo>
                    <a:pt x="7966" y="1852"/>
                  </a:lnTo>
                  <a:lnTo>
                    <a:pt x="6704" y="3126"/>
                  </a:lnTo>
                  <a:cubicBezTo>
                    <a:pt x="6621" y="3197"/>
                    <a:pt x="6621" y="3304"/>
                    <a:pt x="6704" y="3376"/>
                  </a:cubicBezTo>
                  <a:cubicBezTo>
                    <a:pt x="6740" y="3411"/>
                    <a:pt x="6784" y="3429"/>
                    <a:pt x="6829" y="3429"/>
                  </a:cubicBezTo>
                  <a:cubicBezTo>
                    <a:pt x="6874" y="3429"/>
                    <a:pt x="6918" y="3411"/>
                    <a:pt x="6954" y="3376"/>
                  </a:cubicBezTo>
                  <a:lnTo>
                    <a:pt x="8347" y="1983"/>
                  </a:lnTo>
                  <a:cubicBezTo>
                    <a:pt x="8383" y="1947"/>
                    <a:pt x="8395" y="1899"/>
                    <a:pt x="8395" y="1864"/>
                  </a:cubicBezTo>
                  <a:cubicBezTo>
                    <a:pt x="8430" y="1816"/>
                    <a:pt x="8406" y="1768"/>
                    <a:pt x="8383" y="1721"/>
                  </a:cubicBezTo>
                  <a:lnTo>
                    <a:pt x="6716" y="54"/>
                  </a:lnTo>
                  <a:cubicBezTo>
                    <a:pt x="6674" y="18"/>
                    <a:pt x="6629" y="0"/>
                    <a:pt x="6585" y="0"/>
                  </a:cubicBezTo>
                  <a:close/>
                </a:path>
              </a:pathLst>
            </a:custGeom>
            <a:grpFill/>
            <a:ln>
              <a:solidFill>
                <a:schemeClr val="accent1"/>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 name="Rectangle 23">
            <a:extLst>
              <a:ext uri="{FF2B5EF4-FFF2-40B4-BE49-F238E27FC236}">
                <a16:creationId xmlns:a16="http://schemas.microsoft.com/office/drawing/2014/main" id="{4B03FE96-46B7-3AF5-039E-C2BD1517E703}"/>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10" name="Rectangle 9">
            <a:extLst>
              <a:ext uri="{FF2B5EF4-FFF2-40B4-BE49-F238E27FC236}">
                <a16:creationId xmlns:a16="http://schemas.microsoft.com/office/drawing/2014/main" id="{B26BE05E-485B-7545-8184-04CD19C7CF4B}"/>
              </a:ext>
            </a:extLst>
          </p:cNvPr>
          <p:cNvSpPr/>
          <p:nvPr/>
        </p:nvSpPr>
        <p:spPr>
          <a:xfrm>
            <a:off x="558590" y="2060792"/>
            <a:ext cx="3686763" cy="1607620"/>
          </a:xfrm>
          <a:prstGeom prst="rect">
            <a:avLst/>
          </a:prstGeom>
        </p:spPr>
        <p:txBody>
          <a:bodyPr wrap="square">
            <a:spAutoFit/>
          </a:bodyPr>
          <a:lstStyle/>
          <a:p>
            <a:pPr marL="285750" indent="-285750" fontAlgn="base">
              <a:lnSpc>
                <a:spcPct val="95000"/>
              </a:lnSpc>
              <a:spcBef>
                <a:spcPts val="400"/>
              </a:spcBef>
              <a:spcAft>
                <a:spcPts val="200"/>
              </a:spcAft>
              <a:buClr>
                <a:srgbClr val="E9B398"/>
              </a:buClr>
              <a:buFont typeface="Arial" panose="020B0604020202020204" pitchFamily="34" charset="0"/>
              <a:buChar char="•"/>
            </a:pPr>
            <a:r>
              <a:rPr lang="en-ZA" kern="1200" spc="-20" dirty="0">
                <a:solidFill>
                  <a:schemeClr val="bg1"/>
                </a:solidFill>
                <a:latin typeface="+mn-lt"/>
                <a:ea typeface="+mn-ea"/>
                <a:cs typeface="+mn-cs"/>
              </a:rPr>
              <a:t>Assets that match your search criteria will be given a score.  </a:t>
            </a:r>
          </a:p>
          <a:p>
            <a:pPr marL="285750" indent="-285750" fontAlgn="base">
              <a:lnSpc>
                <a:spcPct val="95000"/>
              </a:lnSpc>
              <a:spcBef>
                <a:spcPts val="400"/>
              </a:spcBef>
              <a:spcAft>
                <a:spcPts val="200"/>
              </a:spcAft>
              <a:buClr>
                <a:srgbClr val="E9B398"/>
              </a:buClr>
              <a:buFont typeface="Arial" panose="020B0604020202020204" pitchFamily="34" charset="0"/>
              <a:buChar char="•"/>
            </a:pPr>
            <a:r>
              <a:rPr lang="en-ZA" kern="1200" spc="-20" dirty="0">
                <a:solidFill>
                  <a:schemeClr val="bg1"/>
                </a:solidFill>
                <a:latin typeface="+mn-lt"/>
                <a:ea typeface="+mn-ea"/>
                <a:cs typeface="+mn-cs"/>
              </a:rPr>
              <a:t>The results are shown in a descending order based on that score, and the media that best matches your search criteria will be shown to you the first</a:t>
            </a:r>
          </a:p>
          <a:p>
            <a:endParaRPr lang="en-ZA" sz="1200" kern="1200" dirty="0">
              <a:solidFill>
                <a:schemeClr val="bg1"/>
              </a:solidFill>
              <a:latin typeface="+mn-lt"/>
              <a:ea typeface="+mn-ea"/>
              <a:cs typeface="+mn-cs"/>
            </a:endParaRPr>
          </a:p>
        </p:txBody>
      </p:sp>
      <p:sp>
        <p:nvSpPr>
          <p:cNvPr id="28" name="Rectangle 27">
            <a:extLst>
              <a:ext uri="{FF2B5EF4-FFF2-40B4-BE49-F238E27FC236}">
                <a16:creationId xmlns:a16="http://schemas.microsoft.com/office/drawing/2014/main" id="{C02FAB80-761A-AF41-831E-C42706607E60}"/>
              </a:ext>
            </a:extLst>
          </p:cNvPr>
          <p:cNvSpPr/>
          <p:nvPr/>
        </p:nvSpPr>
        <p:spPr>
          <a:xfrm>
            <a:off x="5018579" y="4308254"/>
            <a:ext cx="4572000" cy="261610"/>
          </a:xfrm>
          <a:prstGeom prst="rect">
            <a:avLst/>
          </a:prstGeom>
        </p:spPr>
        <p:txBody>
          <a:bodyPr>
            <a:spAutoFit/>
          </a:bodyPr>
          <a:lstStyle/>
          <a:p>
            <a:r>
              <a:rPr lang="en-ZA" sz="1100" kern="1200" dirty="0">
                <a:solidFill>
                  <a:schemeClr val="bg1"/>
                </a:solidFill>
                <a:latin typeface="+mn-lt"/>
                <a:ea typeface="+mn-ea"/>
                <a:cs typeface="+mn-cs"/>
              </a:rPr>
              <a:t>The highest score will be given when the search matches</a:t>
            </a:r>
          </a:p>
        </p:txBody>
      </p:sp>
    </p:spTree>
    <p:extLst>
      <p:ext uri="{BB962C8B-B14F-4D97-AF65-F5344CB8AC3E}">
        <p14:creationId xmlns:p14="http://schemas.microsoft.com/office/powerpoint/2010/main" val="945500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r="1441" b="1179"/>
          <a:stretch>
            <a:fillRect/>
          </a:stretch>
        </p:blipFill>
        <p:spPr>
          <a:xfrm>
            <a:off x="0" y="0"/>
            <a:ext cx="9144000" cy="5143500"/>
          </a:xfrm>
          <a:prstGeom prst="rect">
            <a:avLst/>
          </a:prstGeom>
        </p:spPr>
      </p:pic>
      <p:grpSp>
        <p:nvGrpSpPr>
          <p:cNvPr id="3" name="Group 3"/>
          <p:cNvGrpSpPr/>
          <p:nvPr/>
        </p:nvGrpSpPr>
        <p:grpSpPr>
          <a:xfrm>
            <a:off x="2567959" y="1379237"/>
            <a:ext cx="4214483" cy="524985"/>
            <a:chOff x="0" y="-47625"/>
            <a:chExt cx="11238620" cy="1399958"/>
          </a:xfrm>
        </p:grpSpPr>
        <p:sp>
          <p:nvSpPr>
            <p:cNvPr id="4" name="TextBox 4"/>
            <p:cNvSpPr txBox="1"/>
            <p:nvPr/>
          </p:nvSpPr>
          <p:spPr>
            <a:xfrm>
              <a:off x="0" y="-47625"/>
              <a:ext cx="11238620" cy="777991"/>
            </a:xfrm>
            <a:prstGeom prst="rect">
              <a:avLst/>
            </a:prstGeom>
          </p:spPr>
          <p:txBody>
            <a:bodyPr lIns="0" tIns="0" rIns="0" bIns="0" rtlCol="0" anchor="t">
              <a:spAutoFit/>
            </a:bodyPr>
            <a:lstStyle/>
            <a:p>
              <a:pPr algn="ctr">
                <a:lnSpc>
                  <a:spcPts val="2358"/>
                </a:lnSpc>
                <a:spcBef>
                  <a:spcPct val="0"/>
                </a:spcBef>
              </a:pPr>
              <a:r>
                <a:rPr lang="en-US" sz="1800" spc="54" dirty="0">
                  <a:solidFill>
                    <a:srgbClr val="FFFFFF"/>
                  </a:solidFill>
                  <a:latin typeface="Aileron Heavy"/>
                </a:rPr>
                <a:t>Tips when searching</a:t>
              </a:r>
            </a:p>
          </p:txBody>
        </p:sp>
        <p:sp>
          <p:nvSpPr>
            <p:cNvPr id="5" name="TextBox 5"/>
            <p:cNvSpPr txBox="1"/>
            <p:nvPr/>
          </p:nvSpPr>
          <p:spPr>
            <a:xfrm>
              <a:off x="0" y="773371"/>
              <a:ext cx="11238620" cy="578962"/>
            </a:xfrm>
            <a:prstGeom prst="rect">
              <a:avLst/>
            </a:prstGeom>
          </p:spPr>
          <p:txBody>
            <a:bodyPr lIns="0" tIns="0" rIns="0" bIns="0" rtlCol="0" anchor="t">
              <a:spAutoFit/>
            </a:bodyPr>
            <a:lstStyle/>
            <a:p>
              <a:pPr algn="ctr">
                <a:lnSpc>
                  <a:spcPts val="1820"/>
                </a:lnSpc>
              </a:pPr>
              <a:r>
                <a:rPr lang="en-US" sz="1300" spc="65">
                  <a:solidFill>
                    <a:srgbClr val="191919"/>
                  </a:solidFill>
                  <a:latin typeface="Aileron Regular"/>
                </a:rPr>
                <a:t>Miss Jones Science Class</a:t>
              </a:r>
            </a:p>
          </p:txBody>
        </p:sp>
      </p:grpSp>
      <p:grpSp>
        <p:nvGrpSpPr>
          <p:cNvPr id="6" name="Group 6"/>
          <p:cNvGrpSpPr/>
          <p:nvPr/>
        </p:nvGrpSpPr>
        <p:grpSpPr>
          <a:xfrm>
            <a:off x="791598" y="2019050"/>
            <a:ext cx="2225922" cy="1105400"/>
            <a:chOff x="0" y="0"/>
            <a:chExt cx="6667622" cy="3311161"/>
          </a:xfrm>
        </p:grpSpPr>
        <p:sp>
          <p:nvSpPr>
            <p:cNvPr id="7" name="Freeform 7"/>
            <p:cNvSpPr/>
            <p:nvPr/>
          </p:nvSpPr>
          <p:spPr>
            <a:xfrm>
              <a:off x="0" y="0"/>
              <a:ext cx="6667622" cy="3311161"/>
            </a:xfrm>
            <a:custGeom>
              <a:avLst/>
              <a:gdLst/>
              <a:ahLst/>
              <a:cxnLst/>
              <a:rect l="l" t="t" r="r" b="b"/>
              <a:pathLst>
                <a:path w="6667622" h="3311161">
                  <a:moveTo>
                    <a:pt x="0" y="0"/>
                  </a:moveTo>
                  <a:lnTo>
                    <a:pt x="0" y="3311161"/>
                  </a:lnTo>
                  <a:lnTo>
                    <a:pt x="6667622" y="3311161"/>
                  </a:lnTo>
                  <a:lnTo>
                    <a:pt x="6667622" y="0"/>
                  </a:lnTo>
                  <a:lnTo>
                    <a:pt x="0" y="0"/>
                  </a:lnTo>
                  <a:close/>
                  <a:moveTo>
                    <a:pt x="6606661" y="3250201"/>
                  </a:moveTo>
                  <a:lnTo>
                    <a:pt x="59690" y="3250201"/>
                  </a:lnTo>
                  <a:lnTo>
                    <a:pt x="59690" y="59690"/>
                  </a:lnTo>
                  <a:lnTo>
                    <a:pt x="6606662" y="59690"/>
                  </a:lnTo>
                  <a:lnTo>
                    <a:pt x="6606662" y="3250201"/>
                  </a:lnTo>
                  <a:close/>
                </a:path>
              </a:pathLst>
            </a:custGeom>
            <a:solidFill>
              <a:srgbClr val="B7826A"/>
            </a:solidFill>
          </p:spPr>
        </p:sp>
      </p:grpSp>
      <p:grpSp>
        <p:nvGrpSpPr>
          <p:cNvPr id="8" name="Group 8"/>
          <p:cNvGrpSpPr/>
          <p:nvPr/>
        </p:nvGrpSpPr>
        <p:grpSpPr>
          <a:xfrm>
            <a:off x="585198" y="2293690"/>
            <a:ext cx="412801" cy="486402"/>
            <a:chOff x="0" y="0"/>
            <a:chExt cx="1100801" cy="1297070"/>
          </a:xfrm>
        </p:grpSpPr>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65" r="7565"/>
            <a:stretch>
              <a:fillRect/>
            </a:stretch>
          </p:blipFill>
          <p:spPr>
            <a:xfrm>
              <a:off x="0" y="0"/>
              <a:ext cx="1100801" cy="1297070"/>
            </a:xfrm>
            <a:prstGeom prst="rect">
              <a:avLst/>
            </a:prstGeom>
          </p:spPr>
        </p:pic>
        <p:sp>
          <p:nvSpPr>
            <p:cNvPr id="10" name="TextBox 10"/>
            <p:cNvSpPr txBox="1"/>
            <p:nvPr/>
          </p:nvSpPr>
          <p:spPr>
            <a:xfrm>
              <a:off x="143037" y="239450"/>
              <a:ext cx="814727" cy="777991"/>
            </a:xfrm>
            <a:prstGeom prst="rect">
              <a:avLst/>
            </a:prstGeom>
          </p:spPr>
          <p:txBody>
            <a:bodyPr lIns="0" tIns="0" rIns="0" bIns="0" rtlCol="0" anchor="t">
              <a:spAutoFit/>
            </a:bodyPr>
            <a:lstStyle/>
            <a:p>
              <a:pPr algn="ctr">
                <a:lnSpc>
                  <a:spcPts val="2358"/>
                </a:lnSpc>
                <a:spcBef>
                  <a:spcPct val="0"/>
                </a:spcBef>
              </a:pPr>
              <a:r>
                <a:rPr lang="en-US" sz="1800">
                  <a:solidFill>
                    <a:srgbClr val="FFFFFF"/>
                  </a:solidFill>
                  <a:latin typeface="Aileron Heavy"/>
                </a:rPr>
                <a:t>01</a:t>
              </a:r>
            </a:p>
          </p:txBody>
        </p:sp>
      </p:grpSp>
      <p:grpSp>
        <p:nvGrpSpPr>
          <p:cNvPr id="11" name="Group 11"/>
          <p:cNvGrpSpPr/>
          <p:nvPr/>
        </p:nvGrpSpPr>
        <p:grpSpPr>
          <a:xfrm>
            <a:off x="3562239" y="2019050"/>
            <a:ext cx="2225922" cy="1035681"/>
            <a:chOff x="0" y="0"/>
            <a:chExt cx="6667622" cy="3102323"/>
          </a:xfrm>
        </p:grpSpPr>
        <p:sp>
          <p:nvSpPr>
            <p:cNvPr id="12" name="Freeform 12"/>
            <p:cNvSpPr/>
            <p:nvPr/>
          </p:nvSpPr>
          <p:spPr>
            <a:xfrm>
              <a:off x="0" y="0"/>
              <a:ext cx="6667622" cy="3102323"/>
            </a:xfrm>
            <a:custGeom>
              <a:avLst/>
              <a:gdLst/>
              <a:ahLst/>
              <a:cxnLst/>
              <a:rect l="l" t="t" r="r" b="b"/>
              <a:pathLst>
                <a:path w="6667622" h="3102323">
                  <a:moveTo>
                    <a:pt x="0" y="0"/>
                  </a:moveTo>
                  <a:lnTo>
                    <a:pt x="0" y="3102323"/>
                  </a:lnTo>
                  <a:lnTo>
                    <a:pt x="6667622" y="3102323"/>
                  </a:lnTo>
                  <a:lnTo>
                    <a:pt x="6667622" y="0"/>
                  </a:lnTo>
                  <a:lnTo>
                    <a:pt x="0" y="0"/>
                  </a:lnTo>
                  <a:close/>
                  <a:moveTo>
                    <a:pt x="6606661" y="3041363"/>
                  </a:moveTo>
                  <a:lnTo>
                    <a:pt x="59690" y="3041363"/>
                  </a:lnTo>
                  <a:lnTo>
                    <a:pt x="59690" y="59690"/>
                  </a:lnTo>
                  <a:lnTo>
                    <a:pt x="6606662" y="59690"/>
                  </a:lnTo>
                  <a:lnTo>
                    <a:pt x="6606662" y="3041363"/>
                  </a:lnTo>
                  <a:close/>
                </a:path>
              </a:pathLst>
            </a:custGeom>
            <a:solidFill>
              <a:srgbClr val="B7826A"/>
            </a:solidFill>
          </p:spPr>
        </p:sp>
      </p:grpSp>
      <p:grpSp>
        <p:nvGrpSpPr>
          <p:cNvPr id="13" name="Group 13"/>
          <p:cNvGrpSpPr/>
          <p:nvPr/>
        </p:nvGrpSpPr>
        <p:grpSpPr>
          <a:xfrm>
            <a:off x="3355839" y="2293690"/>
            <a:ext cx="412801" cy="486402"/>
            <a:chOff x="0" y="0"/>
            <a:chExt cx="1100801" cy="1297070"/>
          </a:xfrm>
        </p:grpSpPr>
        <p:pic>
          <p:nvPicPr>
            <p:cNvPr id="14" name="Picture 1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65" r="7565"/>
            <a:stretch>
              <a:fillRect/>
            </a:stretch>
          </p:blipFill>
          <p:spPr>
            <a:xfrm>
              <a:off x="0" y="0"/>
              <a:ext cx="1100801" cy="1297070"/>
            </a:xfrm>
            <a:prstGeom prst="rect">
              <a:avLst/>
            </a:prstGeom>
          </p:spPr>
        </p:pic>
        <p:sp>
          <p:nvSpPr>
            <p:cNvPr id="15" name="TextBox 15"/>
            <p:cNvSpPr txBox="1"/>
            <p:nvPr/>
          </p:nvSpPr>
          <p:spPr>
            <a:xfrm>
              <a:off x="143037" y="239450"/>
              <a:ext cx="814727" cy="777991"/>
            </a:xfrm>
            <a:prstGeom prst="rect">
              <a:avLst/>
            </a:prstGeom>
          </p:spPr>
          <p:txBody>
            <a:bodyPr lIns="0" tIns="0" rIns="0" bIns="0" rtlCol="0" anchor="t">
              <a:spAutoFit/>
            </a:bodyPr>
            <a:lstStyle/>
            <a:p>
              <a:pPr algn="ctr">
                <a:lnSpc>
                  <a:spcPts val="2358"/>
                </a:lnSpc>
                <a:spcBef>
                  <a:spcPct val="0"/>
                </a:spcBef>
              </a:pPr>
              <a:r>
                <a:rPr lang="en-US" sz="1800">
                  <a:solidFill>
                    <a:srgbClr val="FFFFFF"/>
                  </a:solidFill>
                  <a:latin typeface="Aileron Heavy"/>
                </a:rPr>
                <a:t>02</a:t>
              </a:r>
            </a:p>
          </p:txBody>
        </p:sp>
      </p:grpSp>
      <p:grpSp>
        <p:nvGrpSpPr>
          <p:cNvPr id="16" name="Group 16"/>
          <p:cNvGrpSpPr/>
          <p:nvPr/>
        </p:nvGrpSpPr>
        <p:grpSpPr>
          <a:xfrm>
            <a:off x="1048338" y="2154770"/>
            <a:ext cx="1759632" cy="827688"/>
            <a:chOff x="0" y="-28575"/>
            <a:chExt cx="4692352" cy="2207167"/>
          </a:xfrm>
        </p:grpSpPr>
        <p:sp>
          <p:nvSpPr>
            <p:cNvPr id="17" name="TextBox 17"/>
            <p:cNvSpPr txBox="1"/>
            <p:nvPr/>
          </p:nvSpPr>
          <p:spPr>
            <a:xfrm>
              <a:off x="0" y="-28575"/>
              <a:ext cx="4692352" cy="553314"/>
            </a:xfrm>
            <a:prstGeom prst="rect">
              <a:avLst/>
            </a:prstGeom>
          </p:spPr>
          <p:txBody>
            <a:bodyPr lIns="0" tIns="0" rIns="0" bIns="0" rtlCol="0" anchor="t">
              <a:spAutoFit/>
            </a:bodyPr>
            <a:lstStyle/>
            <a:p>
              <a:pPr algn="ctr">
                <a:lnSpc>
                  <a:spcPts val="1677"/>
                </a:lnSpc>
                <a:spcBef>
                  <a:spcPct val="0"/>
                </a:spcBef>
              </a:pPr>
              <a:r>
                <a:rPr lang="en-US" sz="1300" spc="51">
                  <a:solidFill>
                    <a:srgbClr val="FFFFFF"/>
                  </a:solidFill>
                  <a:latin typeface="Aileron Regular Bold"/>
                </a:rPr>
                <a:t>" "</a:t>
              </a:r>
            </a:p>
          </p:txBody>
        </p:sp>
        <p:sp>
          <p:nvSpPr>
            <p:cNvPr id="18" name="TextBox 18"/>
            <p:cNvSpPr txBox="1"/>
            <p:nvPr/>
          </p:nvSpPr>
          <p:spPr>
            <a:xfrm>
              <a:off x="0" y="677670"/>
              <a:ext cx="4692352" cy="1500922"/>
            </a:xfrm>
            <a:prstGeom prst="rect">
              <a:avLst/>
            </a:prstGeom>
          </p:spPr>
          <p:txBody>
            <a:bodyPr lIns="0" tIns="0" rIns="0" bIns="0" rtlCol="0" anchor="t">
              <a:spAutoFit/>
            </a:bodyPr>
            <a:lstStyle/>
            <a:p>
              <a:pPr algn="ctr">
                <a:lnSpc>
                  <a:spcPts val="1500"/>
                </a:lnSpc>
              </a:pPr>
              <a:r>
                <a:rPr lang="en-US" sz="1000" spc="50">
                  <a:solidFill>
                    <a:srgbClr val="FFFFFF"/>
                  </a:solidFill>
                  <a:latin typeface="Aileron Regular"/>
                </a:rPr>
                <a:t>Receive the results that exactly match what you searched for</a:t>
              </a:r>
            </a:p>
          </p:txBody>
        </p:sp>
      </p:grpSp>
      <p:grpSp>
        <p:nvGrpSpPr>
          <p:cNvPr id="19" name="Group 19"/>
          <p:cNvGrpSpPr/>
          <p:nvPr/>
        </p:nvGrpSpPr>
        <p:grpSpPr>
          <a:xfrm>
            <a:off x="6337643" y="2019050"/>
            <a:ext cx="2292007" cy="1035681"/>
            <a:chOff x="0" y="0"/>
            <a:chExt cx="6865576" cy="3102323"/>
          </a:xfrm>
        </p:grpSpPr>
        <p:sp>
          <p:nvSpPr>
            <p:cNvPr id="20" name="Freeform 20"/>
            <p:cNvSpPr/>
            <p:nvPr/>
          </p:nvSpPr>
          <p:spPr>
            <a:xfrm>
              <a:off x="0" y="0"/>
              <a:ext cx="6865576" cy="3102323"/>
            </a:xfrm>
            <a:custGeom>
              <a:avLst/>
              <a:gdLst/>
              <a:ahLst/>
              <a:cxnLst/>
              <a:rect l="l" t="t" r="r" b="b"/>
              <a:pathLst>
                <a:path w="6865576" h="3102323">
                  <a:moveTo>
                    <a:pt x="0" y="0"/>
                  </a:moveTo>
                  <a:lnTo>
                    <a:pt x="0" y="3102323"/>
                  </a:lnTo>
                  <a:lnTo>
                    <a:pt x="6865576" y="3102323"/>
                  </a:lnTo>
                  <a:lnTo>
                    <a:pt x="6865576" y="0"/>
                  </a:lnTo>
                  <a:lnTo>
                    <a:pt x="0" y="0"/>
                  </a:lnTo>
                  <a:close/>
                  <a:moveTo>
                    <a:pt x="6804616" y="3041363"/>
                  </a:moveTo>
                  <a:lnTo>
                    <a:pt x="59690" y="3041363"/>
                  </a:lnTo>
                  <a:lnTo>
                    <a:pt x="59690" y="59690"/>
                  </a:lnTo>
                  <a:lnTo>
                    <a:pt x="6804616" y="59690"/>
                  </a:lnTo>
                  <a:lnTo>
                    <a:pt x="6804616" y="3041363"/>
                  </a:lnTo>
                  <a:close/>
                </a:path>
              </a:pathLst>
            </a:custGeom>
            <a:solidFill>
              <a:srgbClr val="B7826A"/>
            </a:solidFill>
          </p:spPr>
        </p:sp>
      </p:grpSp>
      <p:grpSp>
        <p:nvGrpSpPr>
          <p:cNvPr id="21" name="Group 21"/>
          <p:cNvGrpSpPr/>
          <p:nvPr/>
        </p:nvGrpSpPr>
        <p:grpSpPr>
          <a:xfrm>
            <a:off x="6131243" y="2293690"/>
            <a:ext cx="412801" cy="486402"/>
            <a:chOff x="0" y="0"/>
            <a:chExt cx="1100801" cy="1297070"/>
          </a:xfrm>
        </p:grpSpPr>
        <p:pic>
          <p:nvPicPr>
            <p:cNvPr id="22" name="Picture 22"/>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l="7565" r="7565"/>
            <a:stretch>
              <a:fillRect/>
            </a:stretch>
          </p:blipFill>
          <p:spPr>
            <a:xfrm>
              <a:off x="0" y="0"/>
              <a:ext cx="1100801" cy="1297070"/>
            </a:xfrm>
            <a:prstGeom prst="rect">
              <a:avLst/>
            </a:prstGeom>
          </p:spPr>
        </p:pic>
        <p:sp>
          <p:nvSpPr>
            <p:cNvPr id="23" name="TextBox 23"/>
            <p:cNvSpPr txBox="1"/>
            <p:nvPr/>
          </p:nvSpPr>
          <p:spPr>
            <a:xfrm>
              <a:off x="143037" y="239450"/>
              <a:ext cx="814727" cy="777991"/>
            </a:xfrm>
            <a:prstGeom prst="rect">
              <a:avLst/>
            </a:prstGeom>
          </p:spPr>
          <p:txBody>
            <a:bodyPr lIns="0" tIns="0" rIns="0" bIns="0" rtlCol="0" anchor="t">
              <a:spAutoFit/>
            </a:bodyPr>
            <a:lstStyle/>
            <a:p>
              <a:pPr algn="ctr">
                <a:lnSpc>
                  <a:spcPts val="2358"/>
                </a:lnSpc>
                <a:spcBef>
                  <a:spcPct val="0"/>
                </a:spcBef>
              </a:pPr>
              <a:r>
                <a:rPr lang="en-US" sz="1800">
                  <a:solidFill>
                    <a:srgbClr val="FFFFFF"/>
                  </a:solidFill>
                  <a:latin typeface="Aileron Heavy"/>
                </a:rPr>
                <a:t>03</a:t>
              </a:r>
            </a:p>
          </p:txBody>
        </p:sp>
      </p:grpSp>
      <p:grpSp>
        <p:nvGrpSpPr>
          <p:cNvPr id="24" name="Group 24"/>
          <p:cNvGrpSpPr/>
          <p:nvPr/>
        </p:nvGrpSpPr>
        <p:grpSpPr>
          <a:xfrm>
            <a:off x="6558213" y="2108110"/>
            <a:ext cx="1969035" cy="827688"/>
            <a:chOff x="0" y="-28575"/>
            <a:chExt cx="5250759" cy="2207167"/>
          </a:xfrm>
        </p:grpSpPr>
        <p:sp>
          <p:nvSpPr>
            <p:cNvPr id="25" name="TextBox 25"/>
            <p:cNvSpPr txBox="1"/>
            <p:nvPr/>
          </p:nvSpPr>
          <p:spPr>
            <a:xfrm>
              <a:off x="0" y="-28575"/>
              <a:ext cx="5250759" cy="553314"/>
            </a:xfrm>
            <a:prstGeom prst="rect">
              <a:avLst/>
            </a:prstGeom>
          </p:spPr>
          <p:txBody>
            <a:bodyPr lIns="0" tIns="0" rIns="0" bIns="0" rtlCol="0" anchor="t">
              <a:spAutoFit/>
            </a:bodyPr>
            <a:lstStyle/>
            <a:p>
              <a:pPr algn="ctr">
                <a:lnSpc>
                  <a:spcPts val="1677"/>
                </a:lnSpc>
                <a:spcBef>
                  <a:spcPct val="0"/>
                </a:spcBef>
              </a:pPr>
              <a:r>
                <a:rPr lang="en-US" sz="1300" spc="51" dirty="0">
                  <a:solidFill>
                    <a:srgbClr val="FFFFFF"/>
                  </a:solidFill>
                  <a:latin typeface="Aileron Regular Bold"/>
                </a:rPr>
                <a:t>AND NOT</a:t>
              </a:r>
            </a:p>
          </p:txBody>
        </p:sp>
        <p:sp>
          <p:nvSpPr>
            <p:cNvPr id="26" name="TextBox 26"/>
            <p:cNvSpPr txBox="1"/>
            <p:nvPr/>
          </p:nvSpPr>
          <p:spPr>
            <a:xfrm>
              <a:off x="0" y="677670"/>
              <a:ext cx="5250759" cy="1500922"/>
            </a:xfrm>
            <a:prstGeom prst="rect">
              <a:avLst/>
            </a:prstGeom>
          </p:spPr>
          <p:txBody>
            <a:bodyPr lIns="0" tIns="0" rIns="0" bIns="0" rtlCol="0" anchor="t">
              <a:spAutoFit/>
            </a:bodyPr>
            <a:lstStyle/>
            <a:p>
              <a:pPr algn="ctr">
                <a:lnSpc>
                  <a:spcPts val="1500"/>
                </a:lnSpc>
              </a:pPr>
              <a:r>
                <a:rPr lang="en-US" sz="1000" spc="50" dirty="0">
                  <a:solidFill>
                    <a:srgbClr val="FFFFFF"/>
                  </a:solidFill>
                  <a:latin typeface="Aileron Regular"/>
                </a:rPr>
                <a:t>contain one or the other term from the</a:t>
              </a:r>
            </a:p>
            <a:p>
              <a:pPr algn="ctr">
                <a:lnSpc>
                  <a:spcPts val="1500"/>
                </a:lnSpc>
              </a:pPr>
              <a:r>
                <a:rPr lang="en-US" sz="1000" spc="50" dirty="0">
                  <a:solidFill>
                    <a:srgbClr val="FFFFFF"/>
                  </a:solidFill>
                  <a:latin typeface="Aileron Regular"/>
                </a:rPr>
                <a:t> searched phrase AND EXCLUDES </a:t>
              </a:r>
            </a:p>
          </p:txBody>
        </p:sp>
      </p:grpSp>
      <p:sp>
        <p:nvSpPr>
          <p:cNvPr id="27" name="AutoShape 27"/>
          <p:cNvSpPr/>
          <p:nvPr/>
        </p:nvSpPr>
        <p:spPr>
          <a:xfrm>
            <a:off x="3012758" y="2536891"/>
            <a:ext cx="343082" cy="23601"/>
          </a:xfrm>
          <a:prstGeom prst="rect">
            <a:avLst/>
          </a:prstGeom>
          <a:solidFill>
            <a:srgbClr val="B7826A"/>
          </a:solidFill>
        </p:spPr>
      </p:sp>
      <p:sp>
        <p:nvSpPr>
          <p:cNvPr id="28" name="AutoShape 28"/>
          <p:cNvSpPr/>
          <p:nvPr/>
        </p:nvSpPr>
        <p:spPr>
          <a:xfrm>
            <a:off x="5788161" y="2513290"/>
            <a:ext cx="343082" cy="23601"/>
          </a:xfrm>
          <a:prstGeom prst="rect">
            <a:avLst/>
          </a:prstGeom>
          <a:solidFill>
            <a:srgbClr val="B7826A"/>
          </a:solidFill>
        </p:spPr>
      </p:sp>
      <p:grpSp>
        <p:nvGrpSpPr>
          <p:cNvPr id="29" name="Group 29"/>
          <p:cNvGrpSpPr/>
          <p:nvPr/>
        </p:nvGrpSpPr>
        <p:grpSpPr>
          <a:xfrm>
            <a:off x="3821027" y="2154770"/>
            <a:ext cx="1759632" cy="827688"/>
            <a:chOff x="0" y="-28575"/>
            <a:chExt cx="4692352" cy="2207167"/>
          </a:xfrm>
        </p:grpSpPr>
        <p:sp>
          <p:nvSpPr>
            <p:cNvPr id="30" name="TextBox 30"/>
            <p:cNvSpPr txBox="1"/>
            <p:nvPr/>
          </p:nvSpPr>
          <p:spPr>
            <a:xfrm>
              <a:off x="0" y="-28575"/>
              <a:ext cx="4692352" cy="553314"/>
            </a:xfrm>
            <a:prstGeom prst="rect">
              <a:avLst/>
            </a:prstGeom>
          </p:spPr>
          <p:txBody>
            <a:bodyPr lIns="0" tIns="0" rIns="0" bIns="0" rtlCol="0" anchor="t">
              <a:spAutoFit/>
            </a:bodyPr>
            <a:lstStyle/>
            <a:p>
              <a:pPr algn="ctr">
                <a:lnSpc>
                  <a:spcPts val="1677"/>
                </a:lnSpc>
                <a:spcBef>
                  <a:spcPct val="0"/>
                </a:spcBef>
              </a:pPr>
              <a:r>
                <a:rPr lang="en-US" sz="1300" spc="51">
                  <a:solidFill>
                    <a:srgbClr val="FFFFFF"/>
                  </a:solidFill>
                  <a:latin typeface="Aileron Regular Bold"/>
                </a:rPr>
                <a:t>AND</a:t>
              </a:r>
            </a:p>
          </p:txBody>
        </p:sp>
        <p:sp>
          <p:nvSpPr>
            <p:cNvPr id="31" name="TextBox 31"/>
            <p:cNvSpPr txBox="1"/>
            <p:nvPr/>
          </p:nvSpPr>
          <p:spPr>
            <a:xfrm>
              <a:off x="0" y="677670"/>
              <a:ext cx="4692352" cy="1500922"/>
            </a:xfrm>
            <a:prstGeom prst="rect">
              <a:avLst/>
            </a:prstGeom>
          </p:spPr>
          <p:txBody>
            <a:bodyPr lIns="0" tIns="0" rIns="0" bIns="0" rtlCol="0" anchor="t">
              <a:spAutoFit/>
            </a:bodyPr>
            <a:lstStyle/>
            <a:p>
              <a:pPr algn="ctr">
                <a:lnSpc>
                  <a:spcPts val="1500"/>
                </a:lnSpc>
              </a:pPr>
              <a:r>
                <a:rPr lang="en-US" sz="1000" spc="50">
                  <a:solidFill>
                    <a:srgbClr val="FFFFFF"/>
                  </a:solidFill>
                  <a:latin typeface="Aileron Regular"/>
                </a:rPr>
                <a:t>Search for assets that contain all the terms from the search phrase</a:t>
              </a:r>
            </a:p>
          </p:txBody>
        </p:sp>
      </p:grpSp>
      <p:sp>
        <p:nvSpPr>
          <p:cNvPr id="32" name="Rectangle 31">
            <a:extLst>
              <a:ext uri="{FF2B5EF4-FFF2-40B4-BE49-F238E27FC236}">
                <a16:creationId xmlns:a16="http://schemas.microsoft.com/office/drawing/2014/main" id="{5287C353-7A3D-A445-B3CE-960A54ACF590}"/>
              </a:ext>
            </a:extLst>
          </p:cNvPr>
          <p:cNvSpPr/>
          <p:nvPr/>
        </p:nvSpPr>
        <p:spPr>
          <a:xfrm>
            <a:off x="0" y="5060020"/>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
        <p:nvSpPr>
          <p:cNvPr id="33" name="Rectangle 32">
            <a:extLst>
              <a:ext uri="{FF2B5EF4-FFF2-40B4-BE49-F238E27FC236}">
                <a16:creationId xmlns:a16="http://schemas.microsoft.com/office/drawing/2014/main" id="{71285DF2-C52C-8C4B-A79F-A4C8E3CF7BEA}"/>
              </a:ext>
            </a:extLst>
          </p:cNvPr>
          <p:cNvSpPr/>
          <p:nvPr/>
        </p:nvSpPr>
        <p:spPr>
          <a:xfrm>
            <a:off x="2249" y="-47756"/>
            <a:ext cx="9144000" cy="95511"/>
          </a:xfrm>
          <a:prstGeom prst="rect">
            <a:avLst/>
          </a:prstGeom>
          <a:gradFill>
            <a:gsLst>
              <a:gs pos="0">
                <a:srgbClr val="D8A891"/>
              </a:gs>
              <a:gs pos="68000">
                <a:srgbClr val="F9C1A6"/>
              </a:gs>
              <a:gs pos="33000">
                <a:srgbClr val="905D46"/>
              </a:gs>
              <a:gs pos="100000">
                <a:srgbClr val="B97F57"/>
              </a:gs>
            </a:gsLst>
            <a:lin ang="0" scaled="0"/>
          </a:gradFill>
          <a:ln>
            <a:noFill/>
          </a:ln>
        </p:spPr>
        <p:style>
          <a:lnRef idx="1">
            <a:schemeClr val="accent1">
              <a:shade val="60000"/>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 typeface="Arial"/>
              <a:buNone/>
              <a:tabLst/>
              <a:defRPr/>
            </a:pPr>
            <a:endParaRPr kumimoji="0" lang="en-ZW" sz="1800" b="0" i="0" u="none" strike="noStrike" kern="1200" cap="none" spc="0" normalizeH="0" baseline="0" noProof="0">
              <a:ln>
                <a:noFill/>
              </a:ln>
              <a:solidFill>
                <a:prstClr val="black">
                  <a:hueOff val="0"/>
                  <a:satOff val="0"/>
                  <a:lumOff val="0"/>
                  <a:alphaOff val="0"/>
                </a:prstClr>
              </a:solidFill>
              <a:effectLst/>
              <a:uLnTx/>
              <a:uFillTx/>
              <a:latin typeface="Calibri"/>
              <a:cs typeface="Helvetica"/>
              <a:sym typeface="Arial"/>
            </a:endParaRPr>
          </a:p>
        </p:txBody>
      </p:sp>
    </p:spTree>
    <p:extLst>
      <p:ext uri="{BB962C8B-B14F-4D97-AF65-F5344CB8AC3E}">
        <p14:creationId xmlns:p14="http://schemas.microsoft.com/office/powerpoint/2010/main" val="3283626015"/>
      </p:ext>
    </p:extLst>
  </p:cSld>
  <p:clrMapOvr>
    <a:masterClrMapping/>
  </p:clrMapOvr>
</p:sld>
</file>

<file path=ppt/theme/theme1.xml><?xml version="1.0" encoding="utf-8"?>
<a:theme xmlns:a="http://schemas.openxmlformats.org/drawingml/2006/main" name="Futuristic Background by Slidesgo">
  <a:themeElements>
    <a:clrScheme name="Distell">
      <a:dk1>
        <a:sysClr val="windowText" lastClr="000000"/>
      </a:dk1>
      <a:lt1>
        <a:sysClr val="window" lastClr="FFFFFF"/>
      </a:lt1>
      <a:dk2>
        <a:srgbClr val="001633"/>
      </a:dk2>
      <a:lt2>
        <a:srgbClr val="D8D8D8"/>
      </a:lt2>
      <a:accent1>
        <a:srgbClr val="946037"/>
      </a:accent1>
      <a:accent2>
        <a:srgbClr val="001633"/>
      </a:accent2>
      <a:accent3>
        <a:srgbClr val="A6BBC8"/>
      </a:accent3>
      <a:accent4>
        <a:srgbClr val="E7C6B7"/>
      </a:accent4>
      <a:accent5>
        <a:srgbClr val="7B7B7B"/>
      </a:accent5>
      <a:accent6>
        <a:srgbClr val="C2C2C2"/>
      </a:accent6>
      <a:hlink>
        <a:srgbClr val="0C2340"/>
      </a:hlink>
      <a:folHlink>
        <a:srgbClr val="0C2340"/>
      </a:folHlink>
    </a:clrScheme>
    <a:fontScheme name="Distell">
      <a:majorFont>
        <a:latin typeface="Calibri"/>
        <a:ea typeface="Calibri"/>
        <a:cs typeface="Calibri"/>
      </a:majorFont>
      <a:minorFont>
        <a:latin typeface="Calibri"/>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a:spAutoFit/>
      </a:bodyPr>
      <a:lstStyle>
        <a:defPPr algn="l">
          <a:defRPr sz="1600" dirty="0">
            <a:solidFill>
              <a:schemeClr val="bg1"/>
            </a:solidFill>
            <a:latin typeface="Calibri" panose="020F0502020204030204" pitchFamily="34" charset="0"/>
            <a:ea typeface="Calibri" panose="020F0502020204030204" pitchFamily="34" charset="0"/>
          </a:defRPr>
        </a:defPPr>
      </a:lstStyle>
    </a:txDef>
  </a:objectDefaults>
  <a:extraClrSchemeLst/>
  <a:extLst>
    <a:ext uri="{05A4C25C-085E-4340-85A3-A5531E510DB2}">
      <thm15:themeFamily xmlns:thm15="http://schemas.microsoft.com/office/thememl/2012/main" name="1Final Module 1_Assets_Bynder_V02" id="{BF727121-4871-8345-AFF7-71EACDC9401D}" vid="{24FE2012-AD25-4249-ABD2-ACBF842CAAB3}"/>
    </a:ext>
  </a:extLst>
</a:theme>
</file>

<file path=ppt/theme/theme2.xml><?xml version="1.0" encoding="utf-8"?>
<a:theme xmlns:a="http://schemas.openxmlformats.org/drawingml/2006/main" name="1_Futuristic Background by Slidesgo">
  <a:themeElements>
    <a:clrScheme name="Distell">
      <a:dk1>
        <a:sysClr val="windowText" lastClr="000000"/>
      </a:dk1>
      <a:lt1>
        <a:sysClr val="window" lastClr="FFFFFF"/>
      </a:lt1>
      <a:dk2>
        <a:srgbClr val="001633"/>
      </a:dk2>
      <a:lt2>
        <a:srgbClr val="D8D8D8"/>
      </a:lt2>
      <a:accent1>
        <a:srgbClr val="946037"/>
      </a:accent1>
      <a:accent2>
        <a:srgbClr val="001633"/>
      </a:accent2>
      <a:accent3>
        <a:srgbClr val="A6BBC8"/>
      </a:accent3>
      <a:accent4>
        <a:srgbClr val="E7C6B7"/>
      </a:accent4>
      <a:accent5>
        <a:srgbClr val="7B7B7B"/>
      </a:accent5>
      <a:accent6>
        <a:srgbClr val="C2C2C2"/>
      </a:accent6>
      <a:hlink>
        <a:srgbClr val="0C2340"/>
      </a:hlink>
      <a:folHlink>
        <a:srgbClr val="0C2340"/>
      </a:folHlink>
    </a:clrScheme>
    <a:fontScheme name="Distell">
      <a:majorFont>
        <a:latin typeface="Calibri"/>
        <a:ea typeface="Calibri"/>
        <a:cs typeface="Calibri"/>
      </a:majorFont>
      <a:minorFont>
        <a:latin typeface="Calibri"/>
        <a:ea typeface="Helvetica"/>
        <a:cs typeface="Helvetic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dirty="0" smtClean="0">
            <a:solidFill>
              <a:schemeClr val="bg1"/>
            </a:solidFill>
            <a:latin typeface="+mn-lt"/>
          </a:defRPr>
        </a:defPPr>
      </a:lstStyle>
    </a:txDef>
  </a:objectDefaults>
  <a:extraClrSchemeLst/>
  <a:extLst>
    <a:ext uri="{05A4C25C-085E-4340-85A3-A5531E510DB2}">
      <thm15:themeFamily xmlns:thm15="http://schemas.microsoft.com/office/thememl/2012/main" name="1Final Module 1_Assets_Bynder_V02" id="{BF727121-4871-8345-AFF7-71EACDC9401D}" vid="{AEE6582B-90A9-E548-BB4C-66C863E3B626}"/>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Futuristic Background by Slidesgo</Template>
  <TotalTime>2177</TotalTime>
  <Words>2458</Words>
  <Application>Microsoft Office PowerPoint</Application>
  <PresentationFormat>On-screen Show (16:9)</PresentationFormat>
  <Paragraphs>248</Paragraphs>
  <Slides>27</Slides>
  <Notes>27</Notes>
  <HiddenSlides>0</HiddenSlides>
  <MMClips>0</MMClips>
  <ScaleCrop>false</ScaleCrop>
  <HeadingPairs>
    <vt:vector size="4" baseType="variant">
      <vt:variant>
        <vt:lpstr>Theme</vt:lpstr>
      </vt:variant>
      <vt:variant>
        <vt:i4>2</vt:i4>
      </vt:variant>
      <vt:variant>
        <vt:lpstr>Slide Titles</vt:lpstr>
      </vt:variant>
      <vt:variant>
        <vt:i4>27</vt:i4>
      </vt:variant>
    </vt:vector>
  </HeadingPairs>
  <TitlesOfParts>
    <vt:vector size="29" baseType="lpstr">
      <vt:lpstr>Futuristic Background by Slidesgo</vt:lpstr>
      <vt:lpstr>1_Futuristic Background by Slidesgo</vt:lpstr>
      <vt:lpstr>PowerPoint Presentation</vt:lpstr>
      <vt:lpstr>PowerPoint Presentation</vt:lpstr>
      <vt:lpstr>During this session, we will cover four sections: </vt:lpstr>
      <vt:lpstr>PowerPoint Presentation</vt:lpstr>
      <vt:lpstr>PowerPoint Presentation</vt:lpstr>
      <vt:lpstr>PowerPoint Presentation</vt:lpstr>
      <vt:lpstr>How does the ‘Search’ function work?</vt:lpstr>
      <vt:lpstr>How are the search results ranked?</vt:lpstr>
      <vt:lpstr>PowerPoint Presentation</vt:lpstr>
      <vt:lpstr>PowerPoint Presentation</vt:lpstr>
      <vt:lpstr>How to download Assets </vt:lpstr>
      <vt:lpstr>How to download original asset files </vt:lpstr>
      <vt:lpstr>PowerPoint Presentation</vt:lpstr>
      <vt:lpstr>Uploading multiple files</vt:lpstr>
      <vt:lpstr>Upload assets using drag &amp; drop</vt:lpstr>
      <vt:lpstr>Upload assets using drag &amp; drop</vt:lpstr>
      <vt:lpstr>Upload assets using drag &amp; drop</vt:lpstr>
      <vt:lpstr>How to apply watermarks</vt:lpstr>
      <vt:lpstr>PowerPoint Presentation</vt:lpstr>
      <vt:lpstr>What is a collection</vt:lpstr>
      <vt:lpstr>PowerPoint Presentation</vt:lpstr>
      <vt:lpstr>Create a collection</vt:lpstr>
      <vt:lpstr>Manage a collection</vt:lpstr>
      <vt:lpstr>Delete a collection</vt:lpstr>
      <vt:lpstr>PowerPoint Presentation</vt:lpstr>
      <vt:lpstr>Let’s get started on the Bynder Adventure</vt:lpstr>
      <vt:lpstr>How to get support on Bynder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Irmilee Uys</dc:creator>
  <cp:lastModifiedBy>Dedekind, Anneen</cp:lastModifiedBy>
  <cp:revision>23</cp:revision>
  <dcterms:created xsi:type="dcterms:W3CDTF">2022-07-14T09:04:22Z</dcterms:created>
  <dcterms:modified xsi:type="dcterms:W3CDTF">2022-08-03T07:55:11Z</dcterms:modified>
</cp:coreProperties>
</file>